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aveSubsetFonts="1" autoCompressPictures="0">
  <p:sldMasterIdLst>
    <p:sldMasterId id="2147483648" r:id="rId1"/>
  </p:sldMasterIdLst>
  <p:notesMasterIdLst>
    <p:notesMasterId r:id="rId9"/>
  </p:notesMasterIdLst>
  <p:handoutMasterIdLst>
    <p:handoutMasterId r:id="rId10"/>
  </p:handoutMasterIdLst>
  <p:sldIdLst>
    <p:sldId id="372" r:id="rId2"/>
    <p:sldId id="411" r:id="rId3"/>
    <p:sldId id="373" r:id="rId4"/>
    <p:sldId id="378" r:id="rId5"/>
    <p:sldId id="377" r:id="rId6"/>
    <p:sldId id="404" r:id="rId7"/>
    <p:sldId id="389"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C6"/>
    <a:srgbClr val="005DAA"/>
    <a:srgbClr val="009AC7"/>
    <a:srgbClr val="00B6DE"/>
    <a:srgbClr val="00B194"/>
    <a:srgbClr val="011F59"/>
    <a:srgbClr val="175E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3" autoAdjust="0"/>
    <p:restoredTop sz="76543" autoAdjust="0"/>
  </p:normalViewPr>
  <p:slideViewPr>
    <p:cSldViewPr snapToGrid="0" snapToObjects="1">
      <p:cViewPr varScale="1">
        <p:scale>
          <a:sx n="87" d="100"/>
          <a:sy n="87" d="100"/>
        </p:scale>
        <p:origin x="-120" y="-224"/>
      </p:cViewPr>
      <p:guideLst>
        <p:guide orient="horz" pos="1620"/>
        <p:guide pos="2880"/>
      </p:guideLst>
    </p:cSldViewPr>
  </p:slideViewPr>
  <p:outlineViewPr>
    <p:cViewPr>
      <p:scale>
        <a:sx n="33" d="100"/>
        <a:sy n="33" d="100"/>
      </p:scale>
      <p:origin x="0" y="295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1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B7B32D-E515-D94E-BEA0-A7A7C5A785C5}" type="datetimeFigureOut">
              <a:rPr lang="en-US" smtClean="0"/>
              <a:t>12/10/20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6E0F1-A8F3-094D-9C6C-D369179BD669}" type="slidenum">
              <a:rPr lang="en-US" smtClean="0"/>
              <a:t>‹#›</a:t>
            </a:fld>
            <a:endParaRPr lang="en-US" dirty="0"/>
          </a:p>
        </p:txBody>
      </p:sp>
    </p:spTree>
    <p:extLst>
      <p:ext uri="{BB962C8B-B14F-4D97-AF65-F5344CB8AC3E}">
        <p14:creationId xmlns:p14="http://schemas.microsoft.com/office/powerpoint/2010/main" val="1574848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2600">
                <a:solidFill>
                  <a:srgbClr val="175EAA"/>
                </a:solidFill>
                <a:latin typeface="Local Brewery Five"/>
                <a:cs typeface="Local Brewery Five"/>
              </a:defRPr>
            </a:lvl1pPr>
          </a:lstStyle>
          <a:p>
            <a:r>
              <a:rPr lang="en-US" dirty="0" smtClean="0"/>
              <a:t>Topic One</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600">
                <a:latin typeface="MetaPro-Normal"/>
                <a:cs typeface="MetaPro-Normal"/>
              </a:defRPr>
            </a:lvl1pPr>
          </a:lstStyle>
          <a:p>
            <a:fld id="{29FEC424-1A67-EA4F-8C0C-E9A68665F566}" type="datetimeFigureOut">
              <a:rPr lang="en-US" smtClean="0"/>
              <a:pPr/>
              <a:t>12/10/20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6" name="Footer Placeholder 5"/>
          <p:cNvSpPr>
            <a:spLocks noGrp="1"/>
          </p:cNvSpPr>
          <p:nvPr>
            <p:ph type="ftr" sz="quarter" idx="4"/>
          </p:nvPr>
        </p:nvSpPr>
        <p:spPr>
          <a:xfrm>
            <a:off x="0" y="8685213"/>
            <a:ext cx="3563026" cy="457200"/>
          </a:xfrm>
          <a:prstGeom prst="rect">
            <a:avLst/>
          </a:prstGeom>
        </p:spPr>
        <p:txBody>
          <a:bodyPr vert="horz" lIns="91440" tIns="45720" rIns="91440" bIns="45720" rtlCol="0" anchor="b"/>
          <a:lstStyle>
            <a:lvl1pPr algn="l">
              <a:defRPr sz="2000">
                <a:solidFill>
                  <a:srgbClr val="175EAA"/>
                </a:solidFill>
                <a:latin typeface="Local Brewery Five"/>
                <a:cs typeface="Local Brewery Five"/>
              </a:defRPr>
            </a:lvl1pPr>
          </a:lstStyle>
          <a:p>
            <a:r>
              <a:rPr lang="x-none" dirty="0" smtClean="0"/>
              <a:t>MSC.ORG/LEARNZ </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2000">
                <a:solidFill>
                  <a:srgbClr val="175EAA"/>
                </a:solidFill>
                <a:latin typeface="MetaPro-Normal"/>
                <a:cs typeface="MetaPro-Normal"/>
              </a:defRPr>
            </a:lvl1pPr>
          </a:lstStyle>
          <a:p>
            <a:fld id="{36961C54-CE56-C942-86C7-3C671D5B96FC}" type="slidenum">
              <a:rPr lang="en-US" smtClean="0"/>
              <a:pPr/>
              <a:t>‹#›</a:t>
            </a:fld>
            <a:endParaRPr lang="en-US" dirty="0"/>
          </a:p>
        </p:txBody>
      </p:sp>
    </p:spTree>
    <p:extLst>
      <p:ext uri="{BB962C8B-B14F-4D97-AF65-F5344CB8AC3E}">
        <p14:creationId xmlns:p14="http://schemas.microsoft.com/office/powerpoint/2010/main" val="40441040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etaPro-Normal"/>
        <a:ea typeface="+mn-ea"/>
        <a:cs typeface="MetaPro-Normal"/>
      </a:defRPr>
    </a:lvl1pPr>
    <a:lvl2pPr marL="457200" algn="l" defTabSz="457200" rtl="0" eaLnBrk="1" latinLnBrk="0" hangingPunct="1">
      <a:defRPr sz="1200" kern="1200">
        <a:solidFill>
          <a:schemeClr val="tx1"/>
        </a:solidFill>
        <a:latin typeface="MetaPro-Normal"/>
        <a:ea typeface="+mn-ea"/>
        <a:cs typeface="MetaPro-Normal"/>
      </a:defRPr>
    </a:lvl2pPr>
    <a:lvl3pPr marL="914400" algn="l" defTabSz="457200" rtl="0" eaLnBrk="1" latinLnBrk="0" hangingPunct="1">
      <a:defRPr sz="1200" kern="1200">
        <a:solidFill>
          <a:schemeClr val="tx1"/>
        </a:solidFill>
        <a:latin typeface="MetaPro-Normal"/>
        <a:ea typeface="+mn-ea"/>
        <a:cs typeface="MetaPro-Normal"/>
      </a:defRPr>
    </a:lvl3pPr>
    <a:lvl4pPr marL="1371600" algn="l" defTabSz="457200" rtl="0" eaLnBrk="1" latinLnBrk="0" hangingPunct="1">
      <a:defRPr sz="1200" kern="1200">
        <a:solidFill>
          <a:schemeClr val="tx1"/>
        </a:solidFill>
        <a:latin typeface="MetaPro-Normal"/>
        <a:ea typeface="+mn-ea"/>
        <a:cs typeface="MetaPro-Normal"/>
      </a:defRPr>
    </a:lvl4pPr>
    <a:lvl5pPr marL="1828800" algn="l" defTabSz="457200" rtl="0" eaLnBrk="1" latinLnBrk="0" hangingPunct="1">
      <a:defRPr sz="1200" kern="1200">
        <a:solidFill>
          <a:schemeClr val="tx1"/>
        </a:solidFill>
        <a:latin typeface="MetaPro-Normal"/>
        <a:ea typeface="+mn-ea"/>
        <a:cs typeface="MetaPro-Norm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pPr algn="l"/>
            <a:endParaRPr lang="en-US" dirty="0" smtClean="0">
              <a:solidFill>
                <a:srgbClr val="175EAA"/>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noProof="0" dirty="0" smtClean="0">
                <a:latin typeface="Arial"/>
                <a:cs typeface="Arial"/>
              </a:rPr>
              <a:t>A fish is a scaly skinned vertebrate [animal with back bone] that breathes using gills and lives in water</a:t>
            </a:r>
            <a:endParaRPr lang="en-AU" sz="200" noProof="0" dirty="0" smtClean="0">
              <a:latin typeface="Arial"/>
              <a:cs typeface="Arial"/>
            </a:endParaRPr>
          </a:p>
          <a:p>
            <a:pPr algn="l"/>
            <a:endParaRPr lang="en-US" dirty="0" smtClean="0">
              <a:solidFill>
                <a:srgbClr val="175EAA"/>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13</a:t>
            </a:fld>
            <a:endParaRPr lang="en-US" dirty="0"/>
          </a:p>
        </p:txBody>
      </p:sp>
    </p:spTree>
    <p:extLst>
      <p:ext uri="{BB962C8B-B14F-4D97-AF65-F5344CB8AC3E}">
        <p14:creationId xmlns:p14="http://schemas.microsoft.com/office/powerpoint/2010/main" val="255194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pPr algn="l"/>
            <a:r>
              <a:rPr lang="x-none" dirty="0" smtClean="0">
                <a:solidFill>
                  <a:srgbClr val="175EAA"/>
                </a:solidFill>
              </a:rPr>
              <a:t>Complete columns</a:t>
            </a:r>
            <a:r>
              <a:rPr lang="x-none" baseline="0" dirty="0" smtClean="0">
                <a:solidFill>
                  <a:srgbClr val="175EAA"/>
                </a:solidFill>
              </a:rPr>
              <a:t> one and two and then add information to three at the end of 2.2</a:t>
            </a:r>
            <a:endParaRPr lang="en-AU" sz="200" noProof="0" dirty="0" smtClean="0">
              <a:latin typeface="Arial"/>
              <a:cs typeface="Arial"/>
            </a:endParaRPr>
          </a:p>
          <a:p>
            <a:pPr algn="l"/>
            <a:endParaRPr lang="en-US" dirty="0" smtClean="0">
              <a:solidFill>
                <a:srgbClr val="175EAA"/>
              </a:solidFill>
            </a:endParaRP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14</a:t>
            </a:fld>
            <a:endParaRPr lang="en-US" dirty="0"/>
          </a:p>
        </p:txBody>
      </p:sp>
    </p:spTree>
    <p:extLst>
      <p:ext uri="{BB962C8B-B14F-4D97-AF65-F5344CB8AC3E}">
        <p14:creationId xmlns:p14="http://schemas.microsoft.com/office/powerpoint/2010/main" val="255194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15</a:t>
            </a:fld>
            <a:endParaRPr lang="en-US" dirty="0"/>
          </a:p>
        </p:txBody>
      </p:sp>
    </p:spTree>
    <p:extLst>
      <p:ext uri="{BB962C8B-B14F-4D97-AF65-F5344CB8AC3E}">
        <p14:creationId xmlns:p14="http://schemas.microsoft.com/office/powerpoint/2010/main" val="79455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solidFill>
                <a:srgbClr val="175EAA"/>
              </a:solidFill>
              <a:latin typeface="MetaPro-Normal"/>
              <a:cs typeface="MetaPro-Normal"/>
            </a:endParaRPr>
          </a:p>
          <a:p>
            <a:pPr marL="171450" indent="-171450">
              <a:buFont typeface="Arial"/>
              <a:buChar char="•"/>
            </a:pPr>
            <a:r>
              <a:rPr lang="en-US" baseline="0" dirty="0" smtClean="0"/>
              <a:t>The fish is a Southern Blue Whiting. These fish live between 200 and 600m depth where there is little light (but it is not completely dark). They are schooling fish living near the seabed and moving up the water column at night to feed on plankton and small fish.</a:t>
            </a:r>
          </a:p>
        </p:txBody>
      </p:sp>
      <p:sp>
        <p:nvSpPr>
          <p:cNvPr id="4" name="Slide Number Placeholder 3"/>
          <p:cNvSpPr>
            <a:spLocks noGrp="1"/>
          </p:cNvSpPr>
          <p:nvPr>
            <p:ph type="sldNum" sz="quarter" idx="10"/>
          </p:nvPr>
        </p:nvSpPr>
        <p:spPr/>
        <p:txBody>
          <a:bodyPr/>
          <a:lstStyle/>
          <a:p>
            <a:fld id="{36961C54-CE56-C942-86C7-3C671D5B96FC}" type="slidenum">
              <a:rPr lang="en-US" smtClean="0"/>
              <a:t>16</a:t>
            </a:fld>
            <a:endParaRPr lang="en-US" dirty="0"/>
          </a:p>
        </p:txBody>
      </p:sp>
    </p:spTree>
    <p:extLst>
      <p:ext uri="{BB962C8B-B14F-4D97-AF65-F5344CB8AC3E}">
        <p14:creationId xmlns:p14="http://schemas.microsoft.com/office/powerpoint/2010/main" val="14606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pPr marL="171450" indent="-171450">
              <a:buFont typeface="Arial"/>
              <a:buChar char="•"/>
            </a:pPr>
            <a:endParaRPr lang="en-US" baseline="0" dirty="0" smtClean="0"/>
          </a:p>
          <a:p>
            <a:pPr marL="171450" indent="-171450">
              <a:buFont typeface="Arial"/>
              <a:buChar char="•"/>
            </a:pPr>
            <a:r>
              <a:rPr lang="en-US" baseline="0" dirty="0" smtClean="0"/>
              <a:t>The fish is a Southern Blue Whiting. These fish live between 200 and 600m depth where there is little light (but it is not completely dark). They are schooling fish living near the seabed and moving up the water column at night to feed on plankton and small fish.</a:t>
            </a:r>
          </a:p>
        </p:txBody>
      </p:sp>
      <p:sp>
        <p:nvSpPr>
          <p:cNvPr id="4" name="Slide Number Placeholder 3"/>
          <p:cNvSpPr>
            <a:spLocks noGrp="1"/>
          </p:cNvSpPr>
          <p:nvPr>
            <p:ph type="sldNum" sz="quarter" idx="10"/>
          </p:nvPr>
        </p:nvSpPr>
        <p:spPr/>
        <p:txBody>
          <a:bodyPr/>
          <a:lstStyle/>
          <a:p>
            <a:fld id="{36961C54-CE56-C942-86C7-3C671D5B96FC}" type="slidenum">
              <a:rPr lang="en-US" smtClean="0"/>
              <a:t>17</a:t>
            </a:fld>
            <a:endParaRPr lang="en-US" dirty="0"/>
          </a:p>
        </p:txBody>
      </p:sp>
    </p:spTree>
    <p:extLst>
      <p:ext uri="{BB962C8B-B14F-4D97-AF65-F5344CB8AC3E}">
        <p14:creationId xmlns:p14="http://schemas.microsoft.com/office/powerpoint/2010/main" val="146062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endParaRPr lang="en-US" dirty="0" smtClean="0"/>
          </a:p>
          <a:p>
            <a:r>
              <a:rPr lang="en-US" dirty="0" smtClean="0"/>
              <a:t>If you don’t have </a:t>
            </a:r>
            <a:r>
              <a:rPr lang="en-US" dirty="0" err="1" smtClean="0"/>
              <a:t>Spotties</a:t>
            </a:r>
            <a:r>
              <a:rPr lang="en-US" dirty="0" smtClean="0"/>
              <a:t> </a:t>
            </a:r>
            <a:r>
              <a:rPr lang="en-US" baseline="0" dirty="0" smtClean="0"/>
              <a:t>near you then use the 2.2 Local fish worksheet instead of the Spotty fact sheet. You might need to complete the first part of this worksheet with lower level learners.  Higher level learners could research and complete themselves. </a:t>
            </a:r>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18</a:t>
            </a:fld>
            <a:endParaRPr lang="en-US" dirty="0"/>
          </a:p>
        </p:txBody>
      </p:sp>
    </p:spTree>
    <p:extLst>
      <p:ext uri="{BB962C8B-B14F-4D97-AF65-F5344CB8AC3E}">
        <p14:creationId xmlns:p14="http://schemas.microsoft.com/office/powerpoint/2010/main" val="39432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175EAA"/>
                </a:solidFill>
                <a:latin typeface="MetaPro-Normal"/>
                <a:cs typeface="MetaPro-Normal"/>
              </a:rPr>
              <a:t>TEACHER NOTES</a:t>
            </a:r>
          </a:p>
          <a:p>
            <a:endParaRPr lang="en-US" dirty="0"/>
          </a:p>
        </p:txBody>
      </p:sp>
      <p:sp>
        <p:nvSpPr>
          <p:cNvPr id="4" name="Slide Number Placeholder 3"/>
          <p:cNvSpPr>
            <a:spLocks noGrp="1"/>
          </p:cNvSpPr>
          <p:nvPr>
            <p:ph type="sldNum" sz="quarter" idx="10"/>
          </p:nvPr>
        </p:nvSpPr>
        <p:spPr/>
        <p:txBody>
          <a:bodyPr/>
          <a:lstStyle/>
          <a:p>
            <a:fld id="{36961C54-CE56-C942-86C7-3C671D5B96FC}" type="slidenum">
              <a:rPr lang="en-US" smtClean="0"/>
              <a:pPr/>
              <a:t>19</a:t>
            </a:fld>
            <a:endParaRPr lang="en-US" dirty="0"/>
          </a:p>
        </p:txBody>
      </p:sp>
    </p:spTree>
    <p:extLst>
      <p:ext uri="{BB962C8B-B14F-4D97-AF65-F5344CB8AC3E}">
        <p14:creationId xmlns:p14="http://schemas.microsoft.com/office/powerpoint/2010/main" val="394322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a:prstGeom prst="rect">
            <a:avLst/>
          </a:prstGeom>
        </p:spPr>
        <p:txBody>
          <a:bodyPr/>
          <a:lstStyle/>
          <a:p>
            <a:r>
              <a:rPr lang="en-AU"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7" name="Title 1"/>
          <p:cNvSpPr txBox="1">
            <a:spLocks/>
          </p:cNvSpPr>
          <p:nvPr userDrawn="1"/>
        </p:nvSpPr>
        <p:spPr>
          <a:xfrm>
            <a:off x="457200" y="205978"/>
            <a:ext cx="8229600" cy="627528"/>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AU" dirty="0" smtClean="0"/>
              <a:t>Click to edit Master title style</a:t>
            </a:r>
            <a:endParaRPr lang="en-US" dirty="0"/>
          </a:p>
        </p:txBody>
      </p:sp>
    </p:spTree>
    <p:extLst>
      <p:ext uri="{BB962C8B-B14F-4D97-AF65-F5344CB8AC3E}">
        <p14:creationId xmlns:p14="http://schemas.microsoft.com/office/powerpoint/2010/main" val="271138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65965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27528"/>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atin typeface="MetaPro-Normal"/>
                <a:cs typeface="MetaPro-Normal"/>
              </a:defRPr>
            </a:lvl1pPr>
            <a:lvl2pPr>
              <a:defRPr sz="2400">
                <a:latin typeface="MetaPro-Normal"/>
                <a:cs typeface="MetaPro-Normal"/>
              </a:defRPr>
            </a:lvl2pPr>
            <a:lvl3pPr>
              <a:defRPr sz="2000">
                <a:latin typeface="MetaPro-Normal"/>
                <a:cs typeface="MetaPro-Normal"/>
              </a:defRPr>
            </a:lvl3pPr>
            <a:lvl4pPr>
              <a:defRPr sz="1800">
                <a:latin typeface="MetaPro-Normal"/>
                <a:cs typeface="MetaPro-Normal"/>
              </a:defRPr>
            </a:lvl4pPr>
            <a:lvl5pPr>
              <a:defRPr sz="1800">
                <a:latin typeface="MetaPro-Normal"/>
                <a:cs typeface="MetaPro-Norma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4016656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file://localhost/Users/rika/Dropbox/MSC%20Job/2020/MSC%20templates%20and%20graphics/FISH%20SWIRL/Rika%20final%20banner%20files/Rect%20Banner%20Fish%20Swirl%20SMALL.png" TargetMode="Externa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Rect Banner Fish Swirl SMALL.png" descr="/Users/rika/Dropbox/MSC Job/2020/MSC templates and graphics/FISH SWIRL/Rika final banner files/Rect Banner Fish Swirl SMALL.png"/>
          <p:cNvPicPr>
            <a:picLocks noChangeAspect="1"/>
          </p:cNvPicPr>
          <p:nvPr userDrawn="1"/>
        </p:nvPicPr>
        <p:blipFill rotWithShape="1">
          <a:blip r:embed="rId5" r:link="rId6" cstate="print">
            <a:extLst>
              <a:ext uri="{28A0092B-C50C-407E-A947-70E740481C1C}">
                <a14:useLocalDpi xmlns:a14="http://schemas.microsoft.com/office/drawing/2010/main"/>
              </a:ext>
            </a:extLst>
          </a:blip>
          <a:srcRect t="12015"/>
          <a:stretch/>
        </p:blipFill>
        <p:spPr>
          <a:xfrm>
            <a:off x="1734" y="-94079"/>
            <a:ext cx="9142275" cy="1058486"/>
          </a:xfrm>
          <a:prstGeom prst="rect">
            <a:avLst/>
          </a:prstGeom>
        </p:spPr>
      </p:pic>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Slide Number Placeholder 5"/>
          <p:cNvSpPr txBox="1">
            <a:spLocks/>
          </p:cNvSpPr>
          <p:nvPr userDrawn="1"/>
        </p:nvSpPr>
        <p:spPr>
          <a:xfrm>
            <a:off x="8531682" y="4665975"/>
            <a:ext cx="482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545C6F-B84F-9E45-99FB-1A159270FA95}" type="slidenum">
              <a:rPr lang="en-US" smtClean="0">
                <a:solidFill>
                  <a:srgbClr val="005DAA"/>
                </a:solidFill>
              </a:rPr>
              <a:pPr/>
              <a:t>‹#›</a:t>
            </a:fld>
            <a:endParaRPr lang="en-US" dirty="0">
              <a:solidFill>
                <a:srgbClr val="005DAA"/>
              </a:solidFill>
            </a:endParaRPr>
          </a:p>
        </p:txBody>
      </p:sp>
      <p:pic>
        <p:nvPicPr>
          <p:cNvPr id="2" name="Picture 1" descr="Screenshot 2020-03-23 10.40.53.png"/>
          <p:cNvPicPr>
            <a:picLocks noChangeAspect="1"/>
          </p:cNvPicPr>
          <p:nvPr userDrawn="1"/>
        </p:nvPicPr>
        <p:blipFill rotWithShape="1">
          <a:blip r:embed="rId7" cstate="print">
            <a:extLst>
              <a:ext uri="{28A0092B-C50C-407E-A947-70E740481C1C}">
                <a14:useLocalDpi xmlns:a14="http://schemas.microsoft.com/office/drawing/2010/main"/>
              </a:ext>
            </a:extLst>
          </a:blip>
          <a:srcRect b="12700"/>
          <a:stretch/>
        </p:blipFill>
        <p:spPr>
          <a:xfrm>
            <a:off x="0" y="4424721"/>
            <a:ext cx="8531682" cy="718779"/>
          </a:xfrm>
          <a:prstGeom prst="rect">
            <a:avLst/>
          </a:prstGeom>
        </p:spPr>
      </p:pic>
      <p:pic>
        <p:nvPicPr>
          <p:cNvPr id="6" name="Picture 5" descr="Screen Shot 2020-09-22 at 5.32.28 AM.png"/>
          <p:cNvPicPr>
            <a:picLocks noChangeAspect="1"/>
          </p:cNvPicPr>
          <p:nvPr userDrawn="1"/>
        </p:nvPicPr>
        <p:blipFill rotWithShape="1">
          <a:blip r:embed="rId8">
            <a:extLst>
              <a:ext uri="{28A0092B-C50C-407E-A947-70E740481C1C}">
                <a14:useLocalDpi xmlns:a14="http://schemas.microsoft.com/office/drawing/2010/main" val="0"/>
              </a:ext>
            </a:extLst>
          </a:blip>
          <a:srcRect l="2481" r="1741"/>
          <a:stretch/>
        </p:blipFill>
        <p:spPr>
          <a:xfrm>
            <a:off x="0" y="4400837"/>
            <a:ext cx="8531682" cy="704563"/>
          </a:xfrm>
          <a:prstGeom prst="rect">
            <a:avLst/>
          </a:prstGeom>
        </p:spPr>
      </p:pic>
    </p:spTree>
    <p:extLst>
      <p:ext uri="{BB962C8B-B14F-4D97-AF65-F5344CB8AC3E}">
        <p14:creationId xmlns:p14="http://schemas.microsoft.com/office/powerpoint/2010/main" val="231604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p:titleStyle>
    <p:bodyStyle>
      <a:lvl1pPr marL="342900" indent="-342900" algn="l" defTabSz="457200" rtl="0" eaLnBrk="1" latinLnBrk="0" hangingPunct="1">
        <a:lnSpc>
          <a:spcPct val="112000"/>
        </a:lnSpc>
        <a:spcBef>
          <a:spcPts val="600"/>
        </a:spcBef>
        <a:spcAft>
          <a:spcPts val="600"/>
        </a:spcAft>
        <a:buFont typeface="Arial"/>
        <a:buChar char="•"/>
        <a:defRPr sz="3200" kern="1200">
          <a:solidFill>
            <a:schemeClr val="tx1"/>
          </a:solidFill>
          <a:latin typeface="Meta office pro"/>
          <a:ea typeface="+mn-ea"/>
          <a:cs typeface="Meta office pro"/>
        </a:defRPr>
      </a:lvl1pPr>
      <a:lvl2pPr marL="742950" indent="-285750" algn="l" defTabSz="457200" rtl="0" eaLnBrk="1" latinLnBrk="0" hangingPunct="1">
        <a:lnSpc>
          <a:spcPct val="112000"/>
        </a:lnSpc>
        <a:spcBef>
          <a:spcPts val="300"/>
        </a:spcBef>
        <a:spcAft>
          <a:spcPts val="300"/>
        </a:spcAft>
        <a:buFont typeface="Arial"/>
        <a:buChar char="–"/>
        <a:defRPr sz="2800" kern="1200">
          <a:solidFill>
            <a:schemeClr val="tx1"/>
          </a:solidFill>
          <a:latin typeface="Meta office pro"/>
          <a:ea typeface="+mn-ea"/>
          <a:cs typeface="Meta office pro"/>
        </a:defRPr>
      </a:lvl2pPr>
      <a:lvl3pPr marL="1143000" indent="-228600" algn="l" defTabSz="457200" rtl="0" eaLnBrk="1" latinLnBrk="0" hangingPunct="1">
        <a:lnSpc>
          <a:spcPct val="112000"/>
        </a:lnSpc>
        <a:spcBef>
          <a:spcPts val="300"/>
        </a:spcBef>
        <a:spcAft>
          <a:spcPts val="300"/>
        </a:spcAft>
        <a:buFont typeface="Arial"/>
        <a:buChar char="•"/>
        <a:defRPr sz="2400" kern="1200">
          <a:solidFill>
            <a:schemeClr val="tx1"/>
          </a:solidFill>
          <a:latin typeface="Meta office pro"/>
          <a:ea typeface="+mn-ea"/>
          <a:cs typeface="Meta office pro"/>
        </a:defRPr>
      </a:lvl3pPr>
      <a:lvl4pPr marL="16002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4pPr>
      <a:lvl5pPr marL="20574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 office pro"/>
          <a:ea typeface="+mn-ea"/>
          <a:cs typeface="Meta offic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5.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file://localhost/Users/rika/Dropbox/MSC%20Job/2020/MSC%20templates%20and%20graphics/TEMPLATE%20FILES/MSC%20GRAPHIC%20ASSETS/SCREEN%20RES/Illustration_BlueAssets/PNG/Blue_YellowSquare.png" TargetMode="External"/><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file://localhost/Users/rika/Dropbox/MSC%20Job/2020/MSC%20templates%20and%20graphics/TEMPLATE%20FILES/MSC%20GRAPHIC%20ASSETS/SCREEN%20RES/Illustration_BlueAssets/PNG/Blue_YellowSquare.png" TargetMode="External"/><Relationship Id="rId7"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hyperlink" Target="https://www.nationalaquarium.co.nz/learn/education-programmes/"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6"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4.png"/><Relationship Id="rId5" Type="http://schemas.openxmlformats.org/officeDocument/2006/relationships/image" Target="file://localhost/Users/rika/Dropbox/MSC%20Job/2020/MSC%20templates%20and%20graphics/TEMPLATE%20FILES/MSC%20GRAPHIC%20ASSETS/SCREEN%20RES/Illustration_BlueAssets/PNG/Blue_YellowSquare.png" TargetMode="External"/><Relationship Id="rId6" Type="http://schemas.openxmlformats.org/officeDocument/2006/relationships/image" Target="../media/image16.jpeg"/><Relationship Id="rId7" Type="http://schemas.openxmlformats.org/officeDocument/2006/relationships/image" Target="../media/image15.png"/><Relationship Id="rId8" Type="http://schemas.openxmlformats.org/officeDocument/2006/relationships/hyperlink" Target="https://www.nationalaquarium.co.nz/learn/education-programmes/"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0" y="1855170"/>
            <a:ext cx="6499802" cy="2980370"/>
          </a:xfrm>
          <a:prstGeom prst="rect">
            <a:avLst/>
          </a:prstGeom>
        </p:spPr>
      </p:pic>
      <p:sp>
        <p:nvSpPr>
          <p:cNvPr id="3" name="Content Placeholder 2"/>
          <p:cNvSpPr>
            <a:spLocks noGrp="1"/>
          </p:cNvSpPr>
          <p:nvPr>
            <p:ph sz="half" idx="1"/>
          </p:nvPr>
        </p:nvSpPr>
        <p:spPr>
          <a:xfrm>
            <a:off x="263796" y="963497"/>
            <a:ext cx="6000751" cy="4077491"/>
          </a:xfrm>
        </p:spPr>
        <p:txBody>
          <a:bodyPr>
            <a:noAutofit/>
          </a:bodyPr>
          <a:lstStyle/>
          <a:p>
            <a:pPr marL="92075" indent="0">
              <a:spcBef>
                <a:spcPts val="300"/>
              </a:spcBef>
              <a:spcAft>
                <a:spcPts val="300"/>
              </a:spcAft>
              <a:buNone/>
            </a:pPr>
            <a:r>
              <a:rPr lang="en-US" sz="2000" b="1" dirty="0">
                <a:solidFill>
                  <a:srgbClr val="00B194"/>
                </a:solidFill>
                <a:latin typeface="Arial Narrow"/>
                <a:cs typeface="Arial Narrow"/>
              </a:rPr>
              <a:t>KŌRERORERO / DISCUSSION</a:t>
            </a:r>
          </a:p>
          <a:p>
            <a:pPr marL="92075" indent="0">
              <a:spcBef>
                <a:spcPts val="300"/>
              </a:spcBef>
              <a:spcAft>
                <a:spcPts val="300"/>
              </a:spcAft>
              <a:buNone/>
            </a:pPr>
            <a:r>
              <a:rPr lang="en-AU" sz="2000" noProof="0" dirty="0" smtClean="0">
                <a:solidFill>
                  <a:srgbClr val="175EAA"/>
                </a:solidFill>
                <a:latin typeface="Arial"/>
                <a:cs typeface="Arial"/>
              </a:rPr>
              <a:t>Today </a:t>
            </a:r>
            <a:r>
              <a:rPr lang="en-AU" sz="2000" noProof="0" smtClean="0">
                <a:solidFill>
                  <a:srgbClr val="175EAA"/>
                </a:solidFill>
                <a:latin typeface="Arial"/>
                <a:cs typeface="Arial"/>
              </a:rPr>
              <a:t>over </a:t>
            </a:r>
            <a:r>
              <a:rPr lang="en-AU" sz="2000" noProof="0" smtClean="0">
                <a:solidFill>
                  <a:srgbClr val="175EAA"/>
                </a:solidFill>
                <a:latin typeface="Arial"/>
                <a:cs typeface="Arial"/>
              </a:rPr>
              <a:t>17% </a:t>
            </a:r>
            <a:r>
              <a:rPr lang="en-AU" sz="2000" noProof="0" dirty="0" smtClean="0">
                <a:solidFill>
                  <a:srgbClr val="175EAA"/>
                </a:solidFill>
                <a:latin typeface="Arial"/>
                <a:cs typeface="Arial"/>
              </a:rPr>
              <a:t>of global fisheries are certified sustainable by the Marine Stewardship Council</a:t>
            </a:r>
          </a:p>
          <a:p>
            <a:pPr marL="92075" indent="0">
              <a:spcBef>
                <a:spcPts val="300"/>
              </a:spcBef>
              <a:spcAft>
                <a:spcPts val="300"/>
              </a:spcAft>
              <a:buNone/>
            </a:pPr>
            <a:endParaRPr lang="en-AU" sz="500" noProof="0" dirty="0" smtClean="0">
              <a:solidFill>
                <a:srgbClr val="175EAA"/>
              </a:solidFill>
              <a:latin typeface="Arial"/>
              <a:cs typeface="Arial"/>
            </a:endParaRPr>
          </a:p>
          <a:p>
            <a:pPr marL="92075" indent="0" algn="ctr">
              <a:spcBef>
                <a:spcPts val="300"/>
              </a:spcBef>
              <a:spcAft>
                <a:spcPts val="300"/>
              </a:spcAft>
              <a:buNone/>
            </a:pPr>
            <a:endParaRPr lang="en-US" sz="2000" b="1" dirty="0" smtClean="0">
              <a:solidFill>
                <a:srgbClr val="00B6DE"/>
              </a:solidFill>
              <a:latin typeface="Arial Narrow"/>
              <a:cs typeface="Arial Narrow"/>
            </a:endParaRPr>
          </a:p>
          <a:p>
            <a:pPr marL="92075" indent="0" algn="ctr">
              <a:spcBef>
                <a:spcPts val="300"/>
              </a:spcBef>
              <a:spcAft>
                <a:spcPts val="300"/>
              </a:spcAft>
              <a:buNone/>
            </a:pPr>
            <a:r>
              <a:rPr lang="en-US" sz="2000" b="1" dirty="0" smtClean="0">
                <a:solidFill>
                  <a:srgbClr val="00B6DE"/>
                </a:solidFill>
                <a:latin typeface="Arial Narrow"/>
                <a:cs typeface="Arial Narrow"/>
              </a:rPr>
              <a:t>HE </a:t>
            </a:r>
            <a:r>
              <a:rPr lang="en-US" sz="2000" b="1" dirty="0">
                <a:solidFill>
                  <a:srgbClr val="00B6DE"/>
                </a:solidFill>
                <a:latin typeface="Arial Narrow"/>
                <a:cs typeface="Arial Narrow"/>
              </a:rPr>
              <a:t>PĀTAI / CONSIDER THIS</a:t>
            </a:r>
          </a:p>
          <a:p>
            <a:pPr marL="92075" indent="0" algn="ctr">
              <a:spcBef>
                <a:spcPts val="300"/>
              </a:spcBef>
              <a:spcAft>
                <a:spcPts val="300"/>
              </a:spcAft>
              <a:buNone/>
            </a:pPr>
            <a:r>
              <a:rPr lang="en-AU" sz="1800" noProof="0" dirty="0" smtClean="0">
                <a:latin typeface="Arial"/>
                <a:cs typeface="Arial"/>
              </a:rPr>
              <a:t>What </a:t>
            </a:r>
            <a:r>
              <a:rPr lang="en-AU" sz="1800" dirty="0" smtClean="0">
                <a:latin typeface="Arial"/>
                <a:cs typeface="Arial"/>
              </a:rPr>
              <a:t>exactly is a</a:t>
            </a:r>
            <a:r>
              <a:rPr lang="en-AU" sz="1800" noProof="0" dirty="0" smtClean="0">
                <a:latin typeface="Arial"/>
                <a:cs typeface="Arial"/>
              </a:rPr>
              <a:t> ‘FISH’?</a:t>
            </a:r>
          </a:p>
          <a:p>
            <a:pPr marL="92075" indent="0" algn="ctr">
              <a:spcBef>
                <a:spcPts val="300"/>
              </a:spcBef>
              <a:spcAft>
                <a:spcPts val="300"/>
              </a:spcAft>
              <a:buNone/>
            </a:pPr>
            <a:endParaRPr lang="en-AU" sz="1000" noProof="0" dirty="0" smtClean="0">
              <a:latin typeface="Arial"/>
              <a:cs typeface="Arial"/>
            </a:endParaRPr>
          </a:p>
        </p:txBody>
      </p:sp>
      <p:sp>
        <p:nvSpPr>
          <p:cNvPr id="13" name="Title 1"/>
          <p:cNvSpPr txBox="1">
            <a:spLocks/>
          </p:cNvSpPr>
          <p:nvPr/>
        </p:nvSpPr>
        <p:spPr>
          <a:xfrm>
            <a:off x="263796" y="88192"/>
            <a:ext cx="7472471" cy="739481"/>
          </a:xfrm>
          <a:prstGeom prst="rect">
            <a:avLst/>
          </a:prstGeom>
        </p:spPr>
        <p:txBody>
          <a:bodyPr vert="horz" lIns="91440" tIns="45720" rIns="91440" bIns="45720" rtlCol="0" anchor="ctr">
            <a:normAutofit fontScale="60000" lnSpcReduction="200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5500" dirty="0" smtClean="0">
                <a:latin typeface="Arial Narrow"/>
                <a:cs typeface="Arial Narrow"/>
              </a:rPr>
              <a:t>2.2. WHAT IS A FISH?</a:t>
            </a:r>
            <a:r>
              <a:rPr lang="en-US" sz="6800" dirty="0" smtClean="0"/>
              <a:t/>
            </a:r>
            <a:br>
              <a:rPr lang="en-US" sz="6800" dirty="0" smtClean="0"/>
            </a:br>
            <a:r>
              <a:rPr lang="en-US" sz="3300" dirty="0" smtClean="0">
                <a:latin typeface="Arial Narrow"/>
                <a:cs typeface="Arial Narrow"/>
              </a:rPr>
              <a:t>Focusing Question: What makes a fish a fish? What fish live near us?</a:t>
            </a:r>
            <a:endParaRPr lang="en-US" sz="3300" dirty="0">
              <a:latin typeface="Arial Narrow"/>
              <a:cs typeface="Arial Narrow"/>
            </a:endParaRPr>
          </a:p>
        </p:txBody>
      </p:sp>
      <p:sp>
        <p:nvSpPr>
          <p:cNvPr id="14" name="Content Placeholder 4"/>
          <p:cNvSpPr txBox="1">
            <a:spLocks/>
          </p:cNvSpPr>
          <p:nvPr/>
        </p:nvSpPr>
        <p:spPr>
          <a:xfrm>
            <a:off x="5015923" y="3083560"/>
            <a:ext cx="5017078" cy="1957428"/>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endParaRPr lang="en-US" sz="1800" dirty="0"/>
          </a:p>
        </p:txBody>
      </p:sp>
      <p:pic>
        <p:nvPicPr>
          <p:cNvPr id="15" name="Picture 14"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2" name="Picture 1" descr="RS12728_MSC_ecolabel_Certified-Sustainable_blue.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827408">
            <a:off x="7587157" y="1349993"/>
            <a:ext cx="1216248" cy="1523059"/>
          </a:xfrm>
          <a:prstGeom prst="rect">
            <a:avLst/>
          </a:prstGeom>
        </p:spPr>
      </p:pic>
      <p:pic>
        <p:nvPicPr>
          <p:cNvPr id="4" name="Picture 3" descr="Blu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785253" flipH="1">
            <a:off x="6470631" y="2673390"/>
            <a:ext cx="2521780" cy="2109479"/>
          </a:xfrm>
          <a:prstGeom prst="rect">
            <a:avLst/>
          </a:prstGeom>
        </p:spPr>
      </p:pic>
      <p:sp>
        <p:nvSpPr>
          <p:cNvPr id="6" name="Rounded Rectangular Callout 5"/>
          <p:cNvSpPr/>
          <p:nvPr/>
        </p:nvSpPr>
        <p:spPr>
          <a:xfrm>
            <a:off x="525743" y="2625636"/>
            <a:ext cx="4879297" cy="1270095"/>
          </a:xfrm>
          <a:prstGeom prst="wedgeRoundRectCallout">
            <a:avLst>
              <a:gd name="adj1" fmla="val 74016"/>
              <a:gd name="adj2" fmla="val 3821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AU" sz="2000" dirty="0" smtClean="0">
                <a:solidFill>
                  <a:srgbClr val="175EAA"/>
                </a:solidFill>
                <a:latin typeface="Arial"/>
                <a:cs typeface="Arial"/>
              </a:rPr>
              <a:t>A fish is a scaly skinned vertebrate [animal with back bone] that breathes using gills and lives in water</a:t>
            </a:r>
            <a:endParaRPr lang="en-AU" sz="2000" dirty="0">
              <a:solidFill>
                <a:srgbClr val="175EAA"/>
              </a:solidFill>
              <a:latin typeface="Arial"/>
              <a:cs typeface="Arial"/>
            </a:endParaRPr>
          </a:p>
        </p:txBody>
      </p:sp>
    </p:spTree>
    <p:extLst>
      <p:ext uri="{BB962C8B-B14F-4D97-AF65-F5344CB8AC3E}">
        <p14:creationId xmlns:p14="http://schemas.microsoft.com/office/powerpoint/2010/main" val="3773482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dissolve">
                                      <p:cBhvr>
                                        <p:cTn id="23" dur="500"/>
                                        <p:tgtEl>
                                          <p:spTgt spid="3">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180443" y="738062"/>
            <a:ext cx="5242240" cy="3519538"/>
          </a:xfrm>
          <a:prstGeom prst="rect">
            <a:avLst/>
          </a:prstGeom>
        </p:spPr>
      </p:pic>
      <p:sp>
        <p:nvSpPr>
          <p:cNvPr id="3" name="Content Placeholder 2"/>
          <p:cNvSpPr>
            <a:spLocks noGrp="1"/>
          </p:cNvSpPr>
          <p:nvPr>
            <p:ph sz="half" idx="1"/>
          </p:nvPr>
        </p:nvSpPr>
        <p:spPr>
          <a:xfrm>
            <a:off x="414177" y="1174560"/>
            <a:ext cx="4581814" cy="3419804"/>
          </a:xfrm>
        </p:spPr>
        <p:txBody>
          <a:bodyPr>
            <a:noAutofit/>
          </a:bodyPr>
          <a:lstStyle/>
          <a:p>
            <a:pPr marL="92075" indent="0" algn="ctr">
              <a:spcBef>
                <a:spcPts val="300"/>
              </a:spcBef>
              <a:spcAft>
                <a:spcPts val="300"/>
              </a:spcAft>
              <a:buNone/>
            </a:pPr>
            <a:endParaRPr lang="en-AU" sz="1000" noProof="0" dirty="0" smtClean="0">
              <a:latin typeface="Arial"/>
              <a:cs typeface="Arial"/>
            </a:endParaRPr>
          </a:p>
          <a:p>
            <a:pPr marL="92075" indent="0" algn="ctr">
              <a:spcBef>
                <a:spcPts val="300"/>
              </a:spcBef>
              <a:spcAft>
                <a:spcPts val="300"/>
              </a:spcAft>
              <a:buNone/>
            </a:pPr>
            <a:r>
              <a:rPr lang="en-AU" sz="2000" b="1" noProof="0" dirty="0" smtClean="0">
                <a:solidFill>
                  <a:srgbClr val="175EAA"/>
                </a:solidFill>
                <a:latin typeface="Arial Narrow"/>
                <a:cs typeface="Arial Narrow"/>
              </a:rPr>
              <a:t>MAHI / ACTIVITY</a:t>
            </a:r>
          </a:p>
          <a:p>
            <a:pPr marL="0" indent="0" algn="ctr">
              <a:spcBef>
                <a:spcPts val="300"/>
              </a:spcBef>
              <a:spcAft>
                <a:spcPts val="300"/>
              </a:spcAft>
              <a:buNone/>
            </a:pPr>
            <a:r>
              <a:rPr lang="en-AU" sz="2000" noProof="0" dirty="0" smtClean="0">
                <a:latin typeface="Arial"/>
                <a:cs typeface="Arial"/>
              </a:rPr>
              <a:t>What do you already know about fish? </a:t>
            </a:r>
          </a:p>
          <a:p>
            <a:pPr marL="0" indent="0" algn="ctr">
              <a:spcBef>
                <a:spcPts val="300"/>
              </a:spcBef>
              <a:spcAft>
                <a:spcPts val="300"/>
              </a:spcAft>
              <a:buNone/>
            </a:pPr>
            <a:r>
              <a:rPr lang="en-AU" sz="2000" noProof="0" dirty="0" smtClean="0">
                <a:latin typeface="Arial"/>
                <a:cs typeface="Arial"/>
              </a:rPr>
              <a:t>Think about where and how fish live [habitat] …? </a:t>
            </a:r>
          </a:p>
          <a:p>
            <a:pPr marL="0" indent="0" algn="ctr">
              <a:spcBef>
                <a:spcPts val="300"/>
              </a:spcBef>
              <a:spcAft>
                <a:spcPts val="300"/>
              </a:spcAft>
              <a:buNone/>
            </a:pPr>
            <a:r>
              <a:rPr lang="en-AU" sz="2000" dirty="0" smtClean="0">
                <a:latin typeface="Arial"/>
                <a:cs typeface="Arial"/>
              </a:rPr>
              <a:t>Complete </a:t>
            </a:r>
            <a:r>
              <a:rPr lang="en-AU" sz="2000" noProof="0" dirty="0" smtClean="0">
                <a:latin typeface="Arial"/>
                <a:cs typeface="Arial"/>
              </a:rPr>
              <a:t>the ‘What we know about fish?’ columns 1 &amp; 2</a:t>
            </a:r>
          </a:p>
          <a:p>
            <a:pPr marL="0" indent="0">
              <a:spcBef>
                <a:spcPts val="300"/>
              </a:spcBef>
              <a:spcAft>
                <a:spcPts val="300"/>
              </a:spcAft>
              <a:buNone/>
            </a:pPr>
            <a:endParaRPr lang="en-AU" sz="1800" noProof="0" dirty="0">
              <a:latin typeface="Arial"/>
              <a:cs typeface="Arial"/>
            </a:endParaRPr>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val="3951934899"/>
              </p:ext>
            </p:extLst>
          </p:nvPr>
        </p:nvGraphicFramePr>
        <p:xfrm>
          <a:off x="5463842" y="1094921"/>
          <a:ext cx="3496632" cy="3345609"/>
        </p:xfrm>
        <a:graphic>
          <a:graphicData uri="http://schemas.openxmlformats.org/drawingml/2006/table">
            <a:tbl>
              <a:tblPr firstRow="1" bandRow="1">
                <a:tableStyleId>{5C22544A-7EE6-4342-B048-85BDC9FD1C3A}</a:tableStyleId>
              </a:tblPr>
              <a:tblGrid>
                <a:gridCol w="1165544"/>
                <a:gridCol w="1165544"/>
                <a:gridCol w="1165544"/>
              </a:tblGrid>
              <a:tr h="1263885">
                <a:tc gridSpan="3">
                  <a:txBody>
                    <a:bodyPr/>
                    <a:lstStyle/>
                    <a:p>
                      <a:pPr algn="ctr"/>
                      <a:r>
                        <a:rPr lang="en-US" sz="2200" b="0" i="0" baseline="0" dirty="0" smtClean="0">
                          <a:latin typeface="Local Brewery Five"/>
                          <a:cs typeface="Local Brewery Five"/>
                        </a:rPr>
                        <a:t>What do we know about fish? </a:t>
                      </a:r>
                      <a:r>
                        <a:rPr lang="en-US" sz="2200" b="0" i="0" dirty="0" smtClean="0">
                          <a:latin typeface="Local Brewery Five"/>
                          <a:cs typeface="Local Brewery Five"/>
                        </a:rPr>
                        <a:t>PRIOR KNOWLEDGE</a:t>
                      </a:r>
                      <a:r>
                        <a:rPr lang="en-US" sz="2200" b="0" i="0" baseline="0" dirty="0" smtClean="0">
                          <a:latin typeface="Local Brewery Five"/>
                          <a:cs typeface="Local Brewery Five"/>
                        </a:rPr>
                        <a:t> </a:t>
                      </a:r>
                      <a:r>
                        <a:rPr lang="en-US" sz="2200" b="0" i="0" dirty="0" smtClean="0">
                          <a:latin typeface="Local Brewery Five"/>
                          <a:cs typeface="Local Brewery Five"/>
                        </a:rPr>
                        <a:t>CHART</a:t>
                      </a:r>
                      <a:endParaRPr lang="en-US" sz="2200" b="0" i="0" dirty="0">
                        <a:latin typeface="Local Brewery Five"/>
                        <a:cs typeface="Local Brewery Five"/>
                      </a:endParaRPr>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r>
              <a:tr h="1047591">
                <a:tc>
                  <a:txBody>
                    <a:bodyPr/>
                    <a:lstStyle/>
                    <a:p>
                      <a:pPr algn="ctr"/>
                      <a:r>
                        <a:rPr lang="en-US" sz="1800" dirty="0" smtClean="0">
                          <a:solidFill>
                            <a:schemeClr val="bg1"/>
                          </a:solidFill>
                        </a:rPr>
                        <a:t>What we know</a:t>
                      </a:r>
                      <a:endParaRPr lang="en-US" sz="1800" dirty="0">
                        <a:solidFill>
                          <a:schemeClr val="bg1"/>
                        </a:solidFill>
                      </a:endParaRPr>
                    </a:p>
                  </a:txBody>
                  <a:tcPr marL="76245" marR="76245" anchor="ctr">
                    <a:solidFill>
                      <a:srgbClr val="175EAA"/>
                    </a:solidFill>
                  </a:tcPr>
                </a:tc>
                <a:tc>
                  <a:txBody>
                    <a:bodyPr/>
                    <a:lstStyle/>
                    <a:p>
                      <a:pPr algn="ctr"/>
                      <a:r>
                        <a:rPr lang="en-US" sz="1800" dirty="0" smtClean="0">
                          <a:solidFill>
                            <a:schemeClr val="bg1"/>
                          </a:solidFill>
                        </a:rPr>
                        <a:t>What we would like to know</a:t>
                      </a:r>
                      <a:endParaRPr lang="en-US" sz="1800" dirty="0">
                        <a:solidFill>
                          <a:schemeClr val="bg1"/>
                        </a:solidFill>
                      </a:endParaRPr>
                    </a:p>
                  </a:txBody>
                  <a:tcPr marL="76245" marR="76245" anchor="ctr">
                    <a:solidFill>
                      <a:srgbClr val="175EAA"/>
                    </a:solidFill>
                  </a:tcPr>
                </a:tc>
                <a:tc>
                  <a:txBody>
                    <a:bodyPr/>
                    <a:lstStyle/>
                    <a:p>
                      <a:pPr algn="ctr"/>
                      <a:r>
                        <a:rPr lang="en-US" sz="1800" dirty="0" smtClean="0">
                          <a:solidFill>
                            <a:schemeClr val="bg1"/>
                          </a:solidFill>
                        </a:rPr>
                        <a:t>What we have learned</a:t>
                      </a:r>
                      <a:endParaRPr lang="en-US" sz="1800" dirty="0">
                        <a:solidFill>
                          <a:schemeClr val="bg1"/>
                        </a:solidFill>
                      </a:endParaRPr>
                    </a:p>
                  </a:txBody>
                  <a:tcPr marL="76245" marR="76245" anchor="ctr">
                    <a:solidFill>
                      <a:srgbClr val="175EAA"/>
                    </a:solidFill>
                  </a:tcPr>
                </a:tc>
              </a:tr>
              <a:tr h="1034133">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smtClean="0"/>
                    </a:p>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r>
            </a:tbl>
          </a:graphicData>
        </a:graphic>
      </p:graphicFrame>
      <p:sp>
        <p:nvSpPr>
          <p:cNvPr id="13" name="Title 1"/>
          <p:cNvSpPr txBox="1">
            <a:spLocks/>
          </p:cNvSpPr>
          <p:nvPr/>
        </p:nvSpPr>
        <p:spPr>
          <a:xfrm>
            <a:off x="263796" y="88192"/>
            <a:ext cx="6089477" cy="73948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smtClean="0">
                <a:latin typeface="Arial Narrow"/>
                <a:cs typeface="Arial Narrow"/>
              </a:rPr>
              <a:t>WHAT IS A FISH?</a:t>
            </a:r>
            <a:endParaRPr lang="en-US" sz="3300" dirty="0">
              <a:latin typeface="Arial Narrow"/>
              <a:cs typeface="Arial Narrow"/>
            </a:endParaRPr>
          </a:p>
        </p:txBody>
      </p:sp>
      <p:sp>
        <p:nvSpPr>
          <p:cNvPr id="14" name="Content Placeholder 4"/>
          <p:cNvSpPr txBox="1">
            <a:spLocks/>
          </p:cNvSpPr>
          <p:nvPr/>
        </p:nvSpPr>
        <p:spPr>
          <a:xfrm>
            <a:off x="5015923" y="3083560"/>
            <a:ext cx="5017078" cy="1957428"/>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endParaRPr lang="en-US" sz="1800" dirty="0"/>
          </a:p>
        </p:txBody>
      </p:sp>
      <p:pic>
        <p:nvPicPr>
          <p:cNvPr id="15" name="Picture 14"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pic>
        <p:nvPicPr>
          <p:cNvPr id="17" name="Picture 16" descr="Blue_Arrow1.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20279028">
            <a:off x="3646224" y="2836127"/>
            <a:ext cx="1889551" cy="1543928"/>
          </a:xfrm>
          <a:prstGeom prst="rect">
            <a:avLst/>
          </a:prstGeom>
        </p:spPr>
      </p:pic>
    </p:spTree>
    <p:extLst>
      <p:ext uri="{BB962C8B-B14F-4D97-AF65-F5344CB8AC3E}">
        <p14:creationId xmlns:p14="http://schemas.microsoft.com/office/powerpoint/2010/main" val="81060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7236" y="974835"/>
            <a:ext cx="5921549" cy="4077491"/>
          </a:xfrm>
        </p:spPr>
        <p:txBody>
          <a:bodyPr>
            <a:noAutofit/>
          </a:bodyPr>
          <a:lstStyle/>
          <a:p>
            <a:pPr marL="0" indent="0">
              <a:lnSpc>
                <a:spcPct val="105000"/>
              </a:lnSpc>
              <a:spcBef>
                <a:spcPts val="300"/>
              </a:spcBef>
              <a:spcAft>
                <a:spcPts val="300"/>
              </a:spcAft>
              <a:buNone/>
            </a:pPr>
            <a:r>
              <a:rPr lang="x-none" sz="1800" b="1" dirty="0">
                <a:solidFill>
                  <a:srgbClr val="00B6DE"/>
                </a:solidFill>
                <a:latin typeface="Arial Narrow"/>
                <a:cs typeface="Arial Narrow"/>
              </a:rPr>
              <a:t>HE PĀTAI / CONSIDER THIS</a:t>
            </a:r>
          </a:p>
          <a:p>
            <a:pPr marL="0" indent="0">
              <a:lnSpc>
                <a:spcPct val="105000"/>
              </a:lnSpc>
              <a:spcBef>
                <a:spcPts val="300"/>
              </a:spcBef>
              <a:spcAft>
                <a:spcPts val="300"/>
              </a:spcAft>
              <a:buNone/>
            </a:pPr>
            <a:r>
              <a:rPr lang="x-none" sz="1800" noProof="0" dirty="0" smtClean="0">
                <a:latin typeface="Arial"/>
                <a:cs typeface="Arial"/>
              </a:rPr>
              <a:t>Which of the following do fish NOT have</a:t>
            </a:r>
            <a:r>
              <a:rPr lang="mi-NZ" sz="1800" noProof="0" dirty="0" smtClean="0">
                <a:latin typeface="Arial"/>
                <a:cs typeface="Arial"/>
              </a:rPr>
              <a:t>? </a:t>
            </a:r>
          </a:p>
          <a:p>
            <a:pPr>
              <a:lnSpc>
                <a:spcPct val="105000"/>
              </a:lnSpc>
              <a:spcBef>
                <a:spcPts val="300"/>
              </a:spcBef>
              <a:spcAft>
                <a:spcPts val="300"/>
              </a:spcAft>
              <a:buFont typeface="+mj-lt"/>
              <a:buAutoNum type="arabicPeriod"/>
            </a:pPr>
            <a:r>
              <a:rPr lang="en-AU" sz="1800" noProof="0" dirty="0" smtClean="0">
                <a:latin typeface="Arial"/>
                <a:cs typeface="Arial"/>
              </a:rPr>
              <a:t>Bony or cartilaginous (sharks and rays) skeletons </a:t>
            </a:r>
          </a:p>
          <a:p>
            <a:pPr marL="346075" lvl="2" indent="-342900">
              <a:buFont typeface="+mj-lt"/>
              <a:buAutoNum type="arabicPeriod" startAt="2"/>
            </a:pPr>
            <a:r>
              <a:rPr lang="en-AU" sz="1800" noProof="0" dirty="0" smtClean="0">
                <a:latin typeface="Arial"/>
                <a:cs typeface="Arial"/>
              </a:rPr>
              <a:t>Gills (instead of lungs)</a:t>
            </a:r>
          </a:p>
          <a:p>
            <a:pPr marL="346075" lvl="2" indent="-342900">
              <a:buFont typeface="+mj-lt"/>
              <a:buAutoNum type="arabicPeriod" startAt="2"/>
            </a:pPr>
            <a:r>
              <a:rPr lang="en-AU" sz="1800" noProof="0" dirty="0" smtClean="0">
                <a:latin typeface="Arial"/>
                <a:cs typeface="Arial"/>
              </a:rPr>
              <a:t>Gas filled swim bladders (buoyancy)</a:t>
            </a:r>
          </a:p>
          <a:p>
            <a:pPr marL="346075" lvl="2" indent="-342900">
              <a:buFont typeface="+mj-lt"/>
              <a:buAutoNum type="arabicPeriod" startAt="2"/>
            </a:pPr>
            <a:r>
              <a:rPr lang="en-AU" sz="1800" noProof="0" dirty="0" smtClean="0">
                <a:latin typeface="Arial"/>
                <a:cs typeface="Arial"/>
              </a:rPr>
              <a:t>Fins (steering, moving forward &amp; back, stability)</a:t>
            </a:r>
          </a:p>
          <a:p>
            <a:pPr marL="346075" lvl="2" indent="-342900">
              <a:buFont typeface="+mj-lt"/>
              <a:buAutoNum type="arabicPeriod" startAt="2"/>
            </a:pPr>
            <a:r>
              <a:rPr lang="en-AU" sz="1800" noProof="0" dirty="0" smtClean="0">
                <a:latin typeface="Arial"/>
                <a:cs typeface="Arial"/>
              </a:rPr>
              <a:t>Sometimes colourful bodies (camouflage)</a:t>
            </a:r>
          </a:p>
          <a:p>
            <a:pPr marL="346075" lvl="2" indent="-342900">
              <a:buFont typeface="+mj-lt"/>
              <a:buAutoNum type="arabicPeriod" startAt="2"/>
            </a:pPr>
            <a:r>
              <a:rPr lang="en-AU" sz="1800" noProof="0" dirty="0" smtClean="0">
                <a:latin typeface="Arial"/>
                <a:cs typeface="Arial"/>
              </a:rPr>
              <a:t>Warm blooded bodies</a:t>
            </a:r>
          </a:p>
          <a:p>
            <a:pPr marL="346075" lvl="2" indent="-342900">
              <a:buFont typeface="+mj-lt"/>
              <a:buAutoNum type="arabicPeriod" startAt="2"/>
            </a:pPr>
            <a:r>
              <a:rPr lang="en-AU" sz="1800" noProof="0" dirty="0" smtClean="0">
                <a:latin typeface="Arial"/>
                <a:cs typeface="Arial"/>
              </a:rPr>
              <a:t>Body shape, mouth &amp; eyes to suit habitat &amp; lifestyle</a:t>
            </a:r>
            <a:endParaRPr lang="en-AU" sz="1800" noProof="0" dirty="0">
              <a:latin typeface="Arial"/>
              <a:cs typeface="Arial"/>
            </a:endParaRPr>
          </a:p>
        </p:txBody>
      </p:sp>
      <p:pic>
        <p:nvPicPr>
          <p:cNvPr id="8" name="Blue_YellowSquare.png" descr="/Users/rika/Dropbox/MSC Job/2020/MSC templates and graphics/TEMPLATE FILES/MSC GRAPHIC ASSETS/SCREEN RES/Illustration_BlueAssets/PNG/Blue_YellowSquare.pn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a:off x="6098785" y="2108400"/>
            <a:ext cx="3135582" cy="2585014"/>
          </a:xfrm>
          <a:prstGeom prst="rect">
            <a:avLst/>
          </a:prstGeom>
        </p:spPr>
      </p:pic>
      <p:sp>
        <p:nvSpPr>
          <p:cNvPr id="13" name="Title 1"/>
          <p:cNvSpPr txBox="1">
            <a:spLocks/>
          </p:cNvSpPr>
          <p:nvPr/>
        </p:nvSpPr>
        <p:spPr>
          <a:xfrm>
            <a:off x="263796" y="88192"/>
            <a:ext cx="7114448"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smtClean="0">
                <a:latin typeface="Arial Narrow"/>
                <a:cs typeface="Arial Narrow"/>
              </a:rPr>
              <a:t>WHAT IS A FISH?</a:t>
            </a:r>
            <a:endParaRPr lang="en-US" sz="2000" dirty="0">
              <a:latin typeface="Arial Narrow"/>
              <a:cs typeface="Arial Narrow"/>
            </a:endParaRPr>
          </a:p>
        </p:txBody>
      </p:sp>
      <p:sp>
        <p:nvSpPr>
          <p:cNvPr id="14" name="Content Placeholder 4"/>
          <p:cNvSpPr txBox="1">
            <a:spLocks/>
          </p:cNvSpPr>
          <p:nvPr/>
        </p:nvSpPr>
        <p:spPr>
          <a:xfrm>
            <a:off x="6353273" y="2674118"/>
            <a:ext cx="2651027" cy="2019295"/>
          </a:xfrm>
          <a:prstGeom prst="rect">
            <a:avLst/>
          </a:prstGeom>
        </p:spPr>
        <p:txBody>
          <a:bodyPr vert="horz" lIns="91440" tIns="45720" rIns="91440" bIns="45720" rtlCol="0">
            <a:noAutofit/>
          </a:bodyPr>
          <a:lstStyle>
            <a:lvl1pPr marL="342900" indent="-342900" algn="l" defTabSz="457200" rtl="0" eaLnBrk="1" latinLnBrk="0" hangingPunct="1">
              <a:lnSpc>
                <a:spcPct val="112000"/>
              </a:lnSpc>
              <a:spcBef>
                <a:spcPts val="600"/>
              </a:spcBef>
              <a:spcAft>
                <a:spcPts val="600"/>
              </a:spcAft>
              <a:buFont typeface="Arial"/>
              <a:buChar char="•"/>
              <a:defRPr sz="2800" kern="1200">
                <a:solidFill>
                  <a:schemeClr val="tx1"/>
                </a:solidFill>
                <a:latin typeface="MetaPro-Normal"/>
                <a:ea typeface="+mn-ea"/>
                <a:cs typeface="MetaPro-Normal"/>
              </a:defRPr>
            </a:lvl1pPr>
            <a:lvl2pPr marL="742950" indent="-285750" algn="l" defTabSz="457200" rtl="0" eaLnBrk="1" latinLnBrk="0" hangingPunct="1">
              <a:lnSpc>
                <a:spcPct val="112000"/>
              </a:lnSpc>
              <a:spcBef>
                <a:spcPts val="300"/>
              </a:spcBef>
              <a:spcAft>
                <a:spcPts val="300"/>
              </a:spcAft>
              <a:buFont typeface="Arial"/>
              <a:buChar char="–"/>
              <a:defRPr sz="2400" kern="1200">
                <a:solidFill>
                  <a:schemeClr val="tx1"/>
                </a:solidFill>
                <a:latin typeface="MetaPro-Normal"/>
                <a:ea typeface="+mn-ea"/>
                <a:cs typeface="MetaPro-Normal"/>
              </a:defRPr>
            </a:lvl2pPr>
            <a:lvl3pPr marL="1143000" indent="-228600" algn="l" defTabSz="457200" rtl="0" eaLnBrk="1" latinLnBrk="0" hangingPunct="1">
              <a:lnSpc>
                <a:spcPct val="112000"/>
              </a:lnSpc>
              <a:spcBef>
                <a:spcPts val="300"/>
              </a:spcBef>
              <a:spcAft>
                <a:spcPts val="300"/>
              </a:spcAft>
              <a:buFont typeface="Arial"/>
              <a:buChar char="•"/>
              <a:defRPr sz="2000" kern="1200">
                <a:solidFill>
                  <a:schemeClr val="tx1"/>
                </a:solidFill>
                <a:latin typeface="MetaPro-Normal"/>
                <a:ea typeface="+mn-ea"/>
                <a:cs typeface="MetaPro-Normal"/>
              </a:defRPr>
            </a:lvl3pPr>
            <a:lvl4pPr marL="16002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4pPr>
            <a:lvl5pPr marL="2057400" indent="-228600" algn="l" defTabSz="457200" rtl="0" eaLnBrk="1" latinLnBrk="0" hangingPunct="1">
              <a:lnSpc>
                <a:spcPct val="112000"/>
              </a:lnSpc>
              <a:spcBef>
                <a:spcPts val="300"/>
              </a:spcBef>
              <a:spcAft>
                <a:spcPts val="300"/>
              </a:spcAft>
              <a:buFont typeface="Arial"/>
              <a:buChar char="»"/>
              <a:defRPr sz="1800" kern="1200">
                <a:solidFill>
                  <a:schemeClr val="tx1"/>
                </a:solidFill>
                <a:latin typeface="MetaPro-Normal"/>
                <a:ea typeface="+mn-ea"/>
                <a:cs typeface="MetaPro-Norm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spcAft>
                <a:spcPts val="0"/>
              </a:spcAft>
              <a:buNone/>
              <a:defRPr/>
            </a:pPr>
            <a:r>
              <a:rPr lang="x-none" sz="2000" b="1" dirty="0">
                <a:solidFill>
                  <a:srgbClr val="175EAA"/>
                </a:solidFill>
                <a:latin typeface="Arial Narrow"/>
                <a:cs typeface="Arial Narrow"/>
              </a:rPr>
              <a:t>MAHI / </a:t>
            </a:r>
            <a:r>
              <a:rPr lang="x-none" sz="2000" b="1" dirty="0" smtClean="0">
                <a:solidFill>
                  <a:srgbClr val="175EAA"/>
                </a:solidFill>
                <a:latin typeface="Arial Narrow"/>
                <a:cs typeface="Arial Narrow"/>
              </a:rPr>
              <a:t>ACTIVIT</a:t>
            </a:r>
            <a:r>
              <a:rPr lang="en-AU" sz="2000" b="1" dirty="0">
                <a:solidFill>
                  <a:srgbClr val="175EAA"/>
                </a:solidFill>
                <a:latin typeface="Arial Narrow"/>
                <a:cs typeface="Arial Narrow"/>
              </a:rPr>
              <a:t>Y</a:t>
            </a:r>
            <a:endParaRPr lang="x-none" sz="2000" b="1" dirty="0">
              <a:solidFill>
                <a:srgbClr val="175EAA"/>
              </a:solidFill>
              <a:latin typeface="Arial Narrow"/>
              <a:cs typeface="Arial Narrow"/>
            </a:endParaRPr>
          </a:p>
          <a:p>
            <a:pPr marL="0" indent="0" algn="ctr">
              <a:spcBef>
                <a:spcPts val="300"/>
              </a:spcBef>
              <a:spcAft>
                <a:spcPts val="300"/>
              </a:spcAft>
              <a:buNone/>
            </a:pPr>
            <a:r>
              <a:rPr lang="en-US" sz="1800" dirty="0" smtClean="0">
                <a:latin typeface="Arial"/>
                <a:cs typeface="Arial"/>
              </a:rPr>
              <a:t>Complete </a:t>
            </a:r>
            <a:r>
              <a:rPr lang="en-US" sz="1800" dirty="0" smtClean="0">
                <a:solidFill>
                  <a:srgbClr val="175EAA"/>
                </a:solidFill>
                <a:latin typeface="Arial"/>
                <a:cs typeface="Arial"/>
              </a:rPr>
              <a:t>Fishy worksheet. </a:t>
            </a:r>
            <a:r>
              <a:rPr lang="en-US" sz="1800" dirty="0" smtClean="0">
                <a:latin typeface="Arial"/>
                <a:cs typeface="Arial"/>
              </a:rPr>
              <a:t>Add any new knowledge to </a:t>
            </a:r>
            <a:r>
              <a:rPr lang="en-US" sz="1800" dirty="0" smtClean="0">
                <a:solidFill>
                  <a:srgbClr val="000000"/>
                </a:solidFill>
                <a:latin typeface="Arial"/>
                <a:cs typeface="Arial"/>
              </a:rPr>
              <a:t>the Prior Knowledge Chart</a:t>
            </a:r>
          </a:p>
        </p:txBody>
      </p:sp>
      <p:pic>
        <p:nvPicPr>
          <p:cNvPr id="4" name="Picture 3" descr="Blue_Seabrea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57847" y="1658919"/>
            <a:ext cx="1220397" cy="877001"/>
          </a:xfrm>
          <a:prstGeom prst="rect">
            <a:avLst/>
          </a:prstGeom>
        </p:spPr>
      </p:pic>
      <p:pic>
        <p:nvPicPr>
          <p:cNvPr id="6" name="Picture 5" descr="Blue_Salmon.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15301" y="974553"/>
            <a:ext cx="1767670" cy="1060602"/>
          </a:xfrm>
          <a:prstGeom prst="rect">
            <a:avLst/>
          </a:prstGeom>
        </p:spPr>
      </p:pic>
      <p:pic>
        <p:nvPicPr>
          <p:cNvPr id="9" name="Picture 8" descr="Blue_Butterfly fish.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40973" y="794247"/>
            <a:ext cx="1503286" cy="1280727"/>
          </a:xfrm>
          <a:prstGeom prst="rect">
            <a:avLst/>
          </a:prstGeom>
        </p:spPr>
      </p:pic>
      <p:pic>
        <p:nvPicPr>
          <p:cNvPr id="10" name="Picture 9" descr="Blue_Cod.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557819" y="1467104"/>
            <a:ext cx="1520805" cy="1009396"/>
          </a:xfrm>
          <a:prstGeom prst="rect">
            <a:avLst/>
          </a:prstGeom>
        </p:spPr>
      </p:pic>
      <p:pic>
        <p:nvPicPr>
          <p:cNvPr id="15" name="Picture 14"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16" name="Picture 15" descr="White_Seabre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2" name="TextBox 1"/>
          <p:cNvSpPr txBox="1"/>
          <p:nvPr/>
        </p:nvSpPr>
        <p:spPr>
          <a:xfrm>
            <a:off x="527996" y="3607736"/>
            <a:ext cx="4571914" cy="369332"/>
          </a:xfrm>
          <a:prstGeom prst="rect">
            <a:avLst/>
          </a:prstGeom>
          <a:solidFill>
            <a:schemeClr val="bg1"/>
          </a:solidFill>
          <a:ln>
            <a:solidFill>
              <a:srgbClr val="175EAA"/>
            </a:solidFill>
          </a:ln>
        </p:spPr>
        <p:txBody>
          <a:bodyPr wrap="square" rtlCol="0">
            <a:spAutoFit/>
          </a:bodyPr>
          <a:lstStyle/>
          <a:p>
            <a:r>
              <a:rPr lang="en-US" dirty="0" smtClean="0">
                <a:latin typeface="Arial"/>
                <a:cs typeface="Arial"/>
              </a:rPr>
              <a:t>Fish most often have cold blooded bodies</a:t>
            </a:r>
            <a:endParaRPr lang="en-US" dirty="0">
              <a:latin typeface="Arial"/>
              <a:cs typeface="Arial"/>
            </a:endParaRPr>
          </a:p>
        </p:txBody>
      </p:sp>
      <p:sp>
        <p:nvSpPr>
          <p:cNvPr id="18" name="Rectangular Callout 17"/>
          <p:cNvSpPr/>
          <p:nvPr/>
        </p:nvSpPr>
        <p:spPr>
          <a:xfrm>
            <a:off x="5412731" y="1158391"/>
            <a:ext cx="3591570" cy="493941"/>
          </a:xfrm>
          <a:prstGeom prst="wedgeRectCallout">
            <a:avLst>
              <a:gd name="adj1" fmla="val 4403"/>
              <a:gd name="adj2" fmla="val 158582"/>
            </a:avLst>
          </a:prstGeom>
          <a:solidFill>
            <a:schemeClr val="bg1"/>
          </a:solidFill>
          <a:ln>
            <a:solidFill>
              <a:srgbClr val="175EA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175EAA"/>
                </a:solidFill>
                <a:latin typeface="Arial"/>
                <a:cs typeface="Arial"/>
              </a:rPr>
              <a:t>Did you get the answer?</a:t>
            </a:r>
          </a:p>
        </p:txBody>
      </p:sp>
    </p:spTree>
    <p:extLst>
      <p:ext uri="{BB962C8B-B14F-4D97-AF65-F5344CB8AC3E}">
        <p14:creationId xmlns:p14="http://schemas.microsoft.com/office/powerpoint/2010/main" val="2730422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dissolv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4">
                                            <p:txEl>
                                              <p:pRg st="0" end="0"/>
                                            </p:txEl>
                                          </p:spTgt>
                                        </p:tgtEl>
                                        <p:attrNameLst>
                                          <p:attrName>style.visibility</p:attrName>
                                        </p:attrNameLst>
                                      </p:cBhvr>
                                      <p:to>
                                        <p:strVal val="visible"/>
                                      </p:to>
                                    </p:set>
                                    <p:animEffect transition="in" filter="dissolve">
                                      <p:cBhvr>
                                        <p:cTn id="65" dur="500"/>
                                        <p:tgtEl>
                                          <p:spTgt spid="14">
                                            <p:txEl>
                                              <p:pRg st="0" end="0"/>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4">
                                            <p:txEl>
                                              <p:pRg st="1" end="1"/>
                                            </p:txEl>
                                          </p:spTgt>
                                        </p:tgtEl>
                                        <p:attrNameLst>
                                          <p:attrName>style.visibility</p:attrName>
                                        </p:attrNameLst>
                                      </p:cBhvr>
                                      <p:to>
                                        <p:strVal val="visible"/>
                                      </p:to>
                                    </p:set>
                                    <p:animEffect transition="in" filter="dissolve">
                                      <p:cBhvr>
                                        <p:cTn id="6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romesistius Australis Southern blue whiting fish illustration-lpr.pn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63430" b="-63430"/>
          <a:stretch/>
        </p:blipFill>
        <p:spPr>
          <a:xfrm>
            <a:off x="101600" y="-161216"/>
            <a:ext cx="7134496" cy="6137803"/>
          </a:xfrm>
        </p:spPr>
      </p:pic>
      <p:pic>
        <p:nvPicPr>
          <p:cNvPr id="17" name="Picture 16"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2678631">
            <a:off x="6798735" y="3454846"/>
            <a:ext cx="1297465" cy="688451"/>
          </a:xfrm>
          <a:prstGeom prst="rect">
            <a:avLst/>
          </a:prstGeom>
        </p:spPr>
      </p:pic>
      <p:pic>
        <p:nvPicPr>
          <p:cNvPr id="23" name="Picture 22"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4027875" flipV="1">
            <a:off x="4776528" y="3492634"/>
            <a:ext cx="1195354" cy="769500"/>
          </a:xfrm>
          <a:prstGeom prst="rect">
            <a:avLst/>
          </a:prstGeom>
        </p:spPr>
      </p:pic>
      <p:pic>
        <p:nvPicPr>
          <p:cNvPr id="24" name="Picture 23"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102688">
            <a:off x="1290050" y="3595410"/>
            <a:ext cx="1504802" cy="882986"/>
          </a:xfrm>
          <a:prstGeom prst="rect">
            <a:avLst/>
          </a:prstGeom>
        </p:spPr>
      </p:pic>
      <p:pic>
        <p:nvPicPr>
          <p:cNvPr id="25" name="Picture 24" descr="Blue_Arrow1.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474445" flipV="1">
            <a:off x="1834263" y="3147426"/>
            <a:ext cx="2254736" cy="773578"/>
          </a:xfrm>
          <a:prstGeom prst="rect">
            <a:avLst/>
          </a:prstGeom>
        </p:spPr>
      </p:pic>
      <p:pic>
        <p:nvPicPr>
          <p:cNvPr id="26" name="Picture 25"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706385">
            <a:off x="2308468" y="1526333"/>
            <a:ext cx="932685" cy="688451"/>
          </a:xfrm>
          <a:prstGeom prst="rect">
            <a:avLst/>
          </a:prstGeom>
        </p:spPr>
      </p:pic>
      <p:pic>
        <p:nvPicPr>
          <p:cNvPr id="29" name="Picture 28" descr="Blue_Arrow1.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540084">
            <a:off x="477295" y="1591224"/>
            <a:ext cx="1925620" cy="760845"/>
          </a:xfrm>
          <a:prstGeom prst="rect">
            <a:avLst/>
          </a:prstGeom>
        </p:spPr>
      </p:pic>
      <p:pic>
        <p:nvPicPr>
          <p:cNvPr id="30" name="Blue_YellowSquare.png" descr="/Users/rika/Dropbox/MSC Job/2020/MSC templates and graphics/TEMPLATE FILES/MSC GRAPHIC ASSETS/SCREEN RES/Illustration_BlueAssets/PNG/Blue_YellowSquare.png"/>
          <p:cNvPicPr>
            <a:picLocks noChangeAspect="1"/>
          </p:cNvPicPr>
          <p:nvPr/>
        </p:nvPicPr>
        <p:blipFill>
          <a:blip r:embed="rId5" r:link="rId6">
            <a:extLst>
              <a:ext uri="{28A0092B-C50C-407E-A947-70E740481C1C}">
                <a14:useLocalDpi xmlns:a14="http://schemas.microsoft.com/office/drawing/2010/main"/>
              </a:ext>
            </a:extLst>
          </a:blip>
          <a:stretch>
            <a:fillRect/>
          </a:stretch>
        </p:blipFill>
        <p:spPr>
          <a:xfrm>
            <a:off x="3492181" y="827673"/>
            <a:ext cx="5798023" cy="1567658"/>
          </a:xfrm>
          <a:prstGeom prst="rect">
            <a:avLst/>
          </a:prstGeom>
        </p:spPr>
      </p:pic>
      <p:sp>
        <p:nvSpPr>
          <p:cNvPr id="31" name="Rectangle 30"/>
          <p:cNvSpPr/>
          <p:nvPr/>
        </p:nvSpPr>
        <p:spPr>
          <a:xfrm>
            <a:off x="4036165" y="978410"/>
            <a:ext cx="5000929" cy="1231106"/>
          </a:xfrm>
          <a:prstGeom prst="rect">
            <a:avLst/>
          </a:prstGeom>
        </p:spPr>
        <p:txBody>
          <a:bodyPr wrap="square">
            <a:spAutoFit/>
          </a:bodyPr>
          <a:lstStyle/>
          <a:p>
            <a:pPr algn="ctr"/>
            <a:r>
              <a:rPr lang="en-US" sz="2000" b="1" dirty="0">
                <a:solidFill>
                  <a:srgbClr val="175EAA"/>
                </a:solidFill>
                <a:latin typeface="Arial Narrow"/>
                <a:cs typeface="Arial Narrow"/>
              </a:rPr>
              <a:t>MAHI / ACTIVITY</a:t>
            </a:r>
          </a:p>
          <a:p>
            <a:pPr algn="ctr"/>
            <a:r>
              <a:rPr lang="en-US" dirty="0" smtClean="0">
                <a:latin typeface="Arial"/>
                <a:cs typeface="Arial"/>
              </a:rPr>
              <a:t>Work in pairs to label this fish? </a:t>
            </a:r>
            <a:r>
              <a:rPr lang="en-US" dirty="0" smtClean="0">
                <a:solidFill>
                  <a:srgbClr val="000000"/>
                </a:solidFill>
                <a:latin typeface="Arial"/>
                <a:cs typeface="Arial"/>
              </a:rPr>
              <a:t>Use </a:t>
            </a:r>
            <a:r>
              <a:rPr lang="en-US" dirty="0">
                <a:solidFill>
                  <a:srgbClr val="000000"/>
                </a:solidFill>
                <a:latin typeface="Arial"/>
                <a:cs typeface="Arial"/>
              </a:rPr>
              <a:t>information </a:t>
            </a:r>
            <a:r>
              <a:rPr lang="en-US" dirty="0" smtClean="0">
                <a:solidFill>
                  <a:srgbClr val="000000"/>
                </a:solidFill>
                <a:latin typeface="Arial"/>
                <a:cs typeface="Arial"/>
              </a:rPr>
              <a:t>from the </a:t>
            </a:r>
            <a:r>
              <a:rPr lang="en-US" dirty="0" smtClean="0">
                <a:solidFill>
                  <a:srgbClr val="175EAA"/>
                </a:solidFill>
                <a:latin typeface="Arial"/>
                <a:cs typeface="Arial"/>
              </a:rPr>
              <a:t>Fishy Worksheet</a:t>
            </a:r>
            <a:endParaRPr lang="en-US" dirty="0" smtClean="0">
              <a:solidFill>
                <a:srgbClr val="000000"/>
              </a:solidFill>
              <a:latin typeface="Arial"/>
              <a:cs typeface="Arial"/>
            </a:endParaRPr>
          </a:p>
          <a:p>
            <a:pPr algn="ctr"/>
            <a:r>
              <a:rPr lang="en-US" dirty="0" smtClean="0">
                <a:solidFill>
                  <a:srgbClr val="000000"/>
                </a:solidFill>
                <a:latin typeface="Arial"/>
                <a:cs typeface="Arial"/>
              </a:rPr>
              <a:t>C</a:t>
            </a:r>
            <a:r>
              <a:rPr lang="en-US" dirty="0" smtClean="0">
                <a:latin typeface="Arial"/>
                <a:cs typeface="Arial"/>
              </a:rPr>
              <a:t>heck answers </a:t>
            </a:r>
            <a:r>
              <a:rPr lang="en-US" dirty="0">
                <a:latin typeface="Arial"/>
                <a:cs typeface="Arial"/>
              </a:rPr>
              <a:t>using the next </a:t>
            </a:r>
            <a:r>
              <a:rPr lang="en-US" dirty="0" smtClean="0">
                <a:latin typeface="Arial"/>
                <a:cs typeface="Arial"/>
              </a:rPr>
              <a:t>slide</a:t>
            </a:r>
            <a:endParaRPr lang="en-US" dirty="0">
              <a:latin typeface="Arial"/>
              <a:cs typeface="Arial"/>
            </a:endParaRPr>
          </a:p>
        </p:txBody>
      </p:sp>
      <p:pic>
        <p:nvPicPr>
          <p:cNvPr id="27" name="Picture 26"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32" name="Picture 31"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3" name="TextBox 2"/>
          <p:cNvSpPr txBox="1"/>
          <p:nvPr/>
        </p:nvSpPr>
        <p:spPr>
          <a:xfrm>
            <a:off x="8507480" y="3785567"/>
            <a:ext cx="184666" cy="369332"/>
          </a:xfrm>
          <a:prstGeom prst="rect">
            <a:avLst/>
          </a:prstGeom>
          <a:noFill/>
        </p:spPr>
        <p:txBody>
          <a:bodyPr wrap="none" rtlCol="0">
            <a:spAutoFit/>
          </a:bodyPr>
          <a:lstStyle/>
          <a:p>
            <a:endParaRPr lang="en-US" dirty="0"/>
          </a:p>
        </p:txBody>
      </p:sp>
      <p:sp>
        <p:nvSpPr>
          <p:cNvPr id="18" name="Title 1"/>
          <p:cNvSpPr txBox="1">
            <a:spLocks/>
          </p:cNvSpPr>
          <p:nvPr/>
        </p:nvSpPr>
        <p:spPr>
          <a:xfrm>
            <a:off x="263796" y="88192"/>
            <a:ext cx="6089477"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smtClean="0">
                <a:latin typeface="Arial Narrow"/>
                <a:cs typeface="Arial Narrow"/>
              </a:rPr>
              <a:t>WHAT IS A FISH?</a:t>
            </a:r>
            <a:endParaRPr lang="en-US" sz="2000" dirty="0">
              <a:latin typeface="Arial Narrow"/>
              <a:cs typeface="Arial Narrow"/>
            </a:endParaRPr>
          </a:p>
        </p:txBody>
      </p:sp>
      <p:sp>
        <p:nvSpPr>
          <p:cNvPr id="20" name="Rectangle 19"/>
          <p:cNvSpPr/>
          <p:nvPr/>
        </p:nvSpPr>
        <p:spPr>
          <a:xfrm>
            <a:off x="2509306" y="2711071"/>
            <a:ext cx="2788938"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smtClean="0">
                <a:solidFill>
                  <a:srgbClr val="175EAA"/>
                </a:solidFill>
                <a:latin typeface="Arial Narrow"/>
                <a:cs typeface="Arial Narrow"/>
              </a:rPr>
              <a:t>FINS OF A FISH</a:t>
            </a:r>
            <a:endParaRPr lang="en-US" sz="2600" b="1" dirty="0">
              <a:solidFill>
                <a:srgbClr val="175EAA"/>
              </a:solidFill>
              <a:latin typeface="Arial Narrow"/>
              <a:cs typeface="Arial Narrow"/>
            </a:endParaRPr>
          </a:p>
        </p:txBody>
      </p:sp>
    </p:spTree>
    <p:extLst>
      <p:ext uri="{BB962C8B-B14F-4D97-AF65-F5344CB8AC3E}">
        <p14:creationId xmlns:p14="http://schemas.microsoft.com/office/powerpoint/2010/main" val="723256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cromesistius Australis Southern blue whiting fish illustration-lpr.png"/>
          <p:cNvPicPr>
            <a:picLocks noGrp="1" noChangeAspect="1"/>
          </p:cNvPicPr>
          <p:nvPr>
            <p:ph sz="half" idx="1"/>
          </p:nvPr>
        </p:nvPicPr>
        <p:blipFill>
          <a:blip r:embed="rId3" cstate="print">
            <a:extLst>
              <a:ext uri="{28A0092B-C50C-407E-A947-70E740481C1C}">
                <a14:useLocalDpi xmlns:a14="http://schemas.microsoft.com/office/drawing/2010/main"/>
              </a:ext>
            </a:extLst>
          </a:blip>
          <a:srcRect t="-63429" b="-63429"/>
          <a:stretch>
            <a:fillRect/>
          </a:stretch>
        </p:blipFill>
        <p:spPr>
          <a:xfrm>
            <a:off x="-2231" y="-161216"/>
            <a:ext cx="7302500" cy="6137803"/>
          </a:xfrm>
        </p:spPr>
      </p:pic>
      <p:pic>
        <p:nvPicPr>
          <p:cNvPr id="35"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3492181" y="827673"/>
            <a:ext cx="5798023" cy="1378476"/>
          </a:xfrm>
          <a:prstGeom prst="rect">
            <a:avLst/>
          </a:prstGeom>
        </p:spPr>
      </p:pic>
      <p:sp>
        <p:nvSpPr>
          <p:cNvPr id="18" name="TextBox 17"/>
          <p:cNvSpPr txBox="1"/>
          <p:nvPr/>
        </p:nvSpPr>
        <p:spPr>
          <a:xfrm>
            <a:off x="6661539" y="3786354"/>
            <a:ext cx="2108855" cy="430887"/>
          </a:xfrm>
          <a:prstGeom prst="rect">
            <a:avLst/>
          </a:prstGeom>
          <a:noFill/>
        </p:spPr>
        <p:txBody>
          <a:bodyPr wrap="square" rtlCol="0">
            <a:spAutoFit/>
          </a:bodyPr>
          <a:lstStyle/>
          <a:p>
            <a:r>
              <a:rPr lang="en-US" sz="2200" dirty="0" smtClean="0">
                <a:solidFill>
                  <a:srgbClr val="000000"/>
                </a:solidFill>
                <a:latin typeface="Arial"/>
                <a:cs typeface="Arial"/>
              </a:rPr>
              <a:t>Caudal [tail] fin</a:t>
            </a:r>
            <a:endParaRPr lang="en-US" sz="2200" dirty="0">
              <a:solidFill>
                <a:srgbClr val="000000"/>
              </a:solidFill>
              <a:latin typeface="Arial"/>
              <a:cs typeface="Arial"/>
            </a:endParaRPr>
          </a:p>
        </p:txBody>
      </p:sp>
      <p:sp>
        <p:nvSpPr>
          <p:cNvPr id="19" name="TextBox 18"/>
          <p:cNvSpPr txBox="1"/>
          <p:nvPr/>
        </p:nvSpPr>
        <p:spPr>
          <a:xfrm>
            <a:off x="1884730" y="1229897"/>
            <a:ext cx="2108855" cy="430887"/>
          </a:xfrm>
          <a:prstGeom prst="rect">
            <a:avLst/>
          </a:prstGeom>
          <a:noFill/>
        </p:spPr>
        <p:txBody>
          <a:bodyPr wrap="square" rtlCol="0">
            <a:spAutoFit/>
          </a:bodyPr>
          <a:lstStyle/>
          <a:p>
            <a:r>
              <a:rPr lang="en-US" sz="2200" dirty="0" smtClean="0">
                <a:solidFill>
                  <a:srgbClr val="000000"/>
                </a:solidFill>
                <a:latin typeface="Arial"/>
                <a:cs typeface="Arial"/>
              </a:rPr>
              <a:t>Dorsal fin(s)</a:t>
            </a:r>
            <a:endParaRPr lang="en-US" sz="2200" dirty="0">
              <a:solidFill>
                <a:srgbClr val="000000"/>
              </a:solidFill>
              <a:latin typeface="Arial"/>
              <a:cs typeface="Arial"/>
            </a:endParaRPr>
          </a:p>
        </p:txBody>
      </p:sp>
      <p:sp>
        <p:nvSpPr>
          <p:cNvPr id="20" name="TextBox 19"/>
          <p:cNvSpPr txBox="1"/>
          <p:nvPr/>
        </p:nvSpPr>
        <p:spPr>
          <a:xfrm>
            <a:off x="3158210" y="4113303"/>
            <a:ext cx="2108855" cy="430887"/>
          </a:xfrm>
          <a:prstGeom prst="rect">
            <a:avLst/>
          </a:prstGeom>
          <a:noFill/>
        </p:spPr>
        <p:txBody>
          <a:bodyPr wrap="square" rtlCol="0">
            <a:spAutoFit/>
          </a:bodyPr>
          <a:lstStyle/>
          <a:p>
            <a:r>
              <a:rPr lang="en-US" sz="2200" dirty="0" smtClean="0">
                <a:solidFill>
                  <a:srgbClr val="000000"/>
                </a:solidFill>
                <a:latin typeface="Arial"/>
                <a:cs typeface="Arial"/>
              </a:rPr>
              <a:t>Pectoral fin</a:t>
            </a:r>
            <a:endParaRPr lang="en-US" sz="2200" dirty="0">
              <a:solidFill>
                <a:srgbClr val="000000"/>
              </a:solidFill>
              <a:latin typeface="Arial"/>
              <a:cs typeface="Arial"/>
            </a:endParaRPr>
          </a:p>
        </p:txBody>
      </p:sp>
      <p:sp>
        <p:nvSpPr>
          <p:cNvPr id="21" name="TextBox 20"/>
          <p:cNvSpPr txBox="1"/>
          <p:nvPr/>
        </p:nvSpPr>
        <p:spPr>
          <a:xfrm>
            <a:off x="233897" y="4075307"/>
            <a:ext cx="2108855" cy="430887"/>
          </a:xfrm>
          <a:prstGeom prst="rect">
            <a:avLst/>
          </a:prstGeom>
          <a:noFill/>
        </p:spPr>
        <p:txBody>
          <a:bodyPr wrap="square" rtlCol="0">
            <a:spAutoFit/>
          </a:bodyPr>
          <a:lstStyle/>
          <a:p>
            <a:r>
              <a:rPr lang="en-US" sz="2200" dirty="0" smtClean="0">
                <a:solidFill>
                  <a:srgbClr val="000000"/>
                </a:solidFill>
                <a:latin typeface="Arial"/>
                <a:cs typeface="Arial"/>
              </a:rPr>
              <a:t>Pelvic fin</a:t>
            </a:r>
            <a:endParaRPr lang="en-US" sz="2200" dirty="0">
              <a:solidFill>
                <a:srgbClr val="000000"/>
              </a:solidFill>
              <a:latin typeface="Arial"/>
              <a:cs typeface="Arial"/>
            </a:endParaRPr>
          </a:p>
        </p:txBody>
      </p:sp>
      <p:sp>
        <p:nvSpPr>
          <p:cNvPr id="22" name="TextBox 21"/>
          <p:cNvSpPr txBox="1"/>
          <p:nvPr/>
        </p:nvSpPr>
        <p:spPr>
          <a:xfrm>
            <a:off x="5833533" y="4156033"/>
            <a:ext cx="2108855" cy="430887"/>
          </a:xfrm>
          <a:prstGeom prst="rect">
            <a:avLst/>
          </a:prstGeom>
          <a:noFill/>
        </p:spPr>
        <p:txBody>
          <a:bodyPr wrap="square" rtlCol="0">
            <a:spAutoFit/>
          </a:bodyPr>
          <a:lstStyle/>
          <a:p>
            <a:r>
              <a:rPr lang="en-US" sz="2200" dirty="0" smtClean="0">
                <a:solidFill>
                  <a:srgbClr val="000000"/>
                </a:solidFill>
                <a:latin typeface="Arial"/>
                <a:cs typeface="Arial"/>
              </a:rPr>
              <a:t>Anal fin</a:t>
            </a:r>
            <a:endParaRPr lang="en-US" sz="2200" dirty="0">
              <a:solidFill>
                <a:srgbClr val="000000"/>
              </a:solidFill>
              <a:latin typeface="Arial"/>
              <a:cs typeface="Arial"/>
            </a:endParaRPr>
          </a:p>
        </p:txBody>
      </p:sp>
      <p:pic>
        <p:nvPicPr>
          <p:cNvPr id="23" name="Picture 22"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4027875" flipV="1">
            <a:off x="4890828" y="3492634"/>
            <a:ext cx="1195354" cy="769500"/>
          </a:xfrm>
          <a:prstGeom prst="rect">
            <a:avLst/>
          </a:prstGeom>
        </p:spPr>
      </p:pic>
      <p:pic>
        <p:nvPicPr>
          <p:cNvPr id="24" name="Picture 23"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102688">
            <a:off x="1404350" y="3595410"/>
            <a:ext cx="1504802" cy="882986"/>
          </a:xfrm>
          <a:prstGeom prst="rect">
            <a:avLst/>
          </a:prstGeom>
        </p:spPr>
      </p:pic>
      <p:pic>
        <p:nvPicPr>
          <p:cNvPr id="25" name="Picture 24" descr="Blue_Arrow1.png"/>
          <p:cNvPicPr>
            <a:picLocks noChangeAspect="1"/>
          </p:cNvPicPr>
          <p:nvPr/>
        </p:nvPicPr>
        <p:blipFill>
          <a:blip r:embed="rId6">
            <a:extLst>
              <a:ext uri="{28A0092B-C50C-407E-A947-70E740481C1C}">
                <a14:useLocalDpi xmlns:a14="http://schemas.microsoft.com/office/drawing/2010/main"/>
              </a:ext>
            </a:extLst>
          </a:blip>
          <a:stretch>
            <a:fillRect/>
          </a:stretch>
        </p:blipFill>
        <p:spPr>
          <a:xfrm rot="13474445" flipV="1">
            <a:off x="1897810" y="3147426"/>
            <a:ext cx="2254736" cy="773578"/>
          </a:xfrm>
          <a:prstGeom prst="rect">
            <a:avLst/>
          </a:prstGeom>
        </p:spPr>
      </p:pic>
      <p:pic>
        <p:nvPicPr>
          <p:cNvPr id="26" name="Picture 25"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706385">
            <a:off x="2422768" y="1526333"/>
            <a:ext cx="932685" cy="688451"/>
          </a:xfrm>
          <a:prstGeom prst="rect">
            <a:avLst/>
          </a:prstGeom>
        </p:spPr>
      </p:pic>
      <p:sp>
        <p:nvSpPr>
          <p:cNvPr id="28" name="TextBox 27"/>
          <p:cNvSpPr txBox="1"/>
          <p:nvPr/>
        </p:nvSpPr>
        <p:spPr>
          <a:xfrm>
            <a:off x="206261" y="1014454"/>
            <a:ext cx="2108855" cy="430887"/>
          </a:xfrm>
          <a:prstGeom prst="rect">
            <a:avLst/>
          </a:prstGeom>
          <a:noFill/>
        </p:spPr>
        <p:txBody>
          <a:bodyPr wrap="square" rtlCol="0">
            <a:spAutoFit/>
          </a:bodyPr>
          <a:lstStyle/>
          <a:p>
            <a:r>
              <a:rPr lang="en-US" sz="2200" dirty="0" smtClean="0">
                <a:solidFill>
                  <a:srgbClr val="000000"/>
                </a:solidFill>
                <a:latin typeface="Arial"/>
                <a:cs typeface="Arial"/>
              </a:rPr>
              <a:t>Lateral line</a:t>
            </a:r>
            <a:endParaRPr lang="en-US" sz="2200" dirty="0">
              <a:solidFill>
                <a:srgbClr val="000000"/>
              </a:solidFill>
              <a:latin typeface="Arial"/>
              <a:cs typeface="Arial"/>
            </a:endParaRPr>
          </a:p>
        </p:txBody>
      </p:sp>
      <p:pic>
        <p:nvPicPr>
          <p:cNvPr id="29" name="Picture 28"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540084">
            <a:off x="591595" y="1591224"/>
            <a:ext cx="1925620" cy="760845"/>
          </a:xfrm>
          <a:prstGeom prst="rect">
            <a:avLst/>
          </a:prstGeom>
        </p:spPr>
      </p:pic>
      <p:sp>
        <p:nvSpPr>
          <p:cNvPr id="31" name="Rectangle 30"/>
          <p:cNvSpPr/>
          <p:nvPr/>
        </p:nvSpPr>
        <p:spPr>
          <a:xfrm>
            <a:off x="3910040" y="1133716"/>
            <a:ext cx="4992709" cy="715581"/>
          </a:xfrm>
          <a:prstGeom prst="rect">
            <a:avLst/>
          </a:prstGeom>
        </p:spPr>
        <p:txBody>
          <a:bodyPr wrap="square">
            <a:spAutoFit/>
          </a:bodyPr>
          <a:lstStyle/>
          <a:p>
            <a:pPr algn="ctr">
              <a:spcBef>
                <a:spcPts val="300"/>
              </a:spcBef>
              <a:spcAft>
                <a:spcPts val="300"/>
              </a:spcAft>
            </a:pPr>
            <a:r>
              <a:rPr lang="x-none" sz="2000" b="1" dirty="0">
                <a:solidFill>
                  <a:srgbClr val="00B6DE"/>
                </a:solidFill>
                <a:latin typeface="Arial Narrow"/>
                <a:cs typeface="Arial Narrow"/>
              </a:rPr>
              <a:t>HE PĀTAI / CONSIDER THIS</a:t>
            </a:r>
          </a:p>
          <a:p>
            <a:pPr algn="ctr"/>
            <a:r>
              <a:rPr lang="en-US" dirty="0" smtClean="0">
                <a:latin typeface="Arial"/>
                <a:cs typeface="Arial"/>
              </a:rPr>
              <a:t>Can you also identify the eye, mouth &amp; gill?</a:t>
            </a:r>
            <a:endParaRPr lang="en-US" dirty="0">
              <a:latin typeface="Arial"/>
              <a:cs typeface="Arial"/>
            </a:endParaRPr>
          </a:p>
        </p:txBody>
      </p:sp>
      <p:pic>
        <p:nvPicPr>
          <p:cNvPr id="33" name="Picture 32"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52939" y="165172"/>
            <a:ext cx="1382122" cy="993219"/>
          </a:xfrm>
          <a:prstGeom prst="rect">
            <a:avLst/>
          </a:prstGeom>
        </p:spPr>
      </p:pic>
      <p:pic>
        <p:nvPicPr>
          <p:cNvPr id="34" name="Picture 33" descr="White_Seabre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85277" y="-255157"/>
            <a:ext cx="1382122" cy="993219"/>
          </a:xfrm>
          <a:prstGeom prst="rect">
            <a:avLst/>
          </a:prstGeom>
        </p:spPr>
      </p:pic>
      <p:sp>
        <p:nvSpPr>
          <p:cNvPr id="27" name="Rectangle 26"/>
          <p:cNvSpPr/>
          <p:nvPr/>
        </p:nvSpPr>
        <p:spPr>
          <a:xfrm>
            <a:off x="2509306" y="2711071"/>
            <a:ext cx="2788938" cy="49244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smtClean="0">
                <a:solidFill>
                  <a:srgbClr val="175EAA"/>
                </a:solidFill>
                <a:latin typeface="Arial Narrow"/>
                <a:cs typeface="Arial Narrow"/>
              </a:rPr>
              <a:t>FINS OF A FISH</a:t>
            </a:r>
            <a:endParaRPr lang="en-US" sz="2600" b="1" dirty="0">
              <a:solidFill>
                <a:srgbClr val="175EAA"/>
              </a:solidFill>
              <a:latin typeface="Arial Narrow"/>
              <a:cs typeface="Arial Narrow"/>
            </a:endParaRPr>
          </a:p>
        </p:txBody>
      </p:sp>
      <p:sp>
        <p:nvSpPr>
          <p:cNvPr id="32" name="Title 1"/>
          <p:cNvSpPr txBox="1">
            <a:spLocks/>
          </p:cNvSpPr>
          <p:nvPr/>
        </p:nvSpPr>
        <p:spPr>
          <a:xfrm>
            <a:off x="263796" y="88192"/>
            <a:ext cx="6089477" cy="739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en-US" sz="3300" dirty="0" smtClean="0">
                <a:latin typeface="Arial Narrow"/>
                <a:cs typeface="Arial Narrow"/>
              </a:rPr>
              <a:t>WHAT IS A FISH?</a:t>
            </a:r>
            <a:endParaRPr lang="en-US" sz="2000" dirty="0">
              <a:latin typeface="Arial Narrow"/>
              <a:cs typeface="Arial Narrow"/>
            </a:endParaRPr>
          </a:p>
        </p:txBody>
      </p:sp>
      <p:pic>
        <p:nvPicPr>
          <p:cNvPr id="17" name="Picture 16" descr="Blue_Arrow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2678631">
            <a:off x="6745945" y="3137853"/>
            <a:ext cx="1297465" cy="688451"/>
          </a:xfrm>
          <a:prstGeom prst="rect">
            <a:avLst/>
          </a:prstGeom>
        </p:spPr>
      </p:pic>
      <p:sp>
        <p:nvSpPr>
          <p:cNvPr id="30" name="Rounded Rectangular Callout 29"/>
          <p:cNvSpPr/>
          <p:nvPr/>
        </p:nvSpPr>
        <p:spPr>
          <a:xfrm>
            <a:off x="193520" y="3517428"/>
            <a:ext cx="8798986" cy="1032227"/>
          </a:xfrm>
          <a:prstGeom prst="wedgeRoundRectCallout">
            <a:avLst>
              <a:gd name="adj1" fmla="val -49976"/>
              <a:gd name="adj2" fmla="val -9477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75EAA"/>
                </a:solidFill>
              </a:rPr>
              <a:t>Learn more about fishy features by booking a virtual or real life visit with our partners, the education team at the </a:t>
            </a:r>
            <a:r>
              <a:rPr lang="en-US" dirty="0" smtClean="0">
                <a:solidFill>
                  <a:srgbClr val="175EAA"/>
                </a:solidFill>
                <a:hlinkClick r:id="rId8"/>
              </a:rPr>
              <a:t>National Aquarium of New Zealand</a:t>
            </a:r>
            <a:endParaRPr lang="en-US" dirty="0">
              <a:solidFill>
                <a:srgbClr val="175EAA"/>
              </a:solidFill>
            </a:endParaRPr>
          </a:p>
        </p:txBody>
      </p:sp>
    </p:spTree>
    <p:extLst>
      <p:ext uri="{BB962C8B-B14F-4D97-AF65-F5344CB8AC3E}">
        <p14:creationId xmlns:p14="http://schemas.microsoft.com/office/powerpoint/2010/main" val="3665477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4000" y="-14529"/>
            <a:ext cx="7978540" cy="92026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x-none" sz="3300" dirty="0" smtClean="0">
                <a:latin typeface="Arial Narrow"/>
                <a:cs typeface="Arial Narrow"/>
              </a:rPr>
              <a:t>WHAT IS A FISH?</a:t>
            </a:r>
            <a:endParaRPr lang="en-US" sz="3300" dirty="0" smtClean="0">
              <a:latin typeface="Arial Narrow"/>
              <a:cs typeface="Arial Narrow"/>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797" y="-147773"/>
            <a:ext cx="1105805" cy="678562"/>
          </a:xfrm>
          <a:prstGeom prst="rect">
            <a:avLst/>
          </a:prstGeom>
        </p:spPr>
      </p:pic>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133284" y="752095"/>
            <a:ext cx="4562154" cy="4175105"/>
          </a:xfrm>
          <a:prstGeom prst="rect">
            <a:avLst/>
          </a:prstGeom>
        </p:spPr>
      </p:pic>
      <p:graphicFrame>
        <p:nvGraphicFramePr>
          <p:cNvPr id="12" name="Content Placeholder 4"/>
          <p:cNvGraphicFramePr>
            <a:graphicFrameLocks noGrp="1"/>
          </p:cNvGraphicFramePr>
          <p:nvPr>
            <p:ph sz="half" idx="2"/>
            <p:extLst>
              <p:ext uri="{D42A27DB-BD31-4B8C-83A1-F6EECF244321}">
                <p14:modId xmlns:p14="http://schemas.microsoft.com/office/powerpoint/2010/main" val="3205669810"/>
              </p:ext>
            </p:extLst>
          </p:nvPr>
        </p:nvGraphicFramePr>
        <p:xfrm>
          <a:off x="5033887" y="1252826"/>
          <a:ext cx="3876012" cy="3138945"/>
        </p:xfrm>
        <a:graphic>
          <a:graphicData uri="http://schemas.openxmlformats.org/drawingml/2006/table">
            <a:tbl>
              <a:tblPr firstRow="1" bandRow="1">
                <a:tableStyleId>{5C22544A-7EE6-4342-B048-85BDC9FD1C3A}</a:tableStyleId>
              </a:tblPr>
              <a:tblGrid>
                <a:gridCol w="1292004"/>
                <a:gridCol w="1292004"/>
                <a:gridCol w="1292004"/>
              </a:tblGrid>
              <a:tr h="1176303">
                <a:tc gridSpan="3">
                  <a:txBody>
                    <a:bodyPr/>
                    <a:lstStyle/>
                    <a:p>
                      <a:pPr algn="ctr"/>
                      <a:r>
                        <a:rPr lang="en-US" sz="2200" b="0" i="0" baseline="0" dirty="0" smtClean="0">
                          <a:latin typeface="Arial Narrow"/>
                          <a:cs typeface="Arial Narrow"/>
                        </a:rPr>
                        <a:t>FISH &amp; THE SEA NEAR US</a:t>
                      </a:r>
                    </a:p>
                    <a:p>
                      <a:pPr algn="ctr"/>
                      <a:r>
                        <a:rPr lang="en-US" sz="2200" b="0" i="0" dirty="0" smtClean="0">
                          <a:latin typeface="Arial Narrow"/>
                          <a:cs typeface="Arial Narrow"/>
                        </a:rPr>
                        <a:t>PRIOR KNOWLEDGE</a:t>
                      </a:r>
                      <a:r>
                        <a:rPr lang="en-US" sz="2200" b="0" i="0" baseline="0" dirty="0" smtClean="0">
                          <a:latin typeface="Arial Narrow"/>
                          <a:cs typeface="Arial Narrow"/>
                        </a:rPr>
                        <a:t> </a:t>
                      </a:r>
                      <a:r>
                        <a:rPr lang="en-US" sz="2200" b="0" i="0" dirty="0" smtClean="0">
                          <a:latin typeface="Arial Narrow"/>
                          <a:cs typeface="Arial Narrow"/>
                        </a:rPr>
                        <a:t>CHART</a:t>
                      </a:r>
                      <a:endParaRPr lang="en-US" sz="2200" b="0" i="0" dirty="0">
                        <a:latin typeface="Arial Narrow"/>
                        <a:cs typeface="Arial Narrow"/>
                      </a:endParaRPr>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c hMerge="1">
                  <a:txBody>
                    <a:bodyPr/>
                    <a:lstStyle/>
                    <a:p>
                      <a:pPr algn="ctr"/>
                      <a:endParaRPr lang="en-US" dirty="0"/>
                    </a:p>
                  </a:txBody>
                  <a:tcPr marL="76245" marR="76245" anchor="ctr">
                    <a:solidFill>
                      <a:srgbClr val="175EAA"/>
                    </a:solidFill>
                  </a:tcPr>
                </a:tc>
              </a:tr>
              <a:tr h="1087013">
                <a:tc>
                  <a:txBody>
                    <a:bodyPr/>
                    <a:lstStyle/>
                    <a:p>
                      <a:pPr algn="ctr"/>
                      <a:r>
                        <a:rPr lang="en-US" sz="1600" dirty="0" smtClean="0">
                          <a:solidFill>
                            <a:schemeClr val="bg1"/>
                          </a:solidFill>
                          <a:latin typeface="Arial Narrow"/>
                          <a:cs typeface="Arial Narrow"/>
                        </a:rPr>
                        <a:t>What we know</a:t>
                      </a:r>
                      <a:endParaRPr lang="en-US" sz="1600" dirty="0">
                        <a:solidFill>
                          <a:schemeClr val="bg1"/>
                        </a:solidFill>
                        <a:latin typeface="Arial Narrow"/>
                        <a:cs typeface="Arial Narrow"/>
                      </a:endParaRPr>
                    </a:p>
                  </a:txBody>
                  <a:tcPr marL="76245" marR="76245" anchor="ctr">
                    <a:solidFill>
                      <a:srgbClr val="175EAA"/>
                    </a:solidFill>
                  </a:tcPr>
                </a:tc>
                <a:tc>
                  <a:txBody>
                    <a:bodyPr/>
                    <a:lstStyle/>
                    <a:p>
                      <a:pPr algn="ctr"/>
                      <a:r>
                        <a:rPr lang="en-US" sz="1600" dirty="0" smtClean="0">
                          <a:solidFill>
                            <a:schemeClr val="bg1"/>
                          </a:solidFill>
                          <a:latin typeface="Arial Narrow"/>
                          <a:cs typeface="Arial Narrow"/>
                        </a:rPr>
                        <a:t>What we would like to know</a:t>
                      </a:r>
                      <a:endParaRPr lang="en-US" sz="1600" dirty="0">
                        <a:solidFill>
                          <a:schemeClr val="bg1"/>
                        </a:solidFill>
                        <a:latin typeface="Arial Narrow"/>
                        <a:cs typeface="Arial Narrow"/>
                      </a:endParaRPr>
                    </a:p>
                  </a:txBody>
                  <a:tcPr marL="76245" marR="76245" anchor="ctr">
                    <a:solidFill>
                      <a:srgbClr val="175EAA"/>
                    </a:solidFill>
                  </a:tcPr>
                </a:tc>
                <a:tc>
                  <a:txBody>
                    <a:bodyPr/>
                    <a:lstStyle/>
                    <a:p>
                      <a:pPr algn="ctr"/>
                      <a:r>
                        <a:rPr lang="en-US" sz="1600" dirty="0" smtClean="0">
                          <a:solidFill>
                            <a:schemeClr val="bg1"/>
                          </a:solidFill>
                          <a:latin typeface="Arial Narrow"/>
                          <a:cs typeface="Arial Narrow"/>
                        </a:rPr>
                        <a:t>What we have learned</a:t>
                      </a:r>
                      <a:endParaRPr lang="en-US" sz="1600" dirty="0">
                        <a:solidFill>
                          <a:schemeClr val="bg1"/>
                        </a:solidFill>
                        <a:latin typeface="Arial Narrow"/>
                        <a:cs typeface="Arial Narrow"/>
                      </a:endParaRPr>
                    </a:p>
                  </a:txBody>
                  <a:tcPr marL="76245" marR="76245" anchor="ctr">
                    <a:solidFill>
                      <a:srgbClr val="175EAA"/>
                    </a:solidFill>
                  </a:tcPr>
                </a:tc>
              </a:tr>
              <a:tr h="875629">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smtClean="0"/>
                    </a:p>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c>
                  <a:txBody>
                    <a:bodyPr/>
                    <a:lstStyle/>
                    <a:p>
                      <a:endParaRPr lang="en-US" sz="1900" dirty="0"/>
                    </a:p>
                  </a:txBody>
                  <a:tcPr marL="76245" marR="76245">
                    <a:lnL w="12700" cap="flat" cmpd="sng" algn="ctr">
                      <a:solidFill>
                        <a:srgbClr val="175EAA"/>
                      </a:solidFill>
                      <a:prstDash val="solid"/>
                      <a:round/>
                      <a:headEnd type="none" w="med" len="med"/>
                      <a:tailEnd type="none" w="med" len="med"/>
                    </a:lnL>
                    <a:lnR w="12700" cap="flat" cmpd="sng" algn="ctr">
                      <a:solidFill>
                        <a:srgbClr val="175EAA"/>
                      </a:solidFill>
                      <a:prstDash val="solid"/>
                      <a:round/>
                      <a:headEnd type="none" w="med" len="med"/>
                      <a:tailEnd type="none" w="med" len="med"/>
                    </a:lnR>
                    <a:solidFill>
                      <a:schemeClr val="bg1"/>
                    </a:solidFill>
                  </a:tcPr>
                </a:tc>
              </a:tr>
            </a:tbl>
          </a:graphicData>
        </a:graphic>
      </p:graphicFrame>
      <p:sp>
        <p:nvSpPr>
          <p:cNvPr id="14" name="Rectangle 13"/>
          <p:cNvSpPr/>
          <p:nvPr/>
        </p:nvSpPr>
        <p:spPr>
          <a:xfrm>
            <a:off x="407006" y="1463259"/>
            <a:ext cx="3938353" cy="2893100"/>
          </a:xfrm>
          <a:prstGeom prst="rect">
            <a:avLst/>
          </a:prstGeom>
        </p:spPr>
        <p:txBody>
          <a:bodyPr wrap="square">
            <a:spAutoFit/>
          </a:bodyPr>
          <a:lstStyle/>
          <a:p>
            <a:pPr algn="ctr"/>
            <a:r>
              <a:rPr lang="en-US" sz="2000" b="1" dirty="0">
                <a:solidFill>
                  <a:srgbClr val="175EAA"/>
                </a:solidFill>
                <a:latin typeface="Arial Narrow"/>
                <a:cs typeface="Arial Narrow"/>
              </a:rPr>
              <a:t>MAHI / </a:t>
            </a:r>
            <a:r>
              <a:rPr lang="en-US" sz="2000" b="1" dirty="0" smtClean="0">
                <a:solidFill>
                  <a:srgbClr val="175EAA"/>
                </a:solidFill>
                <a:latin typeface="Arial Narrow"/>
                <a:cs typeface="Arial Narrow"/>
              </a:rPr>
              <a:t>ACTIVITY</a:t>
            </a:r>
            <a:br>
              <a:rPr lang="en-US" sz="2000" b="1" dirty="0" smtClean="0">
                <a:solidFill>
                  <a:srgbClr val="175EAA"/>
                </a:solidFill>
                <a:latin typeface="Arial Narrow"/>
                <a:cs typeface="Arial Narrow"/>
              </a:rPr>
            </a:br>
            <a:endParaRPr lang="en-US" dirty="0" smtClean="0">
              <a:latin typeface="Arial"/>
              <a:cs typeface="Arial"/>
            </a:endParaRPr>
          </a:p>
          <a:p>
            <a:pPr algn="ctr"/>
            <a:r>
              <a:rPr lang="en-US" dirty="0" smtClean="0">
                <a:latin typeface="Arial"/>
                <a:cs typeface="Arial"/>
              </a:rPr>
              <a:t>Complete the prior knowledge chart </a:t>
            </a:r>
          </a:p>
          <a:p>
            <a:pPr algn="ctr"/>
            <a:endParaRPr lang="en-US" dirty="0" smtClean="0">
              <a:latin typeface="Arial"/>
              <a:cs typeface="Arial"/>
            </a:endParaRPr>
          </a:p>
          <a:p>
            <a:pPr algn="ctr"/>
            <a:r>
              <a:rPr lang="en-US" dirty="0" smtClean="0">
                <a:latin typeface="Arial"/>
                <a:cs typeface="Arial"/>
              </a:rPr>
              <a:t>Complete </a:t>
            </a:r>
            <a:r>
              <a:rPr lang="en-US" dirty="0" smtClean="0">
                <a:solidFill>
                  <a:srgbClr val="175EAA"/>
                </a:solidFill>
                <a:latin typeface="Arial"/>
                <a:cs typeface="Arial"/>
              </a:rPr>
              <a:t>Local fish fact sheet: Spotty </a:t>
            </a:r>
            <a:r>
              <a:rPr lang="en-US" dirty="0" smtClean="0">
                <a:latin typeface="Arial"/>
                <a:cs typeface="Arial"/>
              </a:rPr>
              <a:t>and answer the questions provided </a:t>
            </a:r>
          </a:p>
          <a:p>
            <a:pPr algn="ctr"/>
            <a:r>
              <a:rPr lang="en-US" dirty="0" smtClean="0">
                <a:latin typeface="Arial"/>
                <a:cs typeface="Arial"/>
              </a:rPr>
              <a:t>OR </a:t>
            </a:r>
          </a:p>
          <a:p>
            <a:pPr algn="ctr"/>
            <a:r>
              <a:rPr lang="en-US" dirty="0" smtClean="0">
                <a:latin typeface="Arial"/>
                <a:cs typeface="Arial"/>
              </a:rPr>
              <a:t>Use the </a:t>
            </a:r>
            <a:r>
              <a:rPr lang="en-US" dirty="0" smtClean="0">
                <a:solidFill>
                  <a:srgbClr val="175EAA"/>
                </a:solidFill>
                <a:latin typeface="Arial"/>
                <a:cs typeface="Arial"/>
              </a:rPr>
              <a:t>Local fish work sheet </a:t>
            </a:r>
            <a:r>
              <a:rPr lang="en-US" dirty="0" smtClean="0">
                <a:latin typeface="Arial"/>
                <a:cs typeface="Arial"/>
              </a:rPr>
              <a:t>if you are targeting a different fish</a:t>
            </a:r>
            <a:endParaRPr lang="en-US" dirty="0">
              <a:latin typeface="Arial"/>
              <a:cs typeface="Arial"/>
            </a:endParaRPr>
          </a:p>
        </p:txBody>
      </p:sp>
      <p:pic>
        <p:nvPicPr>
          <p:cNvPr id="15" name="Picture 14"/>
          <p:cNvPicPr>
            <a:picLocks noChangeAspect="1"/>
          </p:cNvPicPr>
          <p:nvPr/>
        </p:nvPicPr>
        <p:blipFill>
          <a:blip r:embed="rId6"/>
          <a:stretch>
            <a:fillRect/>
          </a:stretch>
        </p:blipFill>
        <p:spPr>
          <a:xfrm rot="8762636" flipH="1" flipV="1">
            <a:off x="3822041" y="1762869"/>
            <a:ext cx="1280562" cy="1130085"/>
          </a:xfrm>
          <a:prstGeom prst="rect">
            <a:avLst/>
          </a:prstGeom>
        </p:spPr>
      </p:pic>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692" y="-159318"/>
            <a:ext cx="1105805" cy="678562"/>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9637" y="273050"/>
            <a:ext cx="1105805" cy="678562"/>
          </a:xfrm>
          <a:prstGeom prst="rect">
            <a:avLst/>
          </a:prstGeom>
        </p:spPr>
      </p:pic>
    </p:spTree>
    <p:extLst>
      <p:ext uri="{BB962C8B-B14F-4D97-AF65-F5344CB8AC3E}">
        <p14:creationId xmlns:p14="http://schemas.microsoft.com/office/powerpoint/2010/main" val="510288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dissolve">
                                      <p:cBhvr>
                                        <p:cTn id="13" dur="500"/>
                                        <p:tgtEl>
                                          <p:spTgt spid="14">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dissolv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dissolve">
                                      <p:cBhvr>
                                        <p:cTn id="21" dur="500"/>
                                        <p:tgtEl>
                                          <p:spTgt spid="1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dissolve">
                                      <p:cBhvr>
                                        <p:cTn id="26" dur="500"/>
                                        <p:tgtEl>
                                          <p:spTgt spid="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Effect transition="in" filter="dissolve">
                                      <p:cBhvr>
                                        <p:cTn id="31"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54000" y="-14529"/>
            <a:ext cx="7978540" cy="920261"/>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b="0" i="0" kern="1200">
                <a:solidFill>
                  <a:schemeClr val="bg1"/>
                </a:solidFill>
                <a:latin typeface="Local Brewery Five"/>
                <a:ea typeface="+mj-ea"/>
                <a:cs typeface="Local Brewery Five"/>
              </a:defRPr>
            </a:lvl1pPr>
          </a:lstStyle>
          <a:p>
            <a:r>
              <a:rPr lang="x-none" sz="3300" dirty="0" smtClean="0">
                <a:latin typeface="Arial Narrow"/>
                <a:cs typeface="Arial Narrow"/>
              </a:rPr>
              <a:t>WHAT IS A FISH?</a:t>
            </a:r>
            <a:endParaRPr lang="en-US" sz="3300" dirty="0" smtClean="0">
              <a:latin typeface="Arial Narrow"/>
              <a:cs typeface="Arial Narrow"/>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797" y="-147773"/>
            <a:ext cx="1105805" cy="678562"/>
          </a:xfrm>
          <a:prstGeom prst="rect">
            <a:avLst/>
          </a:prstGeom>
        </p:spPr>
      </p:pic>
      <p:sp>
        <p:nvSpPr>
          <p:cNvPr id="16" name="Content Placeholder 3"/>
          <p:cNvSpPr>
            <a:spLocks noGrp="1"/>
          </p:cNvSpPr>
          <p:nvPr>
            <p:ph sz="half" idx="2"/>
          </p:nvPr>
        </p:nvSpPr>
        <p:spPr>
          <a:xfrm>
            <a:off x="114299" y="974617"/>
            <a:ext cx="6299825" cy="3780005"/>
          </a:xfrm>
        </p:spPr>
        <p:txBody>
          <a:bodyPr>
            <a:noAutofit/>
          </a:bodyPr>
          <a:lstStyle/>
          <a:p>
            <a:pPr marL="0" indent="0">
              <a:spcBef>
                <a:spcPts val="300"/>
              </a:spcBef>
              <a:spcAft>
                <a:spcPts val="300"/>
              </a:spcAft>
              <a:buNone/>
            </a:pPr>
            <a:r>
              <a:rPr lang="en-US" sz="2000" b="1" dirty="0">
                <a:solidFill>
                  <a:srgbClr val="00B194"/>
                </a:solidFill>
                <a:latin typeface="Arial Narrow"/>
                <a:cs typeface="Arial Narrow"/>
              </a:rPr>
              <a:t>KŌRERORERO / DISCUSSION</a:t>
            </a:r>
          </a:p>
          <a:p>
            <a:pPr marL="0" indent="0">
              <a:spcBef>
                <a:spcPts val="300"/>
              </a:spcBef>
              <a:spcAft>
                <a:spcPts val="300"/>
              </a:spcAft>
              <a:buNone/>
            </a:pPr>
            <a:r>
              <a:rPr lang="en-AU" sz="1800" noProof="0" dirty="0" smtClean="0">
                <a:solidFill>
                  <a:srgbClr val="175EAA"/>
                </a:solidFill>
                <a:latin typeface="Arial"/>
                <a:cs typeface="Arial"/>
              </a:rPr>
              <a:t>Lets try and capture a fish! [See Field Trip </a:t>
            </a:r>
            <a:r>
              <a:rPr lang="en-AU" sz="1800" dirty="0" smtClean="0">
                <a:solidFill>
                  <a:srgbClr val="175EAA"/>
                </a:solidFill>
                <a:latin typeface="Arial"/>
                <a:cs typeface="Arial"/>
              </a:rPr>
              <a:t>&amp; </a:t>
            </a:r>
            <a:r>
              <a:rPr lang="en-AU" sz="1800" noProof="0" dirty="0" smtClean="0">
                <a:solidFill>
                  <a:srgbClr val="175EAA"/>
                </a:solidFill>
                <a:latin typeface="Arial"/>
                <a:cs typeface="Arial"/>
              </a:rPr>
              <a:t>Worksheet]</a:t>
            </a:r>
          </a:p>
          <a:p>
            <a:pPr marL="266700" indent="-266700">
              <a:spcBef>
                <a:spcPts val="300"/>
              </a:spcBef>
              <a:spcAft>
                <a:spcPts val="300"/>
              </a:spcAft>
            </a:pPr>
            <a:r>
              <a:rPr lang="en-AU" sz="1800" noProof="0" dirty="0" smtClean="0">
                <a:latin typeface="Arial"/>
                <a:cs typeface="Arial"/>
              </a:rPr>
              <a:t>Our target is a local fish </a:t>
            </a:r>
            <a:r>
              <a:rPr lang="mr-IN" sz="1800" noProof="0" dirty="0" smtClean="0">
                <a:latin typeface="Arial"/>
                <a:cs typeface="Arial"/>
              </a:rPr>
              <a:t>–</a:t>
            </a:r>
            <a:r>
              <a:rPr lang="en-AU" sz="1800" noProof="0" dirty="0" smtClean="0">
                <a:latin typeface="Arial"/>
                <a:cs typeface="Arial"/>
              </a:rPr>
              <a:t> the small Spotted Wrasse called ‘Spotty’</a:t>
            </a:r>
          </a:p>
          <a:p>
            <a:pPr marL="266700" indent="-266700">
              <a:spcBef>
                <a:spcPts val="300"/>
              </a:spcBef>
              <a:spcAft>
                <a:spcPts val="300"/>
              </a:spcAft>
            </a:pPr>
            <a:r>
              <a:rPr lang="en-AU" sz="1800" noProof="0" dirty="0" smtClean="0">
                <a:latin typeface="Arial"/>
                <a:cs typeface="Arial"/>
              </a:rPr>
              <a:t>This is what a Spotty looks like! </a:t>
            </a:r>
          </a:p>
          <a:p>
            <a:pPr marL="266700" indent="-266700">
              <a:spcBef>
                <a:spcPts val="300"/>
              </a:spcBef>
              <a:spcAft>
                <a:spcPts val="300"/>
              </a:spcAft>
            </a:pPr>
            <a:r>
              <a:rPr lang="en-AU" sz="1800" noProof="0" dirty="0" smtClean="0">
                <a:latin typeface="Arial"/>
                <a:cs typeface="Arial"/>
              </a:rPr>
              <a:t>A ‘bait catcher’ fishing method gives us a good chance of capturing a Spotty!</a:t>
            </a:r>
          </a:p>
        </p:txBody>
      </p:sp>
      <p:pic>
        <p:nvPicPr>
          <p:cNvPr id="7" name="Blue_YellowSquare.png" descr="/Users/rika/Dropbox/MSC Job/2020/MSC templates and graphics/TEMPLATE FILES/MSC GRAPHIC ASSETS/SCREEN RES/Illustration_BlueAssets/PNG/Blue_YellowSquare.png"/>
          <p:cNvPicPr>
            <a:picLocks noChangeAspect="1"/>
          </p:cNvPicPr>
          <p:nvPr/>
        </p:nvPicPr>
        <p:blipFill>
          <a:blip r:embed="rId4" r:link="rId5">
            <a:extLst>
              <a:ext uri="{28A0092B-C50C-407E-A947-70E740481C1C}">
                <a14:useLocalDpi xmlns:a14="http://schemas.microsoft.com/office/drawing/2010/main"/>
              </a:ext>
            </a:extLst>
          </a:blip>
          <a:stretch>
            <a:fillRect/>
          </a:stretch>
        </p:blipFill>
        <p:spPr>
          <a:xfrm>
            <a:off x="-284053" y="3448667"/>
            <a:ext cx="9843618" cy="1206807"/>
          </a:xfrm>
          <a:prstGeom prst="rect">
            <a:avLst/>
          </a:prstGeom>
        </p:spPr>
      </p:pic>
      <p:pic>
        <p:nvPicPr>
          <p:cNvPr id="3" name="Picture 2" descr="spotty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760944">
            <a:off x="6354677" y="1410505"/>
            <a:ext cx="2649920" cy="1391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7"/>
          <a:stretch>
            <a:fillRect/>
          </a:stretch>
        </p:blipFill>
        <p:spPr>
          <a:xfrm rot="9678172" flipH="1" flipV="1">
            <a:off x="3558674" y="2052638"/>
            <a:ext cx="2699128" cy="990583"/>
          </a:xfrm>
          <a:prstGeom prst="rect">
            <a:avLst/>
          </a:prstGeom>
        </p:spPr>
      </p:pic>
      <p:sp>
        <p:nvSpPr>
          <p:cNvPr id="14" name="Rectangle 13"/>
          <p:cNvSpPr/>
          <p:nvPr/>
        </p:nvSpPr>
        <p:spPr>
          <a:xfrm>
            <a:off x="114300" y="3545904"/>
            <a:ext cx="8891851" cy="992579"/>
          </a:xfrm>
          <a:prstGeom prst="rect">
            <a:avLst/>
          </a:prstGeom>
        </p:spPr>
        <p:txBody>
          <a:bodyPr wrap="square">
            <a:spAutoFit/>
          </a:bodyPr>
          <a:lstStyle/>
          <a:p>
            <a:pPr algn="ctr"/>
            <a:r>
              <a:rPr lang="en-US" sz="2000" b="1" dirty="0" smtClean="0">
                <a:solidFill>
                  <a:srgbClr val="00B6DE"/>
                </a:solidFill>
                <a:latin typeface="Arial Narrow"/>
                <a:cs typeface="Arial Narrow"/>
              </a:rPr>
              <a:t>HE PĀTAI / CONSIDER THIS</a:t>
            </a:r>
            <a:endParaRPr lang="en-US" sz="2000" b="1" dirty="0">
              <a:solidFill>
                <a:srgbClr val="00B6DE"/>
              </a:solidFill>
              <a:latin typeface="Arial Narrow"/>
              <a:cs typeface="Arial Narrow"/>
            </a:endParaRPr>
          </a:p>
          <a:p>
            <a:pPr marL="266700" indent="-266700" algn="ctr">
              <a:spcBef>
                <a:spcPts val="300"/>
              </a:spcBef>
              <a:spcAft>
                <a:spcPts val="300"/>
              </a:spcAft>
            </a:pPr>
            <a:r>
              <a:rPr lang="en-AU" dirty="0">
                <a:latin typeface="Arial"/>
                <a:cs typeface="Arial"/>
              </a:rPr>
              <a:t>While you are trying to catch your fish think about how this method would stand up to assessment for bycatch &amp; impact on environment </a:t>
            </a:r>
            <a:r>
              <a:rPr lang="en-AU" dirty="0" smtClean="0">
                <a:latin typeface="Arial"/>
                <a:cs typeface="Arial"/>
              </a:rPr>
              <a:t>with Marine </a:t>
            </a:r>
            <a:r>
              <a:rPr lang="en-AU" dirty="0">
                <a:latin typeface="Arial"/>
                <a:cs typeface="Arial"/>
              </a:rPr>
              <a:t>Stewardship </a:t>
            </a:r>
            <a:r>
              <a:rPr lang="en-AU" dirty="0" smtClean="0">
                <a:latin typeface="Arial"/>
                <a:cs typeface="Arial"/>
              </a:rPr>
              <a:t>Council</a:t>
            </a:r>
            <a:endParaRPr lang="en-AU" dirty="0">
              <a:latin typeface="Arial"/>
              <a:cs typeface="Arial"/>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2692" y="-159318"/>
            <a:ext cx="1105805" cy="678562"/>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9637" y="273050"/>
            <a:ext cx="1105805" cy="678562"/>
          </a:xfrm>
          <a:prstGeom prst="rect">
            <a:avLst/>
          </a:prstGeom>
        </p:spPr>
      </p:pic>
      <p:sp>
        <p:nvSpPr>
          <p:cNvPr id="2" name="Rounded Rectangular Callout 1"/>
          <p:cNvSpPr/>
          <p:nvPr/>
        </p:nvSpPr>
        <p:spPr>
          <a:xfrm>
            <a:off x="193520" y="3517428"/>
            <a:ext cx="8798986" cy="1032227"/>
          </a:xfrm>
          <a:prstGeom prst="wedgeRoundRectCallout">
            <a:avLst>
              <a:gd name="adj1" fmla="val 43678"/>
              <a:gd name="adj2" fmla="val -15627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75EAA"/>
                </a:solidFill>
              </a:rPr>
              <a:t>Can’t get down to the wharf? A virtual bait catching field trip at the wharf with our partners, the education team at the </a:t>
            </a:r>
            <a:r>
              <a:rPr lang="en-US" dirty="0" smtClean="0">
                <a:solidFill>
                  <a:srgbClr val="175EAA"/>
                </a:solidFill>
                <a:hlinkClick r:id="rId8"/>
              </a:rPr>
              <a:t>National Aquarium of New Zealand</a:t>
            </a:r>
            <a:r>
              <a:rPr lang="en-US" dirty="0" smtClean="0">
                <a:solidFill>
                  <a:srgbClr val="175EAA"/>
                </a:solidFill>
              </a:rPr>
              <a:t> is coming soon!  </a:t>
            </a:r>
            <a:endParaRPr lang="en-US" dirty="0">
              <a:solidFill>
                <a:srgbClr val="175EAA"/>
              </a:solidFill>
            </a:endParaRPr>
          </a:p>
        </p:txBody>
      </p:sp>
    </p:spTree>
    <p:extLst>
      <p:ext uri="{BB962C8B-B14F-4D97-AF65-F5344CB8AC3E}">
        <p14:creationId xmlns:p14="http://schemas.microsoft.com/office/powerpoint/2010/main" val="2304254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dissolve">
                                      <p:cBhvr>
                                        <p:cTn id="22" dur="500"/>
                                        <p:tgtEl>
                                          <p:spTgt spid="16">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par>
                                <p:cTn id="26" presetID="9"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dissolve">
                                      <p:cBhvr>
                                        <p:cTn id="33" dur="500"/>
                                        <p:tgtEl>
                                          <p:spTgt spid="16">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dissolve">
                                      <p:cBhvr>
                                        <p:cTn id="36" dur="500"/>
                                        <p:tgtEl>
                                          <p:spTgt spid="7"/>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70844</TotalTime>
  <Words>699</Words>
  <Application>Microsoft Macintosh PowerPoint</Application>
  <PresentationFormat>On-screen Show (16:9)</PresentationFormat>
  <Paragraphs>92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Indigo Pacific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Rika Milne</dc:creator>
  <cp:lastModifiedBy>Rika Milne</cp:lastModifiedBy>
  <cp:revision>724</cp:revision>
  <dcterms:created xsi:type="dcterms:W3CDTF">2020-01-12T01:38:21Z</dcterms:created>
  <dcterms:modified xsi:type="dcterms:W3CDTF">2020-10-11T20:34:02Z</dcterms:modified>
</cp:coreProperties>
</file>