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4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05" r:id="rId2"/>
    <p:sldId id="413" r:id="rId3"/>
    <p:sldId id="360" r:id="rId4"/>
    <p:sldId id="307" r:id="rId5"/>
    <p:sldId id="344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1C6"/>
    <a:srgbClr val="005DAA"/>
    <a:srgbClr val="009AC7"/>
    <a:srgbClr val="00B6DE"/>
    <a:srgbClr val="00B194"/>
    <a:srgbClr val="011F59"/>
    <a:srgbClr val="175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3" autoAdjust="0"/>
    <p:restoredTop sz="76543" autoAdjust="0"/>
  </p:normalViewPr>
  <p:slideViewPr>
    <p:cSldViewPr snapToGrid="0" snapToObjects="1">
      <p:cViewPr varScale="1">
        <p:scale>
          <a:sx n="87" d="100"/>
          <a:sy n="87" d="100"/>
        </p:scale>
        <p:origin x="-120" y="-1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9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-104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7B32D-E515-D94E-BEA0-A7A7C5A785C5}" type="datetimeFigureOut">
              <a:rPr lang="en-US" smtClean="0"/>
              <a:t>12/10/20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6E0F1-A8F3-094D-9C6C-D369179BD6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8481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2600">
                <a:solidFill>
                  <a:srgbClr val="175EAA"/>
                </a:solidFill>
                <a:latin typeface="Local Brewery Five"/>
                <a:cs typeface="Local Brewery Five"/>
              </a:defRPr>
            </a:lvl1pPr>
          </a:lstStyle>
          <a:p>
            <a:r>
              <a:rPr lang="en-US" dirty="0" smtClean="0"/>
              <a:t>Topic One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00">
                <a:latin typeface="MetaPro-Normal"/>
                <a:cs typeface="MetaPro-Normal"/>
              </a:defRPr>
            </a:lvl1pPr>
          </a:lstStyle>
          <a:p>
            <a:fld id="{29FEC424-1A67-EA4F-8C0C-E9A68665F566}" type="datetimeFigureOut">
              <a:rPr lang="en-US" smtClean="0"/>
              <a:pPr/>
              <a:t>12/10/20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563026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rgbClr val="175EAA"/>
                </a:solidFill>
                <a:latin typeface="Local Brewery Five"/>
                <a:cs typeface="Local Brewery Five"/>
              </a:defRPr>
            </a:lvl1pPr>
          </a:lstStyle>
          <a:p>
            <a:r>
              <a:rPr lang="x-none" dirty="0" smtClean="0"/>
              <a:t>MSC.ORG/LEARNZ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000">
                <a:solidFill>
                  <a:srgbClr val="175EAA"/>
                </a:solidFill>
                <a:latin typeface="MetaPro-Normal"/>
                <a:cs typeface="MetaPro-Normal"/>
              </a:defRPr>
            </a:lvl1pPr>
          </a:lstStyle>
          <a:p>
            <a:fld id="{36961C54-CE56-C942-86C7-3C671D5B96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1040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MetaPro-Normal"/>
        <a:ea typeface="+mn-ea"/>
        <a:cs typeface="MetaPro-Norm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MetaPro-Normal"/>
        <a:ea typeface="+mn-ea"/>
        <a:cs typeface="MetaPro-Normal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MetaPro-Normal"/>
        <a:ea typeface="+mn-ea"/>
        <a:cs typeface="MetaPro-Normal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MetaPro-Normal"/>
        <a:ea typeface="+mn-ea"/>
        <a:cs typeface="MetaPro-Normal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MetaPro-Normal"/>
        <a:ea typeface="+mn-ea"/>
        <a:cs typeface="MetaPro-Norm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uthernfriedscience.com/a-slimehead-by-any-other-name-should-never-be-on-your-plate/" TargetMode="External"/><Relationship Id="rId4" Type="http://schemas.openxmlformats.org/officeDocument/2006/relationships/hyperlink" Target="https://www.msc.org/what-we-are-doing/our-approach/fishing-methods-and-gear-types/demersal-or-bottom-trawls" TargetMode="External"/><Relationship Id="rId5" Type="http://schemas.openxmlformats.org/officeDocument/2006/relationships/hyperlink" Target="https://deepwatergroup.org/the-story-of-new-zealand-orange-roughy/" TargetMode="External"/><Relationship Id="rId6" Type="http://schemas.openxmlformats.org/officeDocument/2006/relationships/hyperlink" Target="https://fisheries.msc.org/en/fisheries/new-zealand-orange-roughy/@@vi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279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  <a:endParaRPr lang="en-US" dirty="0" smtClean="0"/>
          </a:p>
          <a:p>
            <a:endParaRPr lang="en-US" b="1" dirty="0" smtClean="0"/>
          </a:p>
          <a:p>
            <a:pPr fontAlgn="base"/>
            <a:r>
              <a:rPr lang="en-AU" sz="1200" b="1" kern="1200" dirty="0" smtClean="0">
                <a:solidFill>
                  <a:schemeClr val="tx1"/>
                </a:solidFill>
                <a:effectLst/>
                <a:latin typeface="MetaPro-Normal"/>
                <a:ea typeface="+mn-ea"/>
                <a:cs typeface="MetaPro-Normal"/>
              </a:rPr>
              <a:t>More reading for the experts [included</a:t>
            </a:r>
            <a:r>
              <a:rPr lang="en-AU" sz="1200" b="1" kern="1200" baseline="0" dirty="0" smtClean="0">
                <a:solidFill>
                  <a:schemeClr val="tx1"/>
                </a:solidFill>
                <a:effectLst/>
                <a:latin typeface="MetaPro-Normal"/>
                <a:ea typeface="+mn-ea"/>
                <a:cs typeface="MetaPro-Normal"/>
              </a:rPr>
              <a:t> on 2.6 Sustainable fishing Orange Roughy factsheet / worksheet]</a:t>
            </a:r>
            <a:endParaRPr lang="en-IN" sz="1200" kern="1200" dirty="0" smtClean="0">
              <a:solidFill>
                <a:schemeClr val="tx1"/>
              </a:solidFill>
              <a:effectLst/>
              <a:latin typeface="MetaPro-Normal"/>
              <a:ea typeface="+mn-ea"/>
              <a:cs typeface="MetaPro-Normal"/>
            </a:endParaRPr>
          </a:p>
          <a:p>
            <a:pPr lvl="0" fontAlgn="base"/>
            <a:r>
              <a:rPr lang="en-AU" sz="1200" kern="1200" dirty="0" smtClean="0">
                <a:solidFill>
                  <a:schemeClr val="tx1"/>
                </a:solidFill>
                <a:effectLst/>
                <a:latin typeface="MetaPro-Normal"/>
                <a:ea typeface="+mn-ea"/>
                <a:cs typeface="MetaPro-Normal"/>
              </a:rPr>
              <a:t>Check out the Southern Fried Science article called </a:t>
            </a:r>
            <a:r>
              <a:rPr lang="en-AU" sz="1200" u="sng" kern="1200" dirty="0" smtClean="0">
                <a:solidFill>
                  <a:schemeClr val="tx1"/>
                </a:solidFill>
                <a:effectLst/>
                <a:latin typeface="MetaPro-Normal"/>
                <a:ea typeface="+mn-ea"/>
                <a:cs typeface="MetaPro-Normal"/>
                <a:hlinkClick r:id="rId3"/>
              </a:rPr>
              <a:t>‘A slimehead by any other name should never be on your plate’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MetaPro-Normal"/>
                <a:ea typeface="+mn-ea"/>
                <a:cs typeface="MetaPro-Normal"/>
              </a:rPr>
              <a:t> </a:t>
            </a:r>
            <a:endParaRPr lang="en-IN" sz="1200" kern="1200" dirty="0" smtClean="0">
              <a:solidFill>
                <a:schemeClr val="tx1"/>
              </a:solidFill>
              <a:effectLst/>
              <a:latin typeface="MetaPro-Normal"/>
              <a:ea typeface="+mn-ea"/>
              <a:cs typeface="MetaPro-Normal"/>
            </a:endParaRPr>
          </a:p>
          <a:p>
            <a:pPr lvl="0" fontAlgn="base"/>
            <a:r>
              <a:rPr lang="en-AU" sz="1200" kern="1200" dirty="0" smtClean="0">
                <a:solidFill>
                  <a:schemeClr val="tx1"/>
                </a:solidFill>
                <a:effectLst/>
                <a:latin typeface="MetaPro-Normal"/>
                <a:ea typeface="+mn-ea"/>
                <a:cs typeface="MetaPro-Normal"/>
              </a:rPr>
              <a:t>Marine Stewardship Council description of </a:t>
            </a:r>
            <a:r>
              <a:rPr lang="en-AU" sz="1200" u="sng" kern="1200" dirty="0" smtClean="0">
                <a:solidFill>
                  <a:schemeClr val="tx1"/>
                </a:solidFill>
                <a:effectLst/>
                <a:latin typeface="MetaPro-Normal"/>
                <a:ea typeface="+mn-ea"/>
                <a:cs typeface="MetaPro-Normal"/>
                <a:hlinkClick r:id="rId4"/>
              </a:rPr>
              <a:t>Bottom Trawling</a:t>
            </a:r>
            <a:endParaRPr lang="en-IN" sz="1200" kern="1200" dirty="0" smtClean="0">
              <a:solidFill>
                <a:schemeClr val="tx1"/>
              </a:solidFill>
              <a:effectLst/>
              <a:latin typeface="MetaPro-Normal"/>
              <a:ea typeface="+mn-ea"/>
              <a:cs typeface="MetaPro-Normal"/>
            </a:endParaRPr>
          </a:p>
          <a:p>
            <a:pPr lvl="0" fontAlgn="base"/>
            <a:r>
              <a:rPr lang="en-AU" sz="1200" kern="1200" dirty="0" err="1" smtClean="0">
                <a:solidFill>
                  <a:schemeClr val="tx1"/>
                </a:solidFill>
                <a:effectLst/>
                <a:latin typeface="MetaPro-Normal"/>
                <a:ea typeface="+mn-ea"/>
                <a:cs typeface="MetaPro-Normal"/>
              </a:rPr>
              <a:t>Deepwater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MetaPro-Normal"/>
                <a:ea typeface="+mn-ea"/>
                <a:cs typeface="MetaPro-Normal"/>
              </a:rPr>
              <a:t> Group paper by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MetaPro-Normal"/>
                <a:ea typeface="+mn-ea"/>
                <a:cs typeface="MetaPro-Normal"/>
              </a:rPr>
              <a:t>Cordue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MetaPro-Normal"/>
                <a:ea typeface="+mn-ea"/>
                <a:cs typeface="MetaPro-Normal"/>
              </a:rPr>
              <a:t>, P. L. called </a:t>
            </a:r>
            <a:r>
              <a:rPr lang="en-AU" sz="1200" u="sng" kern="1200" dirty="0" smtClean="0">
                <a:solidFill>
                  <a:schemeClr val="tx1"/>
                </a:solidFill>
                <a:effectLst/>
                <a:latin typeface="MetaPro-Normal"/>
                <a:ea typeface="+mn-ea"/>
                <a:cs typeface="MetaPro-Normal"/>
                <a:hlinkClick r:id="rId5"/>
              </a:rPr>
              <a:t>The Story of New Zealand Orange Roughy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MetaPro-Normal"/>
                <a:ea typeface="+mn-ea"/>
                <a:cs typeface="MetaPro-Normal"/>
              </a:rPr>
              <a:t> </a:t>
            </a:r>
            <a:endParaRPr lang="en-IN" sz="1200" kern="1200" dirty="0" smtClean="0">
              <a:solidFill>
                <a:schemeClr val="tx1"/>
              </a:solidFill>
              <a:effectLst/>
              <a:latin typeface="MetaPro-Normal"/>
              <a:ea typeface="+mn-ea"/>
              <a:cs typeface="MetaPro-Normal"/>
            </a:endParaRPr>
          </a:p>
          <a:p>
            <a:pPr lvl="0" fontAlgn="base"/>
            <a:r>
              <a:rPr lang="en-AU" sz="1200" kern="1200" dirty="0" smtClean="0">
                <a:solidFill>
                  <a:schemeClr val="tx1"/>
                </a:solidFill>
                <a:effectLst/>
                <a:latin typeface="MetaPro-Normal"/>
                <a:ea typeface="+mn-ea"/>
                <a:cs typeface="MetaPro-Normal"/>
              </a:rPr>
              <a:t>Marine Stewardship Council Track a Fishery: </a:t>
            </a:r>
            <a:r>
              <a:rPr lang="en-AU" sz="1200" u="sng" kern="1200" dirty="0" smtClean="0">
                <a:solidFill>
                  <a:schemeClr val="tx1"/>
                </a:solidFill>
                <a:effectLst/>
                <a:latin typeface="MetaPro-Normal"/>
                <a:ea typeface="+mn-ea"/>
                <a:cs typeface="MetaPro-Normal"/>
                <a:hlinkClick r:id="rId6"/>
              </a:rPr>
              <a:t>New Zealand Orange Roughy</a:t>
            </a:r>
            <a:endParaRPr lang="en-IN" sz="1200" kern="1200" dirty="0" smtClean="0">
              <a:solidFill>
                <a:schemeClr val="tx1"/>
              </a:solidFill>
              <a:effectLst/>
              <a:latin typeface="MetaPro-Normal"/>
              <a:ea typeface="+mn-ea"/>
              <a:cs typeface="MetaPro-Norm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279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https://www.msc.org/docs/default-source/default-document-library/education-page/msc-lesson-plan-using-the-oceans-resources-responsibly.pdf?sfvrsn=5c15a87a_14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659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20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69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205978"/>
            <a:ext cx="8229600" cy="627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381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27528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5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27528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latin typeface="MetaPro-Normal"/>
                <a:cs typeface="MetaPro-Normal"/>
              </a:defRPr>
            </a:lvl1pPr>
            <a:lvl2pPr>
              <a:defRPr sz="2400">
                <a:latin typeface="MetaPro-Normal"/>
                <a:cs typeface="MetaPro-Normal"/>
              </a:defRPr>
            </a:lvl2pPr>
            <a:lvl3pPr>
              <a:defRPr sz="2000">
                <a:latin typeface="MetaPro-Normal"/>
                <a:cs typeface="MetaPro-Normal"/>
              </a:defRPr>
            </a:lvl3pPr>
            <a:lvl4pPr>
              <a:defRPr sz="1800">
                <a:latin typeface="MetaPro-Normal"/>
                <a:cs typeface="MetaPro-Normal"/>
              </a:defRPr>
            </a:lvl4pPr>
            <a:lvl5pPr>
              <a:defRPr sz="1800">
                <a:latin typeface="MetaPro-Normal"/>
                <a:cs typeface="MetaPro-Norm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latin typeface="MetaPro-Normal"/>
                <a:cs typeface="MetaPro-Normal"/>
              </a:defRPr>
            </a:lvl1pPr>
            <a:lvl2pPr>
              <a:defRPr sz="2400">
                <a:latin typeface="MetaPro-Normal"/>
                <a:cs typeface="MetaPro-Normal"/>
              </a:defRPr>
            </a:lvl2pPr>
            <a:lvl3pPr>
              <a:defRPr sz="2000">
                <a:latin typeface="MetaPro-Normal"/>
                <a:cs typeface="MetaPro-Normal"/>
              </a:defRPr>
            </a:lvl3pPr>
            <a:lvl4pPr>
              <a:defRPr sz="1800">
                <a:latin typeface="MetaPro-Normal"/>
                <a:cs typeface="MetaPro-Normal"/>
              </a:defRPr>
            </a:lvl4pPr>
            <a:lvl5pPr>
              <a:defRPr sz="1800">
                <a:latin typeface="MetaPro-Normal"/>
                <a:cs typeface="MetaPro-Norm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65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file://localhost/Users/rika/Dropbox/MSC%20Job/2020/MSC%20templates%20and%20graphics/FISH%20SWIRL/Rika%20final%20banner%20files/Rect%20Banner%20Fish%20Swirl%20SMALL.png" TargetMode="Externa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Rect Banner Fish Swirl SMALL.png" descr="/Users/rika/Dropbox/MSC Job/2020/MSC templates and graphics/FISH SWIRL/Rika final banner files/Rect Banner Fish Swirl SMALL.png"/>
          <p:cNvPicPr>
            <a:picLocks noChangeAspect="1"/>
          </p:cNvPicPr>
          <p:nvPr userDrawn="1"/>
        </p:nvPicPr>
        <p:blipFill rotWithShape="1">
          <a:blip r:embed="rId5" r:link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15"/>
          <a:stretch/>
        </p:blipFill>
        <p:spPr>
          <a:xfrm>
            <a:off x="1734" y="-94079"/>
            <a:ext cx="9142275" cy="105848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31682" y="4665975"/>
            <a:ext cx="482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545C6F-B84F-9E45-99FB-1A159270FA95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2" name="Picture 1" descr="Screenshot 2020-03-23 10.40.53.png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700"/>
          <a:stretch/>
        </p:blipFill>
        <p:spPr>
          <a:xfrm>
            <a:off x="0" y="4424721"/>
            <a:ext cx="8531682" cy="718779"/>
          </a:xfrm>
          <a:prstGeom prst="rect">
            <a:avLst/>
          </a:prstGeom>
        </p:spPr>
      </p:pic>
      <p:pic>
        <p:nvPicPr>
          <p:cNvPr id="6" name="Picture 5" descr="Screen Shot 2020-09-22 at 5.32.28 AM.png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r="1741"/>
          <a:stretch/>
        </p:blipFill>
        <p:spPr>
          <a:xfrm>
            <a:off x="0" y="4400837"/>
            <a:ext cx="8531682" cy="70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4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Local Brewery Five"/>
          <a:ea typeface="+mj-ea"/>
          <a:cs typeface="Local Brewery Five"/>
        </a:defRPr>
      </a:lvl1pPr>
    </p:titleStyle>
    <p:bodyStyle>
      <a:lvl1pPr marL="342900" indent="-342900" algn="l" defTabSz="457200" rtl="0" eaLnBrk="1" latinLnBrk="0" hangingPunct="1">
        <a:lnSpc>
          <a:spcPct val="112000"/>
        </a:lnSpc>
        <a:spcBef>
          <a:spcPts val="600"/>
        </a:spcBef>
        <a:spcAft>
          <a:spcPts val="600"/>
        </a:spcAft>
        <a:buFont typeface="Arial"/>
        <a:buChar char="•"/>
        <a:defRPr sz="3200" kern="1200">
          <a:solidFill>
            <a:schemeClr val="tx1"/>
          </a:solidFill>
          <a:latin typeface="Meta office pro"/>
          <a:ea typeface="+mn-ea"/>
          <a:cs typeface="Meta office pro"/>
        </a:defRPr>
      </a:lvl1pPr>
      <a:lvl2pPr marL="742950" indent="-285750" algn="l" defTabSz="457200" rtl="0" eaLnBrk="1" latinLnBrk="0" hangingPunct="1">
        <a:lnSpc>
          <a:spcPct val="112000"/>
        </a:lnSpc>
        <a:spcBef>
          <a:spcPts val="300"/>
        </a:spcBef>
        <a:spcAft>
          <a:spcPts val="300"/>
        </a:spcAft>
        <a:buFont typeface="Arial"/>
        <a:buChar char="–"/>
        <a:defRPr sz="2800" kern="1200">
          <a:solidFill>
            <a:schemeClr val="tx1"/>
          </a:solidFill>
          <a:latin typeface="Meta office pro"/>
          <a:ea typeface="+mn-ea"/>
          <a:cs typeface="Meta office pro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ts val="300"/>
        </a:spcBef>
        <a:spcAft>
          <a:spcPts val="300"/>
        </a:spcAft>
        <a:buFont typeface="Arial"/>
        <a:buChar char="•"/>
        <a:defRPr sz="2400" kern="1200">
          <a:solidFill>
            <a:schemeClr val="tx1"/>
          </a:solidFill>
          <a:latin typeface="Meta office pro"/>
          <a:ea typeface="+mn-ea"/>
          <a:cs typeface="Meta office pro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Meta office pro"/>
          <a:ea typeface="+mn-ea"/>
          <a:cs typeface="Meta office pro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ts val="300"/>
        </a:spcBef>
        <a:spcAft>
          <a:spcPts val="300"/>
        </a:spcAft>
        <a:buFont typeface="Arial"/>
        <a:buChar char="»"/>
        <a:defRPr sz="2000" kern="1200">
          <a:solidFill>
            <a:schemeClr val="tx1"/>
          </a:solidFill>
          <a:latin typeface="Meta office pro"/>
          <a:ea typeface="+mn-ea"/>
          <a:cs typeface="Meta office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Orange Roughy-lpr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1915" y="3335911"/>
            <a:ext cx="2620700" cy="1195744"/>
          </a:xfrm>
          <a:prstGeom prst="rect">
            <a:avLst/>
          </a:prstGeom>
        </p:spPr>
      </p:pic>
      <p:pic>
        <p:nvPicPr>
          <p:cNvPr id="20" name="Picture 19" descr="Blue_Fish5 copy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2951" y="927025"/>
            <a:ext cx="9920503" cy="3865065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03201" y="0"/>
            <a:ext cx="8349624" cy="780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US" sz="3300" dirty="0" smtClean="0">
                <a:latin typeface="Arial Narrow"/>
                <a:cs typeface="Arial Narrow"/>
              </a:rPr>
              <a:t>2.6. SUSTAINABLE FISHING: ORANGE ROUGHY</a:t>
            </a:r>
          </a:p>
          <a:p>
            <a:r>
              <a:rPr lang="en-US" sz="2100" dirty="0" smtClean="0">
                <a:latin typeface="Arial Narrow"/>
                <a:cs typeface="Arial Narrow"/>
              </a:rPr>
              <a:t>Focus question</a:t>
            </a:r>
            <a:r>
              <a:rPr lang="en-US" sz="2100" dirty="0">
                <a:latin typeface="Arial Narrow"/>
                <a:cs typeface="Arial Narrow"/>
              </a:rPr>
              <a:t>: </a:t>
            </a:r>
            <a:r>
              <a:rPr lang="en-US" sz="2100" dirty="0" smtClean="0">
                <a:latin typeface="Arial Narrow"/>
                <a:cs typeface="Arial Narrow"/>
              </a:rPr>
              <a:t>What characteristics </a:t>
            </a:r>
            <a:r>
              <a:rPr lang="en-US" sz="2100" dirty="0">
                <a:latin typeface="Arial Narrow"/>
                <a:cs typeface="Arial Narrow"/>
              </a:rPr>
              <a:t>of orange roughy make them susceptible to overfishing?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261593" y="1141027"/>
            <a:ext cx="4322267" cy="3600585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</a:t>
            </a:r>
            <a:r>
              <a:rPr lang="en-US" sz="1800" b="1" dirty="0" smtClean="0">
                <a:solidFill>
                  <a:srgbClr val="00B194"/>
                </a:solidFill>
                <a:latin typeface="Arial Narrow"/>
                <a:cs typeface="Arial Narrow"/>
              </a:rPr>
              <a:t>DISCUSSION</a:t>
            </a:r>
            <a:endParaRPr lang="en-AU" sz="1800" b="1" dirty="0">
              <a:solidFill>
                <a:srgbClr val="0081C6"/>
              </a:solidFill>
              <a:latin typeface="Arial"/>
              <a:cs typeface="Arial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1800" noProof="0" dirty="0" smtClean="0">
                <a:latin typeface="Arial"/>
                <a:cs typeface="Arial"/>
              </a:rPr>
              <a:t>Orange roughy live in </a:t>
            </a:r>
            <a:r>
              <a:rPr lang="en-AU" sz="1800" dirty="0" smtClean="0">
                <a:latin typeface="Arial"/>
                <a:cs typeface="Arial"/>
              </a:rPr>
              <a:t>dark cold, still waters </a:t>
            </a:r>
            <a:r>
              <a:rPr lang="en-AU" sz="1800" noProof="0" dirty="0" smtClean="0">
                <a:latin typeface="Arial"/>
                <a:cs typeface="Arial"/>
              </a:rPr>
              <a:t>1000 metres deep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1800" noProof="0" dirty="0" smtClean="0">
                <a:latin typeface="Arial"/>
                <a:cs typeface="Arial"/>
              </a:rPr>
              <a:t>The oldest is around 149 years old!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1800" dirty="0" smtClean="0">
                <a:latin typeface="Arial"/>
                <a:cs typeface="Arial"/>
              </a:rPr>
              <a:t>In the 1980s and 1990s global stocks of Orange Roughy were overfished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1800" dirty="0" smtClean="0">
                <a:latin typeface="Arial"/>
                <a:cs typeface="Arial"/>
              </a:rPr>
              <a:t>In 2000 Aotearoa New Zealand Orange Roughy catch limits were reduced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4692515" y="1118403"/>
            <a:ext cx="4212414" cy="3594015"/>
          </a:xfrm>
        </p:spPr>
        <p:txBody>
          <a:bodyPr>
            <a:normAutofit/>
          </a:bodyPr>
          <a:lstStyle/>
          <a:p>
            <a:pPr>
              <a:lnSpc>
                <a:spcPct val="122000"/>
              </a:lnSpc>
            </a:pPr>
            <a:r>
              <a:rPr lang="en-AU" sz="1800" dirty="0">
                <a:latin typeface="Arial"/>
                <a:cs typeface="Arial"/>
              </a:rPr>
              <a:t>Since that time, new science has been applied [explored more in topic 3] and stocks have recovered</a:t>
            </a:r>
          </a:p>
          <a:p>
            <a:pPr>
              <a:lnSpc>
                <a:spcPct val="122000"/>
              </a:lnSpc>
            </a:pPr>
            <a:r>
              <a:rPr lang="en-AU" sz="1800" noProof="0" dirty="0" smtClean="0">
                <a:latin typeface="Arial"/>
                <a:cs typeface="Arial"/>
              </a:rPr>
              <a:t>60% of </a:t>
            </a:r>
            <a:r>
              <a:rPr lang="en-AU" sz="1800" noProof="0" dirty="0" smtClean="0">
                <a:solidFill>
                  <a:srgbClr val="009AC7"/>
                </a:solidFill>
                <a:latin typeface="Arial"/>
                <a:cs typeface="Arial"/>
              </a:rPr>
              <a:t>Aotearoa </a:t>
            </a:r>
            <a:r>
              <a:rPr lang="en-AU" sz="1800" noProof="0" dirty="0" smtClean="0">
                <a:latin typeface="Arial"/>
                <a:cs typeface="Arial"/>
              </a:rPr>
              <a:t>New Zealand Orange Roughy is now Marine Stewardship Council certified</a:t>
            </a:r>
          </a:p>
          <a:p>
            <a:pPr marL="177800" indent="0" algn="ctr">
              <a:lnSpc>
                <a:spcPct val="122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AU" dirty="0" smtClean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177800" indent="0" algn="ctr">
              <a:lnSpc>
                <a:spcPct val="122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AU" dirty="0" smtClean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>
              <a:lnSpc>
                <a:spcPct val="122000"/>
              </a:lnSpc>
              <a:buNone/>
            </a:pPr>
            <a:endParaRPr lang="en-AU" sz="1800" dirty="0">
              <a:latin typeface="Arial"/>
              <a:cs typeface="Arial"/>
            </a:endParaRPr>
          </a:p>
          <a:p>
            <a:pPr marL="0" indent="0">
              <a:lnSpc>
                <a:spcPct val="122000"/>
              </a:lnSpc>
              <a:buNone/>
            </a:pPr>
            <a:endParaRPr lang="en-AU" sz="1800" dirty="0" smtClean="0">
              <a:latin typeface="Arial"/>
              <a:cs typeface="Arial"/>
            </a:endParaRPr>
          </a:p>
        </p:txBody>
      </p:sp>
      <p:pic>
        <p:nvPicPr>
          <p:cNvPr id="23" name="Picture 22" descr="RS12728_MSC_ecolabel_Certified-Sustainable_blu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50061">
            <a:off x="4724352" y="3522401"/>
            <a:ext cx="1842774" cy="94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6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Orange Roughy-lpr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7761" y="1410336"/>
            <a:ext cx="3627168" cy="1654964"/>
          </a:xfrm>
          <a:prstGeom prst="rect">
            <a:avLst/>
          </a:prstGeom>
        </p:spPr>
      </p:pic>
      <p:pic>
        <p:nvPicPr>
          <p:cNvPr id="20" name="Picture 19" descr="Blue_Fish5 copy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3965" y="882598"/>
            <a:ext cx="9920503" cy="3917402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03201" y="0"/>
            <a:ext cx="8349624" cy="780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US" sz="3300" dirty="0" smtClean="0">
                <a:latin typeface="Arial Narrow"/>
                <a:cs typeface="Arial Narrow"/>
              </a:rPr>
              <a:t>SUSTAINABLE FISHING: ORANGE ROUGHY</a:t>
            </a:r>
            <a:endParaRPr lang="en-US" sz="3300" b="1" dirty="0">
              <a:latin typeface="Arial Narrow"/>
              <a:cs typeface="Arial Narrow"/>
            </a:endParaRPr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203201" y="1024251"/>
            <a:ext cx="5074560" cy="3600585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0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2000" dirty="0">
              <a:latin typeface="Arial"/>
              <a:cs typeface="Arial"/>
            </a:endParaRPr>
          </a:p>
          <a:p>
            <a:pPr fontAlgn="base">
              <a:spcBef>
                <a:spcPts val="300"/>
              </a:spcBef>
              <a:spcAft>
                <a:spcPts val="300"/>
              </a:spcAft>
            </a:pPr>
            <a:r>
              <a:rPr lang="en-AU" sz="1800" dirty="0" smtClean="0">
                <a:latin typeface="Arial"/>
                <a:cs typeface="Arial"/>
              </a:rPr>
              <a:t>Orange </a:t>
            </a:r>
            <a:r>
              <a:rPr lang="en-AU" sz="1800" dirty="0">
                <a:latin typeface="Arial"/>
                <a:cs typeface="Arial"/>
              </a:rPr>
              <a:t>Roughy are susceptible to overfishing due to the length of time that it takes for them to reach a reproductive </a:t>
            </a:r>
            <a:r>
              <a:rPr lang="en-AU" sz="1800" dirty="0" smtClean="0">
                <a:latin typeface="Arial"/>
                <a:cs typeface="Arial"/>
              </a:rPr>
              <a:t>age</a:t>
            </a:r>
            <a:endParaRPr lang="en-AU" sz="1800" dirty="0">
              <a:latin typeface="Arial"/>
              <a:cs typeface="Arial"/>
            </a:endParaRPr>
          </a:p>
          <a:p>
            <a:pPr fontAlgn="base">
              <a:spcBef>
                <a:spcPts val="300"/>
              </a:spcBef>
              <a:spcAft>
                <a:spcPts val="300"/>
              </a:spcAft>
            </a:pPr>
            <a:r>
              <a:rPr lang="en-AU" sz="1800" dirty="0" smtClean="0">
                <a:latin typeface="Arial"/>
                <a:cs typeface="Arial"/>
              </a:rPr>
              <a:t>For </a:t>
            </a:r>
            <a:r>
              <a:rPr lang="en-AU" sz="1800" dirty="0">
                <a:latin typeface="Arial"/>
                <a:cs typeface="Arial"/>
              </a:rPr>
              <a:t>this reason bycatch of small and juvenile fish needs to be </a:t>
            </a:r>
            <a:r>
              <a:rPr lang="en-AU" sz="1800" dirty="0" smtClean="0">
                <a:latin typeface="Arial"/>
                <a:cs typeface="Arial"/>
              </a:rPr>
              <a:t>limited</a:t>
            </a:r>
          </a:p>
          <a:p>
            <a:pPr fontAlgn="base">
              <a:spcBef>
                <a:spcPts val="300"/>
              </a:spcBef>
              <a:spcAft>
                <a:spcPts val="300"/>
              </a:spcAft>
            </a:pPr>
            <a:r>
              <a:rPr lang="en-AU" sz="1800" dirty="0" smtClean="0">
                <a:latin typeface="Arial"/>
                <a:cs typeface="Arial"/>
              </a:rPr>
              <a:t>Orange </a:t>
            </a:r>
            <a:r>
              <a:rPr lang="en-AU" sz="1800" dirty="0">
                <a:latin typeface="Arial"/>
                <a:cs typeface="Arial"/>
              </a:rPr>
              <a:t>Roughy are caught using the ‘Bottom Trawling’ method that can impact on special habitats and species such as </a:t>
            </a:r>
            <a:r>
              <a:rPr lang="en-AU" sz="1800" dirty="0" err="1">
                <a:latin typeface="Arial"/>
                <a:cs typeface="Arial"/>
              </a:rPr>
              <a:t>deepwater</a:t>
            </a:r>
            <a:r>
              <a:rPr lang="en-AU" sz="1800" dirty="0">
                <a:latin typeface="Arial"/>
                <a:cs typeface="Arial"/>
              </a:rPr>
              <a:t> corals and </a:t>
            </a:r>
            <a:r>
              <a:rPr lang="en-AU" sz="1800" dirty="0" smtClean="0">
                <a:latin typeface="Arial"/>
                <a:cs typeface="Arial"/>
              </a:rPr>
              <a:t>sponges</a:t>
            </a:r>
            <a:endParaRPr lang="en-IN" sz="1800" dirty="0">
              <a:latin typeface="Arial"/>
              <a:cs typeface="Arial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AU" sz="1800" dirty="0" smtClean="0">
              <a:latin typeface="Arial"/>
              <a:cs typeface="Arial"/>
            </a:endParaRP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277761" y="1816037"/>
            <a:ext cx="3627168" cy="2800254"/>
          </a:xfrm>
        </p:spPr>
        <p:txBody>
          <a:bodyPr>
            <a:normAutofit/>
          </a:bodyPr>
          <a:lstStyle/>
          <a:p>
            <a:pPr marL="177800" indent="0" algn="ctr">
              <a:lnSpc>
                <a:spcPct val="122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AU" dirty="0" smtClean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177800" indent="0" algn="ctr">
              <a:lnSpc>
                <a:spcPct val="122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AU" dirty="0" smtClean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177800" indent="0" algn="ctr">
              <a:lnSpc>
                <a:spcPct val="12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000" b="1" dirty="0" smtClean="0">
                <a:solidFill>
                  <a:srgbClr val="175EAA"/>
                </a:solidFill>
                <a:latin typeface="Arial Narrow"/>
                <a:cs typeface="Arial Narrow"/>
              </a:rPr>
              <a:t>MAHI </a:t>
            </a:r>
            <a:r>
              <a:rPr lang="en-AU" sz="2000" b="1" dirty="0">
                <a:solidFill>
                  <a:srgbClr val="175EAA"/>
                </a:solidFill>
                <a:latin typeface="Arial Narrow"/>
                <a:cs typeface="Arial Narrow"/>
              </a:rPr>
              <a:t>/ ACTIVITY</a:t>
            </a:r>
          </a:p>
          <a:p>
            <a:pPr marL="177800" indent="0" algn="ctr">
              <a:lnSpc>
                <a:spcPct val="12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dirty="0">
                <a:latin typeface="Arial"/>
                <a:cs typeface="Arial"/>
              </a:rPr>
              <a:t>Complete </a:t>
            </a:r>
            <a:r>
              <a:rPr lang="en-AU" sz="1800" dirty="0" smtClean="0">
                <a:solidFill>
                  <a:srgbClr val="175EAA"/>
                </a:solidFill>
                <a:latin typeface="Arial"/>
                <a:cs typeface="Arial"/>
              </a:rPr>
              <a:t>2.6</a:t>
            </a:r>
            <a:r>
              <a:rPr lang="en-AU" sz="1800" dirty="0" smtClean="0">
                <a:latin typeface="Arial"/>
                <a:cs typeface="Arial"/>
              </a:rPr>
              <a:t> </a:t>
            </a:r>
            <a:r>
              <a:rPr lang="en-AU" sz="1800" dirty="0">
                <a:solidFill>
                  <a:srgbClr val="175EAA"/>
                </a:solidFill>
                <a:latin typeface="Arial"/>
                <a:cs typeface="Arial"/>
              </a:rPr>
              <a:t>Sustainable Fishing Orange Roughy </a:t>
            </a:r>
            <a:r>
              <a:rPr lang="en-AU" sz="1800" dirty="0" smtClean="0">
                <a:latin typeface="Arial"/>
                <a:cs typeface="Arial"/>
              </a:rPr>
              <a:t>factsheet and worksheet</a:t>
            </a:r>
            <a:endParaRPr lang="en-AU" sz="1800" dirty="0"/>
          </a:p>
          <a:p>
            <a:pPr marL="0" indent="0">
              <a:lnSpc>
                <a:spcPct val="122000"/>
              </a:lnSpc>
              <a:buNone/>
            </a:pPr>
            <a:endParaRPr lang="en-AU" sz="1800" dirty="0">
              <a:latin typeface="Arial"/>
              <a:cs typeface="Arial"/>
            </a:endParaRPr>
          </a:p>
          <a:p>
            <a:pPr marL="0" indent="0">
              <a:lnSpc>
                <a:spcPct val="122000"/>
              </a:lnSpc>
              <a:buNone/>
            </a:pPr>
            <a:endParaRPr lang="en-AU" sz="1800" dirty="0" smtClean="0">
              <a:latin typeface="Arial"/>
              <a:cs typeface="Arial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188603" y="1279183"/>
            <a:ext cx="5074560" cy="1902759"/>
          </a:xfrm>
          <a:prstGeom prst="wedgeEllipseCallout">
            <a:avLst>
              <a:gd name="adj1" fmla="val 54536"/>
              <a:gd name="adj2" fmla="val -4643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0081C6"/>
                </a:solidFill>
              </a:rPr>
              <a:t>MSC certified fisheries however ensure </a:t>
            </a:r>
            <a:r>
              <a:rPr lang="en-US" sz="2100" dirty="0" smtClean="0">
                <a:solidFill>
                  <a:srgbClr val="0081C6"/>
                </a:solidFill>
              </a:rPr>
              <a:t>there </a:t>
            </a:r>
            <a:r>
              <a:rPr lang="en-US" sz="2100" dirty="0">
                <a:solidFill>
                  <a:srgbClr val="0081C6"/>
                </a:solidFill>
              </a:rPr>
              <a:t>is no long term damage to these sensitive </a:t>
            </a:r>
            <a:r>
              <a:rPr lang="en-US" sz="2100" dirty="0" smtClean="0">
                <a:solidFill>
                  <a:srgbClr val="0081C6"/>
                </a:solidFill>
              </a:rPr>
              <a:t>habitats</a:t>
            </a:r>
            <a:endParaRPr lang="en-US" sz="2100" dirty="0">
              <a:solidFill>
                <a:srgbClr val="0081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00" y="553182"/>
            <a:ext cx="9156699" cy="43281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760093" cy="33944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AU" sz="2600" noProof="0" dirty="0" smtClean="0">
                <a:solidFill>
                  <a:srgbClr val="175EAA"/>
                </a:solidFill>
                <a:latin typeface="Arial Narrow"/>
                <a:cs typeface="Arial Narrow"/>
              </a:rPr>
              <a:t>MAHI / ACTIVITY</a:t>
            </a:r>
          </a:p>
          <a:p>
            <a:pPr marL="457200" indent="-457200" algn="ctr">
              <a:buAutoNum type="arabicPeriod"/>
            </a:pPr>
            <a:r>
              <a:rPr lang="en-AU" sz="2000" noProof="0" dirty="0" smtClean="0">
                <a:latin typeface="Arial"/>
                <a:cs typeface="Arial"/>
              </a:rPr>
              <a:t>Complete Topic 2 Summary Quiz </a:t>
            </a:r>
            <a:r>
              <a:rPr lang="en-AU" sz="2000" noProof="0" dirty="0" smtClean="0">
                <a:solidFill>
                  <a:srgbClr val="175EAA"/>
                </a:solidFill>
                <a:latin typeface="Arial"/>
                <a:cs typeface="Arial"/>
              </a:rPr>
              <a:t>Kahoot</a:t>
            </a:r>
          </a:p>
          <a:p>
            <a:pPr marL="457200" indent="-457200" algn="ctr">
              <a:buFont typeface="Arial"/>
              <a:buAutoNum type="arabicPeriod"/>
            </a:pPr>
            <a:r>
              <a:rPr lang="en-AU" sz="2000" noProof="0" dirty="0" smtClean="0">
                <a:latin typeface="Arial"/>
                <a:cs typeface="Arial"/>
              </a:rPr>
              <a:t>Define it! Act it! Y</a:t>
            </a:r>
            <a:r>
              <a:rPr lang="en-AU" sz="2000" noProof="0" dirty="0" smtClean="0">
                <a:solidFill>
                  <a:srgbClr val="000000"/>
                </a:solidFill>
                <a:latin typeface="Arial"/>
                <a:cs typeface="Arial"/>
              </a:rPr>
              <a:t>our teacher will give you a term.  Write your own group definition. Then …. Act it out using mime. No words!. The rest of the class will try and guess your term!</a:t>
            </a:r>
          </a:p>
          <a:p>
            <a:pPr marL="457200" indent="-457200" algn="ctr">
              <a:buAutoNum type="arabicPeriod"/>
            </a:pPr>
            <a:endParaRPr lang="en-AU" sz="2000" noProof="0" dirty="0" smtClean="0">
              <a:solidFill>
                <a:srgbClr val="175EAA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AU" b="1" noProof="0" dirty="0">
              <a:solidFill>
                <a:srgbClr val="175EAA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1300" y="1"/>
            <a:ext cx="7789172" cy="968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US" sz="3400" dirty="0" smtClean="0">
                <a:latin typeface="Arial Narrow"/>
                <a:cs typeface="Arial Narrow"/>
              </a:rPr>
              <a:t>2.7. REVIEWING KEY CONCEPTS</a:t>
            </a:r>
          </a:p>
          <a:p>
            <a:r>
              <a:rPr lang="en-US" sz="2100" dirty="0" smtClean="0">
                <a:latin typeface="Arial Narrow"/>
                <a:cs typeface="Arial Narrow"/>
              </a:rPr>
              <a:t>Focusing Question: What have we learnt? </a:t>
            </a:r>
            <a:endParaRPr lang="en-US" sz="2100" dirty="0">
              <a:latin typeface="Arial Narrow"/>
              <a:cs typeface="Arial Narrow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607" y="1"/>
            <a:ext cx="1554676" cy="9687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0647780">
            <a:off x="6445904" y="1449637"/>
            <a:ext cx="1140845" cy="430887"/>
          </a:xfrm>
          <a:prstGeom prst="rect">
            <a:avLst/>
          </a:prstGeom>
          <a:solidFill>
            <a:schemeClr val="bg1"/>
          </a:solidFill>
          <a:ln>
            <a:solidFill>
              <a:srgbClr val="175EAA"/>
            </a:solidFill>
          </a:ln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175EAA"/>
                </a:solidFill>
                <a:latin typeface="Arial"/>
                <a:cs typeface="Arial"/>
              </a:rPr>
              <a:t>Habitat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354618" flipH="1" flipV="1">
            <a:off x="3115917" y="3599960"/>
            <a:ext cx="1736496" cy="110689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339878">
            <a:off x="4384470" y="1430553"/>
            <a:ext cx="1769510" cy="430887"/>
          </a:xfrm>
          <a:prstGeom prst="rect">
            <a:avLst/>
          </a:prstGeom>
          <a:solidFill>
            <a:schemeClr val="bg1"/>
          </a:solidFill>
          <a:ln>
            <a:solidFill>
              <a:srgbClr val="175EAA"/>
            </a:solidFill>
          </a:ln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175EAA"/>
                </a:solidFill>
                <a:latin typeface="Arial"/>
                <a:cs typeface="Arial"/>
              </a:rPr>
              <a:t>Bony</a:t>
            </a:r>
            <a:r>
              <a:rPr lang="en-US" b="1" dirty="0" smtClean="0">
                <a:solidFill>
                  <a:srgbClr val="175EAA"/>
                </a:solidFill>
                <a:latin typeface="Arial"/>
                <a:cs typeface="Arial"/>
              </a:rPr>
              <a:t> </a:t>
            </a:r>
            <a:r>
              <a:rPr lang="en-US" sz="2200" b="1" dirty="0" smtClean="0">
                <a:solidFill>
                  <a:srgbClr val="175EAA"/>
                </a:solidFill>
                <a:latin typeface="Arial"/>
                <a:cs typeface="Arial"/>
              </a:rPr>
              <a:t>fishes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 rot="21038271">
            <a:off x="4644556" y="2177598"/>
            <a:ext cx="1579880" cy="430887"/>
          </a:xfrm>
          <a:prstGeom prst="rect">
            <a:avLst/>
          </a:prstGeom>
          <a:solidFill>
            <a:schemeClr val="bg1"/>
          </a:solidFill>
          <a:ln>
            <a:solidFill>
              <a:srgbClr val="175EAA"/>
            </a:solidFill>
          </a:ln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175EAA"/>
                </a:solidFill>
                <a:latin typeface="Arial"/>
                <a:cs typeface="Arial"/>
              </a:rPr>
              <a:t>Consumer</a:t>
            </a:r>
            <a:r>
              <a:rPr lang="en-US" b="1" dirty="0" smtClean="0">
                <a:solidFill>
                  <a:srgbClr val="175EAA"/>
                </a:solidFill>
                <a:latin typeface="Arial"/>
                <a:cs typeface="Arial"/>
              </a:rPr>
              <a:t>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 rot="339878">
            <a:off x="6722852" y="3739698"/>
            <a:ext cx="1893692" cy="430887"/>
          </a:xfrm>
          <a:prstGeom prst="rect">
            <a:avLst/>
          </a:prstGeom>
          <a:solidFill>
            <a:schemeClr val="bg1"/>
          </a:solidFill>
          <a:ln>
            <a:solidFill>
              <a:srgbClr val="175EAA"/>
            </a:solidFill>
          </a:ln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175EAA"/>
                </a:solidFill>
                <a:latin typeface="Arial"/>
                <a:cs typeface="Arial"/>
              </a:rPr>
              <a:t>Decomposer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 rot="518188">
            <a:off x="6722366" y="3078328"/>
            <a:ext cx="1344864" cy="430887"/>
          </a:xfrm>
          <a:prstGeom prst="rect">
            <a:avLst/>
          </a:prstGeom>
          <a:solidFill>
            <a:schemeClr val="bg1"/>
          </a:solidFill>
          <a:ln>
            <a:solidFill>
              <a:srgbClr val="175EAA"/>
            </a:solidFill>
          </a:ln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175EAA"/>
                </a:solidFill>
                <a:latin typeface="Arial"/>
                <a:cs typeface="Arial"/>
              </a:rPr>
              <a:t>Predator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 rot="20397021">
            <a:off x="5790018" y="4027382"/>
            <a:ext cx="796449" cy="430887"/>
          </a:xfrm>
          <a:prstGeom prst="rect">
            <a:avLst/>
          </a:prstGeom>
          <a:solidFill>
            <a:schemeClr val="bg1"/>
          </a:solidFill>
          <a:ln>
            <a:solidFill>
              <a:srgbClr val="175EAA"/>
            </a:solidFill>
          </a:ln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175EAA"/>
                </a:solidFill>
                <a:latin typeface="Arial"/>
                <a:cs typeface="Arial"/>
              </a:rPr>
              <a:t>Prey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22" name="Picture 21" descr="Blue_Seabrea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97747">
            <a:off x="4611263" y="2259983"/>
            <a:ext cx="1747152" cy="1255537"/>
          </a:xfrm>
          <a:prstGeom prst="rect">
            <a:avLst/>
          </a:prstGeom>
        </p:spPr>
      </p:pic>
      <p:pic>
        <p:nvPicPr>
          <p:cNvPr id="23" name="Picture 22" descr="Blue_Fishes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71056">
            <a:off x="6058652" y="2000826"/>
            <a:ext cx="1419860" cy="675048"/>
          </a:xfrm>
          <a:prstGeom prst="rect">
            <a:avLst/>
          </a:prstGeom>
        </p:spPr>
      </p:pic>
      <p:pic>
        <p:nvPicPr>
          <p:cNvPr id="24" name="Picture 23" descr="Blue_Fishes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71056">
            <a:off x="7053204" y="1842215"/>
            <a:ext cx="1419860" cy="675048"/>
          </a:xfrm>
          <a:prstGeom prst="rect">
            <a:avLst/>
          </a:prstGeom>
        </p:spPr>
      </p:pic>
      <p:pic>
        <p:nvPicPr>
          <p:cNvPr id="25" name="Picture 24" descr="Blue_Seabrea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97747">
            <a:off x="4129118" y="3520473"/>
            <a:ext cx="1747152" cy="1255537"/>
          </a:xfrm>
          <a:prstGeom prst="rect">
            <a:avLst/>
          </a:prstGeom>
        </p:spPr>
      </p:pic>
      <p:pic>
        <p:nvPicPr>
          <p:cNvPr id="26" name="Picture 25" descr="Blue_Fishes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71056">
            <a:off x="8103566" y="1036343"/>
            <a:ext cx="1419860" cy="67504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20647780">
            <a:off x="6161614" y="2333877"/>
            <a:ext cx="2522358" cy="430887"/>
          </a:xfrm>
          <a:prstGeom prst="rect">
            <a:avLst/>
          </a:prstGeom>
          <a:solidFill>
            <a:schemeClr val="bg1"/>
          </a:solidFill>
          <a:ln>
            <a:solidFill>
              <a:srgbClr val="175EAA"/>
            </a:solidFill>
          </a:ln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175EAA"/>
                </a:solidFill>
                <a:latin typeface="Arial"/>
                <a:cs typeface="Arial"/>
              </a:rPr>
              <a:t>Primary</a:t>
            </a:r>
            <a:r>
              <a:rPr lang="en-US" b="1" dirty="0" smtClean="0">
                <a:solidFill>
                  <a:srgbClr val="175EAA"/>
                </a:solidFill>
                <a:latin typeface="Arial"/>
                <a:cs typeface="Arial"/>
              </a:rPr>
              <a:t> </a:t>
            </a:r>
            <a:r>
              <a:rPr lang="en-US" sz="2200" b="1" dirty="0" smtClean="0">
                <a:solidFill>
                  <a:srgbClr val="175EAA"/>
                </a:solidFill>
                <a:latin typeface="Arial"/>
                <a:cs typeface="Arial"/>
              </a:rPr>
              <a:t>producer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 rot="518188">
            <a:off x="4631737" y="3223931"/>
            <a:ext cx="1689260" cy="430887"/>
          </a:xfrm>
          <a:prstGeom prst="rect">
            <a:avLst/>
          </a:prstGeom>
          <a:solidFill>
            <a:schemeClr val="bg1"/>
          </a:solidFill>
          <a:ln>
            <a:solidFill>
              <a:srgbClr val="175EAA"/>
            </a:solidFill>
          </a:ln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175EAA"/>
                </a:solidFill>
                <a:latin typeface="Arial"/>
                <a:cs typeface="Arial"/>
              </a:rPr>
              <a:t>Food chain</a:t>
            </a:r>
            <a:endParaRPr lang="en-US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299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Callout 10"/>
          <p:cNvSpPr/>
          <p:nvPr/>
        </p:nvSpPr>
        <p:spPr>
          <a:xfrm rot="457654">
            <a:off x="771989" y="905201"/>
            <a:ext cx="6011005" cy="3712626"/>
          </a:xfrm>
          <a:prstGeom prst="cloudCallout">
            <a:avLst>
              <a:gd name="adj1" fmla="val 57339"/>
              <a:gd name="adj2" fmla="val -44328"/>
            </a:avLst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150" y="1355138"/>
            <a:ext cx="5600010" cy="34647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sz="3800" noProof="0" dirty="0" smtClean="0">
                <a:solidFill>
                  <a:srgbClr val="175EAA"/>
                </a:solidFill>
                <a:latin typeface="Arial Narrow"/>
                <a:cs typeface="Arial Narrow"/>
              </a:rPr>
              <a:t>SUSTAINABLE FISH STOCKS, CATCH LIMITS &amp; THE ROLE OF SCIENCE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en-AU" sz="1700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noProof="0" dirty="0" smtClean="0">
                <a:latin typeface="Arial Narrow"/>
                <a:cs typeface="Arial Narrow"/>
              </a:rPr>
              <a:t>In the next topic (3) we will learn about:</a:t>
            </a:r>
            <a:endParaRPr lang="en-AU" noProof="0" dirty="0">
              <a:latin typeface="Arial Narrow"/>
              <a:cs typeface="Arial Narrow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0775" flipH="1">
            <a:off x="6929601" y="997314"/>
            <a:ext cx="2575141" cy="20963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23763">
            <a:off x="8084274" y="4150890"/>
            <a:ext cx="746730" cy="502945"/>
          </a:xfrm>
          <a:prstGeom prst="rect">
            <a:avLst/>
          </a:prstGeom>
        </p:spPr>
      </p:pic>
      <p:pic>
        <p:nvPicPr>
          <p:cNvPr id="14" name="Picture 13" descr="White_Hea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1334" y="10545"/>
            <a:ext cx="875909" cy="71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3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0515" y="1058753"/>
            <a:ext cx="7739473" cy="38283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900" noProof="0" dirty="0" smtClean="0">
                <a:solidFill>
                  <a:srgbClr val="175EAA"/>
                </a:solidFill>
                <a:latin typeface="Arial Narrow"/>
                <a:cs typeface="Arial Narrow"/>
              </a:rPr>
              <a:t>He kura kainga te moana, he kura huna te moana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1000" noProof="0" dirty="0" smtClean="0"/>
          </a:p>
          <a:p>
            <a:pPr marL="0" indent="0" algn="ctr">
              <a:buNone/>
            </a:pPr>
            <a:r>
              <a:rPr lang="en-AU" sz="2600" i="1" noProof="0" dirty="0" smtClean="0">
                <a:latin typeface="Arial Narrow"/>
                <a:cs typeface="Arial Narrow"/>
              </a:rPr>
              <a:t>The oceans environment, </a:t>
            </a:r>
          </a:p>
          <a:p>
            <a:pPr marL="0" indent="0" algn="ctr">
              <a:buNone/>
            </a:pPr>
            <a:r>
              <a:rPr lang="en-AU" sz="2600" i="1" noProof="0" dirty="0" smtClean="0">
                <a:latin typeface="Arial Narrow"/>
                <a:cs typeface="Arial Narrow"/>
              </a:rPr>
              <a:t>is a source of untapped knowledge</a:t>
            </a:r>
            <a:endParaRPr lang="en-AU" sz="2600" i="1" noProof="0" dirty="0">
              <a:latin typeface="Arial Narrow"/>
              <a:cs typeface="Arial Narrow"/>
            </a:endParaRPr>
          </a:p>
        </p:txBody>
      </p:sp>
      <p:pic>
        <p:nvPicPr>
          <p:cNvPr id="6" name="Picture 5" descr="White_Seabre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55899">
            <a:off x="169367" y="-320789"/>
            <a:ext cx="1741159" cy="1251231"/>
          </a:xfrm>
          <a:prstGeom prst="rect">
            <a:avLst/>
          </a:prstGeom>
        </p:spPr>
      </p:pic>
      <p:pic>
        <p:nvPicPr>
          <p:cNvPr id="7" name="Picture 6" descr="White_Seabre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9530">
            <a:off x="1589435" y="-88249"/>
            <a:ext cx="1741159" cy="1251231"/>
          </a:xfrm>
          <a:prstGeom prst="rect">
            <a:avLst/>
          </a:prstGeom>
        </p:spPr>
      </p:pic>
      <p:pic>
        <p:nvPicPr>
          <p:cNvPr id="9" name="Picture 8" descr="White_Seabre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5685">
            <a:off x="2856433" y="-415059"/>
            <a:ext cx="1741159" cy="125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30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70846</TotalTime>
  <Words>447</Words>
  <Application>Microsoft Macintosh PowerPoint</Application>
  <PresentationFormat>On-screen Show (16:9)</PresentationFormat>
  <Paragraphs>57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In the next topic (3) we will learn about:</vt:lpstr>
      <vt:lpstr>PowerPoint Presentation</vt:lpstr>
    </vt:vector>
  </TitlesOfParts>
  <Company>Indigo Pacific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Rika Milne</dc:creator>
  <cp:lastModifiedBy>Rika Milne</cp:lastModifiedBy>
  <cp:revision>724</cp:revision>
  <dcterms:created xsi:type="dcterms:W3CDTF">2020-01-12T01:38:21Z</dcterms:created>
  <dcterms:modified xsi:type="dcterms:W3CDTF">2020-10-11T20:38:51Z</dcterms:modified>
</cp:coreProperties>
</file>