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7" saveSubsetFonts="1" autoCompressPictures="0">
  <p:sldMasterIdLst>
    <p:sldMasterId id="2147483648" r:id="rId1"/>
  </p:sldMasterIdLst>
  <p:notesMasterIdLst>
    <p:notesMasterId r:id="rId14"/>
  </p:notesMasterIdLst>
  <p:handoutMasterIdLst>
    <p:handoutMasterId r:id="rId15"/>
  </p:handoutMasterIdLst>
  <p:sldIdLst>
    <p:sldId id="335" r:id="rId2"/>
    <p:sldId id="267" r:id="rId3"/>
    <p:sldId id="281" r:id="rId4"/>
    <p:sldId id="310" r:id="rId5"/>
    <p:sldId id="317" r:id="rId6"/>
    <p:sldId id="293" r:id="rId7"/>
    <p:sldId id="274" r:id="rId8"/>
    <p:sldId id="314" r:id="rId9"/>
    <p:sldId id="266" r:id="rId10"/>
    <p:sldId id="258" r:id="rId11"/>
    <p:sldId id="269" r:id="rId12"/>
    <p:sldId id="30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2201" autoAdjust="0"/>
  </p:normalViewPr>
  <p:slideViewPr>
    <p:cSldViewPr snapToGrid="0" snapToObjects="1">
      <p:cViewPr>
        <p:scale>
          <a:sx n="75" d="100"/>
          <a:sy n="75" d="100"/>
        </p:scale>
        <p:origin x="-136" y="-128"/>
      </p:cViewPr>
      <p:guideLst>
        <p:guide orient="horz" pos="1620"/>
        <p:guide pos="2880"/>
      </p:guideLst>
    </p:cSldViewPr>
  </p:slideViewPr>
  <p:outlineViewPr>
    <p:cViewPr>
      <p:scale>
        <a:sx n="33" d="100"/>
        <a:sy n="33" d="100"/>
      </p:scale>
      <p:origin x="0" y="272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13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D10AE8-A0D2-6B49-8130-CDF504636574}" type="datetimeFigureOut">
              <a:rPr lang="en-US" smtClean="0"/>
              <a:t>19/10/20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94516D-65DD-5246-819B-0CDD58958C2E}" type="slidenum">
              <a:rPr lang="en-US" smtClean="0"/>
              <a:t>‹#›</a:t>
            </a:fld>
            <a:endParaRPr lang="en-US"/>
          </a:p>
        </p:txBody>
      </p:sp>
    </p:spTree>
    <p:extLst>
      <p:ext uri="{BB962C8B-B14F-4D97-AF65-F5344CB8AC3E}">
        <p14:creationId xmlns:p14="http://schemas.microsoft.com/office/powerpoint/2010/main" val="1177539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19/10/20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a:buChar char="•"/>
            </a:pPr>
            <a:r>
              <a:rPr lang="en-US" dirty="0" smtClean="0"/>
              <a:t>Try</a:t>
            </a:r>
            <a:r>
              <a:rPr lang="en-US" baseline="0" dirty="0" smtClean="0"/>
              <a:t> to get learners to connect with the personal impact of overfishing and unsustainable practices.  What would it be like for ME if there were few or no fish left in the sea! </a:t>
            </a:r>
            <a:endParaRPr lang="en-US" dirty="0" smtClean="0"/>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a:p>
        </p:txBody>
      </p:sp>
    </p:spTree>
    <p:extLst>
      <p:ext uri="{BB962C8B-B14F-4D97-AF65-F5344CB8AC3E}">
        <p14:creationId xmlns:p14="http://schemas.microsoft.com/office/powerpoint/2010/main" val="349785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75EAA"/>
                </a:solidFill>
                <a:latin typeface="Arial"/>
                <a:cs typeface="Arial"/>
              </a:rPr>
              <a:t>TEACHER NOTES</a:t>
            </a:r>
            <a:endParaRPr lang="en-US" dirty="0" smtClean="0">
              <a:solidFill>
                <a:srgbClr val="175EAA"/>
              </a:solidFill>
              <a:latin typeface="Arial"/>
              <a:cs typeface="Arial"/>
            </a:endParaRPr>
          </a:p>
          <a:p>
            <a:endParaRPr lang="en-US" dirty="0" smtClean="0">
              <a:latin typeface="Arial"/>
              <a:cs typeface="Arial"/>
            </a:endParaRPr>
          </a:p>
          <a:p>
            <a:r>
              <a:rPr lang="en-US" dirty="0" smtClean="0">
                <a:latin typeface="Arial"/>
                <a:cs typeface="Arial"/>
              </a:rPr>
              <a:t>Answers</a:t>
            </a:r>
            <a:r>
              <a:rPr lang="en-US" baseline="0" dirty="0" smtClean="0">
                <a:latin typeface="Arial"/>
                <a:cs typeface="Arial"/>
              </a:rPr>
              <a:t> on next slide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16</a:t>
            </a:fld>
            <a:endParaRPr lang="en-US"/>
          </a:p>
        </p:txBody>
      </p:sp>
    </p:spTree>
    <p:extLst>
      <p:ext uri="{BB962C8B-B14F-4D97-AF65-F5344CB8AC3E}">
        <p14:creationId xmlns:p14="http://schemas.microsoft.com/office/powerpoint/2010/main" val="201574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MetaPro-Normal"/>
                <a:cs typeface="MetaPro-Normal"/>
              </a:rPr>
              <a:t>TEACHER NOTES</a:t>
            </a:r>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17</a:t>
            </a:fld>
            <a:endParaRPr lang="en-US"/>
          </a:p>
        </p:txBody>
      </p:sp>
    </p:spTree>
    <p:extLst>
      <p:ext uri="{BB962C8B-B14F-4D97-AF65-F5344CB8AC3E}">
        <p14:creationId xmlns:p14="http://schemas.microsoft.com/office/powerpoint/2010/main" val="410047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5791200" cy="4114800"/>
          </a:xfrm>
        </p:spPr>
        <p:txBody>
          <a:bodyPr/>
          <a:lstStyle/>
          <a:p>
            <a:pPr>
              <a:defRPr/>
            </a:pPr>
            <a:r>
              <a:rPr lang="en-US" dirty="0">
                <a:solidFill>
                  <a:srgbClr val="175EAA"/>
                </a:solidFill>
                <a:latin typeface="Arial"/>
                <a:cs typeface="Arial"/>
              </a:rPr>
              <a:t>TEACHER</a:t>
            </a:r>
            <a:r>
              <a:rPr lang="en-US" dirty="0">
                <a:solidFill>
                  <a:srgbClr val="175EAA"/>
                </a:solidFill>
                <a:latin typeface="MetaPro-Normal"/>
                <a:cs typeface="MetaPro-Normal"/>
              </a:rPr>
              <a:t> NOTES</a:t>
            </a:r>
            <a:endParaRPr lang="en-US" dirty="0"/>
          </a:p>
          <a:p>
            <a:endParaRPr lang="en-US" sz="1100" dirty="0"/>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8</a:t>
            </a:fld>
            <a:endParaRPr lang="en-US"/>
          </a:p>
        </p:txBody>
      </p:sp>
    </p:spTree>
    <p:extLst>
      <p:ext uri="{BB962C8B-B14F-4D97-AF65-F5344CB8AC3E}">
        <p14:creationId xmlns:p14="http://schemas.microsoft.com/office/powerpoint/2010/main" val="91957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Arial"/>
                <a:cs typeface="Arial"/>
              </a:rPr>
              <a:t>URL for film clip: https://</a:t>
            </a:r>
            <a:r>
              <a:rPr lang="en-US" sz="1200" b="0" dirty="0" err="1" smtClean="0">
                <a:latin typeface="Arial"/>
                <a:cs typeface="Arial"/>
              </a:rPr>
              <a:t>www.youtube.com</a:t>
            </a:r>
            <a:r>
              <a:rPr lang="en-US" sz="1200" b="0" dirty="0" smtClean="0">
                <a:latin typeface="Arial"/>
                <a:cs typeface="Arial"/>
              </a:rPr>
              <a:t>/</a:t>
            </a:r>
            <a:r>
              <a:rPr lang="en-US" sz="1200" b="0" dirty="0" err="1" smtClean="0">
                <a:latin typeface="Arial"/>
                <a:cs typeface="Arial"/>
              </a:rPr>
              <a:t>watch?v</a:t>
            </a:r>
            <a:r>
              <a:rPr lang="en-US" sz="1200" b="0" dirty="0" smtClean="0">
                <a:latin typeface="Arial"/>
                <a:cs typeface="Arial"/>
              </a:rPr>
              <a:t>=3rVeSBdpO6Q</a:t>
            </a:r>
            <a:endParaRPr lang="en-US" b="0" dirty="0" smtClean="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dirty="0" smtClean="0">
              <a:solidFill>
                <a:srgbClr val="000000"/>
              </a:solidFill>
              <a:latin typeface="Arial"/>
              <a:cs typeface="Arial"/>
            </a:endParaRPr>
          </a:p>
          <a:p>
            <a:r>
              <a:rPr lang="en-US" dirty="0" smtClean="0">
                <a:solidFill>
                  <a:srgbClr val="000000"/>
                </a:solidFill>
                <a:latin typeface="Arial"/>
                <a:cs typeface="Arial"/>
              </a:rPr>
              <a:t>You could</a:t>
            </a:r>
            <a:r>
              <a:rPr lang="en-US" baseline="0" dirty="0" smtClean="0">
                <a:solidFill>
                  <a:srgbClr val="000000"/>
                </a:solidFill>
                <a:latin typeface="Arial"/>
                <a:cs typeface="Arial"/>
              </a:rPr>
              <a:t> go back and review Topic 1</a:t>
            </a:r>
          </a:p>
          <a:p>
            <a:endParaRPr lang="en-US" baseline="0" dirty="0" smtClean="0">
              <a:solidFill>
                <a:srgbClr val="000000"/>
              </a:solidFill>
              <a:latin typeface="Arial"/>
              <a:cs typeface="Arial"/>
            </a:endParaRPr>
          </a:p>
          <a:p>
            <a:r>
              <a:rPr lang="en-US" baseline="0" dirty="0" smtClean="0">
                <a:solidFill>
                  <a:srgbClr val="000000"/>
                </a:solidFill>
                <a:latin typeface="Arial"/>
                <a:cs typeface="Arial"/>
              </a:rPr>
              <a:t>Start to define the difference between the concept of sustainable fishing (includes care for the ecosystem) and sustainable catch (the number of fish caught)</a:t>
            </a:r>
          </a:p>
          <a:p>
            <a:endParaRPr lang="en-US" dirty="0" smtClean="0">
              <a:solidFill>
                <a:srgbClr val="000000"/>
              </a:solidFill>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75EAA"/>
                </a:solidFill>
                <a:latin typeface="Arial"/>
                <a:cs typeface="Arial"/>
              </a:rPr>
              <a:t>TEACHER NOTES</a:t>
            </a:r>
            <a:endParaRPr lang="en-US" sz="1200" dirty="0" smtClean="0">
              <a:latin typeface="Arial"/>
              <a:cs typeface="Arial"/>
            </a:endParaRPr>
          </a:p>
          <a:p>
            <a:endParaRPr lang="en-US" dirty="0" smtClean="0">
              <a:solidFill>
                <a:srgbClr val="000000"/>
              </a:solidFill>
              <a:latin typeface="Arial"/>
              <a:cs typeface="Arial"/>
            </a:endParaRPr>
          </a:p>
          <a:p>
            <a:pPr marL="228600" indent="-228600">
              <a:buAutoNum type="arabicPeriod"/>
            </a:pPr>
            <a:r>
              <a:rPr lang="en-US" baseline="0" dirty="0" smtClean="0">
                <a:solidFill>
                  <a:srgbClr val="000000"/>
                </a:solidFill>
                <a:latin typeface="Arial"/>
                <a:cs typeface="Arial"/>
              </a:rPr>
              <a:t>Invite a </a:t>
            </a:r>
            <a:r>
              <a:rPr lang="en-US" baseline="0" dirty="0" err="1" smtClean="0">
                <a:solidFill>
                  <a:srgbClr val="000000"/>
                </a:solidFill>
                <a:latin typeface="Arial"/>
                <a:cs typeface="Arial"/>
              </a:rPr>
              <a:t>kaumātua</a:t>
            </a:r>
            <a:r>
              <a:rPr lang="en-US" baseline="0" dirty="0" smtClean="0">
                <a:solidFill>
                  <a:srgbClr val="000000"/>
                </a:solidFill>
                <a:latin typeface="Arial"/>
                <a:cs typeface="Arial"/>
              </a:rPr>
              <a:t> or grandparent to visit and get them to talk about how fishing has changed over time and what measures have been used locally over time to ensure </a:t>
            </a:r>
            <a:r>
              <a:rPr lang="en-US" baseline="0" dirty="0" err="1" smtClean="0">
                <a:solidFill>
                  <a:srgbClr val="000000"/>
                </a:solidFill>
                <a:latin typeface="Arial"/>
                <a:cs typeface="Arial"/>
              </a:rPr>
              <a:t>sustaianable</a:t>
            </a:r>
            <a:r>
              <a:rPr lang="en-US" baseline="0" dirty="0" smtClean="0">
                <a:solidFill>
                  <a:srgbClr val="000000"/>
                </a:solidFill>
                <a:latin typeface="Arial"/>
                <a:cs typeface="Arial"/>
              </a:rPr>
              <a:t> fishing.</a:t>
            </a:r>
          </a:p>
          <a:p>
            <a:pPr marL="228600" indent="-228600">
              <a:buAutoNum type="arabicPeriod"/>
            </a:pPr>
            <a:r>
              <a:rPr lang="en-US" baseline="0" dirty="0" smtClean="0">
                <a:solidFill>
                  <a:srgbClr val="000000"/>
                </a:solidFill>
                <a:latin typeface="Arial"/>
                <a:cs typeface="Arial"/>
              </a:rPr>
              <a:t>Homework activity </a:t>
            </a:r>
            <a:r>
              <a:rPr lang="mr-IN" baseline="0" dirty="0" smtClean="0">
                <a:solidFill>
                  <a:srgbClr val="000000"/>
                </a:solidFill>
                <a:latin typeface="Arial"/>
                <a:cs typeface="Arial"/>
              </a:rPr>
              <a:t>–</a:t>
            </a:r>
            <a:r>
              <a:rPr lang="en-US" baseline="0" dirty="0" smtClean="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baseline="0" dirty="0" smtClean="0">
                <a:solidFill>
                  <a:srgbClr val="000000"/>
                </a:solidFill>
                <a:latin typeface="Arial"/>
                <a:cs typeface="Arial"/>
              </a:rPr>
              <a:t>Learners share their own fishing stories or those from family, whānau or community to share</a:t>
            </a:r>
          </a:p>
          <a:p>
            <a:endParaRPr lang="en-US" dirty="0" smtClean="0">
              <a:solidFill>
                <a:srgbClr val="000000"/>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latin typeface="Arial"/>
                <a:cs typeface="Arial"/>
              </a:rPr>
              <a:t>Start to define the difference between the concept of sustainable fishing (includes care for the ecosystem) and sustainable catch (the number of fish caught)</a:t>
            </a: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MetaPro-Normal"/>
                <a:cs typeface="MetaPro-Normal"/>
              </a:rPr>
              <a:t>TEACHER NOTES</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12</a:t>
            </a:fld>
            <a:endParaRPr lang="en-US"/>
          </a:p>
        </p:txBody>
      </p:sp>
    </p:spTree>
    <p:extLst>
      <p:ext uri="{BB962C8B-B14F-4D97-AF65-F5344CB8AC3E}">
        <p14:creationId xmlns:p14="http://schemas.microsoft.com/office/powerpoint/2010/main" val="142313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sz="1400" dirty="0">
                <a:solidFill>
                  <a:srgbClr val="175EAA"/>
                </a:solidFill>
                <a:latin typeface="Arial"/>
                <a:cs typeface="Arial"/>
              </a:rPr>
              <a:t>TEACHER NOTES</a:t>
            </a:r>
            <a:endParaRPr lang="en-US" sz="1400" dirty="0">
              <a:latin typeface="Arial"/>
              <a:cs typeface="Arial"/>
            </a:endParaRPr>
          </a:p>
          <a:p>
            <a:pPr marL="171450" indent="-171450">
              <a:buFont typeface="Arial"/>
              <a:buChar char="•"/>
            </a:pPr>
            <a:r>
              <a:rPr lang="en-US" sz="1200" dirty="0" smtClean="0">
                <a:latin typeface="Arial"/>
                <a:cs typeface="Arial"/>
              </a:rPr>
              <a:t>Film</a:t>
            </a:r>
            <a:r>
              <a:rPr lang="en-US" sz="1200" baseline="0" dirty="0" smtClean="0">
                <a:latin typeface="Arial"/>
                <a:cs typeface="Arial"/>
              </a:rPr>
              <a:t> clips are cut sections from My Dad the Fisherman and can be found at: </a:t>
            </a:r>
            <a:r>
              <a:rPr lang="en-US" sz="1200" dirty="0" smtClean="0">
                <a:latin typeface="Arial"/>
                <a:cs typeface="Arial"/>
              </a:rPr>
              <a:t>https://</a:t>
            </a:r>
            <a:r>
              <a:rPr lang="en-US" sz="1200" dirty="0" err="1" smtClean="0">
                <a:latin typeface="Arial"/>
                <a:cs typeface="Arial"/>
              </a:rPr>
              <a:t>www.msc.org</a:t>
            </a:r>
            <a:r>
              <a:rPr lang="en-US" sz="1200" dirty="0" smtClean="0">
                <a:latin typeface="Arial"/>
                <a:cs typeface="Arial"/>
              </a:rPr>
              <a:t>/en-au/for-teachers/teach-learn-about-ocean-sustainability/film-and-clips</a:t>
            </a:r>
          </a:p>
          <a:p>
            <a:pPr marL="171450" indent="-171450">
              <a:buFont typeface="Arial"/>
              <a:buChar char="•"/>
            </a:pPr>
            <a:r>
              <a:rPr lang="en-US" sz="1200" b="1" dirty="0" smtClean="0">
                <a:latin typeface="Arial"/>
                <a:cs typeface="Arial"/>
              </a:rPr>
              <a:t>NOTE.</a:t>
            </a:r>
            <a:r>
              <a:rPr lang="en-US" sz="1200" b="1" baseline="0" dirty="0" smtClean="0">
                <a:latin typeface="Arial"/>
                <a:cs typeface="Arial"/>
              </a:rPr>
              <a:t> </a:t>
            </a:r>
            <a:r>
              <a:rPr lang="en-US" sz="1200" baseline="0" dirty="0" smtClean="0">
                <a:latin typeface="Arial"/>
                <a:cs typeface="Arial"/>
              </a:rPr>
              <a:t>These film clips can take a long time to download (up to 30 minutes) so best to download prior to class!</a:t>
            </a:r>
            <a:endParaRPr lang="en-US" dirty="0" smtClean="0">
              <a:solidFill>
                <a:srgbClr val="175EAA"/>
              </a:solidFill>
              <a:latin typeface="Arial"/>
              <a:cs typeface="Arial"/>
            </a:endParaRPr>
          </a:p>
          <a:p>
            <a:endParaRPr lang="en-US" baseline="0" dirty="0" smtClean="0">
              <a:latin typeface="Arial"/>
              <a:cs typeface="Arial"/>
            </a:endParaRPr>
          </a:p>
          <a:p>
            <a:r>
              <a:rPr lang="en-US" baseline="0" dirty="0" smtClean="0">
                <a:solidFill>
                  <a:srgbClr val="175EAA"/>
                </a:solidFill>
                <a:latin typeface="Arial"/>
                <a:cs typeface="Arial"/>
              </a:rPr>
              <a:t>MAHI / ACTIVITY</a:t>
            </a:r>
          </a:p>
          <a:p>
            <a:pPr marL="171450" indent="-171450">
              <a:buFont typeface="Arial"/>
              <a:buChar char="•"/>
            </a:pPr>
            <a:r>
              <a:rPr lang="en-US" sz="1100" baseline="0" dirty="0" smtClean="0">
                <a:latin typeface="Arial"/>
                <a:cs typeface="Arial"/>
              </a:rPr>
              <a:t>Estimated time to complete is 20+ minutes</a:t>
            </a:r>
          </a:p>
          <a:p>
            <a:pPr marL="171450" indent="-171450">
              <a:buFont typeface="Arial"/>
              <a:buChar char="•"/>
            </a:pPr>
            <a:r>
              <a:rPr lang="en-US" sz="1100" baseline="0" dirty="0" smtClean="0">
                <a:latin typeface="Arial"/>
                <a:cs typeface="Arial"/>
              </a:rPr>
              <a:t>Use concept cards or the </a:t>
            </a:r>
            <a:r>
              <a:rPr lang="en-US" sz="1100" baseline="0" dirty="0" err="1" smtClean="0">
                <a:latin typeface="Arial"/>
                <a:cs typeface="Arial"/>
              </a:rPr>
              <a:t>Kahoot</a:t>
            </a:r>
            <a:r>
              <a:rPr lang="en-US" sz="1100" baseline="0" dirty="0" smtClean="0">
                <a:latin typeface="Arial"/>
                <a:cs typeface="Arial"/>
              </a:rPr>
              <a:t> quiz to reinforce key learning </a:t>
            </a:r>
          </a:p>
          <a:p>
            <a:pPr marL="171450" indent="-171450">
              <a:buFont typeface="Arial"/>
              <a:buChar char="•"/>
            </a:pPr>
            <a:r>
              <a:rPr lang="en-US" sz="1100" baseline="0" dirty="0" smtClean="0">
                <a:latin typeface="Arial"/>
                <a:cs typeface="Arial"/>
              </a:rPr>
              <a:t>See 3.1 Sustainable Fishing Concept Cards for extension activities</a:t>
            </a:r>
          </a:p>
          <a:p>
            <a:endParaRPr lang="en-US" dirty="0" smtClean="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Arial"/>
                <a:cs typeface="Arial"/>
              </a:rPr>
              <a:t>HOW TO PLAY KAHOOT</a:t>
            </a:r>
            <a:endParaRPr lang="en-US" sz="1200" b="0" baseline="0" dirty="0" smtClean="0">
              <a:solidFill>
                <a:srgbClr val="175EAA"/>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Navigate to the game called </a:t>
            </a:r>
            <a:r>
              <a:rPr lang="en-US" sz="1100" b="1" baseline="0" dirty="0" smtClean="0">
                <a:latin typeface="Arial"/>
                <a:cs typeface="Arial"/>
              </a:rPr>
              <a:t>Marine Stewardship Council NZ 3.1 Sustainable Fishing Concepts </a:t>
            </a:r>
            <a:r>
              <a:rPr lang="en-US" sz="1100" b="0" baseline="0" dirty="0" smtClean="0">
                <a:latin typeface="Arial"/>
                <a:cs typeface="Arial"/>
              </a:rPr>
              <a:t>or enter this URL: https://</a:t>
            </a:r>
            <a:r>
              <a:rPr lang="en-US" sz="1100" b="0" baseline="0" dirty="0" err="1" smtClean="0">
                <a:latin typeface="Arial"/>
                <a:cs typeface="Arial"/>
              </a:rPr>
              <a:t>create.kahoot.it</a:t>
            </a:r>
            <a:r>
              <a:rPr lang="en-US" sz="1100" b="0" baseline="0" dirty="0" smtClean="0">
                <a:latin typeface="Arial"/>
                <a:cs typeface="Arial"/>
              </a:rPr>
              <a:t>/share/marine-stewardship-council-nz-3-1-sustainable-fishing-concepts/650166e3-c71e-4eb9-bc3e-d5afa7df801d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At </a:t>
            </a:r>
            <a:r>
              <a:rPr lang="en-US" sz="1100" b="0" baseline="0" dirty="0" err="1" smtClean="0">
                <a:latin typeface="Arial"/>
                <a:cs typeface="Arial"/>
              </a:rPr>
              <a:t>Kahoot.it</a:t>
            </a:r>
            <a:r>
              <a:rPr lang="en-US" sz="1100" b="0" baseline="0" dirty="0" smtClean="0">
                <a:latin typeface="Arial"/>
                <a:cs typeface="Arial"/>
              </a:rPr>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smtClean="0">
                <a:latin typeface="Arial"/>
                <a:cs typeface="Arial"/>
              </a:rPr>
              <a:t>See additional instructions, options, and how to make your own </a:t>
            </a:r>
            <a:r>
              <a:rPr lang="en-US" sz="1100" b="0" baseline="0" dirty="0" err="1" smtClean="0">
                <a:latin typeface="Arial"/>
                <a:cs typeface="Arial"/>
              </a:rPr>
              <a:t>Kahoot</a:t>
            </a:r>
            <a:r>
              <a:rPr lang="en-US" sz="1100" b="0" baseline="0" dirty="0" smtClean="0">
                <a:latin typeface="Arial"/>
                <a:cs typeface="Arial"/>
              </a:rPr>
              <a:t> at: https://</a:t>
            </a:r>
            <a:r>
              <a:rPr lang="en-US" sz="1100" b="0" baseline="0" dirty="0" err="1" smtClean="0">
                <a:latin typeface="Arial"/>
                <a:cs typeface="Arial"/>
              </a:rPr>
              <a:t>kahoot.com</a:t>
            </a:r>
            <a:endParaRPr lang="en-US" sz="1100" b="0" baseline="0" dirty="0" smtClean="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dirty="0" smtClean="0">
              <a:latin typeface="Arial"/>
              <a:cs typeface="Arial"/>
            </a:endParaRPr>
          </a:p>
          <a:p>
            <a:r>
              <a:rPr lang="en-US" dirty="0" smtClean="0">
                <a:latin typeface="Arial"/>
                <a:cs typeface="Arial"/>
              </a:rPr>
              <a:t>Film clip URL is:</a:t>
            </a:r>
            <a:r>
              <a:rPr lang="en-US" baseline="0" dirty="0" smtClean="0">
                <a:latin typeface="Arial"/>
                <a:cs typeface="Arial"/>
              </a:rPr>
              <a:t> https://</a:t>
            </a:r>
            <a:r>
              <a:rPr lang="en-US" baseline="0" dirty="0" err="1" smtClean="0">
                <a:latin typeface="Arial"/>
                <a:cs typeface="Arial"/>
              </a:rPr>
              <a:t>www.youtube.com</a:t>
            </a:r>
            <a:r>
              <a:rPr lang="en-US" baseline="0" dirty="0" smtClean="0">
                <a:latin typeface="Arial"/>
                <a:cs typeface="Arial"/>
              </a:rPr>
              <a:t>/</a:t>
            </a:r>
            <a:r>
              <a:rPr lang="en-US" baseline="0" dirty="0" err="1" smtClean="0">
                <a:latin typeface="Arial"/>
                <a:cs typeface="Arial"/>
              </a:rPr>
              <a:t>watch?time_continue</a:t>
            </a:r>
            <a:r>
              <a:rPr lang="en-US" baseline="0" dirty="0" smtClean="0">
                <a:latin typeface="Arial"/>
                <a:cs typeface="Arial"/>
              </a:rPr>
              <a:t>=1&amp;v=qEE3iUIbm7U&amp;feature=</a:t>
            </a:r>
            <a:r>
              <a:rPr lang="en-US" baseline="0" dirty="0" err="1" smtClean="0">
                <a:latin typeface="Arial"/>
                <a:cs typeface="Arial"/>
              </a:rPr>
              <a:t>emb_logo</a:t>
            </a:r>
            <a:endParaRPr lang="en-US" baseline="0" dirty="0" smtClean="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14</a:t>
            </a:fld>
            <a:endParaRPr lang="en-US"/>
          </a:p>
        </p:txBody>
      </p:sp>
    </p:spTree>
    <p:extLst>
      <p:ext uri="{BB962C8B-B14F-4D97-AF65-F5344CB8AC3E}">
        <p14:creationId xmlns:p14="http://schemas.microsoft.com/office/powerpoint/2010/main" val="142313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175EAA"/>
                </a:solidFill>
                <a:latin typeface="Arial"/>
                <a:cs typeface="Arial"/>
              </a:rPr>
              <a:t>TEACHER </a:t>
            </a:r>
            <a:r>
              <a:rPr lang="en-US" sz="1200" dirty="0" smtClean="0">
                <a:solidFill>
                  <a:srgbClr val="005DAA"/>
                </a:solidFill>
                <a:latin typeface="Arial"/>
                <a:cs typeface="Arial"/>
              </a:rPr>
              <a:t>NOTES</a:t>
            </a:r>
            <a:endParaRPr lang="en-US" dirty="0" smtClean="0">
              <a:solidFill>
                <a:srgbClr val="005DAA"/>
              </a:solidFill>
              <a:latin typeface="Arial"/>
              <a:cs typeface="Arial"/>
            </a:endParaRPr>
          </a:p>
          <a:p>
            <a:endParaRPr lang="en-US" dirty="0" smtClean="0">
              <a:latin typeface="Arial"/>
              <a:cs typeface="Arial"/>
            </a:endParaRPr>
          </a:p>
          <a:p>
            <a:r>
              <a:rPr lang="en-US" dirty="0" smtClean="0">
                <a:latin typeface="Arial"/>
                <a:cs typeface="Arial"/>
              </a:rPr>
              <a:t>Film URL: 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watch?v</a:t>
            </a:r>
            <a:r>
              <a:rPr lang="en-US" dirty="0" smtClean="0">
                <a:latin typeface="Arial"/>
                <a:cs typeface="Arial"/>
              </a:rPr>
              <a:t>=</a:t>
            </a:r>
            <a:r>
              <a:rPr lang="en-US" dirty="0" err="1" smtClean="0">
                <a:latin typeface="Arial"/>
                <a:cs typeface="Arial"/>
              </a:rPr>
              <a:t>EhosdSmvWrI</a:t>
            </a:r>
            <a:endParaRPr lang="en-US" dirty="0" smtClean="0">
              <a:latin typeface="Arial"/>
              <a:cs typeface="Arial"/>
            </a:endParaRPr>
          </a:p>
          <a:p>
            <a:endParaRPr lang="en-US" dirty="0" smtClean="0">
              <a:latin typeface="Arial"/>
              <a:cs typeface="Arial"/>
            </a:endParaRPr>
          </a:p>
          <a:p>
            <a:r>
              <a:rPr lang="en-US" dirty="0" smtClean="0">
                <a:solidFill>
                  <a:srgbClr val="005DAA"/>
                </a:solidFill>
                <a:latin typeface="Arial"/>
                <a:cs typeface="Arial"/>
              </a:rPr>
              <a:t>MAHI / ACTIVITY</a:t>
            </a:r>
          </a:p>
          <a:p>
            <a:endParaRPr lang="en-US" dirty="0" smtClean="0">
              <a:latin typeface="Arial"/>
              <a:cs typeface="Arial"/>
            </a:endParaRPr>
          </a:p>
          <a:p>
            <a:r>
              <a:rPr lang="en-US" dirty="0" smtClean="0">
                <a:latin typeface="Arial"/>
                <a:cs typeface="Arial"/>
              </a:rPr>
              <a:t>Answers</a:t>
            </a:r>
            <a:r>
              <a:rPr lang="en-US" baseline="0" dirty="0" smtClean="0">
                <a:latin typeface="Arial"/>
                <a:cs typeface="Arial"/>
              </a:rPr>
              <a:t> on slide after next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15</a:t>
            </a:fld>
            <a:endParaRPr lang="en-US"/>
          </a:p>
        </p:txBody>
      </p:sp>
    </p:spTree>
    <p:extLst>
      <p:ext uri="{BB962C8B-B14F-4D97-AF65-F5344CB8AC3E}">
        <p14:creationId xmlns:p14="http://schemas.microsoft.com/office/powerpoint/2010/main" val="30921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file://localhost/Users/rika/Dropbox/MSC%20Job/2020/MSC%20templates%20and%20graphics/FISH%20SWIRL/Rika%20final%20banner%20files/Rect%20Banner%20Fish%20Swirl%20SMALL.png" TargetMode="External"/><Relationship Id="rId9" Type="http://schemas.openxmlformats.org/officeDocument/2006/relationships/image" Target="../media/image2.png"/><Relationship Id="rId10" Type="http://schemas.openxmlformats.org/officeDocument/2006/relationships/image" Target="../media/image3.png"/><Relationship Id="rId11"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10" name="Picture 9" descr="Screen Shot 2020-09-21 at 1.21.45 PM.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4348719"/>
            <a:ext cx="8531682" cy="794781"/>
          </a:xfrm>
          <a:prstGeom prst="rect">
            <a:avLst/>
          </a:prstGeom>
        </p:spPr>
      </p:pic>
      <p:pic>
        <p:nvPicPr>
          <p:cNvPr id="4" name="Picture 3"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589420">
            <a:off x="8308626" y="210465"/>
            <a:ext cx="756348" cy="679230"/>
          </a:xfrm>
          <a:prstGeom prst="rect">
            <a:avLst/>
          </a:prstGeom>
        </p:spPr>
      </p:pic>
      <p:pic>
        <p:nvPicPr>
          <p:cNvPr id="11" name="Picture 10" descr="White_Shell.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rot="19960195">
            <a:off x="7868371" y="494329"/>
            <a:ext cx="440255" cy="395366"/>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hyperlink" Target="https://www.youtube.com/watch?v=3rVeSBdpO6Q" TargetMode="External"/><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msc.org/en-au/for-teachers/teach-learn-about-ocean-sustainability/film-and-clips" TargetMode="External"/><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file://localhost/Users/rika/Dropbox/MSC%20Job/2020/MSC%20templates%20and%20graphics/TEMPLATE%20FILES/MSC%20GRAPHIC%20ASSETS/SCREEN%20RES/Illustration_BlueAssets/PNG/Blue_YellowSquare.png" TargetMode="External"/><Relationship Id="rId7" Type="http://schemas.openxmlformats.org/officeDocument/2006/relationships/hyperlink" Target="https://www.msc.org/for-teachers/teach-learn-about-ocean-sustainability/film-and-clips" TargetMode="External"/><Relationship Id="rId8" Type="http://schemas.openxmlformats.org/officeDocument/2006/relationships/hyperlink" Target="https://www.msc.org/docs/default-source/default-document-library/education-page/3-overfishing.mp4?sfvrsn=51806387_4" TargetMode="External"/><Relationship Id="rId9" Type="http://schemas.openxmlformats.org/officeDocument/2006/relationships/hyperlink" Target="https://create.kahoot.it/share/marine-stewardship-council-nz-1-6-sustainable-fishing-concepts/650166e3-c71e-4eb9-bc3e-d5afa7df801d" TargetMode="External"/><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time_continue=1&amp;v=qEE3iUIbm7U&amp;feature=emb_logo" TargetMode="External"/><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EhosdSmvWrI"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85706"/>
            <a:ext cx="8471204" cy="627528"/>
          </a:xfrm>
        </p:spPr>
        <p:txBody>
          <a:bodyPr>
            <a:normAutofit/>
          </a:bodyPr>
          <a:lstStyle/>
          <a:p>
            <a:r>
              <a:rPr lang="en-US" sz="3200" dirty="0" smtClean="0">
                <a:latin typeface="Arial Narrow"/>
                <a:cs typeface="Arial Narrow"/>
              </a:rPr>
              <a:t>MIHI / INTRODUCTION</a:t>
            </a:r>
            <a:r>
              <a:rPr lang="en-US" sz="3200" dirty="0" smtClean="0"/>
              <a:t>	</a:t>
            </a:r>
            <a:endParaRPr lang="en-US" sz="3200" dirty="0"/>
          </a:p>
        </p:txBody>
      </p:sp>
      <p:pic>
        <p:nvPicPr>
          <p:cNvPr id="15" name="Picture 1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19" name="Oval Callout 18"/>
          <p:cNvSpPr/>
          <p:nvPr/>
        </p:nvSpPr>
        <p:spPr>
          <a:xfrm>
            <a:off x="720065" y="3206148"/>
            <a:ext cx="5071792" cy="1123008"/>
          </a:xfrm>
          <a:prstGeom prst="wedgeEllipseCallout">
            <a:avLst>
              <a:gd name="adj1" fmla="val 56974"/>
              <a:gd name="adj2" fmla="val 4585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75EAA"/>
                </a:solidFill>
                <a:latin typeface="Arial Narrow"/>
                <a:cs typeface="Arial Narrow"/>
              </a:rPr>
              <a:t>No more sushi</a:t>
            </a:r>
            <a:r>
              <a:rPr lang="en-US" sz="2000" dirty="0" smtClean="0">
                <a:solidFill>
                  <a:srgbClr val="175EAA"/>
                </a:solidFill>
                <a:latin typeface="Arial Narrow"/>
                <a:cs typeface="Arial Narrow"/>
              </a:rPr>
              <a:t>! No </a:t>
            </a:r>
            <a:r>
              <a:rPr lang="en-US" sz="2000" dirty="0">
                <a:solidFill>
                  <a:srgbClr val="175EAA"/>
                </a:solidFill>
                <a:latin typeface="Arial Narrow"/>
                <a:cs typeface="Arial Narrow"/>
              </a:rPr>
              <a:t>more fishing! </a:t>
            </a:r>
          </a:p>
          <a:p>
            <a:pPr algn="ctr"/>
            <a:r>
              <a:rPr lang="en-US" sz="2000" dirty="0">
                <a:solidFill>
                  <a:srgbClr val="175EAA"/>
                </a:solidFill>
                <a:latin typeface="Arial Narrow"/>
                <a:cs typeface="Arial Narrow"/>
              </a:rPr>
              <a:t>No more fish &amp; chips</a:t>
            </a:r>
            <a:r>
              <a:rPr lang="en-US" sz="2000" dirty="0" smtClean="0">
                <a:solidFill>
                  <a:srgbClr val="175EAA"/>
                </a:solidFill>
                <a:latin typeface="Arial Narrow"/>
                <a:cs typeface="Arial Narrow"/>
              </a:rPr>
              <a:t>! No </a:t>
            </a:r>
            <a:r>
              <a:rPr lang="en-US" sz="2000" dirty="0">
                <a:solidFill>
                  <a:srgbClr val="175EAA"/>
                </a:solidFill>
                <a:latin typeface="Arial Narrow"/>
                <a:cs typeface="Arial Narrow"/>
              </a:rPr>
              <a:t>more</a:t>
            </a:r>
            <a:r>
              <a:rPr lang="mr-IN" sz="2000" dirty="0">
                <a:solidFill>
                  <a:srgbClr val="175EAA"/>
                </a:solidFill>
                <a:latin typeface="Arial Narrow"/>
                <a:cs typeface="Arial Narrow"/>
              </a:rPr>
              <a:t>…</a:t>
            </a:r>
            <a:r>
              <a:rPr lang="mi-NZ" sz="2000" dirty="0" smtClean="0">
                <a:solidFill>
                  <a:srgbClr val="175EAA"/>
                </a:solidFill>
                <a:latin typeface="Arial Narrow"/>
                <a:cs typeface="Arial Narrow"/>
              </a:rPr>
              <a:t>.?</a:t>
            </a:r>
            <a:endParaRPr lang="en-US" sz="2000" dirty="0">
              <a:solidFill>
                <a:srgbClr val="175EAA"/>
              </a:solidFill>
              <a:latin typeface="Arial Narrow"/>
              <a:cs typeface="Arial Narrow"/>
            </a:endParaRPr>
          </a:p>
        </p:txBody>
      </p:sp>
      <p:sp>
        <p:nvSpPr>
          <p:cNvPr id="21" name="Oval Callout 20"/>
          <p:cNvSpPr/>
          <p:nvPr/>
        </p:nvSpPr>
        <p:spPr>
          <a:xfrm>
            <a:off x="139396" y="1050279"/>
            <a:ext cx="4770446" cy="1849603"/>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smtClean="0">
                <a:solidFill>
                  <a:srgbClr val="175EAA"/>
                </a:solidFill>
                <a:latin typeface="Arial"/>
                <a:cs typeface="Arial"/>
              </a:rPr>
              <a:t>Can you imagine a world without fish?</a:t>
            </a:r>
            <a:endParaRPr lang="en-US" sz="3400" dirty="0">
              <a:solidFill>
                <a:srgbClr val="175EAA"/>
              </a:solidFill>
              <a:latin typeface="Arial"/>
              <a:cs typeface="Arial"/>
            </a:endParaRPr>
          </a:p>
        </p:txBody>
      </p:sp>
      <p:sp>
        <p:nvSpPr>
          <p:cNvPr id="22" name="Oval Callout 21"/>
          <p:cNvSpPr/>
          <p:nvPr/>
        </p:nvSpPr>
        <p:spPr>
          <a:xfrm>
            <a:off x="5791858" y="1640204"/>
            <a:ext cx="3136516" cy="1955177"/>
          </a:xfrm>
          <a:prstGeom prst="wedgeEllipseCallout">
            <a:avLst>
              <a:gd name="adj1" fmla="val -54196"/>
              <a:gd name="adj2" fmla="val 180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175EAA"/>
                </a:solidFill>
                <a:latin typeface="Arial"/>
                <a:cs typeface="Arial"/>
              </a:rPr>
              <a:t>What would that be like?</a:t>
            </a:r>
            <a:endParaRPr lang="en-US" sz="3200" dirty="0">
              <a:solidFill>
                <a:srgbClr val="175EAA"/>
              </a:solidFill>
              <a:latin typeface="Arial"/>
              <a:cs typeface="Arial"/>
            </a:endParaRPr>
          </a:p>
        </p:txBody>
      </p:sp>
      <p:pic>
        <p:nvPicPr>
          <p:cNvPr id="23" name="Picture 2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402" y="2219529"/>
            <a:ext cx="1514879" cy="1318991"/>
          </a:xfrm>
          <a:prstGeom prst="rect">
            <a:avLst/>
          </a:prstGeom>
        </p:spPr>
      </p:pic>
      <p:pic>
        <p:nvPicPr>
          <p:cNvPr id="24" name="Picture 23"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190290" y="3776404"/>
            <a:ext cx="1173137" cy="1049064"/>
          </a:xfrm>
          <a:prstGeom prst="rect">
            <a:avLst/>
          </a:prstGeom>
        </p:spPr>
      </p:pic>
      <p:pic>
        <p:nvPicPr>
          <p:cNvPr id="12" name="Picture 11" descr="White_Shel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84083">
            <a:off x="3990905" y="190024"/>
            <a:ext cx="623543" cy="559966"/>
          </a:xfrm>
          <a:prstGeom prst="rect">
            <a:avLst/>
          </a:prstGeom>
        </p:spPr>
      </p:pic>
    </p:spTree>
    <p:extLst>
      <p:ext uri="{BB962C8B-B14F-4D97-AF65-F5344CB8AC3E}">
        <p14:creationId xmlns:p14="http://schemas.microsoft.com/office/powerpoint/2010/main" val="3512343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166" y="768389"/>
            <a:ext cx="9594733" cy="4041836"/>
          </a:xfrm>
          <a:prstGeom prst="rect">
            <a:avLst/>
          </a:prstGeom>
        </p:spPr>
      </p:pic>
      <p:sp>
        <p:nvSpPr>
          <p:cNvPr id="2" name="Title 1"/>
          <p:cNvSpPr>
            <a:spLocks noGrp="1"/>
          </p:cNvSpPr>
          <p:nvPr>
            <p:ph type="title"/>
          </p:nvPr>
        </p:nvSpPr>
        <p:spPr>
          <a:xfrm>
            <a:off x="313553" y="93911"/>
            <a:ext cx="7763647" cy="758428"/>
          </a:xfrm>
        </p:spPr>
        <p:txBody>
          <a:bodyPr>
            <a:normAutofit fontScale="90000"/>
          </a:bodyPr>
          <a:lstStyle/>
          <a:p>
            <a:r>
              <a:rPr lang="en-AU" dirty="0" smtClean="0"/>
              <a:t>SUSTAINABLE </a:t>
            </a:r>
            <a:r>
              <a:rPr lang="en-AU" dirty="0"/>
              <a:t>FISHING &amp; SUSTAINABLE CATCH</a:t>
            </a:r>
            <a:endParaRPr lang="en-AU" noProof="0" dirty="0"/>
          </a:p>
        </p:txBody>
      </p:sp>
      <p:sp>
        <p:nvSpPr>
          <p:cNvPr id="4" name="Oval 3"/>
          <p:cNvSpPr/>
          <p:nvPr/>
        </p:nvSpPr>
        <p:spPr>
          <a:xfrm>
            <a:off x="2613728" y="1742039"/>
            <a:ext cx="4107508" cy="2041582"/>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400" dirty="0" smtClean="0">
                <a:solidFill>
                  <a:schemeClr val="tx1"/>
                </a:solidFill>
              </a:rPr>
              <a:t>…</a:t>
            </a:r>
            <a:r>
              <a:rPr lang="en-US" sz="2400" dirty="0" smtClean="0">
                <a:solidFill>
                  <a:schemeClr val="tx1"/>
                </a:solidFill>
              </a:rPr>
              <a:t>WHAT </a:t>
            </a:r>
            <a:r>
              <a:rPr lang="en-US" sz="2400" dirty="0">
                <a:solidFill>
                  <a:schemeClr val="tx1"/>
                </a:solidFill>
              </a:rPr>
              <a:t>INFORMATION HELPS THE MSC TELL </a:t>
            </a:r>
            <a:r>
              <a:rPr lang="en-US" sz="2400" dirty="0" smtClean="0">
                <a:solidFill>
                  <a:schemeClr val="tx1"/>
                </a:solidFill>
              </a:rPr>
              <a:t>IF A FISH </a:t>
            </a:r>
            <a:r>
              <a:rPr lang="en-US" sz="2400" dirty="0">
                <a:solidFill>
                  <a:schemeClr val="tx1"/>
                </a:solidFill>
              </a:rPr>
              <a:t>STOCK IS </a:t>
            </a:r>
            <a:r>
              <a:rPr lang="en-US" sz="2400" dirty="0" smtClean="0">
                <a:solidFill>
                  <a:schemeClr val="tx1"/>
                </a:solidFill>
              </a:rPr>
              <a:t>SUSTAINABLE</a:t>
            </a:r>
            <a:r>
              <a:rPr lang="en-US" sz="2400" dirty="0">
                <a:solidFill>
                  <a:schemeClr val="tx1"/>
                </a:solidFill>
              </a:rPr>
              <a:t>? </a:t>
            </a:r>
            <a:endParaRPr lang="en-US" dirty="0">
              <a:solidFill>
                <a:schemeClr val="tx1"/>
              </a:solidFill>
            </a:endParaRPr>
          </a:p>
        </p:txBody>
      </p:sp>
      <p:sp>
        <p:nvSpPr>
          <p:cNvPr id="12" name="TextBox 11"/>
          <p:cNvSpPr txBox="1"/>
          <p:nvPr/>
        </p:nvSpPr>
        <p:spPr>
          <a:xfrm>
            <a:off x="313553" y="1162879"/>
            <a:ext cx="4687623" cy="461665"/>
          </a:xfrm>
          <a:prstGeom prst="rect">
            <a:avLst/>
          </a:prstGeom>
          <a:noFill/>
        </p:spPr>
        <p:txBody>
          <a:bodyPr wrap="square" rtlCol="0">
            <a:spAutoFit/>
          </a:bodyPr>
          <a:lstStyle/>
          <a:p>
            <a:r>
              <a:rPr lang="en-US" sz="2400" b="1" dirty="0">
                <a:solidFill>
                  <a:srgbClr val="005DAA"/>
                </a:solidFill>
                <a:latin typeface="Arial Narrow"/>
                <a:cs typeface="Arial Narrow"/>
              </a:rPr>
              <a:t>MAHI / </a:t>
            </a:r>
            <a:r>
              <a:rPr lang="en-US" sz="2400" b="1" dirty="0" smtClean="0">
                <a:solidFill>
                  <a:srgbClr val="005DAA"/>
                </a:solidFill>
                <a:latin typeface="Arial Narrow"/>
                <a:cs typeface="Arial Narrow"/>
              </a:rPr>
              <a:t>ACTIVITY: </a:t>
            </a:r>
            <a:r>
              <a:rPr lang="en-US" sz="2400" dirty="0" smtClean="0"/>
              <a:t>Brainstorm</a:t>
            </a:r>
            <a:r>
              <a:rPr lang="mr-IN" sz="2400" dirty="0" smtClean="0"/>
              <a:t>…</a:t>
            </a:r>
            <a:r>
              <a:rPr lang="en-US" sz="2400" dirty="0" smtClean="0"/>
              <a:t> </a:t>
            </a:r>
          </a:p>
        </p:txBody>
      </p:sp>
      <p:pic>
        <p:nvPicPr>
          <p:cNvPr id="13" name="Picture 12"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70657">
            <a:off x="2369979" y="1884221"/>
            <a:ext cx="1058441" cy="1082916"/>
          </a:xfrm>
          <a:prstGeom prst="rect">
            <a:avLst/>
          </a:prstGeom>
        </p:spPr>
      </p:pic>
      <p:pic>
        <p:nvPicPr>
          <p:cNvPr id="14" name="Picture 13"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29518" y="2763174"/>
            <a:ext cx="1058441" cy="1020447"/>
          </a:xfrm>
          <a:prstGeom prst="rect">
            <a:avLst/>
          </a:prstGeom>
        </p:spPr>
      </p:pic>
      <p:pic>
        <p:nvPicPr>
          <p:cNvPr id="15" name="Picture 14"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90961">
            <a:off x="2936164" y="3271504"/>
            <a:ext cx="1058441" cy="1195561"/>
          </a:xfrm>
          <a:prstGeom prst="rect">
            <a:avLst/>
          </a:prstGeom>
        </p:spPr>
      </p:pic>
      <p:pic>
        <p:nvPicPr>
          <p:cNvPr id="16" name="Picture 15"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flipV="1">
            <a:off x="6080961" y="1768861"/>
            <a:ext cx="1058441" cy="1234654"/>
          </a:xfrm>
          <a:prstGeom prst="rect">
            <a:avLst/>
          </a:prstGeom>
        </p:spPr>
      </p:pic>
      <p:pic>
        <p:nvPicPr>
          <p:cNvPr id="17" name="Picture 16"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440902" flipV="1">
            <a:off x="6192015" y="2485931"/>
            <a:ext cx="1058441" cy="1234654"/>
          </a:xfrm>
          <a:prstGeom prst="rect">
            <a:avLst/>
          </a:prstGeom>
        </p:spPr>
      </p:pic>
      <p:pic>
        <p:nvPicPr>
          <p:cNvPr id="18" name="Picture 17"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688078" flipV="1">
            <a:off x="5657470" y="3156335"/>
            <a:ext cx="1058441" cy="1234654"/>
          </a:xfrm>
          <a:prstGeom prst="rect">
            <a:avLst/>
          </a:prstGeom>
        </p:spPr>
      </p:pic>
      <p:pic>
        <p:nvPicPr>
          <p:cNvPr id="19" name="Picture 18"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16204" flipH="1">
            <a:off x="6848390" y="2962747"/>
            <a:ext cx="2179437" cy="1863928"/>
          </a:xfrm>
          <a:prstGeom prst="rect">
            <a:avLst/>
          </a:prstGeom>
        </p:spPr>
      </p:pic>
      <p:sp>
        <p:nvSpPr>
          <p:cNvPr id="20" name="Rectangular Callout 19"/>
          <p:cNvSpPr/>
          <p:nvPr/>
        </p:nvSpPr>
        <p:spPr>
          <a:xfrm>
            <a:off x="6080961" y="1162880"/>
            <a:ext cx="2926078" cy="605982"/>
          </a:xfrm>
          <a:prstGeom prst="wedgeRectCallout">
            <a:avLst>
              <a:gd name="adj1" fmla="val -20571"/>
              <a:gd name="adj2" fmla="val 387104"/>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smtClean="0">
                <a:solidFill>
                  <a:srgbClr val="00B194"/>
                </a:solidFill>
              </a:rPr>
              <a:t>Answers on the next slide</a:t>
            </a:r>
            <a:endParaRPr lang="en-US" sz="2000" u="sng" dirty="0">
              <a:solidFill>
                <a:srgbClr val="00B194"/>
              </a:solidFill>
            </a:endParaRPr>
          </a:p>
        </p:txBody>
      </p:sp>
    </p:spTree>
    <p:extLst>
      <p:ext uri="{BB962C8B-B14F-4D97-AF65-F5344CB8AC3E}">
        <p14:creationId xmlns:p14="http://schemas.microsoft.com/office/powerpoint/2010/main" val="3496317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166" y="768389"/>
            <a:ext cx="9594733" cy="4041836"/>
          </a:xfrm>
          <a:prstGeom prst="rect">
            <a:avLst/>
          </a:prstGeom>
        </p:spPr>
      </p:pic>
      <p:sp>
        <p:nvSpPr>
          <p:cNvPr id="2" name="Title 1"/>
          <p:cNvSpPr>
            <a:spLocks noGrp="1"/>
          </p:cNvSpPr>
          <p:nvPr>
            <p:ph type="title"/>
          </p:nvPr>
        </p:nvSpPr>
        <p:spPr>
          <a:xfrm>
            <a:off x="270934" y="93911"/>
            <a:ext cx="7890934" cy="758428"/>
          </a:xfrm>
        </p:spPr>
        <p:txBody>
          <a:bodyPr>
            <a:normAutofit fontScale="90000"/>
          </a:bodyPr>
          <a:lstStyle/>
          <a:p>
            <a:r>
              <a:rPr lang="en-AU" dirty="0" smtClean="0"/>
              <a:t>SUSTAINABLE </a:t>
            </a:r>
            <a:r>
              <a:rPr lang="en-AU" dirty="0"/>
              <a:t>FISHING &amp; SUSTAINABLE CATCH</a:t>
            </a:r>
            <a:endParaRPr lang="en-AU" noProof="0" dirty="0"/>
          </a:p>
        </p:txBody>
      </p:sp>
      <p:sp>
        <p:nvSpPr>
          <p:cNvPr id="4" name="Oval 3"/>
          <p:cNvSpPr/>
          <p:nvPr/>
        </p:nvSpPr>
        <p:spPr>
          <a:xfrm>
            <a:off x="2613728" y="1919632"/>
            <a:ext cx="4107508" cy="2041582"/>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400" dirty="0">
                <a:solidFill>
                  <a:schemeClr val="tx1"/>
                </a:solidFill>
              </a:rPr>
              <a:t>……</a:t>
            </a:r>
            <a:r>
              <a:rPr lang="en-US" sz="2400" dirty="0">
                <a:solidFill>
                  <a:schemeClr val="tx1"/>
                </a:solidFill>
              </a:rPr>
              <a:t>WHAT INFORMATION HELPS THE MSC </a:t>
            </a:r>
            <a:r>
              <a:rPr lang="en-US" sz="2400" dirty="0" smtClean="0">
                <a:solidFill>
                  <a:schemeClr val="tx1"/>
                </a:solidFill>
              </a:rPr>
              <a:t>TELL IF </a:t>
            </a:r>
            <a:r>
              <a:rPr lang="en-US" sz="2400" dirty="0">
                <a:solidFill>
                  <a:schemeClr val="tx1"/>
                </a:solidFill>
              </a:rPr>
              <a:t>A FISH STOCK IS SUSTAINABLE? </a:t>
            </a:r>
          </a:p>
        </p:txBody>
      </p:sp>
      <p:sp>
        <p:nvSpPr>
          <p:cNvPr id="5" name="TextBox 4"/>
          <p:cNvSpPr txBox="1"/>
          <p:nvPr/>
        </p:nvSpPr>
        <p:spPr>
          <a:xfrm>
            <a:off x="145519" y="2627067"/>
            <a:ext cx="2216681" cy="646331"/>
          </a:xfrm>
          <a:prstGeom prst="rect">
            <a:avLst/>
          </a:prstGeom>
          <a:noFill/>
        </p:spPr>
        <p:txBody>
          <a:bodyPr wrap="square" rtlCol="0">
            <a:spAutoFit/>
          </a:bodyPr>
          <a:lstStyle/>
          <a:p>
            <a:pPr algn="r"/>
            <a:r>
              <a:rPr lang="en-US" dirty="0" smtClean="0">
                <a:solidFill>
                  <a:srgbClr val="005DAA"/>
                </a:solidFill>
              </a:rPr>
              <a:t>Knowing the size of the fish stock</a:t>
            </a:r>
            <a:endParaRPr lang="en-US" dirty="0">
              <a:solidFill>
                <a:srgbClr val="005DAA"/>
              </a:solidFill>
            </a:endParaRPr>
          </a:p>
        </p:txBody>
      </p:sp>
      <p:sp>
        <p:nvSpPr>
          <p:cNvPr id="6" name="TextBox 5"/>
          <p:cNvSpPr txBox="1"/>
          <p:nvPr/>
        </p:nvSpPr>
        <p:spPr>
          <a:xfrm>
            <a:off x="429636" y="1768870"/>
            <a:ext cx="2483099" cy="646331"/>
          </a:xfrm>
          <a:prstGeom prst="rect">
            <a:avLst/>
          </a:prstGeom>
          <a:noFill/>
        </p:spPr>
        <p:txBody>
          <a:bodyPr wrap="square" rtlCol="0">
            <a:spAutoFit/>
          </a:bodyPr>
          <a:lstStyle/>
          <a:p>
            <a:r>
              <a:rPr lang="en-US" dirty="0" smtClean="0">
                <a:solidFill>
                  <a:srgbClr val="005DAA"/>
                </a:solidFill>
              </a:rPr>
              <a:t>Knowing what fish stock a fish has come from</a:t>
            </a:r>
            <a:endParaRPr lang="en-US" dirty="0">
              <a:solidFill>
                <a:srgbClr val="005DAA"/>
              </a:solidFill>
            </a:endParaRPr>
          </a:p>
        </p:txBody>
      </p:sp>
      <p:sp>
        <p:nvSpPr>
          <p:cNvPr id="7" name="TextBox 6"/>
          <p:cNvSpPr txBox="1"/>
          <p:nvPr/>
        </p:nvSpPr>
        <p:spPr>
          <a:xfrm>
            <a:off x="5771428" y="1352972"/>
            <a:ext cx="3076350" cy="923330"/>
          </a:xfrm>
          <a:prstGeom prst="rect">
            <a:avLst/>
          </a:prstGeom>
          <a:noFill/>
        </p:spPr>
        <p:txBody>
          <a:bodyPr wrap="square" rtlCol="0">
            <a:spAutoFit/>
          </a:bodyPr>
          <a:lstStyle/>
          <a:p>
            <a:pPr algn="r"/>
            <a:r>
              <a:rPr lang="en-US" dirty="0" smtClean="0">
                <a:solidFill>
                  <a:srgbClr val="005DAA"/>
                </a:solidFill>
              </a:rPr>
              <a:t>Catch samples showing data </a:t>
            </a:r>
          </a:p>
          <a:p>
            <a:pPr algn="r"/>
            <a:r>
              <a:rPr lang="en-US" dirty="0" smtClean="0">
                <a:solidFill>
                  <a:srgbClr val="005DAA"/>
                </a:solidFill>
              </a:rPr>
              <a:t>on the maturity of the fish</a:t>
            </a:r>
          </a:p>
          <a:p>
            <a:pPr algn="r"/>
            <a:r>
              <a:rPr lang="en-US" dirty="0" smtClean="0">
                <a:solidFill>
                  <a:srgbClr val="005DAA"/>
                </a:solidFill>
              </a:rPr>
              <a:t>(Age, Gender, Quantity)</a:t>
            </a:r>
            <a:endParaRPr lang="en-US" dirty="0">
              <a:solidFill>
                <a:srgbClr val="005DAA"/>
              </a:solidFill>
            </a:endParaRPr>
          </a:p>
        </p:txBody>
      </p:sp>
      <p:sp>
        <p:nvSpPr>
          <p:cNvPr id="9" name="TextBox 8"/>
          <p:cNvSpPr txBox="1"/>
          <p:nvPr/>
        </p:nvSpPr>
        <p:spPr>
          <a:xfrm>
            <a:off x="6258234" y="2558325"/>
            <a:ext cx="2732628" cy="923330"/>
          </a:xfrm>
          <a:prstGeom prst="rect">
            <a:avLst/>
          </a:prstGeom>
          <a:noFill/>
        </p:spPr>
        <p:txBody>
          <a:bodyPr wrap="square" rtlCol="0">
            <a:spAutoFit/>
          </a:bodyPr>
          <a:lstStyle/>
          <a:p>
            <a:pPr algn="r"/>
            <a:r>
              <a:rPr lang="en-US" dirty="0" smtClean="0">
                <a:solidFill>
                  <a:srgbClr val="005DAA"/>
                </a:solidFill>
              </a:rPr>
              <a:t>Scientists calculations </a:t>
            </a:r>
          </a:p>
          <a:p>
            <a:pPr algn="r"/>
            <a:r>
              <a:rPr lang="en-US" dirty="0" smtClean="0">
                <a:solidFill>
                  <a:srgbClr val="005DAA"/>
                </a:solidFill>
              </a:rPr>
              <a:t>on the health of the </a:t>
            </a:r>
          </a:p>
          <a:p>
            <a:pPr algn="r"/>
            <a:r>
              <a:rPr lang="en-US" dirty="0" smtClean="0">
                <a:solidFill>
                  <a:srgbClr val="005DAA"/>
                </a:solidFill>
              </a:rPr>
              <a:t>fish stocks</a:t>
            </a:r>
            <a:endParaRPr lang="en-US" dirty="0">
              <a:solidFill>
                <a:srgbClr val="005DAA"/>
              </a:solidFill>
            </a:endParaRPr>
          </a:p>
        </p:txBody>
      </p:sp>
      <p:sp>
        <p:nvSpPr>
          <p:cNvPr id="10" name="TextBox 9"/>
          <p:cNvSpPr txBox="1"/>
          <p:nvPr/>
        </p:nvSpPr>
        <p:spPr>
          <a:xfrm>
            <a:off x="457200" y="3550953"/>
            <a:ext cx="2767216" cy="923330"/>
          </a:xfrm>
          <a:prstGeom prst="rect">
            <a:avLst/>
          </a:prstGeom>
          <a:noFill/>
        </p:spPr>
        <p:txBody>
          <a:bodyPr wrap="none" rtlCol="0">
            <a:spAutoFit/>
          </a:bodyPr>
          <a:lstStyle/>
          <a:p>
            <a:r>
              <a:rPr lang="en-US" dirty="0" smtClean="0">
                <a:solidFill>
                  <a:srgbClr val="005DAA"/>
                </a:solidFill>
              </a:rPr>
              <a:t>Data showing changes </a:t>
            </a:r>
          </a:p>
          <a:p>
            <a:pPr algn="ctr"/>
            <a:r>
              <a:rPr lang="en-US" dirty="0" smtClean="0">
                <a:solidFill>
                  <a:srgbClr val="005DAA"/>
                </a:solidFill>
              </a:rPr>
              <a:t>in fish stock size </a:t>
            </a:r>
          </a:p>
          <a:p>
            <a:r>
              <a:rPr lang="en-US" dirty="0" smtClean="0">
                <a:solidFill>
                  <a:srgbClr val="005DAA"/>
                </a:solidFill>
              </a:rPr>
              <a:t>(natural or human induced)</a:t>
            </a:r>
          </a:p>
        </p:txBody>
      </p:sp>
      <p:sp>
        <p:nvSpPr>
          <p:cNvPr id="11" name="TextBox 10"/>
          <p:cNvSpPr txBox="1"/>
          <p:nvPr/>
        </p:nvSpPr>
        <p:spPr>
          <a:xfrm>
            <a:off x="-113467149" y="3608566"/>
            <a:ext cx="122153949" cy="923330"/>
          </a:xfrm>
          <a:prstGeom prst="rect">
            <a:avLst/>
          </a:prstGeom>
          <a:noFill/>
        </p:spPr>
        <p:txBody>
          <a:bodyPr wrap="none" rtlCol="0">
            <a:spAutoFit/>
          </a:bodyPr>
          <a:lstStyle/>
          <a:p>
            <a:pPr algn="r"/>
            <a:r>
              <a:rPr lang="en-US" dirty="0" smtClean="0">
                <a:solidFill>
                  <a:srgbClr val="005DAA"/>
                </a:solidFill>
              </a:rPr>
              <a:t>Knowing how fishers</a:t>
            </a:r>
            <a:br>
              <a:rPr lang="en-US" dirty="0" smtClean="0">
                <a:solidFill>
                  <a:srgbClr val="005DAA"/>
                </a:solidFill>
              </a:rPr>
            </a:br>
            <a:r>
              <a:rPr lang="en-US" dirty="0" smtClean="0">
                <a:solidFill>
                  <a:srgbClr val="005DAA"/>
                </a:solidFill>
              </a:rPr>
              <a:t> will respond to </a:t>
            </a:r>
          </a:p>
          <a:p>
            <a:pPr algn="r"/>
            <a:r>
              <a:rPr lang="en-US" dirty="0" smtClean="0">
                <a:solidFill>
                  <a:srgbClr val="005DAA"/>
                </a:solidFill>
              </a:rPr>
              <a:t>declines in catches / fish stocks</a:t>
            </a:r>
            <a:endParaRPr lang="en-US" dirty="0">
              <a:solidFill>
                <a:srgbClr val="005DAA"/>
              </a:solidFill>
            </a:endParaRPr>
          </a:p>
        </p:txBody>
      </p:sp>
      <p:sp>
        <p:nvSpPr>
          <p:cNvPr id="12" name="TextBox 11"/>
          <p:cNvSpPr txBox="1"/>
          <p:nvPr/>
        </p:nvSpPr>
        <p:spPr>
          <a:xfrm>
            <a:off x="145519" y="1162879"/>
            <a:ext cx="4934046" cy="461665"/>
          </a:xfrm>
          <a:prstGeom prst="rect">
            <a:avLst/>
          </a:prstGeom>
          <a:noFill/>
        </p:spPr>
        <p:txBody>
          <a:bodyPr wrap="square" rtlCol="0">
            <a:spAutoFit/>
          </a:bodyPr>
          <a:lstStyle/>
          <a:p>
            <a:r>
              <a:rPr lang="en-US" sz="2400" b="1" dirty="0">
                <a:solidFill>
                  <a:srgbClr val="005DAA"/>
                </a:solidFill>
                <a:latin typeface="Arial Narrow"/>
                <a:cs typeface="Arial Narrow"/>
              </a:rPr>
              <a:t>MAHI / </a:t>
            </a:r>
            <a:r>
              <a:rPr lang="en-US" sz="2400" b="1" dirty="0" smtClean="0">
                <a:solidFill>
                  <a:srgbClr val="005DAA"/>
                </a:solidFill>
                <a:latin typeface="Arial Narrow"/>
                <a:cs typeface="Arial Narrow"/>
              </a:rPr>
              <a:t>ACTIVITY: </a:t>
            </a:r>
            <a:r>
              <a:rPr lang="en-US" sz="2400" dirty="0" smtClean="0"/>
              <a:t>Brainstorm</a:t>
            </a:r>
            <a:r>
              <a:rPr lang="mr-IN" sz="2400" dirty="0" smtClean="0"/>
              <a:t>…</a:t>
            </a:r>
            <a:r>
              <a:rPr lang="en-US" sz="2400" dirty="0" smtClean="0"/>
              <a:t> </a:t>
            </a:r>
          </a:p>
        </p:txBody>
      </p:sp>
      <p:pic>
        <p:nvPicPr>
          <p:cNvPr id="13" name="Picture 12"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70657">
            <a:off x="2369979" y="1884221"/>
            <a:ext cx="1058441" cy="1082916"/>
          </a:xfrm>
          <a:prstGeom prst="rect">
            <a:avLst/>
          </a:prstGeom>
        </p:spPr>
      </p:pic>
      <p:pic>
        <p:nvPicPr>
          <p:cNvPr id="14" name="Picture 13"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29518" y="2763174"/>
            <a:ext cx="1058441" cy="1020447"/>
          </a:xfrm>
          <a:prstGeom prst="rect">
            <a:avLst/>
          </a:prstGeom>
        </p:spPr>
      </p:pic>
      <p:pic>
        <p:nvPicPr>
          <p:cNvPr id="15" name="Picture 14"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90961">
            <a:off x="2936165" y="3354720"/>
            <a:ext cx="1058441" cy="1195561"/>
          </a:xfrm>
          <a:prstGeom prst="rect">
            <a:avLst/>
          </a:prstGeom>
        </p:spPr>
      </p:pic>
      <p:pic>
        <p:nvPicPr>
          <p:cNvPr id="16" name="Picture 15"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flipV="1">
            <a:off x="6080961" y="1768861"/>
            <a:ext cx="1058441" cy="1234654"/>
          </a:xfrm>
          <a:prstGeom prst="rect">
            <a:avLst/>
          </a:prstGeom>
        </p:spPr>
      </p:pic>
      <p:pic>
        <p:nvPicPr>
          <p:cNvPr id="17" name="Picture 16"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440902" flipV="1">
            <a:off x="6192015" y="2485931"/>
            <a:ext cx="1058441" cy="1234654"/>
          </a:xfrm>
          <a:prstGeom prst="rect">
            <a:avLst/>
          </a:prstGeom>
        </p:spPr>
      </p:pic>
      <p:pic>
        <p:nvPicPr>
          <p:cNvPr id="18" name="Picture 17"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688078" flipV="1">
            <a:off x="5657469" y="3181982"/>
            <a:ext cx="1058441" cy="1234654"/>
          </a:xfrm>
          <a:prstGeom prst="rect">
            <a:avLst/>
          </a:prstGeom>
        </p:spPr>
      </p:pic>
    </p:spTree>
    <p:extLst>
      <p:ext uri="{BB962C8B-B14F-4D97-AF65-F5344CB8AC3E}">
        <p14:creationId xmlns:p14="http://schemas.microsoft.com/office/powerpoint/2010/main" val="374984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166" y="768389"/>
            <a:ext cx="9594733" cy="4041836"/>
          </a:xfrm>
          <a:prstGeom prst="rect">
            <a:avLst/>
          </a:prstGeom>
        </p:spPr>
      </p:pic>
      <p:sp>
        <p:nvSpPr>
          <p:cNvPr id="20" name="Title 1"/>
          <p:cNvSpPr txBox="1">
            <a:spLocks/>
          </p:cNvSpPr>
          <p:nvPr/>
        </p:nvSpPr>
        <p:spPr>
          <a:xfrm>
            <a:off x="180616" y="-91665"/>
            <a:ext cx="89633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endParaRPr lang="en-US" sz="1800" dirty="0">
              <a:latin typeface="Arial Narrow"/>
              <a:cs typeface="Arial Narrow"/>
            </a:endParaRPr>
          </a:p>
        </p:txBody>
      </p:sp>
      <p:sp>
        <p:nvSpPr>
          <p:cNvPr id="8" name="Content Placeholder 2"/>
          <p:cNvSpPr>
            <a:spLocks noGrp="1"/>
          </p:cNvSpPr>
          <p:nvPr>
            <p:ph sz="half" idx="1"/>
          </p:nvPr>
        </p:nvSpPr>
        <p:spPr>
          <a:xfrm>
            <a:off x="180616" y="981546"/>
            <a:ext cx="6403036" cy="4118408"/>
          </a:xfrm>
        </p:spPr>
        <p:txBody>
          <a:bodyPr>
            <a:normAutofit/>
          </a:body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indent="-258763">
              <a:spcBef>
                <a:spcPts val="300"/>
              </a:spcBef>
              <a:spcAft>
                <a:spcPts val="300"/>
              </a:spcAft>
            </a:pPr>
            <a:r>
              <a:rPr lang="en-AU" sz="1800" noProof="0" dirty="0" smtClean="0"/>
              <a:t>So sustainable fishing means making sure fish stocks do not drop below levels where they cannot _____________ and grow faster than they are caught</a:t>
            </a:r>
          </a:p>
          <a:p>
            <a:pPr indent="-258763">
              <a:spcBef>
                <a:spcPts val="300"/>
              </a:spcBef>
              <a:spcAft>
                <a:spcPts val="300"/>
              </a:spcAft>
            </a:pPr>
            <a:endParaRPr lang="en-AU" sz="500" noProof="0" dirty="0" smtClean="0"/>
          </a:p>
          <a:p>
            <a:pPr indent="-258763">
              <a:spcBef>
                <a:spcPts val="300"/>
              </a:spcBef>
              <a:spcAft>
                <a:spcPts val="300"/>
              </a:spcAft>
            </a:pPr>
            <a:r>
              <a:rPr lang="en-AU" sz="1800" dirty="0" smtClean="0"/>
              <a:t>Fishers </a:t>
            </a:r>
            <a:r>
              <a:rPr lang="en-AU" sz="1800" dirty="0"/>
              <a:t>need to know as much as they can about the fish and shellfish they catch, and the </a:t>
            </a:r>
            <a:r>
              <a:rPr lang="en-AU" sz="1800" dirty="0" smtClean="0"/>
              <a:t>_________________ they </a:t>
            </a:r>
            <a:r>
              <a:rPr lang="en-AU" sz="1800" dirty="0"/>
              <a:t>live </a:t>
            </a:r>
            <a:r>
              <a:rPr lang="en-AU" sz="1800" dirty="0" smtClean="0"/>
              <a:t>in</a:t>
            </a:r>
          </a:p>
          <a:p>
            <a:pPr indent="-258763">
              <a:spcBef>
                <a:spcPts val="300"/>
              </a:spcBef>
              <a:spcAft>
                <a:spcPts val="300"/>
              </a:spcAft>
            </a:pPr>
            <a:endParaRPr lang="en-AU" sz="500" dirty="0" smtClean="0"/>
          </a:p>
          <a:p>
            <a:pPr indent="-258763">
              <a:spcBef>
                <a:spcPts val="300"/>
              </a:spcBef>
              <a:spcAft>
                <a:spcPts val="300"/>
              </a:spcAft>
            </a:pPr>
            <a:r>
              <a:rPr lang="en-AU" sz="1800" dirty="0"/>
              <a:t>Fisheries work with </a:t>
            </a:r>
            <a:r>
              <a:rPr lang="en-AU" sz="1800" dirty="0" smtClean="0"/>
              <a:t>____________ to </a:t>
            </a:r>
            <a:r>
              <a:rPr lang="en-AU" sz="1800" dirty="0"/>
              <a:t>understand how the fish and shellfish </a:t>
            </a:r>
            <a:r>
              <a:rPr lang="en-AU" sz="1800" dirty="0" smtClean="0"/>
              <a:t>stock grows and shrinks over time</a:t>
            </a:r>
            <a:endParaRPr lang="en-AU" sz="1800" dirty="0"/>
          </a:p>
        </p:txBody>
      </p:sp>
      <p:sp>
        <p:nvSpPr>
          <p:cNvPr id="5" name="Oval 4"/>
          <p:cNvSpPr/>
          <p:nvPr/>
        </p:nvSpPr>
        <p:spPr>
          <a:xfrm>
            <a:off x="4714699" y="1864138"/>
            <a:ext cx="1788557" cy="554604"/>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r</a:t>
            </a:r>
            <a:r>
              <a:rPr lang="en-US" dirty="0" smtClean="0">
                <a:solidFill>
                  <a:srgbClr val="005DAA"/>
                </a:solidFill>
              </a:rPr>
              <a:t>eproduce</a:t>
            </a:r>
            <a:endParaRPr lang="en-US" dirty="0">
              <a:solidFill>
                <a:srgbClr val="005DAA"/>
              </a:solidFill>
            </a:endParaRPr>
          </a:p>
        </p:txBody>
      </p:sp>
      <p:sp>
        <p:nvSpPr>
          <p:cNvPr id="10" name="Oval 9"/>
          <p:cNvSpPr/>
          <p:nvPr/>
        </p:nvSpPr>
        <p:spPr>
          <a:xfrm>
            <a:off x="2504727" y="3587694"/>
            <a:ext cx="1788557" cy="554604"/>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DAA"/>
                </a:solidFill>
              </a:rPr>
              <a:t>scientists</a:t>
            </a:r>
            <a:endParaRPr lang="en-US" dirty="0">
              <a:solidFill>
                <a:srgbClr val="005DAA"/>
              </a:solidFill>
            </a:endParaRPr>
          </a:p>
        </p:txBody>
      </p:sp>
      <p:sp>
        <p:nvSpPr>
          <p:cNvPr id="11" name="Oval 10"/>
          <p:cNvSpPr/>
          <p:nvPr/>
        </p:nvSpPr>
        <p:spPr>
          <a:xfrm>
            <a:off x="4078656" y="2880693"/>
            <a:ext cx="1788557" cy="554604"/>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DAA"/>
                </a:solidFill>
              </a:rPr>
              <a:t>ecosystems</a:t>
            </a:r>
            <a:endParaRPr lang="en-US" dirty="0">
              <a:solidFill>
                <a:srgbClr val="005DAA"/>
              </a:solidFill>
            </a:endParaRPr>
          </a:p>
        </p:txBody>
      </p:sp>
      <p:pic>
        <p:nvPicPr>
          <p:cNvPr id="12" name="Picture 11" descr="Blue_Butterfly fish.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7546566" y="3587694"/>
            <a:ext cx="1672336" cy="1424749"/>
          </a:xfrm>
          <a:prstGeom prst="rect">
            <a:avLst/>
          </a:prstGeom>
        </p:spPr>
      </p:pic>
      <p:sp>
        <p:nvSpPr>
          <p:cNvPr id="13" name="Oval Callout 12"/>
          <p:cNvSpPr/>
          <p:nvPr/>
        </p:nvSpPr>
        <p:spPr>
          <a:xfrm>
            <a:off x="6503256" y="2604947"/>
            <a:ext cx="2423988" cy="982747"/>
          </a:xfrm>
          <a:prstGeom prst="wedgeEllipseCallout">
            <a:avLst>
              <a:gd name="adj1" fmla="val -5771"/>
              <a:gd name="adj2" fmla="val 10514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DAA"/>
                </a:solidFill>
              </a:rPr>
              <a:t>Ready for some possible answers?</a:t>
            </a:r>
            <a:endParaRPr lang="en-US" dirty="0">
              <a:solidFill>
                <a:srgbClr val="005DAA"/>
              </a:solidFill>
            </a:endParaRPr>
          </a:p>
        </p:txBody>
      </p:sp>
      <p:sp>
        <p:nvSpPr>
          <p:cNvPr id="16" name="Oval Callout 15"/>
          <p:cNvSpPr/>
          <p:nvPr/>
        </p:nvSpPr>
        <p:spPr>
          <a:xfrm>
            <a:off x="6503256" y="1294958"/>
            <a:ext cx="2566864" cy="1133918"/>
          </a:xfrm>
          <a:prstGeom prst="wedgeEllipseCallout">
            <a:avLst>
              <a:gd name="adj1" fmla="val -40760"/>
              <a:gd name="adj2" fmla="val -50612"/>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dirty="0" smtClean="0">
                <a:solidFill>
                  <a:srgbClr val="005DAA"/>
                </a:solidFill>
              </a:rPr>
              <a:t>Put a word in each gap to complete the sentences</a:t>
            </a:r>
            <a:endParaRPr lang="en-US" dirty="0">
              <a:solidFill>
                <a:srgbClr val="005DAA"/>
              </a:solidFill>
            </a:endParaRPr>
          </a:p>
        </p:txBody>
      </p:sp>
      <p:pic>
        <p:nvPicPr>
          <p:cNvPr id="15" name="Picture 14" descr="Blue_Salm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83199" y="826497"/>
            <a:ext cx="1532647" cy="919588"/>
          </a:xfrm>
          <a:prstGeom prst="rect">
            <a:avLst/>
          </a:prstGeom>
        </p:spPr>
      </p:pic>
      <p:sp>
        <p:nvSpPr>
          <p:cNvPr id="14" name="Title 1"/>
          <p:cNvSpPr>
            <a:spLocks noGrp="1"/>
          </p:cNvSpPr>
          <p:nvPr>
            <p:ph type="title"/>
          </p:nvPr>
        </p:nvSpPr>
        <p:spPr>
          <a:xfrm>
            <a:off x="180616" y="93911"/>
            <a:ext cx="7828851" cy="758428"/>
          </a:xfrm>
        </p:spPr>
        <p:txBody>
          <a:bodyPr>
            <a:normAutofit fontScale="90000"/>
          </a:bodyPr>
          <a:lstStyle/>
          <a:p>
            <a:r>
              <a:rPr lang="en-AU" dirty="0" smtClean="0"/>
              <a:t>SUSTAINABLE </a:t>
            </a:r>
            <a:r>
              <a:rPr lang="en-AU" dirty="0"/>
              <a:t>FISHING &amp; SUSTAINABLE CATCH</a:t>
            </a:r>
            <a:endParaRPr lang="en-AU" noProof="0" dirty="0"/>
          </a:p>
        </p:txBody>
      </p:sp>
    </p:spTree>
    <p:extLst>
      <p:ext uri="{BB962C8B-B14F-4D97-AF65-F5344CB8AC3E}">
        <p14:creationId xmlns:p14="http://schemas.microsoft.com/office/powerpoint/2010/main" val="4080476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dissolv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dissolv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dissolve">
                                      <p:cBhvr>
                                        <p:cTn id="34" dur="500"/>
                                        <p:tgtEl>
                                          <p:spTgt spid="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ppt_w</p:attrName>
                                        </p:attrNameLst>
                                      </p:cBhvr>
                                      <p:tavLst>
                                        <p:tav tm="0" fmla="#ppt_w*sin(2.5*pi*$)">
                                          <p:val>
                                            <p:fltVal val="0"/>
                                          </p:val>
                                        </p:tav>
                                        <p:tav tm="100000">
                                          <p:val>
                                            <p:fltVal val="1"/>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animBg="1"/>
      <p:bldP spid="10" grpId="0" animBg="1"/>
      <p:bldP spid="11" grpId="0" animBg="1"/>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noProof="0" smtClean="0"/>
              <a:t>MIHI / INTRODUCTION</a:t>
            </a:r>
            <a:endParaRPr lang="en-AU" noProof="0"/>
          </a:p>
        </p:txBody>
      </p:sp>
      <p:sp>
        <p:nvSpPr>
          <p:cNvPr id="4" name="Content Placeholder 3"/>
          <p:cNvSpPr>
            <a:spLocks noGrp="1"/>
          </p:cNvSpPr>
          <p:nvPr>
            <p:ph sz="half" idx="4294967295"/>
          </p:nvPr>
        </p:nvSpPr>
        <p:spPr>
          <a:xfrm>
            <a:off x="720065" y="939167"/>
            <a:ext cx="7581750" cy="3797344"/>
          </a:xfrm>
          <a:prstGeom prst="rect">
            <a:avLst/>
          </a:prstGeom>
        </p:spPr>
        <p:txBody>
          <a:bodyPr>
            <a:normAutofit/>
          </a:bodyPr>
          <a:lstStyle/>
          <a:p>
            <a:pPr marL="0" indent="0" algn="ctr">
              <a:buNone/>
            </a:pPr>
            <a:r>
              <a:rPr lang="en-AU" sz="2700" noProof="0" dirty="0" smtClean="0">
                <a:solidFill>
                  <a:srgbClr val="175EAA"/>
                </a:solidFill>
                <a:latin typeface="Arial"/>
                <a:cs typeface="Arial"/>
              </a:rPr>
              <a:t>The good news is… </a:t>
            </a:r>
            <a:r>
              <a:rPr lang="en-AU" sz="2300" noProof="0" dirty="0" smtClean="0">
                <a:latin typeface="Arial"/>
                <a:cs typeface="Arial"/>
              </a:rPr>
              <a:t>some special people are working hard to make sure this doesn’t happen!</a:t>
            </a:r>
          </a:p>
          <a:p>
            <a:pPr marL="0" indent="0" algn="ctr">
              <a:buNone/>
            </a:pPr>
            <a:endParaRPr lang="en-AU" sz="1000" noProof="0" dirty="0" smtClean="0">
              <a:latin typeface="Arial"/>
              <a:cs typeface="Arial"/>
            </a:endParaRPr>
          </a:p>
          <a:p>
            <a:pPr marL="0" indent="0" algn="ctr">
              <a:buNone/>
            </a:pPr>
            <a:r>
              <a:rPr lang="en-AU" sz="2800" noProof="0" dirty="0" smtClean="0">
                <a:solidFill>
                  <a:srgbClr val="175EAA"/>
                </a:solidFill>
                <a:latin typeface="Arial Narrow"/>
                <a:cs typeface="Arial Narrow"/>
              </a:rPr>
              <a:t>In this topic look </a:t>
            </a:r>
            <a:r>
              <a:rPr lang="en-AU" sz="2800" noProof="0" dirty="0" smtClean="0">
                <a:solidFill>
                  <a:srgbClr val="005DAA"/>
                </a:solidFill>
                <a:latin typeface="Arial Narrow"/>
                <a:cs typeface="Arial Narrow"/>
              </a:rPr>
              <a:t>more closely at what is a ‘sustainable catch’ and the role of scientists in ensuring we don’t catch too many fish</a:t>
            </a:r>
          </a:p>
          <a:p>
            <a:pPr marL="0" indent="0" algn="ctr">
              <a:buNone/>
            </a:pPr>
            <a:endParaRPr lang="en-AU" sz="500" noProof="0" dirty="0" smtClean="0">
              <a:solidFill>
                <a:srgbClr val="005DAA"/>
              </a:solidFill>
              <a:latin typeface="Arial Narrow"/>
              <a:cs typeface="Arial Narrow"/>
            </a:endParaRPr>
          </a:p>
          <a:p>
            <a:pPr marL="0" indent="0" algn="ctr">
              <a:buNone/>
            </a:pPr>
            <a:r>
              <a:rPr lang="en-AU" sz="2000" noProof="0" dirty="0" smtClean="0">
                <a:latin typeface="Arial"/>
                <a:cs typeface="Arial"/>
              </a:rPr>
              <a:t>Let’s take a moment to think about what we know already about sustainable fishing</a:t>
            </a:r>
            <a:endParaRPr lang="en-AU" sz="2000" noProof="0" dirty="0">
              <a:solidFill>
                <a:srgbClr val="FF0000"/>
              </a:solidFill>
              <a:latin typeface="Arial"/>
              <a:cs typeface="Arial"/>
            </a:endParaRPr>
          </a:p>
        </p:txBody>
      </p:sp>
      <p:pic>
        <p:nvPicPr>
          <p:cNvPr id="5" name="Picture 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490106" flipH="1">
            <a:off x="7985314" y="3711539"/>
            <a:ext cx="1001066" cy="1004931"/>
          </a:xfrm>
          <a:prstGeom prst="rect">
            <a:avLst/>
          </a:prstGeom>
        </p:spPr>
      </p:pic>
    </p:spTree>
    <p:extLst>
      <p:ext uri="{BB962C8B-B14F-4D97-AF65-F5344CB8AC3E}">
        <p14:creationId xmlns:p14="http://schemas.microsoft.com/office/powerpoint/2010/main" val="293390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70585" y="581679"/>
            <a:ext cx="9485169" cy="4353178"/>
          </a:xfrm>
          <a:prstGeom prst="rect">
            <a:avLst/>
          </a:prstGeom>
        </p:spPr>
      </p:pic>
      <p:sp>
        <p:nvSpPr>
          <p:cNvPr id="3" name="Content Placeholder 2"/>
          <p:cNvSpPr>
            <a:spLocks noGrp="1"/>
          </p:cNvSpPr>
          <p:nvPr>
            <p:ph sz="half" idx="1"/>
          </p:nvPr>
        </p:nvSpPr>
        <p:spPr>
          <a:xfrm>
            <a:off x="435429" y="1176368"/>
            <a:ext cx="4136571" cy="3421957"/>
          </a:xfrm>
        </p:spPr>
        <p:txBody>
          <a:bodyPr>
            <a:normAutofit/>
          </a:bodyPr>
          <a:lstStyle/>
          <a:p>
            <a:pPr marL="0" indent="0" algn="ctr">
              <a:spcAft>
                <a:spcPts val="300"/>
              </a:spcAft>
              <a:buNone/>
            </a:pPr>
            <a:r>
              <a:rPr lang="en-AU" sz="2400" b="1" noProof="0" dirty="0" smtClean="0">
                <a:solidFill>
                  <a:srgbClr val="002E6C"/>
                </a:solidFill>
                <a:latin typeface="Arial Narrow"/>
                <a:cs typeface="Arial Narrow"/>
              </a:rPr>
              <a:t>MĀTAKI TĒNEI / WATCH THIS</a:t>
            </a:r>
          </a:p>
          <a:p>
            <a:pPr marL="0" indent="0" algn="ctr">
              <a:spcBef>
                <a:spcPts val="300"/>
              </a:spcBef>
              <a:spcAft>
                <a:spcPts val="300"/>
              </a:spcAft>
              <a:buNone/>
            </a:pPr>
            <a:r>
              <a:rPr lang="en-AU" sz="1900" noProof="0" dirty="0" smtClean="0">
                <a:latin typeface="Arial"/>
                <a:cs typeface="Arial"/>
              </a:rPr>
              <a:t>Watch this short film [1:29] </a:t>
            </a:r>
            <a:r>
              <a:rPr lang="en-AU" sz="1900" noProof="0" dirty="0" smtClean="0">
                <a:hlinkClick r:id="rId5"/>
              </a:rPr>
              <a:t>What is the MSC and why is certified sustainable seafood important?</a:t>
            </a:r>
            <a:endParaRPr lang="en-AU" sz="1800" noProof="0" dirty="0" smtClean="0">
              <a:latin typeface="Arial"/>
              <a:cs typeface="Arial"/>
            </a:endParaRPr>
          </a:p>
        </p:txBody>
      </p:sp>
      <p:sp>
        <p:nvSpPr>
          <p:cNvPr id="20" name="Title 1"/>
          <p:cNvSpPr txBox="1">
            <a:spLocks/>
          </p:cNvSpPr>
          <p:nvPr/>
        </p:nvSpPr>
        <p:spPr>
          <a:xfrm>
            <a:off x="180617" y="-91665"/>
            <a:ext cx="8444232"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3.1 SUSTAINABLE FISHING &amp; SUSTAINABLE </a:t>
            </a:r>
            <a:r>
              <a:rPr lang="en-US" sz="3200" dirty="0" smtClean="0">
                <a:latin typeface="Arial Narrow"/>
                <a:cs typeface="Arial Narrow"/>
              </a:rPr>
              <a:t>CATCH</a:t>
            </a:r>
          </a:p>
          <a:p>
            <a:r>
              <a:rPr lang="en-US" sz="1800" dirty="0">
                <a:latin typeface="Arial Narrow"/>
                <a:cs typeface="Arial Narrow"/>
              </a:rPr>
              <a:t>Focus Question: What is sustainable fishing and what do we mean by a ‘sustainable catch? </a:t>
            </a:r>
          </a:p>
        </p:txBody>
      </p:sp>
      <p:sp>
        <p:nvSpPr>
          <p:cNvPr id="5" name="TextBox 4"/>
          <p:cNvSpPr txBox="1"/>
          <p:nvPr/>
        </p:nvSpPr>
        <p:spPr>
          <a:xfrm>
            <a:off x="8998857" y="4009571"/>
            <a:ext cx="184666" cy="369332"/>
          </a:xfrm>
          <a:prstGeom prst="rect">
            <a:avLst/>
          </a:prstGeom>
          <a:noFill/>
        </p:spPr>
        <p:txBody>
          <a:bodyPr wrap="none" rtlCol="0">
            <a:spAutoFit/>
          </a:bodyPr>
          <a:lstStyle/>
          <a:p>
            <a:endParaRPr lang="en-US" dirty="0"/>
          </a:p>
        </p:txBody>
      </p:sp>
      <p:pic>
        <p:nvPicPr>
          <p:cNvPr id="9" name="Content Placeholder 8" descr="Screenshot 2020-05-18 14.57.39.png">
            <a:hlinkClick r:id="rId5"/>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a:stretch/>
        </p:blipFill>
        <p:spPr>
          <a:xfrm>
            <a:off x="956823" y="2874335"/>
            <a:ext cx="2907505" cy="1552774"/>
          </a:xfrm>
        </p:spPr>
      </p:pic>
      <p:sp>
        <p:nvSpPr>
          <p:cNvPr id="7" name="Content Placeholder 2"/>
          <p:cNvSpPr txBox="1">
            <a:spLocks/>
          </p:cNvSpPr>
          <p:nvPr/>
        </p:nvSpPr>
        <p:spPr>
          <a:xfrm>
            <a:off x="4724400" y="1176368"/>
            <a:ext cx="4136571" cy="3421957"/>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Font typeface="Arial"/>
              <a:buNone/>
            </a:pPr>
            <a:r>
              <a:rPr lang="en-AU" sz="2400" b="1" dirty="0" smtClean="0">
                <a:solidFill>
                  <a:srgbClr val="00B6DE"/>
                </a:solidFill>
                <a:latin typeface="Arial Narrow"/>
                <a:cs typeface="Arial Narrow"/>
              </a:rPr>
              <a:t>HE PĀTAI / CONSIDER THIS</a:t>
            </a:r>
          </a:p>
          <a:p>
            <a:pPr marL="0" indent="0" algn="ctr">
              <a:spcBef>
                <a:spcPts val="300"/>
              </a:spcBef>
              <a:spcAft>
                <a:spcPts val="300"/>
              </a:spcAft>
              <a:buFont typeface="Arial"/>
              <a:buNone/>
            </a:pPr>
            <a:r>
              <a:rPr lang="en-AU" sz="1800" dirty="0" smtClean="0"/>
              <a:t>Why do you think it might be important to know where your kai moana [fish and shellfish that you eat] comes from?</a:t>
            </a:r>
          </a:p>
          <a:p>
            <a:pPr marL="0" indent="0" algn="ctr">
              <a:spcBef>
                <a:spcPts val="300"/>
              </a:spcBef>
              <a:spcAft>
                <a:spcPts val="300"/>
              </a:spcAft>
              <a:buFont typeface="Arial"/>
              <a:buNone/>
            </a:pPr>
            <a:endParaRPr lang="en-AU" sz="500" dirty="0" smtClean="0"/>
          </a:p>
          <a:p>
            <a:pPr marL="0" indent="0" algn="ctr">
              <a:lnSpc>
                <a:spcPct val="100000"/>
              </a:lnSpc>
              <a:spcBef>
                <a:spcPts val="0"/>
              </a:spcBef>
              <a:buFont typeface="Arial"/>
              <a:buNone/>
              <a:defRPr/>
            </a:pPr>
            <a:endParaRPr lang="en-AU" sz="200" dirty="0" smtClean="0">
              <a:solidFill>
                <a:srgbClr val="175EAA"/>
              </a:solidFill>
            </a:endParaRPr>
          </a:p>
          <a:p>
            <a:pPr marL="0" indent="0" algn="ctr">
              <a:lnSpc>
                <a:spcPct val="100000"/>
              </a:lnSpc>
              <a:spcBef>
                <a:spcPts val="0"/>
              </a:spcBef>
              <a:buFont typeface="Arial"/>
              <a:buNone/>
              <a:defRPr/>
            </a:pPr>
            <a:r>
              <a:rPr lang="en-AU" sz="2400" b="1" dirty="0" smtClean="0">
                <a:solidFill>
                  <a:srgbClr val="175EAA"/>
                </a:solidFill>
                <a:latin typeface="Arial Narrow"/>
                <a:cs typeface="Arial Narrow"/>
              </a:rPr>
              <a:t>MAHI / ACTIVITY</a:t>
            </a:r>
          </a:p>
          <a:p>
            <a:pPr marL="0" indent="0" algn="ctr">
              <a:spcBef>
                <a:spcPts val="300"/>
              </a:spcBef>
              <a:spcAft>
                <a:spcPts val="300"/>
              </a:spcAft>
              <a:buFont typeface="Arial"/>
              <a:buNone/>
            </a:pPr>
            <a:r>
              <a:rPr lang="en-AU" sz="1900" dirty="0" smtClean="0"/>
              <a:t>Add new learning to your prior knowledge chart (previous slide)</a:t>
            </a:r>
            <a:endParaRPr lang="en-AU" dirty="0" smtClean="0"/>
          </a:p>
          <a:p>
            <a:pPr>
              <a:spcBef>
                <a:spcPts val="300"/>
              </a:spcBef>
              <a:spcAft>
                <a:spcPts val="300"/>
              </a:spcAft>
            </a:pPr>
            <a:endParaRPr lang="en-AU" dirty="0" smtClean="0"/>
          </a:p>
        </p:txBody>
      </p:sp>
    </p:spTree>
    <p:extLst>
      <p:ext uri="{BB962C8B-B14F-4D97-AF65-F5344CB8AC3E}">
        <p14:creationId xmlns:p14="http://schemas.microsoft.com/office/powerpoint/2010/main" val="2959169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dissolve">
                                      <p:cBhvr>
                                        <p:cTn id="21" dur="500"/>
                                        <p:tgtEl>
                                          <p:spTgt spid="7">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dissolve">
                                      <p:cBhvr>
                                        <p:cTn id="24" dur="500"/>
                                        <p:tgtEl>
                                          <p:spTgt spid="7">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816191"/>
            <a:ext cx="4780144" cy="3868182"/>
          </a:xfrm>
          <a:prstGeom prst="rect">
            <a:avLst/>
          </a:prstGeom>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3277829527"/>
              </p:ext>
            </p:extLst>
          </p:nvPr>
        </p:nvGraphicFramePr>
        <p:xfrm>
          <a:off x="4902201" y="1079310"/>
          <a:ext cx="3964260" cy="3347672"/>
        </p:xfrm>
        <a:graphic>
          <a:graphicData uri="http://schemas.openxmlformats.org/drawingml/2006/table">
            <a:tbl>
              <a:tblPr firstRow="1" bandRow="1">
                <a:tableStyleId>{5C22544A-7EE6-4342-B048-85BDC9FD1C3A}</a:tableStyleId>
              </a:tblPr>
              <a:tblGrid>
                <a:gridCol w="1321420"/>
                <a:gridCol w="1321420"/>
                <a:gridCol w="1321420"/>
              </a:tblGrid>
              <a:tr h="881116">
                <a:tc gridSpan="3">
                  <a:txBody>
                    <a:bodyPr/>
                    <a:lstStyle/>
                    <a:p>
                      <a:pPr algn="ctr"/>
                      <a:r>
                        <a:rPr lang="en-US" sz="2300" b="0" i="0" baseline="0" dirty="0" smtClean="0">
                          <a:latin typeface="Arial"/>
                          <a:cs typeface="Arial"/>
                        </a:rPr>
                        <a:t>SUSTAINABLE FISHING</a:t>
                      </a:r>
                    </a:p>
                    <a:p>
                      <a:pPr algn="ctr"/>
                      <a:r>
                        <a:rPr lang="en-US" sz="2000" b="0" i="0" dirty="0" smtClean="0">
                          <a:latin typeface="Arial"/>
                          <a:cs typeface="Arial"/>
                        </a:rPr>
                        <a:t>PRIOR KNOWLEDGE</a:t>
                      </a:r>
                      <a:r>
                        <a:rPr lang="en-US" sz="2000" b="0" i="0" baseline="0" dirty="0" smtClean="0">
                          <a:latin typeface="Arial"/>
                          <a:cs typeface="Arial"/>
                        </a:rPr>
                        <a:t> CHART</a:t>
                      </a:r>
                      <a:endParaRPr lang="en-US" sz="20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r>
              <a:tr h="1195327">
                <a:tc>
                  <a:txBody>
                    <a:bodyPr/>
                    <a:lstStyle/>
                    <a:p>
                      <a:pPr algn="ctr"/>
                      <a:r>
                        <a:rPr lang="en-US" sz="1400" dirty="0" smtClean="0">
                          <a:solidFill>
                            <a:schemeClr val="bg1"/>
                          </a:solidFill>
                          <a:latin typeface="Arial"/>
                          <a:cs typeface="Arial"/>
                        </a:rPr>
                        <a:t>What we know</a:t>
                      </a:r>
                      <a:endParaRPr lang="en-US" sz="1400" dirty="0">
                        <a:solidFill>
                          <a:schemeClr val="bg1"/>
                        </a:solidFill>
                        <a:latin typeface="Arial"/>
                        <a:cs typeface="Arial"/>
                      </a:endParaRPr>
                    </a:p>
                  </a:txBody>
                  <a:tcPr marL="76245" marR="76245" marT="34290" marB="34290" anchor="ctr">
                    <a:solidFill>
                      <a:srgbClr val="175EAA"/>
                    </a:solidFill>
                  </a:tcPr>
                </a:tc>
                <a:tc>
                  <a:txBody>
                    <a:bodyPr/>
                    <a:lstStyle/>
                    <a:p>
                      <a:pPr algn="ctr"/>
                      <a:r>
                        <a:rPr lang="en-US" sz="1400" dirty="0" smtClean="0">
                          <a:solidFill>
                            <a:schemeClr val="bg1"/>
                          </a:solidFill>
                          <a:latin typeface="Arial"/>
                          <a:cs typeface="Arial"/>
                        </a:rPr>
                        <a:t>What we would like to know</a:t>
                      </a:r>
                      <a:endParaRPr lang="en-US" sz="1400" dirty="0">
                        <a:solidFill>
                          <a:schemeClr val="bg1"/>
                        </a:solidFill>
                        <a:latin typeface="Arial"/>
                        <a:cs typeface="Arial"/>
                      </a:endParaRPr>
                    </a:p>
                  </a:txBody>
                  <a:tcPr marL="76245" marR="76245" marT="34290" marB="34290" anchor="ctr">
                    <a:solidFill>
                      <a:srgbClr val="175EAA"/>
                    </a:solidFill>
                  </a:tcPr>
                </a:tc>
                <a:tc>
                  <a:txBody>
                    <a:bodyPr/>
                    <a:lstStyle/>
                    <a:p>
                      <a:pPr algn="ctr"/>
                      <a:r>
                        <a:rPr lang="en-US" sz="1400" dirty="0" smtClean="0">
                          <a:solidFill>
                            <a:schemeClr val="bg1"/>
                          </a:solidFill>
                          <a:latin typeface="Arial"/>
                          <a:cs typeface="Arial"/>
                        </a:rPr>
                        <a:t>What we have learned</a:t>
                      </a:r>
                      <a:endParaRPr lang="en-US" sz="1400" dirty="0">
                        <a:solidFill>
                          <a:schemeClr val="bg1"/>
                        </a:solidFill>
                        <a:latin typeface="Arial"/>
                        <a:cs typeface="Arial"/>
                      </a:endParaRPr>
                    </a:p>
                  </a:txBody>
                  <a:tcPr marL="76245" marR="76245" marT="34290" marB="34290" anchor="ctr">
                    <a:solidFill>
                      <a:srgbClr val="175EAA"/>
                    </a:solidFill>
                  </a:tcPr>
                </a:tc>
              </a:tr>
              <a:tr h="1271229">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r>
            </a:tbl>
          </a:graphicData>
        </a:graphic>
      </p:graphicFrame>
      <p:sp>
        <p:nvSpPr>
          <p:cNvPr id="7" name="Content Placeholder 6"/>
          <p:cNvSpPr>
            <a:spLocks noGrp="1"/>
          </p:cNvSpPr>
          <p:nvPr>
            <p:ph sz="half" idx="2"/>
          </p:nvPr>
        </p:nvSpPr>
        <p:spPr>
          <a:xfrm>
            <a:off x="176600" y="1434523"/>
            <a:ext cx="4285940" cy="2992459"/>
          </a:xfrm>
        </p:spPr>
        <p:txBody>
          <a:bodyPr>
            <a:noAutofit/>
          </a:bodyPr>
          <a:lstStyle/>
          <a:p>
            <a:pPr marL="0" indent="0" algn="ctr">
              <a:spcBef>
                <a:spcPts val="300"/>
              </a:spcBef>
              <a:spcAft>
                <a:spcPts val="300"/>
              </a:spcAft>
              <a:buNone/>
            </a:pPr>
            <a:r>
              <a:rPr lang="en-AU" sz="2000" b="1" noProof="0" dirty="0" smtClean="0">
                <a:solidFill>
                  <a:srgbClr val="00B6DE"/>
                </a:solidFill>
                <a:latin typeface="Arial Narrow"/>
                <a:cs typeface="Arial Narrow"/>
              </a:rPr>
              <a:t>HE PĀTAI / CONSIDER THIS</a:t>
            </a:r>
          </a:p>
          <a:p>
            <a:pPr marL="0" indent="0" algn="ctr">
              <a:spcBef>
                <a:spcPts val="300"/>
              </a:spcBef>
              <a:spcAft>
                <a:spcPts val="300"/>
              </a:spcAft>
              <a:buNone/>
            </a:pPr>
            <a:r>
              <a:rPr lang="en-AU" sz="2200" noProof="0" dirty="0" smtClean="0">
                <a:latin typeface="Arial"/>
                <a:cs typeface="Arial"/>
              </a:rPr>
              <a:t>What do we already know about sustainable fishing?</a:t>
            </a:r>
          </a:p>
          <a:p>
            <a:pPr marL="0" indent="0" algn="ctr">
              <a:spcBef>
                <a:spcPts val="300"/>
              </a:spcBef>
              <a:spcAft>
                <a:spcPts val="300"/>
              </a:spcAft>
              <a:buNone/>
            </a:pPr>
            <a:endParaRPr lang="en-AU" sz="1800" noProof="0" dirty="0" smtClean="0">
              <a:solidFill>
                <a:srgbClr val="175EAA"/>
              </a:solidFill>
              <a:latin typeface="Arial"/>
              <a:cs typeface="Arial"/>
            </a:endParaRPr>
          </a:p>
          <a:p>
            <a:pPr marL="0" indent="0" algn="ctr">
              <a:spcBef>
                <a:spcPts val="300"/>
              </a:spcBef>
              <a:spcAft>
                <a:spcPts val="300"/>
              </a:spcAft>
              <a:buNone/>
            </a:pPr>
            <a:r>
              <a:rPr lang="en-AU" sz="2000" b="1" noProof="0" dirty="0" smtClean="0">
                <a:solidFill>
                  <a:srgbClr val="175EAA"/>
                </a:solidFill>
                <a:latin typeface="Arial Narrow"/>
                <a:cs typeface="Arial Narrow"/>
              </a:rPr>
              <a:t>MAHI / ACTIVITY</a:t>
            </a:r>
          </a:p>
          <a:p>
            <a:pPr marL="0" indent="0" algn="ctr">
              <a:spcBef>
                <a:spcPts val="300"/>
              </a:spcBef>
              <a:spcAft>
                <a:spcPts val="300"/>
              </a:spcAft>
              <a:buNone/>
            </a:pPr>
            <a:r>
              <a:rPr lang="en-AU" sz="2200" noProof="0" dirty="0" smtClean="0">
                <a:latin typeface="Arial"/>
                <a:cs typeface="Arial"/>
              </a:rPr>
              <a:t>Complete the Prior Knowledge Chart columns 1 &amp; 2</a:t>
            </a:r>
          </a:p>
          <a:p>
            <a:pPr marL="0" indent="0" algn="ctr">
              <a:spcBef>
                <a:spcPts val="300"/>
              </a:spcBef>
              <a:spcAft>
                <a:spcPts val="300"/>
              </a:spcAft>
              <a:buNone/>
            </a:pPr>
            <a:endParaRPr lang="en-AU" sz="1800" noProof="0" dirty="0">
              <a:latin typeface="Arial"/>
              <a:cs typeface="Arial"/>
            </a:endParaRPr>
          </a:p>
        </p:txBody>
      </p:sp>
      <p:pic>
        <p:nvPicPr>
          <p:cNvPr id="15" name="Picture 14"/>
          <p:cNvPicPr>
            <a:picLocks noChangeAspect="1"/>
          </p:cNvPicPr>
          <p:nvPr/>
        </p:nvPicPr>
        <p:blipFill>
          <a:blip r:embed="rId5"/>
          <a:stretch>
            <a:fillRect/>
          </a:stretch>
        </p:blipFill>
        <p:spPr>
          <a:xfrm rot="20952252">
            <a:off x="3376081" y="3456824"/>
            <a:ext cx="1733403" cy="1798728"/>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SUSTAINABLE </a:t>
            </a:r>
            <a:r>
              <a:rPr lang="en-US" sz="3100" dirty="0">
                <a:latin typeface="Arial Narrow"/>
                <a:cs typeface="Arial Narrow"/>
              </a:rPr>
              <a:t>FISHING &amp; SUSTAINABLE </a:t>
            </a:r>
            <a:r>
              <a:rPr lang="en-US" sz="3100" dirty="0" smtClean="0">
                <a:latin typeface="Arial Narrow"/>
                <a:cs typeface="Arial Narrow"/>
              </a:rPr>
              <a:t>CATCH</a:t>
            </a:r>
          </a:p>
        </p:txBody>
      </p:sp>
    </p:spTree>
    <p:extLst>
      <p:ext uri="{BB962C8B-B14F-4D97-AF65-F5344CB8AC3E}">
        <p14:creationId xmlns:p14="http://schemas.microsoft.com/office/powerpoint/2010/main" val="639681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3011715" y="1027243"/>
            <a:ext cx="6259286" cy="3472186"/>
          </a:xfrm>
          <a:prstGeom prst="rect">
            <a:avLst/>
          </a:prstGeom>
          <a:noFill/>
          <a:ln>
            <a:noFill/>
          </a:ln>
        </p:spPr>
      </p:pic>
      <p:sp>
        <p:nvSpPr>
          <p:cNvPr id="7" name="Content Placeholder 6"/>
          <p:cNvSpPr>
            <a:spLocks noGrp="1"/>
          </p:cNvSpPr>
          <p:nvPr>
            <p:ph sz="half" idx="2"/>
          </p:nvPr>
        </p:nvSpPr>
        <p:spPr>
          <a:xfrm>
            <a:off x="3247573" y="1329473"/>
            <a:ext cx="5655126" cy="2919659"/>
          </a:xfrm>
        </p:spPr>
        <p:txBody>
          <a:bodyPr>
            <a:noAutofit/>
          </a:bodyPr>
          <a:lstStyle/>
          <a:p>
            <a:pPr marL="0" indent="0" algn="ctr">
              <a:spcBef>
                <a:spcPts val="300"/>
              </a:spcBef>
              <a:spcAft>
                <a:spcPts val="300"/>
              </a:spcAft>
              <a:buNone/>
            </a:pPr>
            <a:r>
              <a:rPr lang="en-AU" sz="1800" b="1" dirty="0" smtClean="0">
                <a:solidFill>
                  <a:srgbClr val="00B6DE"/>
                </a:solidFill>
                <a:latin typeface="Arial Narrow"/>
                <a:cs typeface="Arial Narrow"/>
              </a:rPr>
              <a:t>HE </a:t>
            </a:r>
            <a:r>
              <a:rPr lang="en-AU" sz="1800" b="1" dirty="0">
                <a:solidFill>
                  <a:srgbClr val="00B6DE"/>
                </a:solidFill>
                <a:latin typeface="Arial Narrow"/>
                <a:cs typeface="Arial Narrow"/>
              </a:rPr>
              <a:t>PĀTAI / CONSIDER THIS</a:t>
            </a:r>
          </a:p>
          <a:p>
            <a:pPr lvl="0" indent="-252413" algn="ctr">
              <a:buFont typeface="+mj-lt"/>
              <a:buAutoNum type="arabicPeriod"/>
            </a:pPr>
            <a:r>
              <a:rPr lang="en-US" sz="1800" dirty="0" smtClean="0"/>
              <a:t>Do you </a:t>
            </a:r>
            <a:r>
              <a:rPr lang="en-US" sz="1800" dirty="0"/>
              <a:t>catch </a:t>
            </a:r>
            <a:r>
              <a:rPr lang="en-US" sz="1800" dirty="0" smtClean="0"/>
              <a:t>fish</a:t>
            </a:r>
            <a:r>
              <a:rPr lang="en-US" sz="1800" dirty="0"/>
              <a:t> </a:t>
            </a:r>
            <a:r>
              <a:rPr lang="en-US" sz="1800" dirty="0" smtClean="0"/>
              <a:t>- what type of </a:t>
            </a:r>
            <a:r>
              <a:rPr lang="en-US" sz="1800" dirty="0"/>
              <a:t>fish do you catch?</a:t>
            </a:r>
            <a:endParaRPr lang="en-IN" sz="1800" dirty="0"/>
          </a:p>
          <a:p>
            <a:pPr lvl="0" indent="-252413" algn="ctr">
              <a:buFont typeface="+mj-lt"/>
              <a:buAutoNum type="arabicPeriod"/>
            </a:pPr>
            <a:r>
              <a:rPr lang="en-US" sz="1800" dirty="0" smtClean="0"/>
              <a:t>If you eat fish</a:t>
            </a:r>
            <a:r>
              <a:rPr lang="en-US" sz="1800" dirty="0"/>
              <a:t> </a:t>
            </a:r>
            <a:r>
              <a:rPr lang="en-US" sz="1800" dirty="0" smtClean="0"/>
              <a:t>- what type of </a:t>
            </a:r>
            <a:r>
              <a:rPr lang="en-US" sz="1800" dirty="0"/>
              <a:t>fish do you eat?</a:t>
            </a:r>
            <a:endParaRPr lang="en-IN" sz="1800" dirty="0"/>
          </a:p>
          <a:p>
            <a:pPr lvl="0" indent="-252413" algn="ctr">
              <a:buFont typeface="+mj-lt"/>
              <a:buAutoNum type="arabicPeriod"/>
            </a:pPr>
            <a:r>
              <a:rPr lang="en-US" sz="1800" dirty="0"/>
              <a:t>Where does the fish that you eat come </a:t>
            </a:r>
            <a:r>
              <a:rPr lang="en-US" sz="1800" dirty="0" smtClean="0"/>
              <a:t>from?</a:t>
            </a:r>
            <a:endParaRPr lang="en-IN" sz="1800" dirty="0"/>
          </a:p>
          <a:p>
            <a:pPr lvl="0" indent="-252413" algn="ctr">
              <a:buFont typeface="+mj-lt"/>
              <a:buAutoNum type="arabicPeriod"/>
            </a:pPr>
            <a:r>
              <a:rPr lang="en-US" sz="1800" dirty="0"/>
              <a:t>What do you do to help ensure </a:t>
            </a:r>
            <a:r>
              <a:rPr lang="en-US" sz="1800" dirty="0" smtClean="0"/>
              <a:t>the </a:t>
            </a:r>
            <a:r>
              <a:rPr lang="en-US" sz="1800" dirty="0"/>
              <a:t>fish that you eat and / or </a:t>
            </a:r>
            <a:r>
              <a:rPr lang="en-US" sz="1800" dirty="0" smtClean="0"/>
              <a:t>catch are caught </a:t>
            </a:r>
            <a:r>
              <a:rPr lang="en-US" sz="1800" u="sng" dirty="0" smtClean="0"/>
              <a:t>sustainably</a:t>
            </a:r>
            <a:r>
              <a:rPr lang="en-US" sz="1800" dirty="0" smtClean="0"/>
              <a:t>?</a:t>
            </a:r>
          </a:p>
          <a:p>
            <a:pPr lvl="0" indent="-252413" algn="ctr">
              <a:buFont typeface="+mj-lt"/>
              <a:buAutoNum type="arabicPeriod"/>
            </a:pPr>
            <a:r>
              <a:rPr lang="en-US" sz="1800" dirty="0" smtClean="0">
                <a:solidFill>
                  <a:srgbClr val="00B194"/>
                </a:solidFill>
              </a:rPr>
              <a:t>What do you think : Is sustainable fishing important? Why / Why not?</a:t>
            </a:r>
          </a:p>
          <a:p>
            <a:pPr lvl="0" indent="-252413" algn="ctr">
              <a:buFont typeface="+mj-lt"/>
              <a:buAutoNum type="arabicPeriod"/>
            </a:pPr>
            <a:endParaRPr lang="en-IN" sz="500" dirty="0"/>
          </a:p>
          <a:p>
            <a:pPr marL="0" indent="0" algn="ctr">
              <a:spcBef>
                <a:spcPts val="300"/>
              </a:spcBef>
              <a:spcAft>
                <a:spcPts val="300"/>
              </a:spcAft>
              <a:buNone/>
            </a:pPr>
            <a:endParaRPr lang="en-AU" sz="1800" noProof="0" dirty="0" smtClean="0">
              <a:solidFill>
                <a:srgbClr val="175EAA"/>
              </a:solidFill>
            </a:endParaRPr>
          </a:p>
        </p:txBody>
      </p:sp>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smtClean="0">
                <a:latin typeface="Arial Narrow"/>
                <a:cs typeface="Arial Narrow"/>
              </a:rPr>
              <a:t>SUSTAINABLE </a:t>
            </a:r>
            <a:r>
              <a:rPr lang="en-US" sz="3100" dirty="0">
                <a:latin typeface="Arial Narrow"/>
                <a:cs typeface="Arial Narrow"/>
              </a:rPr>
              <a:t>FISHING &amp; SUSTAINABLE </a:t>
            </a:r>
            <a:r>
              <a:rPr lang="en-US" sz="3100" dirty="0" smtClean="0">
                <a:latin typeface="Arial Narrow"/>
                <a:cs typeface="Arial Narrow"/>
              </a:rPr>
              <a:t>CATCH</a:t>
            </a:r>
          </a:p>
        </p:txBody>
      </p:sp>
      <p:pic>
        <p:nvPicPr>
          <p:cNvPr id="4" name="Picture 3"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3589013" y="3849518"/>
            <a:ext cx="1472762" cy="1021527"/>
          </a:xfrm>
          <a:prstGeom prst="rect">
            <a:avLst/>
          </a:prstGeom>
        </p:spPr>
      </p:pic>
      <p:sp>
        <p:nvSpPr>
          <p:cNvPr id="11" name="Content Placeholder 6"/>
          <p:cNvSpPr>
            <a:spLocks noGrp="1"/>
          </p:cNvSpPr>
          <p:nvPr>
            <p:ph sz="half" idx="2"/>
          </p:nvPr>
        </p:nvSpPr>
        <p:spPr>
          <a:xfrm>
            <a:off x="318024" y="1090028"/>
            <a:ext cx="3111929" cy="3810191"/>
          </a:xfrm>
        </p:spPr>
        <p:txBody>
          <a:bodyPr>
            <a:noAutofit/>
          </a:bodyPr>
          <a:lstStyle/>
          <a:p>
            <a:pPr marL="0" indent="0">
              <a:spcBef>
                <a:spcPts val="300"/>
              </a:spcBef>
              <a:spcAft>
                <a:spcPts val="300"/>
              </a:spcAft>
              <a:buNone/>
            </a:pPr>
            <a:r>
              <a:rPr lang="en-AU" sz="2000" b="1" dirty="0">
                <a:solidFill>
                  <a:srgbClr val="00B194"/>
                </a:solidFill>
                <a:latin typeface="Arial Narrow"/>
                <a:cs typeface="Arial Narrow"/>
              </a:rPr>
              <a:t>KŌRERORERO / DISCUSSION</a:t>
            </a:r>
            <a:endParaRPr lang="en-AU" sz="2000" b="1" dirty="0">
              <a:solidFill>
                <a:srgbClr val="175EAA"/>
              </a:solidFill>
              <a:latin typeface="Arial Narrow"/>
              <a:cs typeface="Arial Narrow"/>
            </a:endParaRPr>
          </a:p>
          <a:p>
            <a:pPr marL="0" indent="0">
              <a:spcBef>
                <a:spcPts val="300"/>
              </a:spcBef>
              <a:spcAft>
                <a:spcPts val="300"/>
              </a:spcAft>
              <a:buNone/>
            </a:pPr>
            <a:r>
              <a:rPr lang="en-AU" sz="1800" dirty="0"/>
              <a:t>In Aotearoa New Zealand, Māori were the first fishers – they depended largely on fish and shellfish for protein</a:t>
            </a:r>
          </a:p>
          <a:p>
            <a:pPr marL="0" indent="0">
              <a:spcBef>
                <a:spcPts val="300"/>
              </a:spcBef>
              <a:spcAft>
                <a:spcPts val="300"/>
              </a:spcAft>
              <a:buNone/>
            </a:pPr>
            <a:r>
              <a:rPr lang="en-AU" sz="1800" dirty="0"/>
              <a:t>In recent years, fish and fishing has grown in importance for many New Zealanders</a:t>
            </a:r>
          </a:p>
          <a:p>
            <a:pPr marL="0" indent="0">
              <a:spcBef>
                <a:spcPts val="300"/>
              </a:spcBef>
              <a:spcAft>
                <a:spcPts val="300"/>
              </a:spcAft>
              <a:buNone/>
            </a:pPr>
            <a:endParaRPr lang="en-AU" sz="1800" noProof="0" dirty="0" smtClean="0"/>
          </a:p>
        </p:txBody>
      </p:sp>
      <p:sp>
        <p:nvSpPr>
          <p:cNvPr id="13" name="Rectangular Callout 12"/>
          <p:cNvSpPr/>
          <p:nvPr/>
        </p:nvSpPr>
        <p:spPr>
          <a:xfrm>
            <a:off x="225497" y="1090028"/>
            <a:ext cx="3204456" cy="3309575"/>
          </a:xfrm>
          <a:prstGeom prst="wedgeRectCallout">
            <a:avLst>
              <a:gd name="adj1" fmla="val 56166"/>
              <a:gd name="adj2" fmla="val 50422"/>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smtClean="0">
                <a:solidFill>
                  <a:srgbClr val="005DAA"/>
                </a:solidFill>
              </a:rPr>
              <a:t>Sustainable fishing means looking after the environment where fish live and not overfishing </a:t>
            </a:r>
          </a:p>
          <a:p>
            <a:pPr marL="80963" lvl="1" algn="ctr">
              <a:lnSpc>
                <a:spcPct val="112000"/>
              </a:lnSpc>
            </a:pPr>
            <a:endParaRPr lang="en-US" sz="2000" dirty="0">
              <a:solidFill>
                <a:srgbClr val="005DAA"/>
              </a:solidFill>
            </a:endParaRPr>
          </a:p>
          <a:p>
            <a:pPr marL="80963" lvl="1" algn="ctr">
              <a:lnSpc>
                <a:spcPct val="112000"/>
              </a:lnSpc>
            </a:pPr>
            <a:r>
              <a:rPr lang="en-US" sz="2000" dirty="0" smtClean="0">
                <a:solidFill>
                  <a:srgbClr val="005DAA"/>
                </a:solidFill>
              </a:rPr>
              <a:t>A sustainable catch means catching an amount of fish that can carry on forever</a:t>
            </a:r>
            <a:endParaRPr lang="en-US" sz="2000" u="sng" dirty="0">
              <a:solidFill>
                <a:srgbClr val="005DAA"/>
              </a:solidFill>
            </a:endParaRPr>
          </a:p>
        </p:txBody>
      </p:sp>
    </p:spTree>
    <p:extLst>
      <p:ext uri="{BB962C8B-B14F-4D97-AF65-F5344CB8AC3E}">
        <p14:creationId xmlns:p14="http://schemas.microsoft.com/office/powerpoint/2010/main" val="2591963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par>
                                <p:cTn id="28" presetID="45"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dissolve">
                                      <p:cBhvr>
                                        <p:cTn id="4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98607"/>
            <a:ext cx="4931928" cy="4051303"/>
          </a:xfrm>
          <a:prstGeom prst="rect">
            <a:avLst/>
          </a:prstGeom>
        </p:spPr>
      </p:pic>
      <p:sp>
        <p:nvSpPr>
          <p:cNvPr id="2" name="Title 1"/>
          <p:cNvSpPr>
            <a:spLocks noGrp="1"/>
          </p:cNvSpPr>
          <p:nvPr>
            <p:ph type="title"/>
          </p:nvPr>
        </p:nvSpPr>
        <p:spPr>
          <a:xfrm>
            <a:off x="224614" y="93911"/>
            <a:ext cx="7835654" cy="758428"/>
          </a:xfrm>
        </p:spPr>
        <p:txBody>
          <a:bodyPr>
            <a:normAutofit fontScale="90000"/>
          </a:bodyPr>
          <a:lstStyle/>
          <a:p>
            <a:r>
              <a:rPr lang="en-AU" noProof="0" dirty="0" smtClean="0"/>
              <a:t>SUSTAINABLE FISHING &amp; SUSTAINABLE CATCH</a:t>
            </a:r>
            <a:endParaRPr lang="en-AU" noProof="0" dirty="0"/>
          </a:p>
        </p:txBody>
      </p:sp>
      <p:sp>
        <p:nvSpPr>
          <p:cNvPr id="3" name="Content Placeholder 2"/>
          <p:cNvSpPr>
            <a:spLocks noGrp="1"/>
          </p:cNvSpPr>
          <p:nvPr>
            <p:ph idx="1"/>
          </p:nvPr>
        </p:nvSpPr>
        <p:spPr>
          <a:xfrm>
            <a:off x="224613" y="983369"/>
            <a:ext cx="4553761" cy="4032799"/>
          </a:xfrm>
        </p:spPr>
        <p:txBody>
          <a:bodyPr>
            <a:normAutofit/>
          </a:bodyPr>
          <a:lstStyle/>
          <a:p>
            <a:pPr marL="0" indent="0" algn="ctr">
              <a:lnSpc>
                <a:spcPct val="132000"/>
              </a:lnSpc>
              <a:spcBef>
                <a:spcPts val="300"/>
              </a:spcBef>
              <a:spcAft>
                <a:spcPts val="300"/>
              </a:spcAft>
              <a:buNone/>
            </a:pPr>
            <a:r>
              <a:rPr lang="en-AU" sz="2600" noProof="0" dirty="0" smtClean="0">
                <a:solidFill>
                  <a:srgbClr val="175EAA"/>
                </a:solidFill>
                <a:latin typeface="Arial Narrow"/>
                <a:cs typeface="Arial Narrow"/>
              </a:rPr>
              <a:t>HE PĀTAI / CONSIDER THIS</a:t>
            </a:r>
          </a:p>
          <a:p>
            <a:pPr marL="0" indent="0" algn="ctr">
              <a:lnSpc>
                <a:spcPct val="132000"/>
              </a:lnSpc>
              <a:spcBef>
                <a:spcPts val="300"/>
              </a:spcBef>
              <a:spcAft>
                <a:spcPts val="300"/>
              </a:spcAft>
              <a:buNone/>
            </a:pPr>
            <a:r>
              <a:rPr lang="en-AU" sz="1800" noProof="0" dirty="0" smtClean="0"/>
              <a:t>What did you learn?</a:t>
            </a:r>
          </a:p>
          <a:p>
            <a:pPr marL="457200" indent="-187325" algn="ctr">
              <a:lnSpc>
                <a:spcPct val="132000"/>
              </a:lnSpc>
              <a:spcBef>
                <a:spcPts val="300"/>
              </a:spcBef>
              <a:spcAft>
                <a:spcPts val="300"/>
              </a:spcAft>
              <a:buFont typeface="+mj-lt"/>
              <a:buAutoNum type="arabicPeriod"/>
            </a:pPr>
            <a:r>
              <a:rPr lang="en-AU" sz="1800" noProof="0" dirty="0" smtClean="0"/>
              <a:t>What are the Marine Stewardship  Councils three principles used to assess sustainability?</a:t>
            </a:r>
          </a:p>
          <a:p>
            <a:pPr marL="457200" indent="-279400" algn="ctr">
              <a:lnSpc>
                <a:spcPct val="132000"/>
              </a:lnSpc>
              <a:spcBef>
                <a:spcPts val="300"/>
              </a:spcBef>
              <a:spcAft>
                <a:spcPts val="300"/>
              </a:spcAft>
              <a:buFont typeface="+mj-lt"/>
              <a:buAutoNum type="arabicPeriod"/>
            </a:pPr>
            <a:endParaRPr lang="en-AU" sz="600" noProof="0" dirty="0" smtClean="0"/>
          </a:p>
          <a:p>
            <a:pPr marL="457200" indent="-279400" algn="ctr">
              <a:lnSpc>
                <a:spcPct val="132000"/>
              </a:lnSpc>
              <a:spcBef>
                <a:spcPts val="300"/>
              </a:spcBef>
              <a:spcAft>
                <a:spcPts val="300"/>
              </a:spcAft>
              <a:buFont typeface="+mj-lt"/>
              <a:buAutoNum type="arabicPeriod"/>
            </a:pPr>
            <a:r>
              <a:rPr lang="en-AU" sz="1800" noProof="0" dirty="0" smtClean="0"/>
              <a:t>A sustainable catch is one that can carry on ________________.</a:t>
            </a:r>
          </a:p>
          <a:p>
            <a:pPr marL="0" indent="0" algn="ctr">
              <a:lnSpc>
                <a:spcPct val="132000"/>
              </a:lnSpc>
              <a:spcBef>
                <a:spcPts val="300"/>
              </a:spcBef>
              <a:spcAft>
                <a:spcPts val="300"/>
              </a:spcAft>
              <a:buNone/>
            </a:pPr>
            <a:r>
              <a:rPr lang="en-AU" sz="1800" i="1" noProof="0" dirty="0" smtClean="0"/>
              <a:t>[Click again to reveal answers]</a:t>
            </a:r>
          </a:p>
        </p:txBody>
      </p:sp>
      <p:sp>
        <p:nvSpPr>
          <p:cNvPr id="4" name="Rectangular Callout 3"/>
          <p:cNvSpPr/>
          <p:nvPr/>
        </p:nvSpPr>
        <p:spPr>
          <a:xfrm>
            <a:off x="224613" y="1189134"/>
            <a:ext cx="4327065" cy="1892733"/>
          </a:xfrm>
          <a:prstGeom prst="wedgeRectCallout">
            <a:avLst>
              <a:gd name="adj1" fmla="val 92758"/>
              <a:gd name="adj2" fmla="val -16067"/>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smtClean="0">
                <a:solidFill>
                  <a:srgbClr val="005DAA"/>
                </a:solidFill>
              </a:rPr>
              <a:t>The three principles are:</a:t>
            </a:r>
          </a:p>
          <a:p>
            <a:pPr marL="80963" lvl="1" algn="ctr">
              <a:lnSpc>
                <a:spcPct val="112000"/>
              </a:lnSpc>
            </a:pPr>
            <a:r>
              <a:rPr lang="en-US" sz="2000" dirty="0" smtClean="0">
                <a:solidFill>
                  <a:srgbClr val="005DAA"/>
                </a:solidFill>
              </a:rPr>
              <a:t>Principle </a:t>
            </a:r>
            <a:r>
              <a:rPr lang="en-US" sz="2000" dirty="0">
                <a:solidFill>
                  <a:srgbClr val="005DAA"/>
                </a:solidFill>
              </a:rPr>
              <a:t>1: Sustainability of the stock</a:t>
            </a:r>
          </a:p>
          <a:p>
            <a:pPr marL="80963" lvl="1" algn="ctr">
              <a:lnSpc>
                <a:spcPct val="112000"/>
              </a:lnSpc>
            </a:pPr>
            <a:r>
              <a:rPr lang="en-US" sz="2000" dirty="0">
                <a:solidFill>
                  <a:srgbClr val="005DAA"/>
                </a:solidFill>
              </a:rPr>
              <a:t>Principle 2: Environmental impacts</a:t>
            </a:r>
          </a:p>
          <a:p>
            <a:pPr marL="80963" lvl="1" algn="ctr">
              <a:lnSpc>
                <a:spcPct val="112000"/>
              </a:lnSpc>
            </a:pPr>
            <a:r>
              <a:rPr lang="en-US" sz="2000" dirty="0">
                <a:solidFill>
                  <a:srgbClr val="005DAA"/>
                </a:solidFill>
              </a:rPr>
              <a:t>Principle 3: Effective management</a:t>
            </a:r>
          </a:p>
        </p:txBody>
      </p:sp>
      <p:pic>
        <p:nvPicPr>
          <p:cNvPr id="5" name="Picture 4"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16204" flipH="1">
            <a:off x="6410419" y="851136"/>
            <a:ext cx="2179437" cy="1863928"/>
          </a:xfrm>
          <a:prstGeom prst="rect">
            <a:avLst/>
          </a:prstGeom>
        </p:spPr>
      </p:pic>
      <p:sp>
        <p:nvSpPr>
          <p:cNvPr id="8" name="Rectangular Callout 7"/>
          <p:cNvSpPr/>
          <p:nvPr/>
        </p:nvSpPr>
        <p:spPr>
          <a:xfrm>
            <a:off x="451309" y="3229317"/>
            <a:ext cx="4327065" cy="1393483"/>
          </a:xfrm>
          <a:prstGeom prst="wedgeRectCallout">
            <a:avLst>
              <a:gd name="adj1" fmla="val 88214"/>
              <a:gd name="adj2" fmla="val -115270"/>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a:solidFill>
                  <a:schemeClr val="tx1"/>
                </a:solidFill>
              </a:rPr>
              <a:t>A sustainable catch is one that can carry on </a:t>
            </a:r>
            <a:r>
              <a:rPr lang="en-US" sz="2000" u="sng" dirty="0" smtClean="0">
                <a:solidFill>
                  <a:srgbClr val="005DAA"/>
                </a:solidFill>
              </a:rPr>
              <a:t>Indefinitely (aka forever)!</a:t>
            </a:r>
            <a:endParaRPr lang="en-US" sz="2000" u="sng" dirty="0">
              <a:solidFill>
                <a:srgbClr val="005DAA"/>
              </a:solidFill>
            </a:endParaRPr>
          </a:p>
        </p:txBody>
      </p:sp>
      <p:sp>
        <p:nvSpPr>
          <p:cNvPr id="11" name="Content Placeholder 2"/>
          <p:cNvSpPr txBox="1">
            <a:spLocks/>
          </p:cNvSpPr>
          <p:nvPr/>
        </p:nvSpPr>
        <p:spPr>
          <a:xfrm>
            <a:off x="5111750" y="2526797"/>
            <a:ext cx="3875979" cy="2867786"/>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1900" dirty="0" smtClean="0"/>
              <a:t>In this topic we focus on the idea of </a:t>
            </a:r>
            <a:r>
              <a:rPr lang="en-US" sz="1900" dirty="0" smtClean="0">
                <a:solidFill>
                  <a:srgbClr val="005DAA"/>
                </a:solidFill>
              </a:rPr>
              <a:t>a sustainable catch which is the basis of MSC Principle 1 </a:t>
            </a:r>
            <a:r>
              <a:rPr lang="en-US" sz="1900" dirty="0" smtClean="0"/>
              <a:t>(Principles 2 and 3 are the focus of Topics 4 and 5)</a:t>
            </a:r>
          </a:p>
          <a:p>
            <a:pPr marL="0" indent="0" algn="ctr">
              <a:lnSpc>
                <a:spcPct val="132000"/>
              </a:lnSpc>
              <a:spcBef>
                <a:spcPts val="300"/>
              </a:spcBef>
              <a:spcAft>
                <a:spcPts val="300"/>
              </a:spcAft>
              <a:buFont typeface="Arial"/>
              <a:buNone/>
            </a:pPr>
            <a:endParaRPr lang="en-US" sz="1900" dirty="0" smtClean="0"/>
          </a:p>
        </p:txBody>
      </p:sp>
    </p:spTree>
    <p:extLst>
      <p:ext uri="{BB962C8B-B14F-4D97-AF65-F5344CB8AC3E}">
        <p14:creationId xmlns:p14="http://schemas.microsoft.com/office/powerpoint/2010/main" val="3182059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dissolve">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2020-01-13 20.19.54.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36093">
            <a:off x="6853869" y="2506595"/>
            <a:ext cx="2022006" cy="2042430"/>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5" r:link="rId6">
            <a:extLst>
              <a:ext uri="{28A0092B-C50C-407E-A947-70E740481C1C}">
                <a14:useLocalDpi xmlns:a14="http://schemas.microsoft.com/office/drawing/2010/main"/>
              </a:ext>
            </a:extLst>
          </a:blip>
          <a:stretch>
            <a:fillRect/>
          </a:stretch>
        </p:blipFill>
        <p:spPr>
          <a:xfrm>
            <a:off x="-8188" y="667099"/>
            <a:ext cx="6465059" cy="4250558"/>
          </a:xfrm>
          <a:prstGeom prst="rect">
            <a:avLst/>
          </a:prstGeom>
        </p:spPr>
      </p:pic>
      <p:sp>
        <p:nvSpPr>
          <p:cNvPr id="3" name="Content Placeholder 2"/>
          <p:cNvSpPr>
            <a:spLocks noGrp="1"/>
          </p:cNvSpPr>
          <p:nvPr>
            <p:ph sz="half" idx="1"/>
          </p:nvPr>
        </p:nvSpPr>
        <p:spPr>
          <a:xfrm>
            <a:off x="711199" y="1050920"/>
            <a:ext cx="5475513" cy="3798101"/>
          </a:xfrm>
        </p:spPr>
        <p:txBody>
          <a:bodyPr>
            <a:normAutofit/>
          </a:bodyPr>
          <a:lstStyle/>
          <a:p>
            <a:pPr marL="0" indent="0" algn="ctr">
              <a:spcAft>
                <a:spcPts val="300"/>
              </a:spcAft>
              <a:buNone/>
            </a:pPr>
            <a:r>
              <a:rPr lang="en-AU" sz="2400" b="1" noProof="0" dirty="0" smtClean="0">
                <a:solidFill>
                  <a:srgbClr val="002E6C"/>
                </a:solidFill>
                <a:latin typeface="Arial Narrow"/>
                <a:cs typeface="Arial Narrow"/>
              </a:rPr>
              <a:t>MĀTAKI TĒNEI / WATCH THIS</a:t>
            </a:r>
          </a:p>
          <a:p>
            <a:pPr marL="179388" indent="-179388">
              <a:spcBef>
                <a:spcPts val="300"/>
              </a:spcBef>
              <a:spcAft>
                <a:spcPts val="300"/>
              </a:spcAft>
            </a:pPr>
            <a:r>
              <a:rPr lang="en-AU" sz="1900" noProof="0" dirty="0" smtClean="0">
                <a:latin typeface="Arial"/>
                <a:cs typeface="Arial"/>
              </a:rPr>
              <a:t>Watch these two film clips </a:t>
            </a:r>
            <a:r>
              <a:rPr lang="en-AU" sz="1800" noProof="0" dirty="0" smtClean="0">
                <a:latin typeface="Arial"/>
                <a:cs typeface="Arial"/>
                <a:hlinkClick r:id="rId7"/>
              </a:rPr>
              <a:t>‘</a:t>
            </a:r>
            <a:r>
              <a:rPr lang="en-AU" sz="1800" noProof="0" dirty="0" smtClean="0">
                <a:latin typeface="Arial"/>
                <a:cs typeface="Arial"/>
                <a:hlinkClick r:id="rId8"/>
              </a:rPr>
              <a:t>Overfishing</a:t>
            </a:r>
            <a:r>
              <a:rPr lang="en-AU" sz="1800" noProof="0" dirty="0" smtClean="0">
                <a:latin typeface="Arial"/>
                <a:cs typeface="Arial"/>
              </a:rPr>
              <a:t>’ [2:55] and </a:t>
            </a:r>
            <a:r>
              <a:rPr lang="en-AU" sz="1800" noProof="0" dirty="0" smtClean="0">
                <a:latin typeface="Arial"/>
                <a:cs typeface="Arial"/>
                <a:hlinkClick r:id="rId7"/>
              </a:rPr>
              <a:t>‘Sustainable Fishing’</a:t>
            </a:r>
            <a:r>
              <a:rPr lang="en-AU" sz="1800" noProof="0" dirty="0" smtClean="0">
                <a:latin typeface="Arial"/>
                <a:cs typeface="Arial"/>
              </a:rPr>
              <a:t> [2</a:t>
            </a:r>
            <a:r>
              <a:rPr lang="en-AU" sz="1800" dirty="0"/>
              <a:t>:</a:t>
            </a:r>
            <a:r>
              <a:rPr lang="en-AU" sz="1800" noProof="0" dirty="0" smtClean="0">
                <a:latin typeface="Arial"/>
                <a:cs typeface="Arial"/>
              </a:rPr>
              <a:t>55]</a:t>
            </a:r>
          </a:p>
          <a:p>
            <a:pPr marL="0" indent="0">
              <a:spcBef>
                <a:spcPts val="300"/>
              </a:spcBef>
              <a:spcAft>
                <a:spcPts val="300"/>
              </a:spcAft>
              <a:buNone/>
            </a:pPr>
            <a:endParaRPr lang="en-AU" sz="500" noProof="0" dirty="0" smtClean="0">
              <a:latin typeface="Arial"/>
              <a:cs typeface="Arial"/>
            </a:endParaRPr>
          </a:p>
          <a:p>
            <a:pPr marL="0" indent="0" algn="ctr">
              <a:lnSpc>
                <a:spcPct val="100000"/>
              </a:lnSpc>
              <a:spcBef>
                <a:spcPts val="0"/>
              </a:spcBef>
              <a:spcAft>
                <a:spcPts val="0"/>
              </a:spcAft>
              <a:buNone/>
              <a:defRPr/>
            </a:pPr>
            <a:endParaRPr lang="en-AU" sz="200" noProof="0" dirty="0" smtClean="0">
              <a:solidFill>
                <a:srgbClr val="175EAA"/>
              </a:solidFill>
              <a:latin typeface="Arial"/>
              <a:cs typeface="Arial"/>
            </a:endParaRPr>
          </a:p>
          <a:p>
            <a:pPr marL="0" indent="0" algn="ctr">
              <a:lnSpc>
                <a:spcPct val="100000"/>
              </a:lnSpc>
              <a:spcBef>
                <a:spcPts val="0"/>
              </a:spcBef>
              <a:spcAft>
                <a:spcPts val="0"/>
              </a:spcAft>
              <a:buNone/>
              <a:defRPr/>
            </a:pPr>
            <a:r>
              <a:rPr lang="en-AU" sz="2400" b="1" noProof="0" dirty="0" smtClean="0">
                <a:solidFill>
                  <a:srgbClr val="175EAA"/>
                </a:solidFill>
                <a:latin typeface="Arial Narrow"/>
                <a:cs typeface="Arial Narrow"/>
              </a:rPr>
              <a:t>MAHI / ACTIVITY</a:t>
            </a:r>
          </a:p>
          <a:p>
            <a:pPr marL="179388" indent="-179388">
              <a:spcBef>
                <a:spcPts val="300"/>
              </a:spcBef>
              <a:spcAft>
                <a:spcPts val="300"/>
              </a:spcAft>
            </a:pPr>
            <a:r>
              <a:rPr lang="en-AU" sz="1900" noProof="0" dirty="0" smtClean="0">
                <a:latin typeface="Arial"/>
                <a:cs typeface="Arial"/>
              </a:rPr>
              <a:t>What did you learn? Check your understanding of sustainable fishing using</a:t>
            </a:r>
            <a:r>
              <a:rPr lang="en-AU" sz="1900" noProof="0" dirty="0" smtClean="0">
                <a:solidFill>
                  <a:srgbClr val="175EAA"/>
                </a:solidFill>
                <a:latin typeface="Arial"/>
                <a:cs typeface="Arial"/>
              </a:rPr>
              <a:t> Sustainable Fishing Concept Cards</a:t>
            </a:r>
            <a:r>
              <a:rPr lang="en-AU" sz="1900" noProof="0" dirty="0" smtClean="0">
                <a:latin typeface="Arial"/>
                <a:cs typeface="Arial"/>
              </a:rPr>
              <a:t> and/ or play </a:t>
            </a:r>
            <a:r>
              <a:rPr lang="en-AU" sz="1900" noProof="0" dirty="0" smtClean="0">
                <a:latin typeface="Arial"/>
                <a:cs typeface="Arial"/>
                <a:hlinkClick r:id="rId9"/>
              </a:rPr>
              <a:t>Kahoot</a:t>
            </a:r>
            <a:endParaRPr lang="en-AU" sz="1900" noProof="0" dirty="0" smtClean="0">
              <a:latin typeface="Arial"/>
              <a:cs typeface="Arial"/>
            </a:endParaRPr>
          </a:p>
          <a:p>
            <a:pPr marL="179388" indent="-179388">
              <a:spcBef>
                <a:spcPts val="300"/>
              </a:spcBef>
              <a:spcAft>
                <a:spcPts val="300"/>
              </a:spcAft>
            </a:pPr>
            <a:r>
              <a:rPr lang="en-AU" sz="1900" noProof="0" dirty="0" smtClean="0"/>
              <a:t>Add new learning to the prior knowledge chart</a:t>
            </a:r>
            <a:endParaRPr lang="en-AU" noProof="0" dirty="0" smtClean="0">
              <a:latin typeface="Arial"/>
              <a:cs typeface="Arial"/>
            </a:endParaRPr>
          </a:p>
          <a:p>
            <a:pPr>
              <a:spcBef>
                <a:spcPts val="300"/>
              </a:spcBef>
              <a:spcAft>
                <a:spcPts val="300"/>
              </a:spcAft>
            </a:pPr>
            <a:endParaRPr lang="en-AU" noProof="0" dirty="0" smtClean="0">
              <a:latin typeface="Arial"/>
              <a:cs typeface="Arial"/>
            </a:endParaRPr>
          </a:p>
        </p:txBody>
      </p:sp>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112853">
            <a:off x="5081785" y="2160678"/>
            <a:ext cx="1704696" cy="1051150"/>
          </a:xfrm>
          <a:prstGeom prst="rect">
            <a:avLst/>
          </a:prstGeom>
        </p:spPr>
      </p:pic>
      <p:sp>
        <p:nvSpPr>
          <p:cNvPr id="20" name="Title 1"/>
          <p:cNvSpPr txBox="1">
            <a:spLocks/>
          </p:cNvSpPr>
          <p:nvPr/>
        </p:nvSpPr>
        <p:spPr>
          <a:xfrm>
            <a:off x="180617" y="-91665"/>
            <a:ext cx="8444232"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dirty="0" smtClean="0">
                <a:latin typeface="Arial Narrow"/>
                <a:cs typeface="Arial Narrow"/>
              </a:rPr>
              <a:t>SUSTAINABLE </a:t>
            </a:r>
            <a:r>
              <a:rPr lang="en-US" sz="3000" dirty="0">
                <a:latin typeface="Arial Narrow"/>
                <a:cs typeface="Arial Narrow"/>
              </a:rPr>
              <a:t>FISHING &amp; SUSTAINABLE CATCH</a:t>
            </a:r>
          </a:p>
        </p:txBody>
      </p:sp>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947375">
            <a:off x="5041170" y="1510832"/>
            <a:ext cx="1879564" cy="1051150"/>
          </a:xfrm>
          <a:prstGeom prst="rect">
            <a:avLst/>
          </a:prstGeom>
        </p:spPr>
      </p:pic>
      <p:pic>
        <p:nvPicPr>
          <p:cNvPr id="2" name="Picture 1" descr="Screenshot 2020-01-13 19.29.08.png">
            <a:hlinkClick r:id="rId3"/>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1385022">
            <a:off x="6761902" y="756731"/>
            <a:ext cx="2074946" cy="2116307"/>
          </a:xfrm>
          <a:prstGeom prst="rect">
            <a:avLst/>
          </a:prstGeom>
        </p:spPr>
      </p:pic>
    </p:spTree>
    <p:extLst>
      <p:ext uri="{BB962C8B-B14F-4D97-AF65-F5344CB8AC3E}">
        <p14:creationId xmlns:p14="http://schemas.microsoft.com/office/powerpoint/2010/main" val="3303730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ssolv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5067" y="575736"/>
            <a:ext cx="5972559" cy="4368797"/>
          </a:xfrm>
          <a:prstGeom prst="rect">
            <a:avLst/>
          </a:prstGeom>
        </p:spPr>
      </p:pic>
      <p:sp>
        <p:nvSpPr>
          <p:cNvPr id="2" name="Title 1"/>
          <p:cNvSpPr>
            <a:spLocks noGrp="1"/>
          </p:cNvSpPr>
          <p:nvPr>
            <p:ph type="title"/>
          </p:nvPr>
        </p:nvSpPr>
        <p:spPr>
          <a:xfrm>
            <a:off x="270933" y="93911"/>
            <a:ext cx="8415867" cy="758428"/>
          </a:xfrm>
        </p:spPr>
        <p:txBody>
          <a:bodyPr>
            <a:normAutofit/>
          </a:bodyPr>
          <a:lstStyle/>
          <a:p>
            <a:r>
              <a:rPr lang="en-AU" sz="3000" noProof="0" dirty="0" smtClean="0"/>
              <a:t>SUSTAINABLE FISHING &amp; SUSTAINABLE CATCH</a:t>
            </a:r>
            <a:endParaRPr lang="en-AU" sz="3000" noProof="0" dirty="0"/>
          </a:p>
        </p:txBody>
      </p:sp>
      <p:sp>
        <p:nvSpPr>
          <p:cNvPr id="3" name="Content Placeholder 2"/>
          <p:cNvSpPr>
            <a:spLocks noGrp="1"/>
          </p:cNvSpPr>
          <p:nvPr>
            <p:ph idx="1"/>
          </p:nvPr>
        </p:nvSpPr>
        <p:spPr>
          <a:xfrm>
            <a:off x="270933" y="1053080"/>
            <a:ext cx="3014134" cy="4032799"/>
          </a:xfrm>
        </p:spPr>
        <p:txBody>
          <a:bodyPr>
            <a:normAutofit/>
          </a:bodyPr>
          <a:lstStyle/>
          <a:p>
            <a:pPr marL="0" indent="0">
              <a:spcBef>
                <a:spcPts val="300"/>
              </a:spcBef>
              <a:spcAft>
                <a:spcPts val="300"/>
              </a:spcAft>
              <a:buNone/>
            </a:pPr>
            <a:r>
              <a:rPr lang="en-AU" sz="2000" b="1" noProof="0" dirty="0" smtClean="0">
                <a:solidFill>
                  <a:srgbClr val="00B194"/>
                </a:solidFill>
                <a:latin typeface="Arial Narrow"/>
                <a:cs typeface="Arial Narrow"/>
              </a:rPr>
              <a:t>KŌRERORERO / DISCUSSION</a:t>
            </a:r>
            <a:endParaRPr lang="en-AU" sz="2000" b="1" noProof="0" dirty="0" smtClean="0">
              <a:solidFill>
                <a:srgbClr val="175EAA"/>
              </a:solidFill>
              <a:latin typeface="Arial Narrow"/>
              <a:cs typeface="Arial Narrow"/>
            </a:endParaRPr>
          </a:p>
          <a:p>
            <a:pPr>
              <a:spcBef>
                <a:spcPts val="300"/>
              </a:spcBef>
              <a:spcAft>
                <a:spcPts val="300"/>
              </a:spcAft>
            </a:pPr>
            <a:r>
              <a:rPr lang="en-AU" sz="1800" dirty="0"/>
              <a:t>Fisheries found to be sustainable can be sold with the Marine Stewardship Council blue fish tick label</a:t>
            </a:r>
          </a:p>
          <a:p>
            <a:pPr>
              <a:spcBef>
                <a:spcPts val="300"/>
              </a:spcBef>
              <a:spcAft>
                <a:spcPts val="300"/>
              </a:spcAft>
            </a:pPr>
            <a:r>
              <a:rPr lang="en-AU" sz="1800" noProof="0" dirty="0" smtClean="0"/>
              <a:t>Fisheries must meet three principles to be considered sustainable</a:t>
            </a:r>
          </a:p>
        </p:txBody>
      </p:sp>
      <p:pic>
        <p:nvPicPr>
          <p:cNvPr id="10" name="Picture 9" descr="Screenshot 2019-10-19 18.57.24.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9202" y="1185333"/>
            <a:ext cx="2592132" cy="1602082"/>
          </a:xfrm>
          <a:prstGeom prst="rect">
            <a:avLst/>
          </a:prstGeom>
        </p:spPr>
      </p:pic>
      <p:sp>
        <p:nvSpPr>
          <p:cNvPr id="11" name="Content Placeholder 2"/>
          <p:cNvSpPr txBox="1">
            <a:spLocks/>
          </p:cNvSpPr>
          <p:nvPr/>
        </p:nvSpPr>
        <p:spPr>
          <a:xfrm>
            <a:off x="2282080" y="2882782"/>
            <a:ext cx="6518601" cy="186961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5113" indent="-265113" algn="r">
              <a:spcBef>
                <a:spcPts val="300"/>
              </a:spcBef>
              <a:spcAft>
                <a:spcPts val="300"/>
              </a:spcAft>
              <a:buFont typeface="Arial"/>
              <a:buNone/>
            </a:pPr>
            <a:r>
              <a:rPr lang="en-US" sz="2400" b="1" dirty="0" smtClean="0">
                <a:solidFill>
                  <a:srgbClr val="002E6C"/>
                </a:solidFill>
                <a:latin typeface="Arial Narrow"/>
                <a:cs typeface="Arial Narrow"/>
              </a:rPr>
              <a:t>MĀTAKI TĒNEI / WATCH THIS</a:t>
            </a:r>
          </a:p>
          <a:p>
            <a:pPr marL="0" indent="0" algn="r">
              <a:lnSpc>
                <a:spcPct val="132000"/>
              </a:lnSpc>
              <a:spcBef>
                <a:spcPts val="300"/>
              </a:spcBef>
              <a:spcAft>
                <a:spcPts val="300"/>
              </a:spcAft>
              <a:buFont typeface="Arial"/>
              <a:buNone/>
            </a:pPr>
            <a:r>
              <a:rPr lang="en-US" sz="2100" dirty="0" smtClean="0"/>
              <a:t>Short film [0:52] outlining the </a:t>
            </a:r>
            <a:r>
              <a:rPr lang="en-US" sz="2100" b="1" dirty="0" smtClean="0"/>
              <a:t>three principles </a:t>
            </a:r>
            <a:r>
              <a:rPr lang="en-US" sz="2100" dirty="0" smtClean="0"/>
              <a:t>of </a:t>
            </a:r>
            <a:r>
              <a:rPr lang="en-US" sz="2100" dirty="0" smtClean="0">
                <a:hlinkClick r:id="rId4"/>
              </a:rPr>
              <a:t>Marine Stewardship Council’s Fisheries Standard</a:t>
            </a:r>
            <a:endParaRPr lang="en-US" sz="2100" dirty="0" smtClean="0"/>
          </a:p>
          <a:p>
            <a:pPr marL="0" indent="0" algn="r">
              <a:lnSpc>
                <a:spcPct val="132000"/>
              </a:lnSpc>
              <a:spcBef>
                <a:spcPts val="300"/>
              </a:spcBef>
              <a:spcAft>
                <a:spcPts val="300"/>
              </a:spcAft>
              <a:buFont typeface="Arial"/>
              <a:buNone/>
            </a:pPr>
            <a:r>
              <a:rPr lang="en-US" sz="2100" dirty="0" smtClean="0"/>
              <a:t>Be ready to answer a couple of questions!</a:t>
            </a:r>
          </a:p>
          <a:p>
            <a:pPr marL="0" indent="0" algn="r">
              <a:lnSpc>
                <a:spcPct val="132000"/>
              </a:lnSpc>
              <a:spcBef>
                <a:spcPts val="300"/>
              </a:spcBef>
              <a:spcAft>
                <a:spcPts val="300"/>
              </a:spcAft>
              <a:buFont typeface="Arial"/>
              <a:buNone/>
            </a:pPr>
            <a:r>
              <a:rPr lang="en-US" sz="2100" dirty="0" smtClean="0">
                <a:solidFill>
                  <a:srgbClr val="00B194"/>
                </a:solidFill>
              </a:rPr>
              <a:t> (next slide)</a:t>
            </a: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66123">
            <a:off x="3740115" y="986033"/>
            <a:ext cx="1230956" cy="1726106"/>
          </a:xfrm>
          <a:prstGeom prst="rect">
            <a:avLst/>
          </a:prstGeom>
        </p:spPr>
      </p:pic>
      <p:pic>
        <p:nvPicPr>
          <p:cNvPr id="13" name="Picture 12"/>
          <p:cNvPicPr>
            <a:picLocks noChangeAspect="1"/>
          </p:cNvPicPr>
          <p:nvPr/>
        </p:nvPicPr>
        <p:blipFill>
          <a:blip r:embed="rId7"/>
          <a:stretch>
            <a:fillRect/>
          </a:stretch>
        </p:blipFill>
        <p:spPr>
          <a:xfrm rot="18816664">
            <a:off x="2542861" y="2039554"/>
            <a:ext cx="1437362" cy="1954733"/>
          </a:xfrm>
          <a:prstGeom prst="rect">
            <a:avLst/>
          </a:prstGeom>
        </p:spPr>
      </p:pic>
    </p:spTree>
    <p:extLst>
      <p:ext uri="{BB962C8B-B14F-4D97-AF65-F5344CB8AC3E}">
        <p14:creationId xmlns:p14="http://schemas.microsoft.com/office/powerpoint/2010/main" val="1003735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dissolve">
                                      <p:cBhvr>
                                        <p:cTn id="28" dur="500"/>
                                        <p:tgtEl>
                                          <p:spTgt spid="11">
                                            <p:txEl>
                                              <p:pRg st="0" end="0"/>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dissolve">
                                      <p:cBhvr>
                                        <p:cTn id="31" dur="500"/>
                                        <p:tgtEl>
                                          <p:spTgt spid="11">
                                            <p:txEl>
                                              <p:pRg st="1" end="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dissolve">
                                      <p:cBhvr>
                                        <p:cTn id="37" dur="500"/>
                                        <p:tgtEl>
                                          <p:spTgt spid="11">
                                            <p:txEl>
                                              <p:pRg st="2" end="2"/>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dissolve">
                                      <p:cBhvr>
                                        <p:cTn id="4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549493"/>
            <a:ext cx="9144001" cy="4242640"/>
          </a:xfrm>
          <a:prstGeom prst="rect">
            <a:avLst/>
          </a:prstGeom>
        </p:spPr>
      </p:pic>
      <p:sp>
        <p:nvSpPr>
          <p:cNvPr id="2" name="Title 1"/>
          <p:cNvSpPr>
            <a:spLocks noGrp="1"/>
          </p:cNvSpPr>
          <p:nvPr>
            <p:ph type="title"/>
          </p:nvPr>
        </p:nvSpPr>
        <p:spPr>
          <a:xfrm>
            <a:off x="285749" y="93911"/>
            <a:ext cx="7689851" cy="758428"/>
          </a:xfrm>
        </p:spPr>
        <p:txBody>
          <a:bodyPr>
            <a:normAutofit fontScale="90000"/>
          </a:bodyPr>
          <a:lstStyle/>
          <a:p>
            <a:r>
              <a:rPr lang="en-AU" dirty="0" smtClean="0"/>
              <a:t>SUSTAINABLE </a:t>
            </a:r>
            <a:r>
              <a:rPr lang="en-AU" dirty="0"/>
              <a:t>FISHING &amp; SUSTAINABLE CATCH</a:t>
            </a:r>
            <a:endParaRPr lang="en-AU" sz="2000" noProof="0" dirty="0"/>
          </a:p>
        </p:txBody>
      </p:sp>
      <p:sp>
        <p:nvSpPr>
          <p:cNvPr id="3" name="Content Placeholder 2"/>
          <p:cNvSpPr>
            <a:spLocks noGrp="1"/>
          </p:cNvSpPr>
          <p:nvPr>
            <p:ph idx="1"/>
          </p:nvPr>
        </p:nvSpPr>
        <p:spPr>
          <a:xfrm>
            <a:off x="643466" y="2870067"/>
            <a:ext cx="3166534" cy="1530899"/>
          </a:xfrm>
        </p:spPr>
        <p:txBody>
          <a:bodyPr>
            <a:normAutofit fontScale="92500" lnSpcReduction="10000"/>
          </a:bodyPr>
          <a:lstStyle/>
          <a:p>
            <a:pPr marL="0" indent="0" algn="ctr">
              <a:lnSpc>
                <a:spcPct val="120000"/>
              </a:lnSpc>
              <a:spcBef>
                <a:spcPts val="300"/>
              </a:spcBef>
              <a:spcAft>
                <a:spcPts val="300"/>
              </a:spcAft>
              <a:buNone/>
            </a:pPr>
            <a:r>
              <a:rPr lang="en-AU" sz="2200" b="1" noProof="0" dirty="0" smtClean="0">
                <a:solidFill>
                  <a:srgbClr val="002E6C"/>
                </a:solidFill>
                <a:latin typeface="Arial Narrow"/>
                <a:cs typeface="Arial Narrow"/>
              </a:rPr>
              <a:t>MĀTAKI TĒNEI / WATCH THIS</a:t>
            </a:r>
          </a:p>
          <a:p>
            <a:pPr marL="0" indent="0" algn="ctr">
              <a:lnSpc>
                <a:spcPct val="120000"/>
              </a:lnSpc>
              <a:spcBef>
                <a:spcPts val="300"/>
              </a:spcBef>
              <a:spcAft>
                <a:spcPts val="300"/>
              </a:spcAft>
              <a:buNone/>
            </a:pPr>
            <a:r>
              <a:rPr lang="en-AU" sz="1900" noProof="0" dirty="0" smtClean="0"/>
              <a:t>Short video [2:34] on </a:t>
            </a:r>
            <a:r>
              <a:rPr lang="en-AU" sz="1900" noProof="0" dirty="0" smtClean="0">
                <a:hlinkClick r:id="rId4"/>
              </a:rPr>
              <a:t>Sustainable fish stocks</a:t>
            </a:r>
            <a:r>
              <a:rPr lang="en-AU" sz="1900" noProof="0" dirty="0" smtClean="0"/>
              <a:t> (Principle One) </a:t>
            </a:r>
          </a:p>
          <a:p>
            <a:pPr marL="0" indent="0">
              <a:buNone/>
            </a:pPr>
            <a:endParaRPr lang="en-AU" sz="600" noProof="0" dirty="0"/>
          </a:p>
        </p:txBody>
      </p:sp>
      <p:sp>
        <p:nvSpPr>
          <p:cNvPr id="5" name="Content Placeholder 2"/>
          <p:cNvSpPr txBox="1">
            <a:spLocks/>
          </p:cNvSpPr>
          <p:nvPr/>
        </p:nvSpPr>
        <p:spPr>
          <a:xfrm>
            <a:off x="4216400" y="1026056"/>
            <a:ext cx="4402667" cy="411744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3500" b="1" dirty="0" smtClean="0">
                <a:solidFill>
                  <a:srgbClr val="005DAA"/>
                </a:solidFill>
                <a:latin typeface="Arial Narrow"/>
                <a:cs typeface="Arial Narrow"/>
              </a:rPr>
              <a:t>MAHI / ACTIVITY</a:t>
            </a:r>
          </a:p>
          <a:p>
            <a:pPr marL="0" indent="0" algn="ctr">
              <a:lnSpc>
                <a:spcPct val="132000"/>
              </a:lnSpc>
              <a:spcBef>
                <a:spcPts val="300"/>
              </a:spcBef>
              <a:spcAft>
                <a:spcPts val="300"/>
              </a:spcAft>
              <a:buNone/>
            </a:pPr>
            <a:r>
              <a:rPr lang="en-US" sz="2600" dirty="0"/>
              <a:t>Complete </a:t>
            </a:r>
            <a:r>
              <a:rPr lang="en-US" sz="2600" dirty="0">
                <a:solidFill>
                  <a:srgbClr val="005DAA"/>
                </a:solidFill>
              </a:rPr>
              <a:t>Sustainable fish stocks worksheet</a:t>
            </a:r>
            <a:r>
              <a:rPr lang="en-US" sz="2600" dirty="0"/>
              <a:t> </a:t>
            </a:r>
          </a:p>
          <a:p>
            <a:pPr marL="0" indent="0" algn="ctr">
              <a:lnSpc>
                <a:spcPct val="132000"/>
              </a:lnSpc>
              <a:spcBef>
                <a:spcPts val="300"/>
              </a:spcBef>
              <a:spcAft>
                <a:spcPts val="300"/>
              </a:spcAft>
              <a:buFont typeface="Arial"/>
              <a:buNone/>
            </a:pPr>
            <a:r>
              <a:rPr lang="en-US" sz="2600" dirty="0" smtClean="0"/>
              <a:t>Watch the video a second time and think: </a:t>
            </a:r>
          </a:p>
          <a:p>
            <a:pPr marL="0" indent="0" algn="ctr">
              <a:lnSpc>
                <a:spcPct val="132000"/>
              </a:lnSpc>
              <a:spcBef>
                <a:spcPts val="300"/>
              </a:spcBef>
              <a:spcAft>
                <a:spcPts val="300"/>
              </a:spcAft>
              <a:buFont typeface="Arial"/>
              <a:buNone/>
            </a:pPr>
            <a:r>
              <a:rPr lang="en-US" sz="2700" dirty="0" smtClean="0">
                <a:solidFill>
                  <a:srgbClr val="00B194"/>
                </a:solidFill>
              </a:rPr>
              <a:t>What information helps the Marine Stewardship Council tell if a fish stock is sustainable? </a:t>
            </a:r>
          </a:p>
          <a:p>
            <a:pPr marL="0" indent="0" algn="ctr">
              <a:lnSpc>
                <a:spcPct val="132000"/>
              </a:lnSpc>
              <a:spcBef>
                <a:spcPts val="300"/>
              </a:spcBef>
              <a:spcAft>
                <a:spcPts val="300"/>
              </a:spcAft>
              <a:buFont typeface="Arial"/>
              <a:buNone/>
            </a:pPr>
            <a:r>
              <a:rPr lang="en-US" sz="2600" dirty="0" smtClean="0"/>
              <a:t>Brainstorm answers </a:t>
            </a:r>
          </a:p>
          <a:p>
            <a:pPr marL="0" indent="0" algn="ctr">
              <a:lnSpc>
                <a:spcPct val="132000"/>
              </a:lnSpc>
              <a:spcBef>
                <a:spcPts val="300"/>
              </a:spcBef>
              <a:spcAft>
                <a:spcPts val="300"/>
              </a:spcAft>
              <a:buFont typeface="Arial"/>
              <a:buNone/>
            </a:pPr>
            <a:r>
              <a:rPr lang="en-US" sz="2600" dirty="0" smtClean="0"/>
              <a:t>Complete the chart on the following slide</a:t>
            </a:r>
          </a:p>
        </p:txBody>
      </p:sp>
      <p:pic>
        <p:nvPicPr>
          <p:cNvPr id="8" name="Content Placeholder 5" descr="Screenshot 2020-04-05 17.52.27.png"/>
          <p:cNvPicPr>
            <a:picLocks noChangeAspect="1"/>
          </p:cNvPicPr>
          <p:nvPr/>
        </p:nvPicPr>
        <p:blipFill rotWithShape="1">
          <a:blip r:embed="rId5" cstate="print">
            <a:extLst>
              <a:ext uri="{28A0092B-C50C-407E-A947-70E740481C1C}">
                <a14:useLocalDpi xmlns:a14="http://schemas.microsoft.com/office/drawing/2010/main"/>
              </a:ext>
            </a:extLst>
          </a:blip>
          <a:srcRect t="-1275"/>
          <a:stretch/>
        </p:blipFill>
        <p:spPr>
          <a:xfrm>
            <a:off x="812801" y="1202266"/>
            <a:ext cx="2827866" cy="1464601"/>
          </a:xfrm>
          <a:prstGeom prst="rect">
            <a:avLst/>
          </a:prstGeom>
        </p:spPr>
      </p:pic>
    </p:spTree>
    <p:extLst>
      <p:ext uri="{BB962C8B-B14F-4D97-AF65-F5344CB8AC3E}">
        <p14:creationId xmlns:p14="http://schemas.microsoft.com/office/powerpoint/2010/main" val="2334369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79968</TotalTime>
  <Words>1432</Words>
  <Application>Microsoft Macintosh PowerPoint</Application>
  <PresentationFormat>On-screen Show (16:9)</PresentationFormat>
  <Paragraphs>178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MIHI / INTRODUCTION </vt:lpstr>
      <vt:lpstr>MIHI / INTRODUCTION</vt:lpstr>
      <vt:lpstr>PowerPoint Presentation</vt:lpstr>
      <vt:lpstr>PowerPoint Presentation</vt:lpstr>
      <vt:lpstr>PowerPoint Presentation</vt:lpstr>
      <vt:lpstr>SUSTAINABLE FISHING &amp; SUSTAINABLE CATCH</vt:lpstr>
      <vt:lpstr>PowerPoint Presentation</vt:lpstr>
      <vt:lpstr>SUSTAINABLE FISHING &amp; SUSTAINABLE CATCH</vt:lpstr>
      <vt:lpstr>SUSTAINABLE FISHING &amp; SUSTAINABLE CATCH</vt:lpstr>
      <vt:lpstr>SUSTAINABLE FISHING &amp; SUSTAINABLE CATCH</vt:lpstr>
      <vt:lpstr>SUSTAINABLE FISHING &amp; SUSTAINABLE CATCH</vt:lpstr>
      <vt:lpstr>SUSTAINABLE FISHING &amp; SUSTAINABLE CATCH</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218</cp:revision>
  <dcterms:created xsi:type="dcterms:W3CDTF">2020-04-01T02:04:56Z</dcterms:created>
  <dcterms:modified xsi:type="dcterms:W3CDTF">2020-10-18T21:32:08Z</dcterms:modified>
</cp:coreProperties>
</file>