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5" saveSubsetFonts="1" autoCompressPictures="0">
  <p:sldMasterIdLst>
    <p:sldMasterId id="2147483648" r:id="rId1"/>
  </p:sldMasterIdLst>
  <p:notesMasterIdLst>
    <p:notesMasterId r:id="rId6"/>
  </p:notesMasterIdLst>
  <p:handoutMasterIdLst>
    <p:handoutMasterId r:id="rId7"/>
  </p:handoutMasterIdLst>
  <p:sldIdLst>
    <p:sldId id="314" r:id="rId2"/>
    <p:sldId id="343" r:id="rId3"/>
    <p:sldId id="349" r:id="rId4"/>
    <p:sldId id="348"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B194"/>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9" autoAdjust="0"/>
    <p:restoredTop sz="66511" autoAdjust="0"/>
  </p:normalViewPr>
  <p:slideViewPr>
    <p:cSldViewPr snapToGrid="0" snapToObjects="1">
      <p:cViewPr varScale="1">
        <p:scale>
          <a:sx n="50" d="100"/>
          <a:sy n="50" d="100"/>
        </p:scale>
        <p:origin x="-184" y="-104"/>
      </p:cViewPr>
      <p:guideLst>
        <p:guide orient="horz" pos="162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45675C-2AF3-264D-9893-15696F324F9E}" type="datetimeFigureOut">
              <a:rPr lang="en-US" smtClean="0"/>
              <a:t>02/09/20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7A2BFE-9AC1-BC40-94CA-859F3670281B}" type="slidenum">
              <a:rPr lang="en-US" smtClean="0"/>
              <a:t>‹#›</a:t>
            </a:fld>
            <a:endParaRPr lang="en-US"/>
          </a:p>
        </p:txBody>
      </p:sp>
    </p:spTree>
    <p:extLst>
      <p:ext uri="{BB962C8B-B14F-4D97-AF65-F5344CB8AC3E}">
        <p14:creationId xmlns:p14="http://schemas.microsoft.com/office/powerpoint/2010/main" val="3741999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02/09/20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Jqhz6RAHLI" TargetMode="External"/><Relationship Id="rId4" Type="http://schemas.openxmlformats.org/officeDocument/2006/relationships/hyperlink" Target="https://www.youtube.com/watch?v=4yaPT7R6XpI"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316096"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rgbClr val="175EAA"/>
                </a:solidFill>
                <a:latin typeface="Arial"/>
                <a:cs typeface="Arial"/>
              </a:rPr>
              <a:t>TEACHER</a:t>
            </a:r>
            <a:r>
              <a:rPr lang="en-US" sz="900" b="1" baseline="0" dirty="0" smtClean="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rgbClr val="175EAA"/>
                </a:solidFill>
                <a:latin typeface="Arial"/>
                <a:cs typeface="Arial"/>
              </a:rPr>
              <a:t>VIDEO LINKS: </a:t>
            </a:r>
            <a:r>
              <a:rPr lang="en-US" sz="900" b="1" dirty="0" smtClean="0">
                <a:solidFill>
                  <a:srgbClr val="175EAA"/>
                </a:solidFill>
                <a:latin typeface="Arial"/>
                <a:cs typeface="Arial"/>
              </a:rPr>
              <a:t> </a:t>
            </a:r>
            <a:r>
              <a:rPr lang="en-US" sz="900" b="1" baseline="0" dirty="0" smtClean="0">
                <a:solidFill>
                  <a:srgbClr val="175EAA"/>
                </a:solidFill>
                <a:latin typeface="Arial"/>
                <a:cs typeface="Arial"/>
              </a:rPr>
              <a:t>Innovation </a:t>
            </a:r>
            <a:r>
              <a:rPr lang="mr-IN" sz="900" b="1" baseline="0" dirty="0" smtClean="0">
                <a:solidFill>
                  <a:srgbClr val="175EAA"/>
                </a:solidFill>
                <a:latin typeface="Arial"/>
                <a:cs typeface="Arial"/>
              </a:rPr>
              <a:t>–</a:t>
            </a:r>
            <a:r>
              <a:rPr lang="en-US" sz="900" b="1" baseline="0" dirty="0" smtClean="0">
                <a:solidFill>
                  <a:srgbClr val="175EAA"/>
                </a:solidFill>
                <a:latin typeface="Arial"/>
                <a:cs typeface="Arial"/>
              </a:rPr>
              <a:t> We’re fishing Smarter (Seafood New Zealand) URL: </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smtClean="0">
                <a:latin typeface="Arial"/>
                <a:cs typeface="Arial"/>
              </a:rPr>
              <a:t>https://</a:t>
            </a:r>
            <a:r>
              <a:rPr lang="en-US" sz="900" b="0" baseline="0" dirty="0" err="1" smtClean="0">
                <a:latin typeface="Arial"/>
                <a:cs typeface="Arial"/>
              </a:rPr>
              <a:t>www.youtube.com</a:t>
            </a:r>
            <a:r>
              <a:rPr lang="en-US" sz="900" b="0" baseline="0" dirty="0" smtClean="0">
                <a:latin typeface="Arial"/>
                <a:cs typeface="Arial"/>
              </a:rPr>
              <a:t>/</a:t>
            </a:r>
            <a:r>
              <a:rPr lang="en-US" sz="900" b="0" baseline="0" dirty="0" err="1" smtClean="0">
                <a:latin typeface="Arial"/>
                <a:cs typeface="Arial"/>
              </a:rPr>
              <a:t>watch?time_continue</a:t>
            </a:r>
            <a:r>
              <a:rPr lang="en-US" sz="900" b="0" baseline="0" dirty="0" smtClean="0">
                <a:latin typeface="Arial"/>
                <a:cs typeface="Arial"/>
              </a:rPr>
              <a:t>=3&amp;v=7CRbG7sPobs&amp;feature=</a:t>
            </a:r>
            <a:r>
              <a:rPr lang="en-US" sz="900" b="0" baseline="0" dirty="0" err="1" smtClean="0">
                <a:latin typeface="Arial"/>
                <a:cs typeface="Arial"/>
              </a:rPr>
              <a:t>emb_title</a:t>
            </a:r>
            <a:endParaRPr lang="en-US" sz="900"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dirty="0" smtClean="0">
                <a:latin typeface="Arial"/>
                <a:cs typeface="Arial"/>
              </a:rPr>
              <a:t>HE PĀTAI </a:t>
            </a:r>
            <a:r>
              <a:rPr lang="mr-IN" sz="900" b="1" baseline="0" dirty="0" smtClean="0">
                <a:latin typeface="Arial"/>
                <a:cs typeface="Arial"/>
              </a:rPr>
              <a:t>–</a:t>
            </a:r>
            <a:r>
              <a:rPr lang="en-US" sz="900" b="1" baseline="0" dirty="0" smtClean="0">
                <a:latin typeface="Arial"/>
                <a:cs typeface="Arial"/>
              </a:rPr>
              <a:t> ANSWERS (all information needed to answer is in the short film ‘Innovation’)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900" b="0" baseline="0" dirty="0" smtClean="0">
                <a:latin typeface="Arial"/>
                <a:cs typeface="Arial"/>
              </a:rPr>
              <a:t>Setting at night; using tori lines to deter birds; getting trained in seabird smart fishing; traceability (cameras on boats and GPS locators); bird detectors on cameras;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900" b="0" baseline="0" dirty="0" smtClean="0">
                <a:latin typeface="Arial"/>
                <a:cs typeface="Arial"/>
              </a:rPr>
              <a:t>Traceability; cameras on deck; AOS (ability to identify fish; PSH gear development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900" b="0" baseline="0" dirty="0" smtClean="0">
                <a:latin typeface="Arial"/>
                <a:cs typeface="Arial"/>
              </a:rPr>
              <a:t>The culture of the fishing industry is changing </a:t>
            </a:r>
            <a:r>
              <a:rPr lang="mr-IN" sz="900" b="0" baseline="0" dirty="0" smtClean="0">
                <a:latin typeface="Arial"/>
                <a:cs typeface="Arial"/>
              </a:rPr>
              <a:t>–</a:t>
            </a:r>
            <a:r>
              <a:rPr lang="en-US" sz="900" b="0" baseline="0" dirty="0" smtClean="0">
                <a:latin typeface="Arial"/>
                <a:cs typeface="Arial"/>
              </a:rPr>
              <a:t> in the past commercial fishers were seen as having a ‘catch at any cost’ mentality. Commercial fishers were seen as the bad guys -  people who went out and caught as much as they could and didn’t really care about the environment! But now fishers are working with conservationists and scientists to look after the marine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rgbClr val="175EAA"/>
                </a:solidFill>
                <a:latin typeface="Arial"/>
                <a:cs typeface="Arial"/>
              </a:rPr>
              <a:t>USEFUL RESOURCES / RĀRANGI PUKAPUKA</a:t>
            </a:r>
            <a:endParaRPr lang="en-US" sz="900" b="1"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Here are a few other innovations fishers use to reduce bycatch and habitat damage: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1. Acoustic alarms (pingers) deter marine mammals by emitting noise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2. Gear modification: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Breakaway links let large whales break out of nets when they struggle and exert force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Tori lines to scare away the birds (long</a:t>
            </a:r>
            <a:r>
              <a:rPr lang="en-US" sz="900" baseline="0" dirty="0" smtClean="0">
                <a:latin typeface="Arial"/>
                <a:cs typeface="Arial"/>
              </a:rPr>
              <a:t> lining and trawling)</a:t>
            </a:r>
            <a:endParaRPr lang="en-US" sz="9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Reflective nets are more detectable to marine mammals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Turtle excluder devices (TEDs) help turtles to escape through a built-in hatch in trawls.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Modification of mesh size helps marine mammals better detect nets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3. Time- area closures: Setting nets at different times of the day (setting </a:t>
            </a:r>
            <a:r>
              <a:rPr lang="en-US" sz="900" dirty="0" err="1" smtClean="0">
                <a:latin typeface="Arial"/>
                <a:cs typeface="Arial"/>
              </a:rPr>
              <a:t>longlines</a:t>
            </a:r>
            <a:r>
              <a:rPr lang="en-US" sz="900" dirty="0" smtClean="0">
                <a:latin typeface="Arial"/>
                <a:cs typeface="Arial"/>
              </a:rPr>
              <a:t> at night minimizes seabird bycatch); setting nets in areas that are less heavily frequented by mammals, birds and turtles.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latin typeface="Arial"/>
                <a:cs typeface="Arial"/>
              </a:rPr>
              <a:t>HOMEWORK / EXTENSION</a:t>
            </a:r>
            <a:r>
              <a:rPr lang="en-US" sz="900" b="1" baseline="0" dirty="0" smtClean="0">
                <a:latin typeface="Arial"/>
                <a:cs typeface="Arial"/>
              </a:rPr>
              <a:t> </a:t>
            </a:r>
            <a:r>
              <a:rPr lang="mr-IN" sz="900" b="1" baseline="0" dirty="0" smtClean="0">
                <a:latin typeface="Arial"/>
                <a:cs typeface="Arial"/>
              </a:rPr>
              <a:t>–</a:t>
            </a:r>
            <a:r>
              <a:rPr lang="en-US" sz="900" b="1" baseline="0" dirty="0" smtClean="0">
                <a:latin typeface="Arial"/>
                <a:cs typeface="Arial"/>
              </a:rPr>
              <a:t> HOW DOES THIS RELATE TO ME AND MY WHĀNAU</a:t>
            </a:r>
            <a:endParaRPr lang="en-US" sz="900" b="1" dirty="0" smtClean="0">
              <a:latin typeface="Arial"/>
              <a:cs typeface="Arial"/>
            </a:endParaRPr>
          </a:p>
          <a:p>
            <a:pPr marL="228600" indent="-228600">
              <a:buAutoNum type="arabicPeriod"/>
            </a:pPr>
            <a:r>
              <a:rPr lang="en-US" sz="900" baseline="0" dirty="0" smtClean="0">
                <a:solidFill>
                  <a:srgbClr val="000000"/>
                </a:solidFill>
                <a:latin typeface="Arial"/>
                <a:cs typeface="Arial"/>
              </a:rPr>
              <a:t>Invite a </a:t>
            </a:r>
            <a:r>
              <a:rPr lang="en-US" sz="900" baseline="0" dirty="0" err="1" smtClean="0">
                <a:solidFill>
                  <a:srgbClr val="000000"/>
                </a:solidFill>
                <a:latin typeface="Arial"/>
                <a:cs typeface="Arial"/>
              </a:rPr>
              <a:t>kaumātua</a:t>
            </a:r>
            <a:r>
              <a:rPr lang="en-US" sz="900" baseline="0" dirty="0" smtClean="0">
                <a:solidFill>
                  <a:srgbClr val="000000"/>
                </a:solidFill>
                <a:latin typeface="Arial"/>
                <a:cs typeface="Arial"/>
              </a:rPr>
              <a:t> or grandparent to visit and get them to talk about how fishing has changed over time and what measures have been used locally to reduce impacts on marine habitat and sea life.</a:t>
            </a:r>
          </a:p>
          <a:p>
            <a:pPr marL="228600" indent="-228600">
              <a:buAutoNum type="arabicPeriod"/>
            </a:pPr>
            <a:r>
              <a:rPr lang="en-US" sz="900" baseline="0" dirty="0" smtClean="0">
                <a:solidFill>
                  <a:srgbClr val="000000"/>
                </a:solidFill>
                <a:latin typeface="Arial"/>
                <a:cs typeface="Arial"/>
              </a:rPr>
              <a:t>Homework activity </a:t>
            </a:r>
            <a:r>
              <a:rPr lang="mr-IN" sz="900" baseline="0" dirty="0" smtClean="0">
                <a:solidFill>
                  <a:srgbClr val="000000"/>
                </a:solidFill>
                <a:latin typeface="Arial"/>
                <a:cs typeface="Arial"/>
              </a:rPr>
              <a:t>–</a:t>
            </a:r>
            <a:r>
              <a:rPr lang="en-US" sz="900" baseline="0" dirty="0" smtClean="0">
                <a:solidFill>
                  <a:srgbClr val="000000"/>
                </a:solidFill>
                <a:latin typeface="Arial"/>
                <a:cs typeface="Arial"/>
              </a:rPr>
              <a:t> learners interview a member of their whānau, family or community about their fishing practices (can adapt questions from this slide)</a:t>
            </a:r>
          </a:p>
          <a:p>
            <a:pPr marL="228600" indent="-228600">
              <a:buAutoNum type="arabicPeriod"/>
            </a:pPr>
            <a:r>
              <a:rPr lang="en-US" sz="900" baseline="0" dirty="0" smtClean="0">
                <a:solidFill>
                  <a:srgbClr val="000000"/>
                </a:solidFill>
                <a:latin typeface="Arial"/>
                <a:cs typeface="Arial"/>
              </a:rPr>
              <a:t>Learners share their own fishing stories or those from family, whānau or community to share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latin typeface="Arial"/>
              <a:cs typeface="Arial"/>
            </a:endParaRPr>
          </a:p>
          <a:p>
            <a:endParaRPr lang="en-US" sz="9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35</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a:t>
            </a:r>
            <a:r>
              <a:rPr lang="en-US" b="1" baseline="0" dirty="0" smtClean="0">
                <a:solidFill>
                  <a:srgbClr val="175EAA"/>
                </a:solidFill>
                <a:latin typeface="Arial"/>
                <a:cs typeface="Arial"/>
              </a:rPr>
              <a:t> NOTES: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36</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a:t>
            </a:r>
            <a:r>
              <a:rPr lang="en-US" b="1" baseline="0" dirty="0" smtClean="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solidFill>
                  <a:srgbClr val="175EAA"/>
                </a:solidFill>
                <a:latin typeface="Arial"/>
                <a:cs typeface="Arial"/>
              </a:rPr>
              <a:t>VIDEO LINKS:</a:t>
            </a:r>
            <a:endParaRPr lang="en-US" b="1" baseline="0" dirty="0" smtClean="0">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err="1" smtClean="0">
                <a:latin typeface="Arial"/>
                <a:cs typeface="Arial"/>
              </a:rPr>
              <a:t>Tiaki</a:t>
            </a:r>
            <a:r>
              <a:rPr lang="en-US" baseline="0" dirty="0" smtClean="0">
                <a:latin typeface="Arial"/>
                <a:cs typeface="Arial"/>
              </a:rPr>
              <a:t> crew show how the nets work - </a:t>
            </a:r>
            <a:r>
              <a:rPr lang="en-US" baseline="0" dirty="0" smtClean="0">
                <a:latin typeface="Arial"/>
                <a:cs typeface="Arial"/>
                <a:hlinkClick r:id="rId3"/>
              </a:rPr>
              <a:t>https://www.youtube.com/watch?v=cJqhz6RAHLI</a:t>
            </a:r>
            <a:r>
              <a:rPr lang="en-US" baseline="0" dirty="0" smtClean="0">
                <a:latin typeface="Arial"/>
                <a:cs typeface="Arial"/>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Arial"/>
                <a:cs typeface="Arial"/>
              </a:rPr>
              <a:t>One fishers view on PSH - </a:t>
            </a:r>
            <a:r>
              <a:rPr lang="en-US" baseline="0" dirty="0" smtClean="0">
                <a:latin typeface="Arial"/>
                <a:cs typeface="Arial"/>
                <a:hlinkClick r:id="rId4"/>
              </a:rPr>
              <a:t>https://www.youtube.com/watch?v=4yaPT7R6XpI</a:t>
            </a:r>
            <a:r>
              <a:rPr lang="en-US" baseline="0" dirty="0" smtClean="0">
                <a:latin typeface="Arial"/>
                <a:cs typeface="Arial"/>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Arial"/>
                <a:cs typeface="Arial"/>
              </a:rPr>
              <a:t>Watch the results of the first trail of PSH - https://</a:t>
            </a:r>
            <a:r>
              <a:rPr lang="en-US" baseline="0" dirty="0" err="1" smtClean="0">
                <a:latin typeface="Arial"/>
                <a:cs typeface="Arial"/>
              </a:rPr>
              <a:t>www.youtube.com</a:t>
            </a:r>
            <a:r>
              <a:rPr lang="en-US" baseline="0" dirty="0" smtClean="0">
                <a:latin typeface="Arial"/>
                <a:cs typeface="Arial"/>
              </a:rPr>
              <a:t>/</a:t>
            </a:r>
            <a:r>
              <a:rPr lang="en-US" baseline="0" dirty="0" err="1" smtClean="0">
                <a:latin typeface="Arial"/>
                <a:cs typeface="Arial"/>
              </a:rPr>
              <a:t>watch?v</a:t>
            </a:r>
            <a:r>
              <a:rPr lang="en-US" baseline="0" dirty="0" smtClean="0">
                <a:latin typeface="Arial"/>
                <a:cs typeface="Arial"/>
              </a:rPr>
              <a:t>=A5Hq4gVQgc4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solidFill>
                  <a:srgbClr val="175EAA"/>
                </a:solidFill>
                <a:latin typeface="Arial"/>
                <a:cs typeface="Arial"/>
              </a:rPr>
              <a:t>GROUP BRAINSTORM:</a:t>
            </a:r>
            <a:endParaRPr lang="en-US" b="1"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Make a list of what is  good about this new method of fishing?</a:t>
            </a:r>
            <a:endParaRPr lang="en-US" b="1" baseline="0" dirty="0" smtClean="0">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Arial"/>
                <a:cs typeface="Arial"/>
              </a:rPr>
              <a:t>Small fish escape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Arial"/>
                <a:cs typeface="Arial"/>
              </a:rPr>
              <a:t>Bycatch arrives on deck alive and has better survival chance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Arial"/>
                <a:cs typeface="Arial"/>
              </a:rPr>
              <a:t>Has been developed in NZ</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Arial"/>
                <a:cs typeface="Arial"/>
              </a:rPr>
              <a:t>Lands fish in water and alive so fish are better quality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Arial"/>
                <a:cs typeface="Arial"/>
              </a:rPr>
              <a:t>And therefore likely to be worth more</a:t>
            </a:r>
            <a:r>
              <a:rPr lang="mr-IN" baseline="0" dirty="0" smtClean="0">
                <a:latin typeface="Arial"/>
                <a:cs typeface="Arial"/>
              </a:rPr>
              <a:t>…</a:t>
            </a:r>
            <a:endParaRPr lang="en-US" baseline="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37</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75EAA"/>
                </a:solidFill>
                <a:latin typeface="Arial"/>
                <a:cs typeface="Arial"/>
              </a:rPr>
              <a:t>TEACHER</a:t>
            </a:r>
            <a:r>
              <a:rPr lang="en-US" b="1" baseline="0" dirty="0" smtClean="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solidFill>
                  <a:srgbClr val="175EAA"/>
                </a:solidFill>
                <a:latin typeface="Arial"/>
                <a:cs typeface="Arial"/>
              </a:rPr>
              <a:t>STORYLINK:</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Arial"/>
                <a:cs typeface="Arial"/>
              </a:rPr>
              <a:t>http://beating-bird-bycatch-</a:t>
            </a:r>
            <a:r>
              <a:rPr lang="en-US" b="0" baseline="0" dirty="0" err="1" smtClean="0">
                <a:latin typeface="Arial"/>
                <a:cs typeface="Arial"/>
              </a:rPr>
              <a:t>stories.msc.org</a:t>
            </a:r>
            <a:r>
              <a:rPr lang="en-US" b="0" baseline="0" dirty="0" smtClean="0">
                <a:latin typeface="Arial"/>
                <a:cs typeface="Arial"/>
              </a:rPr>
              <a:t>/?_</a:t>
            </a:r>
            <a:r>
              <a:rPr lang="en-US" b="0" baseline="0" dirty="0" err="1" smtClean="0">
                <a:latin typeface="Arial"/>
                <a:cs typeface="Arial"/>
              </a:rPr>
              <a:t>ga</a:t>
            </a:r>
            <a:r>
              <a:rPr lang="en-US" b="0" baseline="0" dirty="0" smtClean="0">
                <a:latin typeface="Arial"/>
                <a:cs typeface="Arial"/>
              </a:rPr>
              <a:t>=2.269112817.1435697534.1598919667-1303352827.1595455374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1" baseline="0" dirty="0" smtClean="0">
                <a:solidFill>
                  <a:srgbClr val="175EAA"/>
                </a:solidFill>
                <a:latin typeface="Arial"/>
                <a:cs typeface="Arial"/>
              </a:rPr>
              <a:t>ANSWERS</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Arial"/>
                <a:cs typeface="Arial"/>
              </a:rPr>
              <a:t>Increasing the weight of fishing lines so that they sink faster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Arial"/>
                <a:cs typeface="Arial"/>
              </a:rPr>
              <a:t>Using white lines that are less visible to birds</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Arial"/>
                <a:cs typeface="Arial"/>
              </a:rPr>
              <a:t>Improving the design of Tori lines (</a:t>
            </a:r>
            <a:r>
              <a:rPr lang="en-US" b="0" baseline="0" dirty="0" err="1" smtClean="0">
                <a:latin typeface="Arial"/>
                <a:cs typeface="Arial"/>
              </a:rPr>
              <a:t>multi-coloured</a:t>
            </a:r>
            <a:r>
              <a:rPr lang="en-US" b="0" baseline="0" dirty="0" smtClean="0">
                <a:latin typeface="Arial"/>
                <a:cs typeface="Arial"/>
              </a:rPr>
              <a:t> streamer lines hung vertically above the longline as it is set) to deter birds from diving to eat the baited hooks attached to </a:t>
            </a:r>
            <a:r>
              <a:rPr lang="en-US" b="0" baseline="0" dirty="0" err="1" smtClean="0">
                <a:latin typeface="Arial"/>
                <a:cs typeface="Arial"/>
              </a:rPr>
              <a:t>longlines</a:t>
            </a:r>
            <a:endParaRPr lang="en-US" b="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Arial"/>
                <a:cs typeface="Arial"/>
              </a:rPr>
              <a:t>Using a protective barrier of hanging streamers to keep birds away from the hauling point while the lines are hauled in</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Arial"/>
                <a:cs typeface="Arial"/>
              </a:rPr>
              <a:t>Closing the fishery during the grey petrel breeding season, from 1 February to 15 March.</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38</a:t>
            </a:fld>
            <a:endParaRPr lang="en-US" dirty="0"/>
          </a:p>
        </p:txBody>
      </p:sp>
    </p:spTree>
    <p:extLst>
      <p:ext uri="{BB962C8B-B14F-4D97-AF65-F5344CB8AC3E}">
        <p14:creationId xmlns:p14="http://schemas.microsoft.com/office/powerpoint/2010/main" val="199795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file://localhost/Users/rika/Dropbox/MSC%20Job/2020/MSC%20templates%20and%20graphics/FISH%20SWIRL/Rika%20final%20banner%20files/Rect%20Banner%20Fish%20Swirl%20SMALL.png" TargetMode="Externa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screen">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pic>
        <p:nvPicPr>
          <p:cNvPr id="8" name="Picture 7" descr="Screenshot 2020-03-23 10.40.53.pn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4424721"/>
            <a:ext cx="8531682" cy="718779"/>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time_continue=3&amp;v=7CRbG7sPobs&amp;feature=emb_title" TargetMode="External"/><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hyperlink" Target="https://www.youtube.com/watch?v=4yaPT7R6XpI" TargetMode="External"/><Relationship Id="rId6" Type="http://schemas.openxmlformats.org/officeDocument/2006/relationships/hyperlink" Target="https://www.youtube.com/watch?v=A5Hq4gVQgc4" TargetMode="External"/><Relationship Id="rId7" Type="http://schemas.openxmlformats.org/officeDocument/2006/relationships/image" Target="../media/image7.png"/><Relationship Id="rId8" Type="http://schemas.openxmlformats.org/officeDocument/2006/relationships/hyperlink" Target="https://www.youtube.com/watch?v=cJqhz6RAHLI" TargetMode="External"/><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beating-bird-bycatch-stories.msc.org/?_ga=2.269112817.1435697534.1598919667-1303352827.1595455374" TargetMode="External"/><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208517" y="833954"/>
            <a:ext cx="9326453" cy="3892912"/>
          </a:xfrm>
          <a:prstGeom prst="rect">
            <a:avLst/>
          </a:prstGeom>
          <a:noFill/>
          <a:ln>
            <a:noFill/>
          </a:ln>
        </p:spPr>
      </p:pic>
      <p:sp>
        <p:nvSpPr>
          <p:cNvPr id="15" name="Content Placeholder 2"/>
          <p:cNvSpPr txBox="1">
            <a:spLocks noGrp="1"/>
          </p:cNvSpPr>
          <p:nvPr>
            <p:ph sz="half" idx="1"/>
          </p:nvPr>
        </p:nvSpPr>
        <p:spPr>
          <a:xfrm>
            <a:off x="457200" y="2975696"/>
            <a:ext cx="4038600" cy="1459916"/>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smtClean="0">
                <a:latin typeface="Arial"/>
                <a:cs typeface="Arial"/>
              </a:rPr>
              <a:t>Watch this short film [4:45] from Seafood New Zelaand about </a:t>
            </a:r>
            <a:r>
              <a:rPr lang="x-none" sz="1800" dirty="0" smtClean="0">
                <a:latin typeface="Arial"/>
                <a:cs typeface="Arial"/>
                <a:hlinkClick r:id="rId4"/>
              </a:rPr>
              <a:t>Innovation </a:t>
            </a:r>
            <a:r>
              <a:rPr lang="mr-IN" sz="1800" dirty="0" smtClean="0">
                <a:latin typeface="Arial"/>
                <a:cs typeface="Arial"/>
                <a:hlinkClick r:id="rId4"/>
              </a:rPr>
              <a:t>–</a:t>
            </a:r>
            <a:r>
              <a:rPr lang="x-none" sz="1800" dirty="0" smtClean="0">
                <a:latin typeface="Arial"/>
                <a:cs typeface="Arial"/>
                <a:hlinkClick r:id="rId4"/>
              </a:rPr>
              <a:t> We’re Fishing Smarter</a:t>
            </a:r>
            <a:endParaRPr lang="en-US" sz="1800" dirty="0" smtClean="0">
              <a:latin typeface="Arial"/>
              <a:cs typeface="Arial"/>
            </a:endParaRPr>
          </a:p>
        </p:txBody>
      </p:sp>
      <p:pic>
        <p:nvPicPr>
          <p:cNvPr id="3" name="Picture 2" descr="Screenshot 2020-06-22 10.55.53.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354" y="1245154"/>
            <a:ext cx="3346163" cy="1717355"/>
          </a:xfrm>
          <a:prstGeom prst="rect">
            <a:avLst/>
          </a:prstGeom>
        </p:spPr>
      </p:pic>
      <p:sp>
        <p:nvSpPr>
          <p:cNvPr id="4" name="Rectangle 3"/>
          <p:cNvSpPr/>
          <p:nvPr/>
        </p:nvSpPr>
        <p:spPr>
          <a:xfrm>
            <a:off x="4495801" y="1268829"/>
            <a:ext cx="4406898" cy="5278369"/>
          </a:xfrm>
          <a:prstGeom prst="rect">
            <a:avLst/>
          </a:prstGeom>
        </p:spPr>
        <p:txBody>
          <a:bodyPr wrap="square">
            <a:spAutoFit/>
          </a:bodyPr>
          <a:lstStyle/>
          <a:p>
            <a:pPr>
              <a:spcAft>
                <a:spcPts val="300"/>
              </a:spcAft>
            </a:pPr>
            <a:r>
              <a:rPr lang="en-AU" b="1" dirty="0">
                <a:solidFill>
                  <a:srgbClr val="00B6DE"/>
                </a:solidFill>
                <a:latin typeface="Arial Narrow"/>
                <a:cs typeface="Arial Narrow"/>
              </a:rPr>
              <a:t>HE PĀTAI / CONSIDER </a:t>
            </a:r>
            <a:r>
              <a:rPr lang="en-AU" b="1" dirty="0" smtClean="0">
                <a:solidFill>
                  <a:srgbClr val="00B6DE"/>
                </a:solidFill>
                <a:latin typeface="Arial Narrow"/>
                <a:cs typeface="Arial Narrow"/>
              </a:rPr>
              <a:t>THIS</a:t>
            </a:r>
          </a:p>
          <a:p>
            <a:pPr marL="342900">
              <a:spcBef>
                <a:spcPts val="300"/>
              </a:spcBef>
              <a:spcAft>
                <a:spcPts val="300"/>
              </a:spcAft>
              <a:buFont typeface="+mj-lt"/>
              <a:buAutoNum type="arabicPeriod"/>
            </a:pPr>
            <a:r>
              <a:rPr lang="en-AU" sz="2000" dirty="0" smtClean="0">
                <a:solidFill>
                  <a:srgbClr val="000000"/>
                </a:solidFill>
                <a:latin typeface="Arial"/>
                <a:cs typeface="Arial"/>
              </a:rPr>
              <a:t>What are commercial fishers doing to avoid catching seabirds?</a:t>
            </a:r>
          </a:p>
          <a:p>
            <a:pPr marL="342900">
              <a:spcBef>
                <a:spcPts val="300"/>
              </a:spcBef>
              <a:spcAft>
                <a:spcPts val="300"/>
              </a:spcAft>
              <a:buFont typeface="+mj-lt"/>
              <a:buAutoNum type="arabicPeriod"/>
            </a:pPr>
            <a:r>
              <a:rPr lang="en-AU" sz="2000" dirty="0" smtClean="0">
                <a:solidFill>
                  <a:srgbClr val="000000"/>
                </a:solidFill>
                <a:latin typeface="Arial"/>
                <a:cs typeface="Arial"/>
              </a:rPr>
              <a:t>What new technology is helping commercial fishers to reduce their environmental impact?</a:t>
            </a:r>
          </a:p>
          <a:p>
            <a:pPr marL="342900">
              <a:spcBef>
                <a:spcPts val="300"/>
              </a:spcBef>
              <a:spcAft>
                <a:spcPts val="300"/>
              </a:spcAft>
              <a:buFont typeface="+mj-lt"/>
              <a:buAutoNum type="arabicPeriod"/>
            </a:pPr>
            <a:r>
              <a:rPr lang="en-AU" sz="2000" dirty="0" smtClean="0">
                <a:solidFill>
                  <a:srgbClr val="000000"/>
                </a:solidFill>
                <a:latin typeface="Arial"/>
                <a:cs typeface="Arial"/>
              </a:rPr>
              <a:t>What is meant by “the changing culture of  the industry”?</a:t>
            </a:r>
          </a:p>
          <a:p>
            <a:pPr marL="285750" indent="-285750">
              <a:spcAft>
                <a:spcPts val="300"/>
              </a:spcAft>
              <a:buFont typeface="Arial"/>
              <a:buChar char="•"/>
            </a:pPr>
            <a:endParaRPr lang="en-AU" dirty="0" smtClean="0">
              <a:solidFill>
                <a:srgbClr val="000000"/>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smtClean="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smtClean="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smtClean="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p:txBody>
      </p:sp>
      <p:sp>
        <p:nvSpPr>
          <p:cNvPr id="16" name="Title 1"/>
          <p:cNvSpPr txBox="1">
            <a:spLocks/>
          </p:cNvSpPr>
          <p:nvPr/>
        </p:nvSpPr>
        <p:spPr>
          <a:xfrm>
            <a:off x="0" y="-91665"/>
            <a:ext cx="9144000" cy="1100126"/>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4.4. REDUCING </a:t>
            </a:r>
            <a:r>
              <a:rPr lang="en-US" sz="3100" dirty="0">
                <a:latin typeface="Arial Narrow"/>
                <a:cs typeface="Arial Narrow"/>
              </a:rPr>
              <a:t>IMPACTS: NEW &amp; MODIFIED FISHING METHODS</a:t>
            </a:r>
          </a:p>
          <a:p>
            <a:r>
              <a:rPr lang="en-US" sz="2000" dirty="0" smtClean="0">
                <a:latin typeface="Arial Narrow"/>
                <a:cs typeface="Arial Narrow"/>
              </a:rPr>
              <a:t>Focus Question: How are fishing methods developed &amp; modified to reduce impacts on habitat &amp; sea life? </a:t>
            </a:r>
            <a:endParaRPr lang="en-US" sz="2000" dirty="0">
              <a:latin typeface="Arial Narrow"/>
              <a:cs typeface="Arial Narrow"/>
            </a:endParaRPr>
          </a:p>
        </p:txBody>
      </p:sp>
    </p:spTree>
    <p:extLst>
      <p:ext uri="{BB962C8B-B14F-4D97-AF65-F5344CB8AC3E}">
        <p14:creationId xmlns:p14="http://schemas.microsoft.com/office/powerpoint/2010/main" val="2726519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91665"/>
            <a:ext cx="914400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4.4. REDUCING IMPACTS: NEW &amp; MODIFIED FISHING METHODS</a:t>
            </a:r>
          </a:p>
        </p:txBody>
      </p:sp>
      <p:sp>
        <p:nvSpPr>
          <p:cNvPr id="8" name="Content Placeholder 2"/>
          <p:cNvSpPr>
            <a:spLocks noGrp="1"/>
          </p:cNvSpPr>
          <p:nvPr>
            <p:ph sz="half" idx="1"/>
          </p:nvPr>
        </p:nvSpPr>
        <p:spPr>
          <a:xfrm>
            <a:off x="226290" y="983909"/>
            <a:ext cx="4668586" cy="3871315"/>
          </a:xfrm>
        </p:spPr>
        <p:txBody>
          <a:bodyPr>
            <a:noAutofit/>
          </a:bodyPr>
          <a:lstStyle/>
          <a:p>
            <a:pPr marL="0" indent="0">
              <a:spcBef>
                <a:spcPts val="300"/>
              </a:spcBef>
              <a:spcAft>
                <a:spcPts val="300"/>
              </a:spcAft>
              <a:buNone/>
              <a:tabLst>
                <a:tab pos="1611313" algn="l"/>
              </a:tabLst>
            </a:pPr>
            <a:r>
              <a:rPr lang="en-AU" sz="2200" b="1" dirty="0">
                <a:solidFill>
                  <a:srgbClr val="00B194"/>
                </a:solidFill>
                <a:latin typeface="Arial Narrow"/>
                <a:cs typeface="Arial Narrow"/>
              </a:rPr>
              <a:t>KŌRERORERO / DISCUSSION</a:t>
            </a:r>
            <a:endParaRPr lang="en-AU" sz="2200" b="1" dirty="0">
              <a:solidFill>
                <a:srgbClr val="175EAA"/>
              </a:solidFill>
              <a:latin typeface="Arial Narrow"/>
              <a:cs typeface="Arial Narrow"/>
            </a:endParaRPr>
          </a:p>
          <a:p>
            <a:pPr>
              <a:spcBef>
                <a:spcPts val="300"/>
              </a:spcBef>
              <a:spcAft>
                <a:spcPts val="300"/>
              </a:spcAft>
              <a:tabLst>
                <a:tab pos="1611313" algn="l"/>
              </a:tabLst>
            </a:pPr>
            <a:r>
              <a:rPr lang="en-US" sz="1800" dirty="0" smtClean="0"/>
              <a:t>New sustainable fishing methods are being created</a:t>
            </a:r>
          </a:p>
          <a:p>
            <a:pPr>
              <a:spcBef>
                <a:spcPts val="300"/>
              </a:spcBef>
              <a:spcAft>
                <a:spcPts val="300"/>
              </a:spcAft>
              <a:tabLst>
                <a:tab pos="1611313" algn="l"/>
              </a:tabLst>
            </a:pPr>
            <a:r>
              <a:rPr lang="en-US" sz="1800" dirty="0" err="1" smtClean="0">
                <a:solidFill>
                  <a:srgbClr val="175EAA"/>
                </a:solidFill>
              </a:rPr>
              <a:t>Tiaki</a:t>
            </a:r>
            <a:r>
              <a:rPr lang="en-US" sz="1800" dirty="0" smtClean="0">
                <a:solidFill>
                  <a:srgbClr val="175EAA"/>
                </a:solidFill>
              </a:rPr>
              <a:t> </a:t>
            </a:r>
            <a:r>
              <a:rPr lang="en-US" sz="1800" dirty="0">
                <a:solidFill>
                  <a:srgbClr val="175EAA"/>
                </a:solidFill>
              </a:rPr>
              <a:t>Precision Seafood </a:t>
            </a:r>
            <a:r>
              <a:rPr lang="en-US" sz="1800" dirty="0" smtClean="0">
                <a:solidFill>
                  <a:srgbClr val="175EAA"/>
                </a:solidFill>
              </a:rPr>
              <a:t>Harvesting (PSH)</a:t>
            </a:r>
            <a:r>
              <a:rPr lang="en-US" sz="1800" dirty="0" smtClean="0"/>
              <a:t> has been developed in Aotearoa New Zealand to:</a:t>
            </a:r>
          </a:p>
          <a:p>
            <a:pPr lvl="1">
              <a:tabLst>
                <a:tab pos="1611313" algn="l"/>
              </a:tabLst>
            </a:pPr>
            <a:r>
              <a:rPr lang="en-US" sz="1800" dirty="0" smtClean="0"/>
              <a:t>Land fish on the boat in water and alive</a:t>
            </a:r>
          </a:p>
          <a:p>
            <a:pPr lvl="1">
              <a:tabLst>
                <a:tab pos="1611313" algn="l"/>
              </a:tabLst>
            </a:pPr>
            <a:r>
              <a:rPr lang="en-US" sz="1800" dirty="0" smtClean="0"/>
              <a:t>Allow smaller fish to escape or be returned alive </a:t>
            </a:r>
          </a:p>
        </p:txBody>
      </p:sp>
      <p:pic>
        <p:nvPicPr>
          <p:cNvPr id="3" name="Picture 2" descr="Screen Shot 2020-09-01 at 12.34.22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8810" y="1298360"/>
            <a:ext cx="3739188" cy="2482576"/>
          </a:xfrm>
          <a:prstGeom prst="rect">
            <a:avLst/>
          </a:prstGeom>
        </p:spPr>
      </p:pic>
      <p:sp>
        <p:nvSpPr>
          <p:cNvPr id="4" name="TextBox 3"/>
          <p:cNvSpPr txBox="1"/>
          <p:nvPr/>
        </p:nvSpPr>
        <p:spPr>
          <a:xfrm>
            <a:off x="7016810" y="3838821"/>
            <a:ext cx="1771188" cy="369332"/>
          </a:xfrm>
          <a:prstGeom prst="rect">
            <a:avLst/>
          </a:prstGeom>
          <a:noFill/>
        </p:spPr>
        <p:txBody>
          <a:bodyPr wrap="none" rtlCol="0">
            <a:spAutoFit/>
          </a:bodyPr>
          <a:lstStyle/>
          <a:p>
            <a:r>
              <a:rPr lang="en-US" dirty="0" smtClean="0"/>
              <a:t>Image: </a:t>
            </a:r>
            <a:r>
              <a:rPr lang="en-US" dirty="0" err="1" smtClean="0"/>
              <a:t>Tiaki.com</a:t>
            </a:r>
            <a:endParaRPr lang="en-US" dirty="0"/>
          </a:p>
        </p:txBody>
      </p:sp>
    </p:spTree>
    <p:extLst>
      <p:ext uri="{BB962C8B-B14F-4D97-AF65-F5344CB8AC3E}">
        <p14:creationId xmlns:p14="http://schemas.microsoft.com/office/powerpoint/2010/main" val="2304290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a:ext>
            </a:extLst>
          </a:blip>
          <a:srcRect/>
          <a:stretch>
            <a:fillRect/>
          </a:stretch>
        </p:blipFill>
        <p:spPr bwMode="auto">
          <a:xfrm>
            <a:off x="-215656" y="963385"/>
            <a:ext cx="6558846" cy="4180115"/>
          </a:xfrm>
          <a:prstGeom prst="rect">
            <a:avLst/>
          </a:prstGeom>
          <a:noFill/>
          <a:ln>
            <a:noFill/>
          </a:ln>
        </p:spPr>
      </p:pic>
      <p:sp>
        <p:nvSpPr>
          <p:cNvPr id="12" name="Title 1"/>
          <p:cNvSpPr txBox="1">
            <a:spLocks/>
          </p:cNvSpPr>
          <p:nvPr/>
        </p:nvSpPr>
        <p:spPr>
          <a:xfrm>
            <a:off x="0" y="-91665"/>
            <a:ext cx="914400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4.4. REDUCING IMPACTS: NEW &amp; MODIFIED FISHING METHODS</a:t>
            </a:r>
          </a:p>
        </p:txBody>
      </p:sp>
      <p:pic>
        <p:nvPicPr>
          <p:cNvPr id="9" name="Picture 8" descr="Blue_Seabre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47245">
            <a:off x="3111090" y="3305778"/>
            <a:ext cx="1732788" cy="1245215"/>
          </a:xfrm>
          <a:prstGeom prst="rect">
            <a:avLst/>
          </a:prstGeom>
        </p:spPr>
      </p:pic>
      <p:sp>
        <p:nvSpPr>
          <p:cNvPr id="10" name="Rectangle 9"/>
          <p:cNvSpPr/>
          <p:nvPr/>
        </p:nvSpPr>
        <p:spPr>
          <a:xfrm>
            <a:off x="226292" y="1233700"/>
            <a:ext cx="3598276" cy="3116238"/>
          </a:xfrm>
          <a:prstGeom prst="rect">
            <a:avLst/>
          </a:prstGeom>
        </p:spPr>
        <p:txBody>
          <a:bodyPr wrap="square">
            <a:spAutoFit/>
          </a:bodyPr>
          <a:lstStyle/>
          <a:p>
            <a:pPr algn="ctr"/>
            <a:r>
              <a:rPr lang="en-AU" sz="2200" b="1" dirty="0">
                <a:solidFill>
                  <a:srgbClr val="002E6C"/>
                </a:solidFill>
                <a:latin typeface="Arial Narrow"/>
                <a:cs typeface="Arial Narrow"/>
              </a:rPr>
              <a:t>MĀTAKI TĒNEI / WATCH THIS</a:t>
            </a:r>
          </a:p>
          <a:p>
            <a:pPr algn="ctr">
              <a:spcAft>
                <a:spcPts val="300"/>
              </a:spcAft>
            </a:pPr>
            <a:endParaRPr lang="en-US" dirty="0" smtClean="0">
              <a:latin typeface="Arial"/>
              <a:cs typeface="Arial"/>
            </a:endParaRPr>
          </a:p>
          <a:p>
            <a:pPr algn="ctr">
              <a:spcAft>
                <a:spcPts val="300"/>
              </a:spcAft>
            </a:pPr>
            <a:r>
              <a:rPr lang="en-US" dirty="0" smtClean="0">
                <a:latin typeface="Arial"/>
                <a:cs typeface="Arial"/>
              </a:rPr>
              <a:t>Tiaki </a:t>
            </a:r>
            <a:r>
              <a:rPr lang="en-US" dirty="0">
                <a:latin typeface="Arial"/>
                <a:cs typeface="Arial"/>
              </a:rPr>
              <a:t>crew show </a:t>
            </a:r>
            <a:r>
              <a:rPr lang="en-US" dirty="0">
                <a:latin typeface="Arial"/>
                <a:cs typeface="Arial"/>
                <a:hlinkClick r:id="rId5"/>
              </a:rPr>
              <a:t>how the nets </a:t>
            </a:r>
            <a:r>
              <a:rPr lang="en-US" dirty="0" smtClean="0">
                <a:latin typeface="Arial"/>
                <a:cs typeface="Arial"/>
                <a:hlinkClick r:id="rId5"/>
              </a:rPr>
              <a:t>work</a:t>
            </a:r>
            <a:r>
              <a:rPr lang="en-US" dirty="0">
                <a:latin typeface="Arial"/>
                <a:cs typeface="Arial"/>
              </a:rPr>
              <a:t> (0:53) </a:t>
            </a:r>
          </a:p>
          <a:p>
            <a:pPr algn="ctr">
              <a:spcAft>
                <a:spcPts val="300"/>
              </a:spcAft>
            </a:pPr>
            <a:endParaRPr lang="en-US" dirty="0" smtClean="0">
              <a:latin typeface="Arial"/>
              <a:cs typeface="Arial"/>
            </a:endParaRPr>
          </a:p>
          <a:p>
            <a:pPr algn="ctr">
              <a:spcAft>
                <a:spcPts val="300"/>
              </a:spcAft>
            </a:pPr>
            <a:r>
              <a:rPr lang="en-US" dirty="0" smtClean="0">
                <a:latin typeface="Arial"/>
                <a:cs typeface="Arial"/>
              </a:rPr>
              <a:t>One fisher talk about how </a:t>
            </a:r>
            <a:r>
              <a:rPr lang="en-US" dirty="0" smtClean="0">
                <a:latin typeface="Arial"/>
                <a:cs typeface="Arial"/>
                <a:hlinkClick r:id="rId5"/>
              </a:rPr>
              <a:t>PSH works</a:t>
            </a:r>
            <a:r>
              <a:rPr lang="en-US" dirty="0" smtClean="0">
                <a:latin typeface="Arial"/>
                <a:cs typeface="Arial"/>
              </a:rPr>
              <a:t> (0:30)</a:t>
            </a:r>
          </a:p>
          <a:p>
            <a:pPr algn="ctr">
              <a:spcAft>
                <a:spcPts val="300"/>
              </a:spcAft>
            </a:pPr>
            <a:endParaRPr lang="en-US" dirty="0" smtClean="0">
              <a:latin typeface="Arial"/>
              <a:cs typeface="Arial"/>
            </a:endParaRPr>
          </a:p>
          <a:p>
            <a:pPr algn="ctr">
              <a:spcAft>
                <a:spcPts val="300"/>
              </a:spcAft>
            </a:pPr>
            <a:r>
              <a:rPr lang="en-US" dirty="0" smtClean="0">
                <a:latin typeface="Arial"/>
                <a:cs typeface="Arial"/>
              </a:rPr>
              <a:t>The results of the </a:t>
            </a:r>
            <a:r>
              <a:rPr lang="en-US" dirty="0" smtClean="0">
                <a:latin typeface="Arial"/>
                <a:cs typeface="Arial"/>
                <a:hlinkClick r:id="rId6"/>
              </a:rPr>
              <a:t>first trials of PSH</a:t>
            </a:r>
            <a:r>
              <a:rPr lang="en-US" dirty="0">
                <a:latin typeface="Arial"/>
                <a:cs typeface="Arial"/>
              </a:rPr>
              <a:t> (3:26) </a:t>
            </a:r>
          </a:p>
        </p:txBody>
      </p:sp>
      <p:pic>
        <p:nvPicPr>
          <p:cNvPr id="13" name="Picture 12" descr="Screenshot 2020-02-17 21.12.07.png">
            <a:hlinkClick r:id="rId6"/>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122922">
            <a:off x="4878803" y="2351178"/>
            <a:ext cx="2468674" cy="1410307"/>
          </a:xfrm>
          <a:prstGeom prst="rect">
            <a:avLst/>
          </a:prstGeom>
        </p:spPr>
      </p:pic>
      <p:pic>
        <p:nvPicPr>
          <p:cNvPr id="17" name="Picture 16" descr="Screenshot 2020-02-17 21.15.33.png">
            <a:hlinkClick r:id="rId8"/>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417439">
            <a:off x="3670042" y="1108509"/>
            <a:ext cx="2481443" cy="1402780"/>
          </a:xfrm>
          <a:prstGeom prst="rect">
            <a:avLst/>
          </a:prstGeom>
        </p:spPr>
      </p:pic>
      <p:pic>
        <p:nvPicPr>
          <p:cNvPr id="18" name="Picture 17" descr="Screenshot 2020-02-17 14.11.54.png">
            <a:hlinkClick r:id="rId5"/>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13141" y="1233700"/>
            <a:ext cx="2748973" cy="1370446"/>
          </a:xfrm>
          <a:prstGeom prst="rect">
            <a:avLst/>
          </a:prstGeom>
        </p:spPr>
      </p:pic>
      <p:sp>
        <p:nvSpPr>
          <p:cNvPr id="19" name="Rounded Rectangular Callout 18"/>
          <p:cNvSpPr/>
          <p:nvPr/>
        </p:nvSpPr>
        <p:spPr>
          <a:xfrm>
            <a:off x="6769101" y="2656413"/>
            <a:ext cx="2274554" cy="2066501"/>
          </a:xfrm>
          <a:prstGeom prst="wedgeRoundRectCallout">
            <a:avLst>
              <a:gd name="adj1" fmla="val -142718"/>
              <a:gd name="adj2" fmla="val 28164"/>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smtClean="0">
                <a:solidFill>
                  <a:srgbClr val="175EAA"/>
                </a:solidFill>
                <a:latin typeface="Arial"/>
                <a:cs typeface="Arial"/>
              </a:rPr>
              <a:t>What do you think?</a:t>
            </a:r>
          </a:p>
          <a:p>
            <a:pPr algn="ctr">
              <a:defRPr/>
            </a:pPr>
            <a:r>
              <a:rPr lang="en-US" dirty="0" smtClean="0">
                <a:solidFill>
                  <a:srgbClr val="175EAA"/>
                </a:solidFill>
                <a:latin typeface="Arial"/>
                <a:cs typeface="Arial"/>
              </a:rPr>
              <a:t>Share in groups. And compare this method with an existing method?</a:t>
            </a:r>
          </a:p>
        </p:txBody>
      </p:sp>
    </p:spTree>
    <p:extLst>
      <p:ext uri="{BB962C8B-B14F-4D97-AF65-F5344CB8AC3E}">
        <p14:creationId xmlns:p14="http://schemas.microsoft.com/office/powerpoint/2010/main" val="356478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dissolve">
                                      <p:cBhvr>
                                        <p:cTn id="10" dur="500"/>
                                        <p:tgtEl>
                                          <p:spTgt spid="10">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dissolve">
                                      <p:cBhvr>
                                        <p:cTn id="13" dur="500"/>
                                        <p:tgtEl>
                                          <p:spTgt spid="10">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dissolve">
                                      <p:cBhvr>
                                        <p:cTn id="16" dur="500"/>
                                        <p:tgtEl>
                                          <p:spTgt spid="10">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42707" y="356692"/>
            <a:ext cx="5893830" cy="4786807"/>
          </a:xfrm>
          <a:prstGeom prst="rect">
            <a:avLst/>
          </a:prstGeom>
        </p:spPr>
      </p:pic>
      <p:sp>
        <p:nvSpPr>
          <p:cNvPr id="12" name="Title 1"/>
          <p:cNvSpPr txBox="1">
            <a:spLocks/>
          </p:cNvSpPr>
          <p:nvPr/>
        </p:nvSpPr>
        <p:spPr>
          <a:xfrm>
            <a:off x="0" y="-91665"/>
            <a:ext cx="914400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4.4. REDUCING IMPACTS: NEW &amp; MODIFIED FISHING METHODS</a:t>
            </a:r>
          </a:p>
        </p:txBody>
      </p:sp>
      <p:sp>
        <p:nvSpPr>
          <p:cNvPr id="8" name="Content Placeholder 2"/>
          <p:cNvSpPr>
            <a:spLocks noGrp="1"/>
          </p:cNvSpPr>
          <p:nvPr>
            <p:ph sz="half" idx="1"/>
          </p:nvPr>
        </p:nvSpPr>
        <p:spPr>
          <a:xfrm>
            <a:off x="226290" y="983909"/>
            <a:ext cx="5110980" cy="3871315"/>
          </a:xfrm>
        </p:spPr>
        <p:txBody>
          <a:bodyPr>
            <a:noAutofit/>
          </a:bodyPr>
          <a:lstStyle/>
          <a:p>
            <a:pPr marL="0" indent="0">
              <a:spcBef>
                <a:spcPts val="300"/>
              </a:spcBef>
              <a:spcAft>
                <a:spcPts val="300"/>
              </a:spcAft>
              <a:buNone/>
              <a:tabLst>
                <a:tab pos="1611313" algn="l"/>
              </a:tabLst>
            </a:pPr>
            <a:r>
              <a:rPr lang="en-AU" sz="2000" b="1" dirty="0">
                <a:solidFill>
                  <a:srgbClr val="00B194"/>
                </a:solidFill>
                <a:latin typeface="Arial Narrow"/>
                <a:cs typeface="Arial Narrow"/>
              </a:rPr>
              <a:t>KŌRERORERO / DISCUSSION</a:t>
            </a:r>
            <a:endParaRPr lang="en-AU" sz="2000" b="1" dirty="0">
              <a:solidFill>
                <a:srgbClr val="175EAA"/>
              </a:solidFill>
              <a:latin typeface="Arial Narrow"/>
              <a:cs typeface="Arial Narrow"/>
            </a:endParaRPr>
          </a:p>
          <a:p>
            <a:pPr>
              <a:spcBef>
                <a:spcPts val="300"/>
              </a:spcBef>
              <a:spcAft>
                <a:spcPts val="300"/>
              </a:spcAft>
              <a:tabLst>
                <a:tab pos="1611313" algn="l"/>
              </a:tabLst>
            </a:pPr>
            <a:r>
              <a:rPr lang="en-US" sz="1800" dirty="0" smtClean="0"/>
              <a:t>To attain the Marine Stewardship  Council blue fish tick label many fisheries have had to modify their fishing methods to reduce bycatch</a:t>
            </a:r>
          </a:p>
          <a:p>
            <a:pPr marL="0" indent="0">
              <a:buNone/>
            </a:pPr>
            <a:r>
              <a:rPr lang="en-US" sz="2000" b="1" dirty="0">
                <a:solidFill>
                  <a:srgbClr val="009AC7"/>
                </a:solidFill>
                <a:latin typeface="Arial Narrow"/>
                <a:cs typeface="Arial Narrow"/>
              </a:rPr>
              <a:t>KŌRERO PUKAPUKA / READ</a:t>
            </a:r>
          </a:p>
          <a:p>
            <a:r>
              <a:rPr lang="x-none" sz="1800" dirty="0"/>
              <a:t>Read the </a:t>
            </a:r>
            <a:r>
              <a:rPr lang="x-none" sz="1800" dirty="0">
                <a:hlinkClick r:id="rId5"/>
              </a:rPr>
              <a:t>Beating Bird Bycatch </a:t>
            </a:r>
            <a:r>
              <a:rPr lang="x-none" sz="1800" dirty="0" smtClean="0">
                <a:hlinkClick r:id="rId5"/>
              </a:rPr>
              <a:t>story</a:t>
            </a:r>
            <a:endParaRPr lang="x-none" sz="1800" dirty="0" smtClean="0"/>
          </a:p>
          <a:p>
            <a:pPr marL="0" indent="0">
              <a:buNone/>
            </a:pPr>
            <a:r>
              <a:rPr lang="en-AU" sz="2000" b="1" dirty="0" smtClean="0">
                <a:solidFill>
                  <a:srgbClr val="00B6DE"/>
                </a:solidFill>
                <a:latin typeface="Arial Narrow"/>
                <a:cs typeface="Arial Narrow"/>
              </a:rPr>
              <a:t>HE </a:t>
            </a:r>
            <a:r>
              <a:rPr lang="en-AU" sz="2000" b="1" dirty="0">
                <a:solidFill>
                  <a:srgbClr val="00B6DE"/>
                </a:solidFill>
                <a:latin typeface="Arial Narrow"/>
                <a:cs typeface="Arial Narrow"/>
              </a:rPr>
              <a:t>PĀTAI / CONSIDER THIS</a:t>
            </a:r>
          </a:p>
          <a:p>
            <a:r>
              <a:rPr lang="x-none" sz="1800" dirty="0"/>
              <a:t>What changes did the fishery make to reduce bird bycatch?</a:t>
            </a:r>
          </a:p>
          <a:p>
            <a:pPr algn="ctr"/>
            <a:endParaRPr lang="x-none" sz="1800" dirty="0"/>
          </a:p>
          <a:p>
            <a:pPr algn="ctr"/>
            <a:r>
              <a:rPr lang="x-none" sz="1800" dirty="0"/>
              <a:t> </a:t>
            </a:r>
            <a:endParaRPr lang="en-US" sz="1800" dirty="0"/>
          </a:p>
          <a:p>
            <a:pPr>
              <a:spcBef>
                <a:spcPts val="300"/>
              </a:spcBef>
              <a:spcAft>
                <a:spcPts val="300"/>
              </a:spcAft>
              <a:tabLst>
                <a:tab pos="1611313" algn="l"/>
              </a:tabLst>
            </a:pPr>
            <a:endParaRPr lang="en-US" sz="1800" dirty="0" smtClean="0"/>
          </a:p>
        </p:txBody>
      </p:sp>
      <p:pic>
        <p:nvPicPr>
          <p:cNvPr id="3" name="Picture 2" descr="Screen Shot 2020-09-01 at 12.28.47 PM.png">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2686" y="983909"/>
            <a:ext cx="3253738" cy="3498267"/>
          </a:xfrm>
          <a:prstGeom prst="rect">
            <a:avLst/>
          </a:prstGeom>
        </p:spPr>
      </p:pic>
    </p:spTree>
    <p:extLst>
      <p:ext uri="{BB962C8B-B14F-4D97-AF65-F5344CB8AC3E}">
        <p14:creationId xmlns:p14="http://schemas.microsoft.com/office/powerpoint/2010/main" val="1597029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dissolv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73841</TotalTime>
  <Words>944</Words>
  <Application>Microsoft Macintosh PowerPoint</Application>
  <PresentationFormat>On-screen Show (16:9)</PresentationFormat>
  <Paragraphs>95</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285</cp:revision>
  <dcterms:created xsi:type="dcterms:W3CDTF">2020-04-01T02:04:56Z</dcterms:created>
  <dcterms:modified xsi:type="dcterms:W3CDTF">2020-09-02T10:22:56Z</dcterms:modified>
</cp:coreProperties>
</file>