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6" r:id="rId2"/>
    <p:sldId id="339" r:id="rId3"/>
    <p:sldId id="338" r:id="rId4"/>
    <p:sldId id="325" r:id="rId5"/>
    <p:sldId id="35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66484" autoAdjust="0"/>
  </p:normalViewPr>
  <p:slideViewPr>
    <p:cSldViewPr snapToGrid="0" snapToObjects="1">
      <p:cViewPr varScale="1">
        <p:scale>
          <a:sx n="54" d="100"/>
          <a:sy n="54" d="100"/>
        </p:scale>
        <p:origin x="-104" y="-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B751B-45C0-B244-82A4-5D44DCCE8B62}" type="datetimeFigureOut">
              <a:rPr lang="en-US" smtClean="0"/>
              <a:t>24/11/20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50342-DB7E-A24B-9A7E-43518555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4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24/11/20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learnz.org.nz/sustainableseas181/bg-standard-f/kaitiakitanga-o-te-moana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learnz.org.nz/sustainableseas181/bg-standard-f/kaitiakitanga-o-te-moana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www.sciencelearn.org.nz/videos/565-toheroa-rejuvenating-a-delicacy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rgbClr val="175EAA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baseline="0" dirty="0" smtClean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For more information on tikanga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rāhui</a:t>
            </a:r>
            <a:r>
              <a:rPr lang="en-US" baseline="0" dirty="0" smtClean="0"/>
              <a:t> etc see 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http://www.learnz.org.nz/sustainableseas181/bg-standard-f/kaitiakitanga-o-te-moana</a:t>
            </a:r>
            <a:r>
              <a:rPr lang="en-US" dirty="0" smtClean="0"/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information on current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www.rahui.org.nz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general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see: https://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teara.govt.nz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/en/kaitiakitanga-guardianship-and-conservation/page-6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rgbClr val="175EAA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baseline="0" dirty="0" smtClean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For more information on tikanga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rāhui</a:t>
            </a:r>
            <a:r>
              <a:rPr lang="en-US" baseline="0" dirty="0" smtClean="0"/>
              <a:t> etc see 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http://www.learnz.org.nz/sustainableseas181/bg-standard-f/kaitiakitanga-o-te-moana</a:t>
            </a:r>
            <a:r>
              <a:rPr lang="en-US" dirty="0" smtClean="0"/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information on current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www.rahui.org.nz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general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see: https://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teara.govt.nz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/en/kaitiakitanga-guardianship-and-conservation/page-6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MĀTAKI TĒNEI / WATCH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Link to film</a:t>
            </a:r>
            <a:r>
              <a:rPr lang="en-US" sz="1200" baseline="0" dirty="0" smtClean="0"/>
              <a:t> clip is: https://</a:t>
            </a:r>
            <a:r>
              <a:rPr lang="en-US" sz="1200" baseline="0" dirty="0" err="1" smtClean="0"/>
              <a:t>www.youtube.com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watch?v</a:t>
            </a:r>
            <a:r>
              <a:rPr lang="en-US" sz="1200" baseline="0" dirty="0" smtClean="0"/>
              <a:t>=Obp4SU4zd8o&amp;t=1s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MAHI / ACTIVITY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Te Ara page</a:t>
            </a:r>
            <a:r>
              <a:rPr lang="en-US" sz="1200" baseline="0" dirty="0" smtClean="0"/>
              <a:t> is part of the story Te </a:t>
            </a:r>
            <a:r>
              <a:rPr lang="en-US" sz="1200" baseline="0" dirty="0" err="1" smtClean="0"/>
              <a:t>hī</a:t>
            </a:r>
            <a:r>
              <a:rPr lang="en-US" sz="1200" baseline="0" dirty="0" smtClean="0"/>
              <a:t> ika Māori fishing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Traditional Practices located at: </a:t>
            </a:r>
            <a:r>
              <a:rPr lang="en-US" sz="1200" dirty="0" smtClean="0"/>
              <a:t>https://</a:t>
            </a:r>
            <a:r>
              <a:rPr lang="en-US" sz="1200" dirty="0" err="1" smtClean="0"/>
              <a:t>teara.govt.nz</a:t>
            </a:r>
            <a:r>
              <a:rPr lang="en-US" sz="1200" dirty="0" smtClean="0"/>
              <a:t>/en/te-hi-ika-</a:t>
            </a:r>
            <a:r>
              <a:rPr lang="en-US" sz="1200" dirty="0" err="1" smtClean="0"/>
              <a:t>maori</a:t>
            </a:r>
            <a:r>
              <a:rPr lang="en-US" sz="1200" dirty="0" smtClean="0"/>
              <a:t>-fishing/page-3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Traditional fishery</a:t>
            </a:r>
            <a:r>
              <a:rPr lang="en-US" sz="1200" baseline="0" dirty="0" smtClean="0"/>
              <a:t> management tools include: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Karakia</a:t>
            </a:r>
            <a:endParaRPr lang="en-US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Te ika </a:t>
            </a:r>
            <a:r>
              <a:rPr lang="en-US" sz="1200" baseline="0" dirty="0" err="1" smtClean="0"/>
              <a:t>whaktaki</a:t>
            </a:r>
            <a:r>
              <a:rPr lang="en-US" sz="1200" baseline="0" dirty="0" smtClean="0"/>
              <a:t>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the first fish thrown back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Maui / Talismans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Prohibitions / </a:t>
            </a:r>
            <a:r>
              <a:rPr lang="en-US" sz="1200" baseline="0" dirty="0" err="1" smtClean="0"/>
              <a:t>Rāhui</a:t>
            </a:r>
            <a:r>
              <a:rPr lang="en-US" sz="1200" baseline="0" dirty="0" smtClean="0"/>
              <a:t/>
            </a:r>
            <a:br>
              <a:rPr lang="en-US" sz="1200" baseline="0" dirty="0" smtClean="0"/>
            </a:br>
            <a:endParaRPr lang="en-US" sz="1200" baseline="0" dirty="0" smtClean="0"/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rgbClr val="005D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5DAA"/>
                </a:solidFill>
              </a:rPr>
              <a:t>MĀTAKI TĒNEI</a:t>
            </a:r>
            <a:r>
              <a:rPr lang="en-US" b="1" baseline="0" dirty="0" smtClean="0">
                <a:solidFill>
                  <a:srgbClr val="005DAA"/>
                </a:solidFill>
              </a:rPr>
              <a:t> / WATCH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https://</a:t>
            </a:r>
            <a:r>
              <a:rPr lang="en-US" b="0" dirty="0" err="1" smtClean="0">
                <a:solidFill>
                  <a:schemeClr val="tx1"/>
                </a:solidFill>
              </a:rPr>
              <a:t>www.youtube.com</a:t>
            </a:r>
            <a:r>
              <a:rPr lang="en-US" b="0" dirty="0" smtClean="0">
                <a:solidFill>
                  <a:schemeClr val="tx1"/>
                </a:solidFill>
              </a:rPr>
              <a:t>/</a:t>
            </a:r>
            <a:r>
              <a:rPr lang="en-US" b="0" dirty="0" err="1" smtClean="0">
                <a:solidFill>
                  <a:schemeClr val="tx1"/>
                </a:solidFill>
              </a:rPr>
              <a:t>watch?v</a:t>
            </a:r>
            <a:r>
              <a:rPr lang="en-US" b="0" dirty="0" smtClean="0">
                <a:solidFill>
                  <a:schemeClr val="tx1"/>
                </a:solidFill>
              </a:rPr>
              <a:t>=x0GcneKoT18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rgbClr val="005D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5DAA"/>
                </a:solidFill>
              </a:rPr>
              <a:t>MAHI / ACTIVITY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https://</a:t>
            </a:r>
            <a:r>
              <a:rPr lang="en-US" b="0" dirty="0" err="1" smtClean="0">
                <a:solidFill>
                  <a:schemeClr val="tx1"/>
                </a:solidFill>
              </a:rPr>
              <a:t>www.nzgeo.com</a:t>
            </a:r>
            <a:r>
              <a:rPr lang="en-US" b="0" dirty="0" smtClean="0">
                <a:solidFill>
                  <a:schemeClr val="tx1"/>
                </a:solidFill>
              </a:rPr>
              <a:t>/stories/te-kaitiaki-</a:t>
            </a:r>
            <a:r>
              <a:rPr lang="en-US" b="0" dirty="0" err="1" smtClean="0">
                <a:solidFill>
                  <a:schemeClr val="tx1"/>
                </a:solidFill>
              </a:rPr>
              <a:t>toheroa</a:t>
            </a:r>
            <a:r>
              <a:rPr lang="en-US" b="0" dirty="0" smtClean="0">
                <a:solidFill>
                  <a:schemeClr val="tx1"/>
                </a:solidFill>
              </a:rPr>
              <a:t>/#https://</a:t>
            </a:r>
            <a:r>
              <a:rPr lang="en-US" b="0" dirty="0" err="1" smtClean="0">
                <a:solidFill>
                  <a:schemeClr val="tx1"/>
                </a:solidFill>
              </a:rPr>
              <a:t>www.nzgeo.com</a:t>
            </a:r>
            <a:r>
              <a:rPr lang="en-US" b="0" dirty="0" smtClean="0">
                <a:solidFill>
                  <a:schemeClr val="tx1"/>
                </a:solidFill>
              </a:rPr>
              <a:t>/stories/te-kaitiaki-</a:t>
            </a:r>
            <a:r>
              <a:rPr lang="en-US" b="0" dirty="0" err="1" smtClean="0">
                <a:solidFill>
                  <a:schemeClr val="tx1"/>
                </a:solidFill>
              </a:rPr>
              <a:t>toheroa</a:t>
            </a:r>
            <a:r>
              <a:rPr lang="en-US" b="0" dirty="0" smtClean="0">
                <a:solidFill>
                  <a:schemeClr val="tx1"/>
                </a:solidFill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Complete the Te Kaitiaki</a:t>
            </a:r>
            <a:r>
              <a:rPr lang="en-US" b="0" baseline="0" dirty="0" smtClean="0">
                <a:solidFill>
                  <a:schemeClr val="tx1"/>
                </a:solidFill>
              </a:rPr>
              <a:t> </a:t>
            </a:r>
            <a:r>
              <a:rPr lang="en-US" b="0" baseline="0" dirty="0" err="1" smtClean="0">
                <a:solidFill>
                  <a:schemeClr val="tx1"/>
                </a:solidFill>
              </a:rPr>
              <a:t>Toheroa</a:t>
            </a:r>
            <a:r>
              <a:rPr lang="en-US" b="0" baseline="0" dirty="0" smtClean="0">
                <a:solidFill>
                  <a:schemeClr val="tx1"/>
                </a:solidFill>
              </a:rPr>
              <a:t> Worksheet and discuss answers.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</a:rPr>
              <a:t>USEFUL RESOURCES / RĀRANGI PUKAPUKA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For a more detailed and up to date article see: Decades of fishing bans have not rescued seafood delicacy </a:t>
            </a:r>
            <a:r>
              <a:rPr lang="en-US" sz="1200" b="0" baseline="0" dirty="0" err="1" smtClean="0">
                <a:solidFill>
                  <a:srgbClr val="175EAA"/>
                </a:solidFill>
                <a:latin typeface="MetaPro-Normal"/>
                <a:cs typeface="MetaPro-Normal"/>
              </a:rPr>
              <a:t>toheroa</a:t>
            </a:r>
            <a:r>
              <a:rPr lang="en-US" sz="1200" b="0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 at https://</a:t>
            </a:r>
            <a:r>
              <a:rPr lang="en-US" sz="1200" b="0" baseline="0" dirty="0" err="1" smtClean="0">
                <a:solidFill>
                  <a:srgbClr val="175EAA"/>
                </a:solidFill>
                <a:latin typeface="MetaPro-Normal"/>
                <a:cs typeface="MetaPro-Normal"/>
              </a:rPr>
              <a:t>www.stuff.co.nz</a:t>
            </a:r>
            <a:r>
              <a:rPr lang="en-US" sz="1200" b="0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/environment/110671140/decades-of-fishing-bans-have-not-rescued-seafood-delicacy-toheroa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deepen learning about toheroa and the role of mātauranga Māori and science in fisheries management WATCH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Toheroa: Rejuvinating a Delicacy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[26:05] (https://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www.sciencelearn.org.nz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/videos/565-toheroa-rejuvenating-a-delicacy)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baseline="0" dirty="0" smtClean="0"/>
          </a:p>
          <a:p>
            <a:r>
              <a:rPr lang="en-US" baseline="0" dirty="0" smtClean="0"/>
              <a:t>We will explore customary fisheries today under the QMS in more detail in 5.3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more detailed information on Customary Fisheries under the QMS see the Customary Fisheries Manual: https://</a:t>
            </a:r>
            <a:r>
              <a:rPr lang="en-US" baseline="0" dirty="0" err="1" smtClean="0"/>
              <a:t>openseas.org.nz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-content/uploads/2017/06/MPI_CustomaryFishingManual_2009.pdf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2" name="Picture 11" descr="Screen Shot 2020-09-21 at 1.21.45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Obp4SU4zd8o&amp;t=1s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teara.govt.nz/en/te-hi-ika-maori-fishing/page-3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nzgeo.com/stories/te-kaitiaki-toheroa/%23https://www.nzgeo.com/stories/te-kaitiaki-toheroa/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www.youtube.com/watch?v=x0GcneKoT18" TargetMode="Externa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792" y="903779"/>
            <a:ext cx="9804195" cy="4050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9" y="41715"/>
            <a:ext cx="8906764" cy="7584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5.2. TRADITIONAL FISHERIES MANAGEMENT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900" dirty="0"/>
              <a:t>Focus </a:t>
            </a:r>
            <a:r>
              <a:rPr lang="en-US" sz="1900" dirty="0" smtClean="0"/>
              <a:t>Question: What </a:t>
            </a:r>
            <a:r>
              <a:rPr lang="en-US" sz="1900" dirty="0"/>
              <a:t>are some </a:t>
            </a:r>
            <a:r>
              <a:rPr lang="en-US" sz="1900" dirty="0" smtClean="0"/>
              <a:t>traditional Māori </a:t>
            </a:r>
            <a:r>
              <a:rPr lang="en-US" sz="1900" dirty="0"/>
              <a:t>fishery management </a:t>
            </a:r>
            <a:r>
              <a:rPr lang="en-US" sz="1900" dirty="0" smtClean="0"/>
              <a:t>tools?</a:t>
            </a: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316725" y="1067039"/>
            <a:ext cx="4358822" cy="330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469900" indent="-285750">
              <a:lnSpc>
                <a:spcPct val="112000"/>
              </a:lnSpc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Over </a:t>
            </a:r>
            <a:r>
              <a:rPr lang="en-US" dirty="0">
                <a:latin typeface="Arial"/>
                <a:cs typeface="Arial"/>
              </a:rPr>
              <a:t>hundreds of years Māori </a:t>
            </a:r>
            <a:r>
              <a:rPr lang="en-US" dirty="0" smtClean="0">
                <a:latin typeface="Arial"/>
                <a:cs typeface="Arial"/>
              </a:rPr>
              <a:t>developed an intimate understanding (science of sorts) about fish and environment </a:t>
            </a:r>
          </a:p>
          <a:p>
            <a:pPr marL="469900" indent="-285750">
              <a:lnSpc>
                <a:spcPct val="112000"/>
              </a:lnSpc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This understanding was gained through direct experience and observation</a:t>
            </a:r>
          </a:p>
          <a:p>
            <a:pPr marL="469900" indent="-285750">
              <a:lnSpc>
                <a:spcPct val="112000"/>
              </a:lnSpc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For example, the cycle of the moon taught them the best times to fish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4294967295"/>
          </p:nvPr>
        </p:nvSpPr>
        <p:spPr>
          <a:xfrm>
            <a:off x="4306307" y="1304905"/>
            <a:ext cx="4577588" cy="3218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500" lvl="1">
              <a:buFont typeface="Arial"/>
              <a:buChar char="•"/>
            </a:pPr>
            <a:r>
              <a:rPr lang="en-US" sz="1800" dirty="0" smtClean="0"/>
              <a:t>Māori </a:t>
            </a:r>
            <a:r>
              <a:rPr lang="en-US" sz="1800" dirty="0"/>
              <a:t>d</a:t>
            </a:r>
            <a:r>
              <a:rPr lang="en-US" sz="1800" dirty="0" smtClean="0"/>
              <a:t>eveloped </a:t>
            </a:r>
            <a:r>
              <a:rPr lang="en-US" sz="1800" dirty="0"/>
              <a:t>fishery management techniques or Tikanga [ways of doing things</a:t>
            </a:r>
            <a:r>
              <a:rPr lang="en-US" sz="1800" dirty="0" smtClean="0"/>
              <a:t>] to protect </a:t>
            </a:r>
            <a:r>
              <a:rPr lang="en-US" sz="1800" dirty="0"/>
              <a:t>fish stocks and </a:t>
            </a:r>
            <a:r>
              <a:rPr lang="en-US" sz="1800" dirty="0" smtClean="0"/>
              <a:t>habitat such as:</a:t>
            </a:r>
            <a:endParaRPr lang="en-US" sz="1800" dirty="0"/>
          </a:p>
          <a:p>
            <a:pPr marL="1065213" lvl="1">
              <a:buFont typeface="Arial"/>
              <a:buChar char="•"/>
            </a:pPr>
            <a:r>
              <a:rPr lang="en-US" sz="1800" dirty="0" smtClean="0"/>
              <a:t>Not gutting fish near the sea [can deplete fish as predators are attracted]</a:t>
            </a:r>
          </a:p>
          <a:p>
            <a:pPr marL="1065213" lvl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Always </a:t>
            </a:r>
            <a:r>
              <a:rPr lang="en-US" sz="1800" dirty="0">
                <a:solidFill>
                  <a:srgbClr val="000000"/>
                </a:solidFill>
              </a:rPr>
              <a:t>releasing first catch of the day as a gift to Tangaroa!</a:t>
            </a:r>
          </a:p>
          <a:p>
            <a:pPr marL="40005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9" name="Picture 8" descr="Blue_Co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81" y="3000071"/>
            <a:ext cx="1524131" cy="10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792" y="903779"/>
            <a:ext cx="9804195" cy="4050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93912"/>
            <a:ext cx="8432800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TRADITIONAL </a:t>
            </a:r>
            <a:r>
              <a:rPr lang="en-US" sz="3600" dirty="0"/>
              <a:t>FISHERIES MANAGEMENT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4307" y="1202620"/>
            <a:ext cx="4173557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0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dirty="0">
                <a:latin typeface="Arial"/>
                <a:cs typeface="Arial"/>
              </a:rPr>
              <a:t>If there </a:t>
            </a:r>
            <a:r>
              <a:rPr lang="en-AU" dirty="0" smtClean="0">
                <a:latin typeface="Arial"/>
                <a:cs typeface="Arial"/>
              </a:rPr>
              <a:t>were signs </a:t>
            </a:r>
            <a:r>
              <a:rPr lang="en-AU" dirty="0">
                <a:latin typeface="Arial"/>
                <a:cs typeface="Arial"/>
              </a:rPr>
              <a:t>of overfishing, a </a:t>
            </a:r>
            <a:r>
              <a:rPr lang="en-AU" dirty="0" err="1">
                <a:latin typeface="Arial"/>
                <a:cs typeface="Arial"/>
              </a:rPr>
              <a:t>rāhui</a:t>
            </a:r>
            <a:r>
              <a:rPr lang="en-AU" dirty="0">
                <a:latin typeface="Arial"/>
                <a:cs typeface="Arial"/>
              </a:rPr>
              <a:t> or temporary ban is put in place to allow fishery </a:t>
            </a:r>
            <a:r>
              <a:rPr lang="en-AU" dirty="0" smtClean="0">
                <a:latin typeface="Arial"/>
                <a:cs typeface="Arial"/>
              </a:rPr>
              <a:t>recovery</a:t>
            </a: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en-AU" sz="1000" dirty="0" smtClean="0">
              <a:latin typeface="Arial"/>
              <a:cs typeface="Arial"/>
            </a:endParaRP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 smtClean="0">
                <a:latin typeface="Arial"/>
                <a:cs typeface="Arial"/>
              </a:rPr>
              <a:t>Rāhui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a traditional fishery management tool still used in Aotearoa New Zealand to help fish stocks recover when </a:t>
            </a:r>
            <a:r>
              <a:rPr lang="en-US" dirty="0" smtClean="0">
                <a:latin typeface="Arial"/>
                <a:cs typeface="Arial"/>
              </a:rPr>
              <a:t>depleted</a:t>
            </a:r>
            <a:endParaRPr lang="en-AU" dirty="0" smtClean="0">
              <a:latin typeface="Arial"/>
              <a:cs typeface="Arial"/>
            </a:endParaRP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en-AU" dirty="0">
              <a:latin typeface="Arial"/>
              <a:cs typeface="Arial"/>
            </a:endParaRPr>
          </a:p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50345" y="1269472"/>
            <a:ext cx="3936456" cy="3468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>
                <a:latin typeface="Arial"/>
                <a:cs typeface="Arial"/>
              </a:rPr>
              <a:t>Today’s fishery laws allow </a:t>
            </a:r>
            <a:r>
              <a:rPr lang="en-US" sz="1800" dirty="0" err="1">
                <a:latin typeface="Arial"/>
                <a:cs typeface="Arial"/>
              </a:rPr>
              <a:t>r</a:t>
            </a:r>
            <a:r>
              <a:rPr lang="en-US" sz="1800" dirty="0" err="1" smtClean="0">
                <a:latin typeface="Arial"/>
                <a:cs typeface="Arial"/>
              </a:rPr>
              <a:t>āhui</a:t>
            </a:r>
            <a:r>
              <a:rPr lang="en-US" sz="1800" dirty="0" smtClean="0">
                <a:latin typeface="Arial"/>
                <a:cs typeface="Arial"/>
              </a:rPr>
              <a:t> to be </a:t>
            </a:r>
            <a:r>
              <a:rPr lang="en-US" sz="1800" dirty="0">
                <a:latin typeface="Arial"/>
                <a:cs typeface="Arial"/>
              </a:rPr>
              <a:t>put in place by kaitiaki (guardians) of an </a:t>
            </a:r>
            <a:r>
              <a:rPr lang="en-US" sz="1800" dirty="0" smtClean="0">
                <a:latin typeface="Arial"/>
                <a:cs typeface="Arial"/>
              </a:rPr>
              <a:t>area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500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 smtClean="0">
                <a:latin typeface="Arial"/>
                <a:cs typeface="Arial"/>
              </a:rPr>
              <a:t>What tikinga would or do you follow when fishing?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 smtClean="0">
                <a:latin typeface="Arial"/>
                <a:cs typeface="Arial"/>
              </a:rPr>
              <a:t>How </a:t>
            </a:r>
            <a:r>
              <a:rPr lang="x-none" sz="1800" u="sng" dirty="0" smtClean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lang="x-none" sz="1800" dirty="0" smtClean="0">
                <a:solidFill>
                  <a:srgbClr val="000000"/>
                </a:solidFill>
                <a:latin typeface="Arial"/>
                <a:cs typeface="Arial"/>
              </a:rPr>
              <a:t> you manage your own fishing to take care of fish stocks &amp; the sea?</a:t>
            </a:r>
          </a:p>
        </p:txBody>
      </p:sp>
      <p:pic>
        <p:nvPicPr>
          <p:cNvPr id="9" name="Picture 8" descr="Blue_Co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8739" y="2331161"/>
            <a:ext cx="1358568" cy="10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952219"/>
            <a:ext cx="9648604" cy="39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 smtClean="0">
                <a:latin typeface="Arial Narrow"/>
                <a:cs typeface="Arial Narrow"/>
              </a:rPr>
              <a:t>TRADITIONAL </a:t>
            </a:r>
            <a:r>
              <a:rPr lang="en-US" sz="3200" dirty="0">
                <a:latin typeface="Arial Narrow"/>
                <a:cs typeface="Arial Narrow"/>
              </a:rPr>
              <a:t>FISHERIES MANAGEMENT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43542" y="3210190"/>
            <a:ext cx="3505450" cy="126128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Watch the short film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’Guardianship’ [4:48]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dirty="0" smtClean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dirty="0"/>
          </a:p>
          <a:p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2900" y="33493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creen Shot 2020-07-30 at 1.47.15 P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33" y="1189879"/>
            <a:ext cx="3362359" cy="18407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48992" y="868654"/>
            <a:ext cx="4953707" cy="3744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 smtClean="0">
              <a:solidFill>
                <a:srgbClr val="175EAA"/>
              </a:solidFill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200" dirty="0"/>
          </a:p>
          <a:p>
            <a:pPr marL="0" indent="0" algn="ctr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/>
              <a:t>Who is responsible for ensuring our fisheries are managed sustainably?</a:t>
            </a:r>
          </a:p>
          <a:p>
            <a:pPr marL="0" indent="0" algn="ctr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/>
              <a:t>What role can you play</a:t>
            </a:r>
            <a:r>
              <a:rPr lang="en-US" sz="1900" dirty="0" smtClean="0"/>
              <a:t>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1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2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dirty="0" smtClean="0"/>
              <a:t>Visit </a:t>
            </a:r>
            <a:r>
              <a:rPr lang="en-AU" sz="1900" dirty="0" smtClean="0">
                <a:hlinkClick r:id="rId6"/>
              </a:rPr>
              <a:t>Te Ara </a:t>
            </a:r>
            <a:r>
              <a:rPr lang="mr-IN" sz="1900" dirty="0" smtClean="0">
                <a:hlinkClick r:id="rId6"/>
              </a:rPr>
              <a:t>–</a:t>
            </a:r>
            <a:r>
              <a:rPr lang="en-AU" sz="1900" dirty="0" smtClean="0">
                <a:hlinkClick r:id="rId6"/>
              </a:rPr>
              <a:t> Traditional practices</a:t>
            </a:r>
            <a:r>
              <a:rPr lang="en-AU" sz="1900" dirty="0" smtClean="0"/>
              <a:t>, invite a </a:t>
            </a:r>
            <a:r>
              <a:rPr lang="en-AU" sz="1900" dirty="0" err="1" smtClean="0"/>
              <a:t>kuia</a:t>
            </a:r>
            <a:r>
              <a:rPr lang="en-AU" sz="1900" dirty="0" smtClean="0"/>
              <a:t> or </a:t>
            </a:r>
            <a:r>
              <a:rPr lang="en-AU" sz="1900" dirty="0" err="1" smtClean="0"/>
              <a:t>kaumātua</a:t>
            </a:r>
            <a:r>
              <a:rPr lang="en-AU" sz="1900" dirty="0" smtClean="0"/>
              <a:t> or use your own knowledge to make a list of traditional fishery management tools used by Māori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623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115" y="904733"/>
            <a:ext cx="9950761" cy="38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93912"/>
            <a:ext cx="8552329" cy="7584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TRADITIONAL FISHERIES MANAGEMENT</a:t>
            </a:r>
            <a:endParaRPr lang="en-US" dirty="0"/>
          </a:p>
        </p:txBody>
      </p:sp>
      <p:pic>
        <p:nvPicPr>
          <p:cNvPr id="4" name="Content Placeholder 8" descr="Screenshot 2019-10-17 13.52.59.png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8" r="-862"/>
          <a:stretch/>
        </p:blipFill>
        <p:spPr>
          <a:xfrm>
            <a:off x="6638914" y="1210577"/>
            <a:ext cx="2047886" cy="19789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8638" y="3122529"/>
            <a:ext cx="4088162" cy="1426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 smtClean="0">
              <a:solidFill>
                <a:srgbClr val="175EAA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4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/>
              <a:t>Read the story </a:t>
            </a:r>
            <a:r>
              <a:rPr lang="en-US" sz="1900" dirty="0" smtClean="0">
                <a:hlinkClick r:id="rId4"/>
              </a:rPr>
              <a:t>Te </a:t>
            </a:r>
            <a:r>
              <a:rPr lang="en-US" sz="1900" dirty="0">
                <a:hlinkClick r:id="rId4"/>
              </a:rPr>
              <a:t>Kaitiaki Toheroa</a:t>
            </a:r>
            <a:endParaRPr lang="en-US" sz="1900" dirty="0"/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dirty="0" smtClean="0"/>
              <a:t>Complete </a:t>
            </a:r>
            <a:r>
              <a:rPr lang="en-AU" sz="1900" dirty="0" smtClean="0">
                <a:solidFill>
                  <a:srgbClr val="005DAA"/>
                </a:solidFill>
              </a:rPr>
              <a:t>Te Kaitiaki Toheroa Worksheet</a:t>
            </a:r>
            <a:endParaRPr lang="en-AU" dirty="0" smtClean="0">
              <a:solidFill>
                <a:srgbClr val="005DAA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4471" y="3221240"/>
            <a:ext cx="420986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algn="ctr"/>
            <a:r>
              <a:rPr lang="en-US" dirty="0" err="1" smtClean="0">
                <a:latin typeface="Arial"/>
                <a:cs typeface="Arial"/>
              </a:rPr>
              <a:t>MaraeTV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story </a:t>
            </a:r>
            <a:r>
              <a:rPr lang="en-US" dirty="0" smtClean="0">
                <a:latin typeface="Arial"/>
                <a:cs typeface="Arial"/>
              </a:rPr>
              <a:t>[8:12] about </a:t>
            </a:r>
            <a:r>
              <a:rPr lang="en-US" dirty="0" err="1" smtClean="0">
                <a:latin typeface="Arial"/>
                <a:cs typeface="Arial"/>
                <a:hlinkClick r:id="rId6"/>
              </a:rPr>
              <a:t>Toheroa</a:t>
            </a:r>
            <a:r>
              <a:rPr lang="en-US" dirty="0" smtClean="0">
                <a:latin typeface="Arial"/>
                <a:cs typeface="Arial"/>
                <a:hlinkClick r:id="rId6"/>
              </a:rPr>
              <a:t> </a:t>
            </a:r>
            <a:r>
              <a:rPr lang="en-US" dirty="0" smtClean="0">
                <a:latin typeface="Arial"/>
                <a:cs typeface="Arial"/>
              </a:rPr>
              <a:t>local kaitiaki Jim and Barry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9" name="Content Placeholder 8">
            <a:hlinkClick r:id="rId6" tooltip="Toheroa Shellfish is making a comeback after nearly going extinct 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360" y="1210578"/>
            <a:ext cx="3176327" cy="1989526"/>
          </a:xfrm>
          <a:prstGeom prst="rect">
            <a:avLst/>
          </a:prstGeom>
        </p:spPr>
      </p:pic>
      <p:pic>
        <p:nvPicPr>
          <p:cNvPr id="10" name="Picture 9" descr="Blue_Fish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8268">
            <a:off x="3991745" y="1887297"/>
            <a:ext cx="2787724" cy="13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952219"/>
            <a:ext cx="9648604" cy="39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7" y="93912"/>
            <a:ext cx="8565023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TRADITIONAL </a:t>
            </a:r>
            <a:r>
              <a:rPr lang="en-US" sz="3600" dirty="0"/>
              <a:t>FISHERIES MANAGEMENT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77" y="1200153"/>
            <a:ext cx="5949578" cy="37584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92088" indent="-158750">
              <a:lnSpc>
                <a:spcPct val="120000"/>
              </a:lnSpc>
              <a:spcAft>
                <a:spcPts val="400"/>
              </a:spcAft>
            </a:pPr>
            <a:r>
              <a:rPr lang="en-US" sz="2900" dirty="0" smtClean="0"/>
              <a:t>Traditional Māori fisheries management tools still ‘live’</a:t>
            </a:r>
          </a:p>
          <a:p>
            <a:pPr marL="192088" indent="-158750">
              <a:lnSpc>
                <a:spcPct val="120000"/>
              </a:lnSpc>
              <a:spcAft>
                <a:spcPts val="400"/>
              </a:spcAft>
            </a:pPr>
            <a:r>
              <a:rPr lang="en-US" sz="2900" dirty="0" smtClean="0"/>
              <a:t>The Quota Management System (QMS) and Māori customary fishing regulations enable 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Appointment of kaitiaki / </a:t>
            </a:r>
            <a:r>
              <a:rPr lang="en-US" dirty="0" err="1" smtClean="0"/>
              <a:t>tiaki</a:t>
            </a:r>
            <a:r>
              <a:rPr lang="en-US" dirty="0" smtClean="0"/>
              <a:t> [guardians]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err="1" smtClean="0"/>
              <a:t>Rāhui</a:t>
            </a:r>
            <a:r>
              <a:rPr lang="en-US" dirty="0" smtClean="0"/>
              <a:t> [temporary bans] on fishing / fishing areas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Acknowledgement of </a:t>
            </a:r>
            <a:r>
              <a:rPr lang="en-US" dirty="0" err="1" smtClean="0"/>
              <a:t>rohe</a:t>
            </a:r>
            <a:r>
              <a:rPr lang="en-US" dirty="0" smtClean="0"/>
              <a:t> moana [traditional fishing grounds]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Establishment of mataitai and </a:t>
            </a:r>
            <a:r>
              <a:rPr lang="en-US" dirty="0" err="1" smtClean="0"/>
              <a:t>taiāpure</a:t>
            </a:r>
            <a:r>
              <a:rPr lang="en-US" dirty="0" smtClean="0"/>
              <a:t> [traditional fishery management areas]</a:t>
            </a:r>
            <a:endParaRPr lang="en-US" dirty="0"/>
          </a:p>
        </p:txBody>
      </p:sp>
      <p:pic>
        <p:nvPicPr>
          <p:cNvPr id="4" name="Picture 3" descr="Screen Shot 2020-08-06 at 3.14.0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291" y="1026524"/>
            <a:ext cx="2510677" cy="3542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440585" y="2865460"/>
            <a:ext cx="303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Fisheries New Zealand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70618</TotalTime>
  <Words>838</Words>
  <Application>Microsoft Macintosh PowerPoint</Application>
  <PresentationFormat>On-screen Show (16:9)</PresentationFormat>
  <Paragraphs>103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5.2. TRADITIONAL FISHERIES MANAGEMENT  Focus Question: What are some traditional Māori fishery management tools?</vt:lpstr>
      <vt:lpstr>TRADITIONAL FISHERIES MANAGEMENT </vt:lpstr>
      <vt:lpstr>PowerPoint Presentation</vt:lpstr>
      <vt:lpstr>TRADITIONAL FISHERIES MANAGEMENT</vt:lpstr>
      <vt:lpstr>TRADITIONAL FISHERIES MANAGEMENT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327</cp:revision>
  <dcterms:created xsi:type="dcterms:W3CDTF">2020-04-01T02:04:56Z</dcterms:created>
  <dcterms:modified xsi:type="dcterms:W3CDTF">2020-11-24T04:11:01Z</dcterms:modified>
</cp:coreProperties>
</file>