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4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5" r:id="rId2"/>
    <p:sldId id="354" r:id="rId3"/>
    <p:sldId id="328" r:id="rId4"/>
    <p:sldId id="311" r:id="rId5"/>
    <p:sldId id="312" r:id="rId6"/>
    <p:sldId id="362" r:id="rId7"/>
    <p:sldId id="280" r:id="rId8"/>
    <p:sldId id="317" r:id="rId9"/>
    <p:sldId id="318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66484" autoAdjust="0"/>
  </p:normalViewPr>
  <p:slideViewPr>
    <p:cSldViewPr snapToGrid="0" snapToObjects="1">
      <p:cViewPr varScale="1">
        <p:scale>
          <a:sx n="66" d="100"/>
          <a:sy n="66" d="100"/>
        </p:scale>
        <p:origin x="-104" y="-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5929-7C93-D144-A4D8-597BF150B877}" type="datetimeFigureOut">
              <a:rPr lang="en-US" smtClean="0"/>
              <a:t>24/11/20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1BAA2-72DC-534A-A73E-80829C6B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2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17/11/20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tvnz.co.nz/one-news/new-zealand/elderly-kaipara-men-s-fight-help-conserve-prized-toheroa-shellfish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www.youtube.com/watch?v=sDh2Cn2bNxk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5DAA"/>
                </a:solidFill>
              </a:rPr>
              <a:t>MĀTAKI TĒNEI / WATCH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Film clip available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watch?time_continue</a:t>
            </a:r>
            <a:r>
              <a:rPr lang="en-US" baseline="0" dirty="0" smtClean="0"/>
              <a:t>=229&amp;v=LNRpuwN1XwI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students visit the following webpage and investigate. Identify three things</a:t>
            </a:r>
            <a:r>
              <a:rPr lang="en-US" baseline="0" dirty="0" smtClean="0"/>
              <a:t> they didn’t know about how fisheries are managed in Aotearoa New Zealand. </a:t>
            </a:r>
            <a:r>
              <a:rPr lang="en-US" dirty="0" smtClean="0"/>
              <a:t>In groups teach</a:t>
            </a:r>
            <a:r>
              <a:rPr lang="en-US" baseline="0" dirty="0" smtClean="0"/>
              <a:t> the rest of the class one of these three things (use mime, acting, skit </a:t>
            </a:r>
            <a:r>
              <a:rPr lang="mr-IN" baseline="0" dirty="0" smtClean="0"/>
              <a:t>…</a:t>
            </a:r>
            <a:r>
              <a:rPr lang="mi-NZ" baseline="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www.mpi.govt.nz</a:t>
            </a:r>
            <a:r>
              <a:rPr lang="en-US" dirty="0" smtClean="0"/>
              <a:t>/law-and-policy/legal-overviews/fisheries/quota-management-system/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indent="0">
              <a:buNone/>
            </a:pPr>
            <a:endParaRPr lang="en-US" baseline="0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dirty="0" smtClean="0"/>
          </a:p>
          <a:p>
            <a:endParaRPr lang="x-none" baseline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aseline="0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DAA"/>
                </a:solidFill>
              </a:rPr>
              <a:t>TEACHER NOTES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Article</a:t>
            </a:r>
            <a:r>
              <a:rPr lang="en-US" baseline="0" dirty="0" smtClean="0"/>
              <a:t> and film clip</a:t>
            </a:r>
            <a:r>
              <a:rPr lang="en-US" dirty="0" smtClean="0"/>
              <a:t> can be found</a:t>
            </a:r>
            <a:r>
              <a:rPr lang="en-US" baseline="0" dirty="0" smtClean="0"/>
              <a:t> at </a:t>
            </a:r>
            <a:r>
              <a:rPr lang="en-US" dirty="0" smtClean="0">
                <a:hlinkClick r:id="rId3"/>
              </a:rPr>
              <a:t>https://www.tvnz.co.nz/one-news/new-zealand/elderly-kaipara-men-s-fight-help-conserve-prized-toheroa-shellfish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5DAA"/>
                </a:solidFill>
              </a:rPr>
              <a:t>MAHI / ACTIVITY</a:t>
            </a:r>
          </a:p>
          <a:p>
            <a:endParaRPr lang="en-US" dirty="0" smtClean="0"/>
          </a:p>
          <a:p>
            <a:r>
              <a:rPr lang="en-US" dirty="0" smtClean="0"/>
              <a:t>Illegal fishing activity:</a:t>
            </a:r>
            <a:r>
              <a:rPr lang="en-US" baseline="0" dirty="0" smtClean="0"/>
              <a:t> Break learners in to groups and have each group research one article about illegal fishing (see Teacher Outline 5.3 pages 8 and 9). Questions are provided. Report back to the rest of the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aseline="0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</a:t>
            </a:r>
            <a:r>
              <a:rPr lang="en-US" b="1" dirty="0" smtClean="0">
                <a:solidFill>
                  <a:srgbClr val="175EAA"/>
                </a:solidFill>
              </a:rPr>
              <a:t>NOTES</a:t>
            </a:r>
          </a:p>
          <a:p>
            <a:pPr>
              <a:defRPr/>
            </a:pP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x-none" sz="1000" dirty="0" smtClean="0"/>
              <a:t>Film clip can be found at: </a:t>
            </a:r>
            <a:r>
              <a:rPr lang="en-US" sz="1000" dirty="0" smtClean="0">
                <a:hlinkClick r:id="rId3"/>
              </a:rPr>
              <a:t>https://www.youtube.com/watch?v=sDh2Cn2bNxk</a:t>
            </a:r>
            <a:r>
              <a:rPr lang="en-US" sz="1000" dirty="0" smtClean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000" b="1" dirty="0" smtClean="0"/>
              <a:t>NOTE: </a:t>
            </a:r>
            <a:r>
              <a:rPr lang="en-US" sz="1000" dirty="0" smtClean="0"/>
              <a:t>Filmed for an overseas audience</a:t>
            </a:r>
            <a:r>
              <a:rPr lang="en-US" sz="1000" baseline="0" dirty="0" smtClean="0"/>
              <a:t> so is interesting to see what children in other parts of the world are learning about Aotearoa NZ fisheries! </a:t>
            </a:r>
            <a:endParaRPr lang="en-US" sz="1000" b="1" baseline="0" dirty="0" smtClean="0"/>
          </a:p>
          <a:p>
            <a:r>
              <a:rPr lang="en-US" sz="1000" b="1" baseline="0" dirty="0" smtClean="0">
                <a:solidFill>
                  <a:srgbClr val="005DAA"/>
                </a:solidFill>
              </a:rPr>
              <a:t>MAHI / ACTIVITY</a:t>
            </a:r>
          </a:p>
          <a:p>
            <a:pPr marL="171450" indent="-171450">
              <a:buFont typeface="Arial"/>
              <a:buChar char="•"/>
            </a:pPr>
            <a:r>
              <a:rPr lang="en-US" sz="1000" baseline="0" dirty="0" smtClean="0"/>
              <a:t>Answer questions about what was watched using questions on 5.3 Quota Management System Worksheet or Kahoot (see below).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aseline="0" dirty="0" smtClean="0"/>
              <a:t>C</a:t>
            </a:r>
            <a:r>
              <a:rPr lang="x-none" sz="1000" baseline="0" dirty="0" smtClean="0"/>
              <a:t>onduct </a:t>
            </a:r>
            <a:r>
              <a:rPr lang="en-AU" sz="1000" kern="1200" dirty="0" smtClean="0">
                <a:solidFill>
                  <a:schemeClr val="tx1"/>
                </a:solidFill>
                <a:effectLst/>
              </a:rPr>
              <a:t>a SURVEY of peoples opinions on the QMS [5.3 Teacher Outline]</a:t>
            </a:r>
            <a:endParaRPr lang="en-IN" sz="1000" kern="1200" dirty="0" smtClean="0">
              <a:solidFill>
                <a:schemeClr val="tx1"/>
              </a:solidFill>
              <a:effectLst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NZ" sz="1000" kern="1200" dirty="0" smtClean="0">
                <a:solidFill>
                  <a:schemeClr val="tx1"/>
                </a:solidFill>
                <a:effectLst/>
              </a:rPr>
              <a:t>Survey people’s knowledge and opinions on Aotearoa NZ laws around marine fishing. Simple multi choice questions that could include:</a:t>
            </a:r>
            <a:r>
              <a:rPr lang="en-IN" sz="10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 smtClean="0">
                <a:solidFill>
                  <a:schemeClr val="tx1"/>
                </a:solidFill>
                <a:effectLst/>
              </a:rPr>
              <a:t>Are they fishers? How often do they fish in the ocean? What is the main reason for fishing/-fun/food/both?</a:t>
            </a:r>
            <a:r>
              <a:rPr lang="en-IN" sz="10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 smtClean="0">
                <a:solidFill>
                  <a:schemeClr val="tx1"/>
                </a:solidFill>
                <a:effectLst/>
              </a:rPr>
              <a:t>Do they know the daily limits and size on fish and shellfish? Should this be more/less?</a:t>
            </a:r>
            <a:r>
              <a:rPr lang="en-IN" sz="10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 smtClean="0">
                <a:solidFill>
                  <a:schemeClr val="tx1"/>
                </a:solidFill>
                <a:effectLst/>
              </a:rPr>
              <a:t>Are recreational fishers allowed to sell their catch?</a:t>
            </a:r>
            <a:r>
              <a:rPr lang="en-IN" sz="10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 smtClean="0">
                <a:solidFill>
                  <a:schemeClr val="tx1"/>
                </a:solidFill>
                <a:effectLst/>
              </a:rPr>
              <a:t>What % of fish is caught by recreational fishers?</a:t>
            </a:r>
            <a:endParaRPr lang="en-US" sz="1000" baseline="0" dirty="0" smtClean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 smtClean="0">
                <a:solidFill>
                  <a:srgbClr val="005DAA"/>
                </a:solidFill>
              </a:rPr>
              <a:t>HOW TO PLAY KAHOOT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 smtClean="0"/>
              <a:t>Connect a device to a projector or screen in front of the classroom.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 smtClean="0"/>
              <a:t>Navigate to the game called </a:t>
            </a:r>
            <a:r>
              <a:rPr lang="en-US" sz="1000" b="1" baseline="0" dirty="0" smtClean="0"/>
              <a:t>Marine Stewardship Council NZ 5.3 Sustainable Oceans and Seas </a:t>
            </a:r>
            <a:r>
              <a:rPr lang="en-US" sz="1000" b="0" baseline="0" dirty="0" smtClean="0"/>
              <a:t>or enter the URL: https://</a:t>
            </a:r>
            <a:r>
              <a:rPr lang="en-US" sz="1000" b="0" baseline="0" dirty="0" err="1" smtClean="0"/>
              <a:t>create.kahoot.it</a:t>
            </a:r>
            <a:r>
              <a:rPr lang="en-US" sz="1000" b="0" baseline="0" dirty="0" smtClean="0"/>
              <a:t>/share/marine-stewardship-council-nz-5-3-sustainable-oceans-seas/90761408-0cd4-4b98-846e-f175764b58fd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 smtClean="0"/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 smtClean="0"/>
              <a:t>At </a:t>
            </a:r>
            <a:r>
              <a:rPr lang="en-US" sz="1000" b="0" baseline="0" dirty="0" err="1" smtClean="0"/>
              <a:t>Kahoot.it</a:t>
            </a:r>
            <a:r>
              <a:rPr lang="en-US" sz="1000" b="0" baseline="0" dirty="0" smtClean="0"/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 smtClean="0"/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 smtClean="0"/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 smtClean="0"/>
              <a:t>See additional instructions, options, and how to make your own </a:t>
            </a:r>
            <a:r>
              <a:rPr lang="en-US" sz="1000" b="0" baseline="0" dirty="0" err="1" smtClean="0"/>
              <a:t>Kahoot</a:t>
            </a:r>
            <a:r>
              <a:rPr lang="en-US" sz="1000" b="0" baseline="0" dirty="0" smtClean="0"/>
              <a:t> at: https://</a:t>
            </a:r>
            <a:r>
              <a:rPr lang="en-US" sz="1000" b="0" baseline="0" dirty="0" err="1" smtClean="0"/>
              <a:t>kahoot.com</a:t>
            </a:r>
            <a:endParaRPr lang="en-US" sz="1000" b="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/>
          </a:p>
          <a:p>
            <a:endParaRPr lang="en-US" baseline="0" dirty="0" smtClean="0"/>
          </a:p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75EAA"/>
                </a:solidFill>
              </a:rPr>
              <a:t>TEACHER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175EAA"/>
                </a:solidFill>
              </a:rPr>
              <a:t>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175EAA"/>
                </a:solidFill>
              </a:rPr>
              <a:t>MĀTAKI TĒNEI</a:t>
            </a:r>
            <a:r>
              <a:rPr lang="en-US" sz="1200" baseline="0" dirty="0" smtClean="0">
                <a:solidFill>
                  <a:srgbClr val="175EAA"/>
                </a:solidFill>
              </a:rPr>
              <a:t> / WATCH THIS</a:t>
            </a:r>
            <a:endParaRPr lang="x-none" dirty="0" smtClean="0"/>
          </a:p>
          <a:p>
            <a:pPr marL="171450" indent="-171450">
              <a:buFont typeface="Arial"/>
              <a:buChar char="•"/>
            </a:pPr>
            <a:r>
              <a:rPr lang="x-none" dirty="0" smtClean="0"/>
              <a:t>Film clip can be found </a:t>
            </a:r>
            <a:r>
              <a:rPr lang="en-US" dirty="0" smtClean="0"/>
              <a:t>at:</a:t>
            </a:r>
            <a:r>
              <a:rPr lang="en-US" baseline="0" dirty="0" smtClean="0"/>
              <a:t> </a:t>
            </a: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=tX-1nyykYJw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2" name="Picture 11" descr="Screen Shot 2020-09-21 at 1.21.45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time_continue=229&amp;v=LNRpuwN1XwI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1.jpeg"/><Relationship Id="rId6" Type="http://schemas.openxmlformats.org/officeDocument/2006/relationships/image" Target="../media/image10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tvnz.co.nz/one-news/new-zealand/elderly-kaipara-men-s-fight-help-conserve-prized-toheroa-shellfish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sDh2Cn2bNxk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s://create.kahoot.it/share/marine-stewardship-council-nz-1-6-sustainable-oceans-seas/90761408-0cd4-4b98-846e-f175764b58fd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tX-1nyykYJw" TargetMode="External"/><Relationship Id="rId5" Type="http://schemas.openxmlformats.org/officeDocument/2006/relationships/image" Target="../media/image21.jpeg"/><Relationship Id="rId6" Type="http://schemas.openxmlformats.org/officeDocument/2006/relationships/image" Target="../media/image20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952219"/>
            <a:ext cx="9648604" cy="3745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6154" y="1021415"/>
            <a:ext cx="4269646" cy="3676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45000"/>
              </a:lnSpc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600" dirty="0" smtClean="0"/>
              <a:t>New </a:t>
            </a:r>
            <a:r>
              <a:rPr lang="en-US" sz="2600" dirty="0"/>
              <a:t>Zealand fisheries are managed under the Quota Management System (QMS</a:t>
            </a:r>
            <a:r>
              <a:rPr lang="en-US" sz="2600" dirty="0" smtClean="0"/>
              <a:t>)</a:t>
            </a:r>
          </a:p>
          <a:p>
            <a:pPr>
              <a:lnSpc>
                <a:spcPct val="145000"/>
              </a:lnSpc>
            </a:pPr>
            <a:endParaRPr lang="en-US" sz="800" dirty="0"/>
          </a:p>
          <a:p>
            <a:pPr marL="0" indent="0" algn="ctr">
              <a:lnSpc>
                <a:spcPct val="145000"/>
              </a:lnSpc>
              <a:buNone/>
            </a:pPr>
            <a:r>
              <a:rPr lang="en-AU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600" dirty="0" smtClean="0"/>
              <a:t>Short Seafood New Zealand film about our system for Fisheries Management [3:52]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Screen Shot 2020-08-06 at 5.08.45 PM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685297"/>
            <a:ext cx="4038600" cy="21796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154" y="93912"/>
            <a:ext cx="8460646" cy="758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5.3. QUOTA MANAGEMENT SYSTEM (QMS)</a:t>
            </a:r>
            <a:br>
              <a:rPr lang="en-US" dirty="0" smtClean="0"/>
            </a:br>
            <a:r>
              <a:rPr lang="en-US" sz="2000" dirty="0"/>
              <a:t>Focus Question: </a:t>
            </a:r>
            <a:r>
              <a:rPr lang="en-US" sz="2000" dirty="0" smtClean="0"/>
              <a:t>What </a:t>
            </a:r>
            <a:r>
              <a:rPr lang="en-US" sz="2000" dirty="0"/>
              <a:t>are </a:t>
            </a:r>
            <a:r>
              <a:rPr lang="en-US" sz="2000" dirty="0" smtClean="0"/>
              <a:t>key </a:t>
            </a:r>
            <a:r>
              <a:rPr lang="en-US" sz="2000" dirty="0"/>
              <a:t>features of </a:t>
            </a:r>
            <a:r>
              <a:rPr lang="en-US" sz="2000" dirty="0" err="1" smtClean="0"/>
              <a:t>Aotearoas</a:t>
            </a:r>
            <a:r>
              <a:rPr lang="en-US" sz="2000" dirty="0" smtClean="0"/>
              <a:t> </a:t>
            </a:r>
            <a:r>
              <a:rPr lang="en-US" sz="2000" dirty="0"/>
              <a:t>Quota Management System (</a:t>
            </a:r>
            <a:r>
              <a:rPr lang="en-US" sz="2000" dirty="0" smtClean="0"/>
              <a:t>QMS)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291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830426"/>
            <a:ext cx="9648604" cy="39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1467" y="1265001"/>
            <a:ext cx="4361605" cy="3432659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AU" sz="4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4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300" dirty="0" smtClean="0"/>
              <a:t>Under </a:t>
            </a:r>
            <a:r>
              <a:rPr lang="en-US" sz="3300" dirty="0"/>
              <a:t>the QMS, a yearly catch limit (the total allowable catch, TAC) is set for every fish </a:t>
            </a:r>
            <a:r>
              <a:rPr lang="en-US" sz="3300" dirty="0" smtClean="0"/>
              <a:t>stock </a:t>
            </a:r>
          </a:p>
          <a:p>
            <a:pPr>
              <a:lnSpc>
                <a:spcPct val="14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300" dirty="0"/>
              <a:t>By controlling the amount of fish taken from each stock, the QMS helps keep New Zealand fisheries sustainable</a:t>
            </a:r>
          </a:p>
          <a:p>
            <a:pPr>
              <a:lnSpc>
                <a:spcPct val="145000"/>
              </a:lnSpc>
              <a:spcBef>
                <a:spcPts val="500"/>
              </a:spcBef>
              <a:spcAft>
                <a:spcPts val="500"/>
              </a:spcAft>
            </a:pPr>
            <a:endParaRPr lang="en-US" sz="3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82400"/>
            <a:ext cx="4038600" cy="36762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  <a:spcAft>
                <a:spcPts val="500"/>
              </a:spcAft>
            </a:pPr>
            <a:r>
              <a:rPr lang="en-US" sz="2300" dirty="0" smtClean="0"/>
              <a:t>The </a:t>
            </a:r>
            <a:r>
              <a:rPr lang="en-US" sz="2300" dirty="0"/>
              <a:t>TAC sets rules about how much fish can be caught by recreational and customary fishing as well as commercial fishers</a:t>
            </a:r>
          </a:p>
          <a:p>
            <a:pPr>
              <a:lnSpc>
                <a:spcPct val="145000"/>
              </a:lnSpc>
              <a:spcAft>
                <a:spcPts val="500"/>
              </a:spcAft>
            </a:pPr>
            <a:r>
              <a:rPr lang="en-US" sz="2300" dirty="0"/>
              <a:t>The commercial catch limits for each stock are known as the total allowable commercial catch (TACC)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154" y="93912"/>
            <a:ext cx="8460646" cy="758428"/>
          </a:xfrm>
        </p:spPr>
        <p:txBody>
          <a:bodyPr>
            <a:normAutofit/>
          </a:bodyPr>
          <a:lstStyle/>
          <a:p>
            <a:r>
              <a:rPr lang="en-US" dirty="0" smtClean="0"/>
              <a:t>QUOTA MANAGEMENT SYSTEM (QMS)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20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852340"/>
            <a:ext cx="9648604" cy="4018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1994" y="1217839"/>
            <a:ext cx="2448004" cy="3240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1800" dirty="0" smtClean="0"/>
              <a:t>This </a:t>
            </a:r>
            <a:r>
              <a:rPr lang="en-US" sz="1800" dirty="0"/>
              <a:t>diagram shows how fish stocks are shared amongst fishers under the </a:t>
            </a:r>
            <a:r>
              <a:rPr lang="en-US" sz="1800" dirty="0" smtClean="0"/>
              <a:t>QMS</a:t>
            </a:r>
            <a:endParaRPr lang="en-US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22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/ ACTIVITY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Complete </a:t>
            </a:r>
            <a:r>
              <a:rPr lang="en-AU" sz="1800" dirty="0" smtClean="0">
                <a:solidFill>
                  <a:srgbClr val="005DAA"/>
                </a:solidFill>
              </a:rPr>
              <a:t>QMS Worksheet</a:t>
            </a:r>
            <a:endParaRPr lang="en-AU" sz="1800" dirty="0">
              <a:solidFill>
                <a:srgbClr val="005DAA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235" y="93912"/>
            <a:ext cx="8492565" cy="75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QUOTA </a:t>
            </a:r>
            <a:r>
              <a:rPr lang="en-US" sz="3600" dirty="0"/>
              <a:t>MANAGEMENT SYSTEM (QMS)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5"/>
          <a:stretch/>
        </p:blipFill>
        <p:spPr>
          <a:xfrm>
            <a:off x="2939998" y="1217839"/>
            <a:ext cx="5677217" cy="3288434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7266625" y="2900258"/>
            <a:ext cx="303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Fisheries New Zealand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6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517" y="906753"/>
            <a:ext cx="9535178" cy="4040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8" y="-224336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 smtClean="0">
                <a:latin typeface="Arial Narrow"/>
                <a:cs typeface="Arial Narrow"/>
              </a:rPr>
              <a:t>QUOTA </a:t>
            </a:r>
            <a:r>
              <a:rPr lang="en-US" sz="3200" dirty="0">
                <a:latin typeface="Arial Narrow"/>
                <a:cs typeface="Arial Narrow"/>
              </a:rPr>
              <a:t>MANAGEMENT SYSTEM (QMS)</a:t>
            </a:r>
            <a:endParaRPr lang="en-US" sz="3100" dirty="0" smtClean="0">
              <a:latin typeface="Arial Narrow"/>
              <a:cs typeface="Arial Narrow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264270" y="1931726"/>
            <a:ext cx="4254021" cy="286197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50% of fish are allocated to COMMERCIAL fishers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They must BUY quota for each species of fish they want to catch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/>
              <a:t>A commercial fisher must have quota in order to fish commercially</a:t>
            </a:r>
            <a:endParaRPr lang="en-AU" sz="1800" dirty="0"/>
          </a:p>
        </p:txBody>
      </p:sp>
      <p:pic>
        <p:nvPicPr>
          <p:cNvPr id="13" name="Picture 12" descr="RS9870_4R7A5502-92-sc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7457">
            <a:off x="202988" y="735056"/>
            <a:ext cx="2154341" cy="1076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463" y="959687"/>
            <a:ext cx="2726048" cy="972039"/>
          </a:xfrm>
          <a:prstGeom prst="rect">
            <a:avLst/>
          </a:prstGeom>
        </p:spPr>
      </p:pic>
      <p:sp>
        <p:nvSpPr>
          <p:cNvPr id="17" name="Content Placeholder 6"/>
          <p:cNvSpPr>
            <a:spLocks noGrp="1"/>
          </p:cNvSpPr>
          <p:nvPr>
            <p:ph sz="half" idx="2"/>
          </p:nvPr>
        </p:nvSpPr>
        <p:spPr>
          <a:xfrm>
            <a:off x="4518291" y="1757537"/>
            <a:ext cx="4075545" cy="247830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/>
              <a:t>50</a:t>
            </a:r>
            <a:r>
              <a:rPr lang="en-AU" sz="1800" dirty="0"/>
              <a:t>% of fish are allocated to RECREATIONAL fishers and for CUSTOMARY </a:t>
            </a:r>
            <a:r>
              <a:rPr lang="en-AU" sz="1800" dirty="0" smtClean="0"/>
              <a:t>MĀORI </a:t>
            </a:r>
            <a:r>
              <a:rPr lang="en-AU" sz="1800" dirty="0"/>
              <a:t>fishing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/>
              <a:t>Recreational and customary fishers are </a:t>
            </a:r>
            <a:r>
              <a:rPr lang="en-AU" sz="1800" dirty="0"/>
              <a:t>not allowed to SELL their catch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There are size and catch limits for fish they can take</a:t>
            </a:r>
          </a:p>
        </p:txBody>
      </p:sp>
      <p:pic>
        <p:nvPicPr>
          <p:cNvPr id="19" name="Picture 18" descr="boyswithsnapperinboat light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749">
            <a:off x="6919874" y="623017"/>
            <a:ext cx="1892759" cy="10646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601431">
            <a:off x="6285742" y="1618999"/>
            <a:ext cx="28981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Source: Ministry for the Environment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210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517" y="906753"/>
            <a:ext cx="9535178" cy="4040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8" y="-128106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 smtClean="0">
                <a:latin typeface="Arial Narrow"/>
                <a:cs typeface="Arial Narrow"/>
              </a:rPr>
              <a:t>QUOTA </a:t>
            </a:r>
            <a:r>
              <a:rPr lang="en-US" sz="3200" dirty="0">
                <a:latin typeface="Arial Narrow"/>
                <a:cs typeface="Arial Narrow"/>
              </a:rPr>
              <a:t>MANAGEMENT SYSTEM (QMS)</a:t>
            </a:r>
            <a:endParaRPr lang="en-US" sz="3100" dirty="0" smtClean="0">
              <a:latin typeface="Arial Narrow"/>
              <a:cs typeface="Arial Narrow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264270" y="990695"/>
            <a:ext cx="6387971" cy="3590783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Why can’t these kids sell their fish?  Is this fair?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Imagine a commercial fisher sees </a:t>
            </a:r>
            <a:r>
              <a:rPr lang="en-AU" sz="1800" dirty="0" smtClean="0"/>
              <a:t>a </a:t>
            </a:r>
            <a:r>
              <a:rPr lang="en-AU" sz="1800" dirty="0"/>
              <a:t>recreational fisher at the wharf selling their catch, what might they feel / say?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Have you ever caught a fish? Or thrown an undersized fish back in to the sea</a:t>
            </a:r>
            <a:r>
              <a:rPr lang="en-AU" sz="1800" dirty="0" smtClean="0"/>
              <a:t>?</a:t>
            </a:r>
            <a:endParaRPr lang="en-AU" sz="500" dirty="0"/>
          </a:p>
          <a:p>
            <a:pPr marL="0" indent="0" algn="r">
              <a:buNone/>
            </a:pP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Complete </a:t>
            </a:r>
            <a:r>
              <a:rPr lang="en-AU" sz="1800" dirty="0" smtClean="0">
                <a:solidFill>
                  <a:srgbClr val="005DAA"/>
                </a:solidFill>
              </a:rPr>
              <a:t>Customary</a:t>
            </a:r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>
                <a:solidFill>
                  <a:srgbClr val="005DAA"/>
                </a:solidFill>
              </a:rPr>
              <a:t> and Recreational Fisheries Worksheet</a:t>
            </a:r>
            <a:endParaRPr lang="en-AU" sz="1800" dirty="0">
              <a:solidFill>
                <a:srgbClr val="005DAA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8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424" y="906753"/>
            <a:ext cx="2726048" cy="972039"/>
          </a:xfrm>
          <a:prstGeom prst="rect">
            <a:avLst/>
          </a:prstGeom>
        </p:spPr>
      </p:pic>
      <p:pic>
        <p:nvPicPr>
          <p:cNvPr id="18" name="Picture 17" descr="IMG_769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75054">
            <a:off x="7464497" y="1421282"/>
            <a:ext cx="1573115" cy="1322519"/>
          </a:xfrm>
          <a:prstGeom prst="rect">
            <a:avLst/>
          </a:prstGeom>
        </p:spPr>
      </p:pic>
      <p:pic>
        <p:nvPicPr>
          <p:cNvPr id="19" name="Picture 18" descr="boyswithsnapperinboat light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4340">
            <a:off x="6669133" y="3077687"/>
            <a:ext cx="1892759" cy="1064677"/>
          </a:xfrm>
          <a:prstGeom prst="rect">
            <a:avLst/>
          </a:prstGeom>
        </p:spPr>
      </p:pic>
      <p:pic>
        <p:nvPicPr>
          <p:cNvPr id="20" name="Picture 19" descr="IMG_7708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241" y="2082541"/>
            <a:ext cx="879513" cy="10181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21045422">
            <a:off x="7645152" y="4044494"/>
            <a:ext cx="15265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/>
              <a:t>Source: Ministry for </a:t>
            </a:r>
          </a:p>
          <a:p>
            <a:r>
              <a:rPr lang="en-US" sz="1300" dirty="0" smtClean="0"/>
              <a:t>the Environment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450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517" y="852340"/>
            <a:ext cx="9535178" cy="4094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33313" y="2794381"/>
            <a:ext cx="4656264" cy="14977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6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</a:t>
            </a:r>
            <a:r>
              <a:rPr lang="en-AU" sz="26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100" dirty="0" smtClean="0"/>
              <a:t>Short film [2:07] to find out from</a:t>
            </a:r>
            <a:r>
              <a:rPr lang="en-US" sz="2100" dirty="0" smtClean="0">
                <a:hlinkClick r:id="rId4"/>
              </a:rPr>
              <a:t> Jim </a:t>
            </a:r>
            <a:r>
              <a:rPr lang="en-US" sz="2100" dirty="0">
                <a:hlinkClick r:id="rId4"/>
              </a:rPr>
              <a:t>and Barry (Ngā kaitiaki </a:t>
            </a:r>
            <a:r>
              <a:rPr lang="en-US" sz="2100" dirty="0" err="1">
                <a:hlinkClick r:id="rId4"/>
              </a:rPr>
              <a:t>toheroa</a:t>
            </a:r>
            <a:r>
              <a:rPr lang="en-US" sz="2100" dirty="0">
                <a:hlinkClick r:id="rId4"/>
              </a:rPr>
              <a:t>)</a:t>
            </a:r>
            <a:r>
              <a:rPr lang="en-US" sz="2100" dirty="0"/>
              <a:t> </a:t>
            </a:r>
            <a:r>
              <a:rPr lang="en-US" sz="2100" dirty="0" smtClean="0"/>
              <a:t>about how </a:t>
            </a:r>
            <a:r>
              <a:rPr lang="en-US" sz="2100" dirty="0"/>
              <a:t>illegal fishing has impacted </a:t>
            </a:r>
            <a:r>
              <a:rPr lang="en-US" sz="2100" dirty="0" err="1"/>
              <a:t>toheroa</a:t>
            </a:r>
            <a:endParaRPr lang="en-US" sz="21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sz="2600" b="1" dirty="0" smtClean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501" y="1174913"/>
            <a:ext cx="3806467" cy="3530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4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US" sz="1900" dirty="0" smtClean="0"/>
              <a:t>Selling fish without quota is illegal under the QMS</a:t>
            </a:r>
          </a:p>
          <a:p>
            <a:r>
              <a:rPr lang="en-US" sz="1900" dirty="0" smtClean="0"/>
              <a:t>Taking fish beyond the recreational limit or without a customary permit is also illegal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5DAA"/>
                </a:solidFill>
              </a:rPr>
              <a:t>MAHI / ACTIVITY</a:t>
            </a:r>
          </a:p>
          <a:p>
            <a:pPr marL="0" indent="0">
              <a:buNone/>
            </a:pPr>
            <a:r>
              <a:rPr lang="en-US" sz="1900" dirty="0" smtClean="0"/>
              <a:t>Complete the illegal fishing activity (see </a:t>
            </a:r>
            <a:r>
              <a:rPr lang="en-US" sz="1900" dirty="0" smtClean="0">
                <a:solidFill>
                  <a:srgbClr val="005DAA"/>
                </a:solidFill>
              </a:rPr>
              <a:t>Teacher Outline</a:t>
            </a:r>
            <a:r>
              <a:rPr lang="en-US" sz="1900" dirty="0" smtClean="0"/>
              <a:t>)</a:t>
            </a:r>
          </a:p>
          <a:p>
            <a:endParaRPr lang="en-US" sz="21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QUOTA </a:t>
            </a:r>
            <a:r>
              <a:rPr lang="en-US" sz="3600" dirty="0">
                <a:solidFill>
                  <a:srgbClr val="FFFFFF"/>
                </a:solidFill>
              </a:rPr>
              <a:t>MANAGEMENT SYSTEM (QMS</a:t>
            </a:r>
            <a:r>
              <a:rPr lang="en-US" sz="3600" dirty="0" smtClean="0">
                <a:solidFill>
                  <a:srgbClr val="FFFFFF"/>
                </a:solidFill>
              </a:rPr>
              <a:t>)</a:t>
            </a:r>
            <a:endParaRPr lang="en-US" dirty="0"/>
          </a:p>
        </p:txBody>
      </p:sp>
      <p:pic>
        <p:nvPicPr>
          <p:cNvPr id="5" name="Picture 4" descr="Screen Shot 2020-08-08 at 2.17.37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953" y="1310365"/>
            <a:ext cx="2389160" cy="135564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" y="3914502"/>
            <a:ext cx="4266968" cy="1107541"/>
          </a:xfrm>
          <a:prstGeom prst="wedgeRectCallout">
            <a:avLst>
              <a:gd name="adj1" fmla="val 20860"/>
              <a:gd name="adj2" fmla="val -83563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 smtClean="0">
                <a:solidFill>
                  <a:srgbClr val="005DAA"/>
                </a:solidFill>
                <a:latin typeface="Arial"/>
                <a:cs typeface="Arial"/>
              </a:rPr>
              <a:t>We look at illegal fishing in more detail in Topic 6</a:t>
            </a:r>
            <a:endParaRPr lang="en-US" sz="2000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1214" flipH="1">
            <a:off x="3076479" y="2915274"/>
            <a:ext cx="1471871" cy="8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987" y="816402"/>
            <a:ext cx="4943939" cy="394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 descr="6-4-4-Fisheries-areas-map-704px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200151"/>
            <a:ext cx="4038600" cy="3394472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8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 smtClean="0">
                <a:latin typeface="Arial Narrow"/>
                <a:cs typeface="Arial Narrow"/>
              </a:rPr>
              <a:t>QUOTA </a:t>
            </a:r>
            <a:r>
              <a:rPr lang="en-US" sz="3200" dirty="0">
                <a:latin typeface="Arial Narrow"/>
                <a:cs typeface="Arial Narrow"/>
              </a:rPr>
              <a:t>MANAGEMENT SYSTEM (QMS</a:t>
            </a:r>
            <a:r>
              <a:rPr lang="en-US" sz="3200" dirty="0" smtClean="0">
                <a:latin typeface="Arial Narrow"/>
                <a:cs typeface="Arial Narrow"/>
              </a:rPr>
              <a:t>)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313338" y="1007862"/>
            <a:ext cx="4543614" cy="381019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 smtClean="0"/>
              <a:t>Under the Quota </a:t>
            </a:r>
            <a:r>
              <a:rPr lang="en-AU" sz="1800" dirty="0"/>
              <a:t>Management System fish stocks are separated by Quota Management Areas (QMAs)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For example, the snapper fishery is divided into 6 </a:t>
            </a:r>
            <a:r>
              <a:rPr lang="en-AU" sz="1800" dirty="0" smtClean="0"/>
              <a:t>areas</a:t>
            </a:r>
            <a:endParaRPr lang="en-AU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Each QMA has </a:t>
            </a:r>
            <a:r>
              <a:rPr lang="en-AU" sz="1800" dirty="0" smtClean="0"/>
              <a:t>rules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Do you know fishing rules for your area?</a:t>
            </a:r>
            <a:endParaRPr lang="en-AU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83" y="3965382"/>
            <a:ext cx="1720023" cy="613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447719" flipH="1">
            <a:off x="4167313" y="2258506"/>
            <a:ext cx="1623729" cy="10137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7453343" y="2577641"/>
            <a:ext cx="27593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Source: </a:t>
            </a:r>
            <a:r>
              <a:rPr lang="en-US" sz="1300" dirty="0" err="1" smtClean="0"/>
              <a:t>MPI.govt.nz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323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9" y="1008464"/>
            <a:ext cx="9401518" cy="359560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483" y="1339484"/>
            <a:ext cx="4144454" cy="398291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55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55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500" dirty="0" smtClean="0">
                <a:latin typeface="Arial"/>
                <a:cs typeface="Arial"/>
              </a:rPr>
              <a:t>Some people say the QMS isn’t great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500" dirty="0" smtClean="0">
                <a:latin typeface="Arial"/>
                <a:cs typeface="Arial"/>
              </a:rPr>
              <a:t>Others see it as a world leading example of well managed fisheries</a:t>
            </a:r>
          </a:p>
          <a:p>
            <a:pPr marL="0" indent="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2000" dirty="0" smtClean="0">
              <a:latin typeface="Arial"/>
              <a:cs typeface="Arial"/>
            </a:endParaRPr>
          </a:p>
          <a:p>
            <a:pPr marL="265113" indent="-265113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endParaRPr lang="x-none" sz="13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AU" sz="55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500" dirty="0" smtClean="0">
                <a:latin typeface="Arial"/>
                <a:cs typeface="Arial"/>
              </a:rPr>
              <a:t>Film [15:42] </a:t>
            </a:r>
            <a:r>
              <a:rPr lang="en-AU" sz="4500" dirty="0" smtClean="0">
                <a:latin typeface="Arial"/>
                <a:cs typeface="Arial"/>
              </a:rPr>
              <a:t>introducing </a:t>
            </a:r>
            <a:r>
              <a:rPr lang="x-none" sz="4500" dirty="0" smtClean="0">
                <a:latin typeface="Arial"/>
                <a:cs typeface="Arial"/>
              </a:rPr>
              <a:t>sustainable </a:t>
            </a:r>
            <a:r>
              <a:rPr lang="x-none" sz="4500" dirty="0">
                <a:latin typeface="Arial"/>
                <a:cs typeface="Arial"/>
              </a:rPr>
              <a:t>fishing in Aotearoa New Z</a:t>
            </a:r>
            <a:r>
              <a:rPr lang="en-US" sz="4500" dirty="0">
                <a:latin typeface="Arial"/>
                <a:cs typeface="Arial"/>
              </a:rPr>
              <a:t>e</a:t>
            </a:r>
            <a:r>
              <a:rPr lang="x-none" sz="4500" dirty="0" smtClean="0">
                <a:latin typeface="Arial"/>
                <a:cs typeface="Arial"/>
              </a:rPr>
              <a:t>aland</a:t>
            </a:r>
            <a:endParaRPr lang="en-IN" sz="3200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33" b="-6343"/>
          <a:stretch/>
        </p:blipFill>
        <p:spPr>
          <a:xfrm rot="312850">
            <a:off x="6125330" y="768998"/>
            <a:ext cx="2416065" cy="1383537"/>
          </a:xfr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4811220" y="2259457"/>
            <a:ext cx="4169668" cy="217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x-none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1800" dirty="0" smtClean="0">
                <a:latin typeface="Arial"/>
                <a:cs typeface="Arial"/>
              </a:rPr>
              <a:t>Use the </a:t>
            </a:r>
            <a:r>
              <a:rPr lang="x-none" sz="1800" dirty="0" smtClean="0">
                <a:solidFill>
                  <a:srgbClr val="175EAA"/>
                </a:solidFill>
                <a:latin typeface="Arial"/>
                <a:cs typeface="Arial"/>
              </a:rPr>
              <a:t>Sustainable Oceans </a:t>
            </a:r>
            <a:r>
              <a:rPr lang="en-AU" sz="1800" dirty="0" smtClean="0">
                <a:solidFill>
                  <a:srgbClr val="175EAA"/>
                </a:solidFill>
                <a:latin typeface="Arial"/>
                <a:cs typeface="Arial"/>
              </a:rPr>
              <a:t>&amp; </a:t>
            </a:r>
            <a:r>
              <a:rPr lang="x-none" sz="1800" dirty="0" smtClean="0">
                <a:solidFill>
                  <a:srgbClr val="175EAA"/>
                </a:solidFill>
                <a:latin typeface="Arial"/>
                <a:cs typeface="Arial"/>
              </a:rPr>
              <a:t>Seas Worksheet </a:t>
            </a:r>
            <a:r>
              <a:rPr lang="x-none" sz="1800" dirty="0" smtClean="0">
                <a:solidFill>
                  <a:srgbClr val="000000"/>
                </a:solidFill>
                <a:latin typeface="Arial"/>
                <a:cs typeface="Arial"/>
              </a:rPr>
              <a:t>or play </a:t>
            </a:r>
            <a:r>
              <a:rPr lang="x-none" sz="1800" dirty="0" smtClean="0">
                <a:latin typeface="Arial"/>
                <a:cs typeface="Arial"/>
                <a:hlinkClick r:id="rId6"/>
              </a:rPr>
              <a:t>Kahoot</a:t>
            </a:r>
            <a:r>
              <a:rPr lang="x-none" sz="1800" dirty="0" smtClean="0">
                <a:latin typeface="Arial"/>
                <a:cs typeface="Arial"/>
              </a:rPr>
              <a:t>!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1800" dirty="0" smtClean="0">
                <a:latin typeface="Arial"/>
                <a:cs typeface="Arial"/>
              </a:rPr>
              <a:t>Conduct a survey of people’s opinions regarding the QMS</a:t>
            </a:r>
            <a:r>
              <a:rPr lang="en-AU" sz="1800" dirty="0" smtClean="0">
                <a:latin typeface="Arial"/>
                <a:cs typeface="Arial"/>
              </a:rPr>
              <a:t> </a:t>
            </a:r>
            <a:r>
              <a:rPr lang="x-none" sz="1800" dirty="0" smtClean="0">
                <a:latin typeface="Arial"/>
                <a:cs typeface="Arial"/>
              </a:rPr>
              <a:t>[</a:t>
            </a:r>
            <a:r>
              <a:rPr lang="x-none" sz="1800" dirty="0" smtClean="0">
                <a:solidFill>
                  <a:srgbClr val="005DAA"/>
                </a:solidFill>
                <a:latin typeface="Arial"/>
                <a:cs typeface="Arial"/>
              </a:rPr>
              <a:t>Teacher </a:t>
            </a:r>
            <a:r>
              <a:rPr lang="x-none" sz="1800" dirty="0">
                <a:solidFill>
                  <a:srgbClr val="005DAA"/>
                </a:solidFill>
                <a:latin typeface="Arial"/>
                <a:cs typeface="Arial"/>
              </a:rPr>
              <a:t>O</a:t>
            </a:r>
            <a:r>
              <a:rPr lang="x-none" sz="1800" dirty="0" smtClean="0">
                <a:solidFill>
                  <a:srgbClr val="005DAA"/>
                </a:solidFill>
                <a:latin typeface="Arial"/>
                <a:cs typeface="Arial"/>
              </a:rPr>
              <a:t>utline</a:t>
            </a:r>
            <a:r>
              <a:rPr lang="x-none" sz="1800" dirty="0" smtClean="0">
                <a:latin typeface="Arial"/>
                <a:cs typeface="Arial"/>
              </a:rPr>
              <a:t>]</a:t>
            </a:r>
            <a:endParaRPr lang="en-IN" sz="1800" dirty="0" smtClean="0">
              <a:latin typeface="Arial"/>
              <a:cs typeface="Arial"/>
            </a:endParaRPr>
          </a:p>
          <a:p>
            <a:pPr lvl="2" algn="ctr"/>
            <a:endParaRPr lang="en-US" sz="1200" dirty="0">
              <a:latin typeface="MetaPro-Normal"/>
              <a:cs typeface="MetaPro-Norm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159881" flipH="1">
            <a:off x="3430283" y="1577340"/>
            <a:ext cx="3181856" cy="185627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34157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Arial Narrow"/>
              </a:rPr>
              <a:t>QUOTA </a:t>
            </a:r>
            <a:r>
              <a:rPr lang="en-US" sz="3200" dirty="0">
                <a:solidFill>
                  <a:srgbClr val="FFFFFF"/>
                </a:solidFill>
                <a:latin typeface="Arial Narrow"/>
              </a:rPr>
              <a:t>MANAGEMENT SYSTEM (QMS</a:t>
            </a:r>
            <a:r>
              <a:rPr lang="en-US" sz="3200" dirty="0" smtClean="0">
                <a:solidFill>
                  <a:srgbClr val="FFFFFF"/>
                </a:solidFill>
                <a:latin typeface="Arial Narrow"/>
              </a:rPr>
              <a:t>)</a:t>
            </a:r>
            <a:endParaRPr lang="en-US" sz="3200" dirty="0">
              <a:latin typeface="Arial Narrow"/>
              <a:cs typeface="Arial Narrow"/>
            </a:endParaRPr>
          </a:p>
        </p:txBody>
      </p:sp>
      <p:pic>
        <p:nvPicPr>
          <p:cNvPr id="16" name="Picture 15" descr="Whit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9" y="-111099"/>
            <a:ext cx="1075919" cy="773176"/>
          </a:xfrm>
          <a:prstGeom prst="rect">
            <a:avLst/>
          </a:prstGeom>
        </p:spPr>
      </p:pic>
      <p:pic>
        <p:nvPicPr>
          <p:cNvPr id="18" name="Picture 17" descr="Whit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9" y="170688"/>
            <a:ext cx="1075919" cy="773176"/>
          </a:xfrm>
          <a:prstGeom prst="rect">
            <a:avLst/>
          </a:prstGeom>
        </p:spPr>
      </p:pic>
      <p:pic>
        <p:nvPicPr>
          <p:cNvPr id="20" name="Picture 19" descr="Whit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61" y="170688"/>
            <a:ext cx="1075919" cy="7731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50262" y="3160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89156"/>
            <a:ext cx="4695105" cy="3628320"/>
          </a:xfrm>
          <a:prstGeom prst="rect">
            <a:avLst/>
          </a:prstGeom>
        </p:spPr>
      </p:pic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36" y="943866"/>
            <a:ext cx="4335157" cy="34671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769" y="1962932"/>
            <a:ext cx="4086677" cy="244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NZ" sz="2000" dirty="0" smtClean="0">
              <a:latin typeface="MetaPro-Normal"/>
              <a:cs typeface="MetaPro-Normal"/>
            </a:endParaRPr>
          </a:p>
          <a:p>
            <a:pPr>
              <a:spcAft>
                <a:spcPts val="600"/>
              </a:spcAft>
            </a:pPr>
            <a:endParaRPr lang="en-US" sz="300" dirty="0" smtClean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algn="ctr">
              <a:lnSpc>
                <a:spcPct val="145000"/>
              </a:lnSpc>
            </a:pPr>
            <a:r>
              <a:rPr lang="en-AU" sz="24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NZ" dirty="0" smtClean="0">
                <a:latin typeface="Arial"/>
                <a:cs typeface="Arial"/>
                <a:hlinkClick r:id="rId4"/>
              </a:rPr>
              <a:t>Fishy Business</a:t>
            </a:r>
            <a:r>
              <a:rPr lang="en-NZ" u="sng" dirty="0" smtClean="0">
                <a:latin typeface="Arial"/>
                <a:cs typeface="Arial"/>
                <a:hlinkClick r:id="rId4"/>
              </a:rPr>
              <a:t> </a:t>
            </a:r>
            <a:r>
              <a:rPr lang="en-NZ" dirty="0">
                <a:latin typeface="Arial"/>
                <a:cs typeface="Arial"/>
              </a:rPr>
              <a:t>[</a:t>
            </a:r>
            <a:r>
              <a:rPr lang="en-NZ" dirty="0" smtClean="0">
                <a:latin typeface="Arial"/>
                <a:cs typeface="Arial"/>
              </a:rPr>
              <a:t>13:42] </a:t>
            </a:r>
            <a:r>
              <a:rPr lang="en-NZ" dirty="0" smtClean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lang="en-NZ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lang="en-NZ" dirty="0" smtClean="0">
                <a:solidFill>
                  <a:srgbClr val="000000"/>
                </a:solidFill>
                <a:latin typeface="Arial"/>
                <a:cs typeface="Arial"/>
              </a:rPr>
              <a:t>watch, </a:t>
            </a:r>
            <a:r>
              <a:rPr lang="en-NZ" dirty="0">
                <a:solidFill>
                  <a:srgbClr val="000000"/>
                </a:solidFill>
                <a:latin typeface="Arial"/>
                <a:cs typeface="Arial"/>
              </a:rPr>
              <a:t>choose a point of view that you particularly agree or disagree </a:t>
            </a:r>
            <a:r>
              <a:rPr lang="en-NZ" dirty="0" smtClean="0">
                <a:solidFill>
                  <a:srgbClr val="000000"/>
                </a:solidFill>
                <a:latin typeface="Arial"/>
                <a:cs typeface="Arial"/>
              </a:rPr>
              <a:t>with. 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NZ" dirty="0" smtClean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lang="en-NZ" dirty="0">
                <a:solidFill>
                  <a:srgbClr val="000000"/>
                </a:solidFill>
                <a:latin typeface="Arial"/>
                <a:cs typeface="Arial"/>
              </a:rPr>
              <a:t>prepared to </a:t>
            </a:r>
            <a:r>
              <a:rPr lang="en-NZ" dirty="0" smtClean="0">
                <a:solidFill>
                  <a:srgbClr val="000000"/>
                </a:solidFill>
                <a:latin typeface="Arial"/>
                <a:cs typeface="Arial"/>
              </a:rPr>
              <a:t>discuss!</a:t>
            </a:r>
          </a:p>
        </p:txBody>
      </p:sp>
      <p:pic>
        <p:nvPicPr>
          <p:cNvPr id="16" name="Picture 1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8035">
            <a:off x="261458" y="1046794"/>
            <a:ext cx="2220852" cy="128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49645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  <a:latin typeface="Arial Narrow"/>
              </a:rPr>
              <a:t>QUOTA </a:t>
            </a:r>
            <a:r>
              <a:rPr lang="en-US" sz="3200" dirty="0">
                <a:solidFill>
                  <a:srgbClr val="FFFFFF"/>
                </a:solidFill>
                <a:latin typeface="Arial Narrow"/>
              </a:rPr>
              <a:t>MANAGEMENT SYSTEM (QMS)</a:t>
            </a:r>
            <a:endParaRPr lang="en-US" sz="3200" dirty="0">
              <a:latin typeface="Arial Narrow"/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7532" y="1315795"/>
            <a:ext cx="325906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x-none" sz="24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4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algn="r">
              <a:spcAft>
                <a:spcPts val="600"/>
              </a:spcAft>
            </a:pPr>
            <a:r>
              <a:rPr lang="en-NZ" dirty="0" smtClean="0">
                <a:latin typeface="Arial"/>
                <a:cs typeface="Arial"/>
              </a:rPr>
              <a:t>“Fisheries in Aotearoa New Zealand are sustainable, healthy and well managed</a:t>
            </a:r>
            <a:r>
              <a:rPr lang="en-NZ" dirty="0" smtClean="0">
                <a:latin typeface="MetaPro-Normal"/>
                <a:cs typeface="MetaPro-Normal"/>
              </a:rPr>
              <a:t>”</a:t>
            </a:r>
          </a:p>
          <a:p>
            <a:pPr algn="ctr">
              <a:spcAft>
                <a:spcPts val="600"/>
              </a:spcAft>
            </a:pPr>
            <a:r>
              <a:rPr lang="en-NZ" sz="500" dirty="0" smtClean="0">
                <a:latin typeface="MetaPro-Normal"/>
                <a:cs typeface="MetaPro-Normal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dirty="0" smtClean="0">
                <a:latin typeface="Arial"/>
                <a:cs typeface="Arial"/>
              </a:rPr>
              <a:t>Make a continuum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NZ" dirty="0" smtClean="0">
                <a:latin typeface="Arial"/>
                <a:cs typeface="Arial"/>
              </a:rPr>
              <a:t> one side of the room is </a:t>
            </a:r>
            <a:r>
              <a:rPr lang="en-NZ" b="1" dirty="0" smtClean="0">
                <a:solidFill>
                  <a:schemeClr val="accent3"/>
                </a:solidFill>
                <a:latin typeface="Arial"/>
                <a:cs typeface="Arial"/>
              </a:rPr>
              <a:t>YES</a:t>
            </a:r>
            <a:r>
              <a:rPr lang="en-NZ" dirty="0" smtClean="0">
                <a:latin typeface="Arial"/>
                <a:cs typeface="Arial"/>
              </a:rPr>
              <a:t> and the other </a:t>
            </a:r>
            <a:r>
              <a:rPr lang="en-NZ" b="1" dirty="0" smtClean="0">
                <a:solidFill>
                  <a:schemeClr val="accent2"/>
                </a:solidFill>
                <a:latin typeface="Arial"/>
                <a:cs typeface="Arial"/>
              </a:rPr>
              <a:t>NO</a:t>
            </a:r>
            <a:r>
              <a:rPr lang="en-NZ" dirty="0" smtClean="0">
                <a:latin typeface="Arial"/>
                <a:cs typeface="Arial"/>
              </a:rPr>
              <a:t>. Where do you stand? Be prepared to justify your position!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5481" y="950338"/>
            <a:ext cx="1830966" cy="163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2000"/>
              </a:lnSpc>
              <a:spcAft>
                <a:spcPts val="600"/>
              </a:spcAft>
            </a:pPr>
            <a:r>
              <a:rPr lang="en-NZ" dirty="0" smtClean="0">
                <a:latin typeface="Arial"/>
                <a:cs typeface="Arial"/>
              </a:rPr>
              <a:t>Different </a:t>
            </a:r>
            <a:r>
              <a:rPr lang="en-NZ" dirty="0" smtClean="0">
                <a:solidFill>
                  <a:srgbClr val="000000"/>
                </a:solidFill>
                <a:latin typeface="Arial"/>
                <a:cs typeface="Arial"/>
              </a:rPr>
              <a:t>viewpoints exist about fishing </a:t>
            </a:r>
            <a:r>
              <a:rPr lang="en-NZ" dirty="0">
                <a:solidFill>
                  <a:srgbClr val="000000"/>
                </a:solidFill>
                <a:latin typeface="Arial"/>
                <a:cs typeface="Arial"/>
              </a:rPr>
              <a:t>in Aotearoa New Zealand</a:t>
            </a:r>
            <a:endParaRPr lang="en-US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pic>
        <p:nvPicPr>
          <p:cNvPr id="21" name="Picture 20" descr="White_Seabre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9" y="-111099"/>
            <a:ext cx="1075919" cy="773176"/>
          </a:xfrm>
          <a:prstGeom prst="rect">
            <a:avLst/>
          </a:prstGeom>
        </p:spPr>
      </p:pic>
      <p:pic>
        <p:nvPicPr>
          <p:cNvPr id="22" name="Picture 21" descr="White_Seabre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9" y="170688"/>
            <a:ext cx="1075919" cy="773176"/>
          </a:xfrm>
          <a:prstGeom prst="rect">
            <a:avLst/>
          </a:prstGeom>
        </p:spPr>
      </p:pic>
      <p:pic>
        <p:nvPicPr>
          <p:cNvPr id="23" name="Picture 22" descr="White_Seabre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61" y="170688"/>
            <a:ext cx="1075919" cy="773176"/>
          </a:xfrm>
          <a:prstGeom prst="rect">
            <a:avLst/>
          </a:prstGeom>
        </p:spPr>
      </p:pic>
      <p:pic>
        <p:nvPicPr>
          <p:cNvPr id="12" name="Picture 11" descr="Blu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9541" y="3531736"/>
            <a:ext cx="1315982" cy="112547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09769" y="1008461"/>
            <a:ext cx="4203421" cy="2191617"/>
          </a:xfrm>
          <a:prstGeom prst="wedgeRoundRectCallout">
            <a:avLst>
              <a:gd name="adj1" fmla="val 49331"/>
              <a:gd name="adj2" fmla="val 8981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5DAA"/>
                </a:solidFill>
              </a:rPr>
              <a:t>Now switch positions. </a:t>
            </a:r>
          </a:p>
          <a:p>
            <a:pPr algn="ctr"/>
            <a:endParaRPr lang="en-US" dirty="0" smtClean="0">
              <a:solidFill>
                <a:srgbClr val="005DAA"/>
              </a:solidFill>
            </a:endParaRPr>
          </a:p>
          <a:p>
            <a:pPr algn="ctr"/>
            <a:r>
              <a:rPr lang="en-US" dirty="0" smtClean="0">
                <a:solidFill>
                  <a:srgbClr val="005DAA"/>
                </a:solidFill>
              </a:rPr>
              <a:t>Go stand on the opposite side.  </a:t>
            </a:r>
          </a:p>
          <a:p>
            <a:pPr algn="ctr"/>
            <a:endParaRPr lang="en-US" dirty="0">
              <a:solidFill>
                <a:srgbClr val="005DAA"/>
              </a:solidFill>
            </a:endParaRPr>
          </a:p>
          <a:p>
            <a:pPr algn="ctr"/>
            <a:r>
              <a:rPr lang="en-US" dirty="0" smtClean="0">
                <a:solidFill>
                  <a:srgbClr val="005DAA"/>
                </a:solidFill>
              </a:rPr>
              <a:t>Be prepared to argue the exact opposite. </a:t>
            </a:r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70653</TotalTime>
  <Words>1212</Words>
  <Application>Microsoft Macintosh PowerPoint</Application>
  <PresentationFormat>On-screen Show (16:9)</PresentationFormat>
  <Paragraphs>139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5.3. QUOTA MANAGEMENT SYSTEM (QMS) Focus Question: What are key features of Aotearoas Quota Management System (QMS)</vt:lpstr>
      <vt:lpstr>QUOTA MANAGEMENT SYSTEM (QMS)</vt:lpstr>
      <vt:lpstr>QUOTA MANAGEMENT SYSTEM (QMS)</vt:lpstr>
      <vt:lpstr>PowerPoint Presentation</vt:lpstr>
      <vt:lpstr>PowerPoint Presentation</vt:lpstr>
      <vt:lpstr>QUOTA MANAGEMENT SYSTEM (QMS)</vt:lpstr>
      <vt:lpstr>PowerPoint Presentation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328</cp:revision>
  <dcterms:created xsi:type="dcterms:W3CDTF">2020-04-01T02:04:56Z</dcterms:created>
  <dcterms:modified xsi:type="dcterms:W3CDTF">2020-11-24T04:09:25Z</dcterms:modified>
</cp:coreProperties>
</file>