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3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48" r:id="rId2"/>
    <p:sldId id="340" r:id="rId3"/>
    <p:sldId id="313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E6C"/>
    <a:srgbClr val="00B194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6" autoAdjust="0"/>
    <p:restoredTop sz="66484" autoAdjust="0"/>
  </p:normalViewPr>
  <p:slideViewPr>
    <p:cSldViewPr snapToGrid="0" snapToObjects="1">
      <p:cViewPr varScale="1">
        <p:scale>
          <a:sx n="74" d="100"/>
          <a:sy n="74" d="100"/>
        </p:scale>
        <p:origin x="-2128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 snapToGrid="0" snapToObjects="1">
      <p:cViewPr varScale="1">
        <p:scale>
          <a:sx n="82" d="100"/>
          <a:sy n="82" d="100"/>
        </p:scale>
        <p:origin x="-365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A3646-1438-FA4A-BB4D-94543AB41874}" type="datetimeFigureOut">
              <a:rPr lang="en-US" smtClean="0"/>
              <a:t>15/10/20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06001-A593-1A41-BB08-4854FDB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21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15/10/20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5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For more information about our oceans and UNCLOS</a:t>
            </a:r>
            <a:r>
              <a:rPr lang="en-US" baseline="0" dirty="0" smtClean="0"/>
              <a:t> see </a:t>
            </a:r>
            <a:r>
              <a:rPr lang="mr-IN" baseline="0" dirty="0" smtClean="0"/>
              <a:t>–</a:t>
            </a:r>
            <a:r>
              <a:rPr lang="en-US" baseline="0" dirty="0" smtClean="0"/>
              <a:t> NZ Foreign Affairs and Trade page at https://</a:t>
            </a:r>
            <a:r>
              <a:rPr lang="en-US" baseline="0" dirty="0" err="1" smtClean="0"/>
              <a:t>www.mfat.govt.nz</a:t>
            </a:r>
            <a:r>
              <a:rPr lang="en-US" baseline="0" dirty="0" smtClean="0"/>
              <a:t>/en/environment/oceans/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a different map and more information on maritime zones see </a:t>
            </a:r>
            <a:r>
              <a:rPr lang="mr-IN" baseline="0" dirty="0" smtClean="0"/>
              <a:t>–</a:t>
            </a:r>
            <a:r>
              <a:rPr lang="en-US" baseline="0" dirty="0" smtClean="0"/>
              <a:t> NZ Foreign Affairs and Trade page at  https://</a:t>
            </a:r>
            <a:r>
              <a:rPr lang="en-US" baseline="0" dirty="0" err="1" smtClean="0"/>
              <a:t>www.mfat.govt.nz</a:t>
            </a:r>
            <a:r>
              <a:rPr lang="en-US" baseline="0" dirty="0" smtClean="0"/>
              <a:t>/en/environment/oceans/our-maritime-zones-and-boundaries/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more information about international fisheries management see</a:t>
            </a:r>
            <a:r>
              <a:rPr lang="mr-IN" baseline="0" dirty="0" smtClean="0"/>
              <a:t>–</a:t>
            </a:r>
            <a:r>
              <a:rPr lang="en-US" baseline="0" dirty="0" smtClean="0"/>
              <a:t> NZ Foreign Affairs and Trade page at https://</a:t>
            </a:r>
            <a:r>
              <a:rPr lang="en-US" baseline="0" dirty="0" err="1" smtClean="0"/>
              <a:t>www.mfat.govt.nz</a:t>
            </a:r>
            <a:r>
              <a:rPr lang="en-US" baseline="0" dirty="0" smtClean="0"/>
              <a:t>/en/environment/oceans/international-fisheries-management/</a:t>
            </a:r>
          </a:p>
          <a:p>
            <a:endParaRPr lang="en-US" baseline="0" dirty="0" smtClean="0"/>
          </a:p>
          <a:p>
            <a:r>
              <a:rPr lang="en-US" baseline="0" dirty="0" smtClean="0"/>
              <a:t>MFE marine zone page is at: https://</a:t>
            </a:r>
            <a:r>
              <a:rPr lang="en-US" baseline="0" dirty="0" err="1" smtClean="0"/>
              <a:t>www.mfe.govt.nz</a:t>
            </a:r>
            <a:r>
              <a:rPr lang="en-US" baseline="0" dirty="0" smtClean="0"/>
              <a:t>/marine/</a:t>
            </a:r>
            <a:r>
              <a:rPr lang="en-US" baseline="0" dirty="0" err="1" smtClean="0"/>
              <a:t>nz’s</a:t>
            </a:r>
            <a:r>
              <a:rPr lang="en-US" baseline="0" dirty="0" smtClean="0"/>
              <a:t>-rights-and-obligations-marine-zone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87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80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Interactive</a:t>
            </a:r>
            <a:r>
              <a:rPr lang="en-US" baseline="0" dirty="0" smtClean="0"/>
              <a:t> map can be found at: </a:t>
            </a:r>
            <a:r>
              <a:rPr lang="en-US" dirty="0" smtClean="0"/>
              <a:t>See:</a:t>
            </a:r>
            <a:r>
              <a:rPr lang="en-US" baseline="0" dirty="0" smtClean="0"/>
              <a:t> https://</a:t>
            </a:r>
            <a:r>
              <a:rPr lang="en-US" baseline="0" dirty="0" err="1" smtClean="0"/>
              <a:t>www.marineregions.org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eezmapper.php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Large</a:t>
            </a:r>
            <a:r>
              <a:rPr lang="en-US" baseline="0" dirty="0" smtClean="0"/>
              <a:t> EEZs include: </a:t>
            </a:r>
          </a:p>
          <a:p>
            <a:r>
              <a:rPr lang="en-US" baseline="0" dirty="0" smtClean="0"/>
              <a:t>France (due to all it’s protectorates)</a:t>
            </a:r>
          </a:p>
          <a:p>
            <a:r>
              <a:rPr lang="en-US" baseline="0" dirty="0" smtClean="0"/>
              <a:t>USA;</a:t>
            </a:r>
            <a:r>
              <a:rPr lang="en-US" dirty="0" smtClean="0"/>
              <a:t> </a:t>
            </a:r>
            <a:r>
              <a:rPr lang="en-US" baseline="0" dirty="0" smtClean="0"/>
              <a:t>Australia</a:t>
            </a:r>
            <a:r>
              <a:rPr lang="en-US" dirty="0" smtClean="0"/>
              <a:t>; </a:t>
            </a:r>
            <a:r>
              <a:rPr lang="en-US" baseline="0" dirty="0" smtClean="0"/>
              <a:t>Russia</a:t>
            </a:r>
            <a:r>
              <a:rPr lang="en-US" dirty="0" smtClean="0"/>
              <a:t>; </a:t>
            </a:r>
            <a:r>
              <a:rPr lang="en-US" baseline="0" dirty="0" smtClean="0"/>
              <a:t>New Zealand;</a:t>
            </a:r>
            <a:r>
              <a:rPr lang="en-US" dirty="0" smtClean="0"/>
              <a:t> </a:t>
            </a:r>
            <a:r>
              <a:rPr lang="en-US" baseline="0" dirty="0" smtClean="0"/>
              <a:t>UK; Indonesia;</a:t>
            </a:r>
            <a:r>
              <a:rPr lang="en-US" dirty="0" smtClean="0"/>
              <a:t> </a:t>
            </a:r>
            <a:r>
              <a:rPr lang="en-US" baseline="0" dirty="0" smtClean="0"/>
              <a:t>Canada</a:t>
            </a:r>
            <a:r>
              <a:rPr lang="en-US" dirty="0" smtClean="0"/>
              <a:t>; </a:t>
            </a:r>
            <a:r>
              <a:rPr lang="en-US" baseline="0" dirty="0" smtClean="0"/>
              <a:t>Japan</a:t>
            </a:r>
            <a:r>
              <a:rPr lang="en-US" dirty="0" smtClean="0"/>
              <a:t>; </a:t>
            </a:r>
            <a:r>
              <a:rPr lang="en-US" baseline="0" dirty="0" smtClean="0"/>
              <a:t>Chile;</a:t>
            </a:r>
            <a:r>
              <a:rPr lang="en-US" dirty="0" smtClean="0"/>
              <a:t> </a:t>
            </a:r>
            <a:r>
              <a:rPr lang="en-US" baseline="0" dirty="0" smtClean="0"/>
              <a:t>Brazil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Landlocked countries have no EEZ and include: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Switzerland</a:t>
            </a:r>
          </a:p>
          <a:p>
            <a:r>
              <a:rPr lang="en-US" baseline="0" dirty="0" smtClean="0"/>
              <a:t>Rwanda</a:t>
            </a:r>
          </a:p>
          <a:p>
            <a:r>
              <a:rPr lang="en-US" baseline="0" dirty="0" smtClean="0"/>
              <a:t>Burundi</a:t>
            </a:r>
          </a:p>
          <a:p>
            <a:r>
              <a:rPr lang="en-US" baseline="0" dirty="0" smtClean="0"/>
              <a:t>Hungary</a:t>
            </a:r>
          </a:p>
          <a:p>
            <a:r>
              <a:rPr lang="en-US" baseline="0" dirty="0" smtClean="0"/>
              <a:t>Malawi</a:t>
            </a:r>
          </a:p>
          <a:p>
            <a:r>
              <a:rPr lang="en-US" baseline="0" dirty="0" smtClean="0"/>
              <a:t>Austria</a:t>
            </a:r>
          </a:p>
          <a:p>
            <a:r>
              <a:rPr lang="en-US" baseline="0" dirty="0" smtClean="0"/>
              <a:t>Serbia Slovakia</a:t>
            </a:r>
          </a:p>
          <a:p>
            <a:r>
              <a:rPr lang="en-US" baseline="0" dirty="0" err="1" smtClean="0"/>
              <a:t>Afganistan</a:t>
            </a:r>
            <a:endParaRPr lang="en-US" baseline="0" dirty="0" smtClean="0"/>
          </a:p>
          <a:p>
            <a:r>
              <a:rPr lang="en-US" baseline="0" dirty="0" smtClean="0"/>
              <a:t>Zimbabwe</a:t>
            </a:r>
          </a:p>
          <a:p>
            <a:r>
              <a:rPr lang="en-US" baseline="0" dirty="0" smtClean="0"/>
              <a:t>Laos</a:t>
            </a:r>
          </a:p>
          <a:p>
            <a:r>
              <a:rPr lang="en-US" baseline="0" dirty="0" err="1" smtClean="0"/>
              <a:t>Monbgloia</a:t>
            </a:r>
            <a:endParaRPr lang="en-US" baseline="0" dirty="0" smtClean="0"/>
          </a:p>
          <a:p>
            <a:r>
              <a:rPr lang="en-US" baseline="0" dirty="0" smtClean="0"/>
              <a:t>Ethiopia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005DAA"/>
                </a:solidFill>
              </a:rPr>
              <a:t>USEFUL RESOURCES / RĀRANGI PUKAPUKA</a:t>
            </a:r>
            <a:endParaRPr lang="en-US" baseline="0" dirty="0" smtClean="0"/>
          </a:p>
          <a:p>
            <a:r>
              <a:rPr lang="en-US" baseline="0" dirty="0" smtClean="0"/>
              <a:t>Awesome oceans facts: https://</a:t>
            </a:r>
            <a:r>
              <a:rPr lang="en-US" baseline="0" dirty="0" err="1" smtClean="0"/>
              <a:t>www.worldatlas.com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aatlas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infopage</a:t>
            </a:r>
            <a:r>
              <a:rPr lang="en-US" baseline="0" dirty="0" smtClean="0"/>
              <a:t>/oceans.htm#anchor1 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5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10" name="Picture 9" descr="White_Seabream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699" y="356320"/>
            <a:ext cx="846188" cy="608087"/>
          </a:xfrm>
          <a:prstGeom prst="rect">
            <a:avLst/>
          </a:prstGeom>
        </p:spPr>
      </p:pic>
      <p:pic>
        <p:nvPicPr>
          <p:cNvPr id="11" name="Picture 10" descr="White_Seabream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658" y="77162"/>
            <a:ext cx="674013" cy="484359"/>
          </a:xfrm>
          <a:prstGeom prst="rect">
            <a:avLst/>
          </a:prstGeom>
        </p:spPr>
      </p:pic>
      <p:pic>
        <p:nvPicPr>
          <p:cNvPr id="12" name="Picture 11" descr="Screen Shot 2020-09-21 at 1.21.45 PM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8719"/>
            <a:ext cx="8531682" cy="7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www.mfe.govt.nz/marine/nz%E2%80%99s-rights-and-obligations-marine-zone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hyperlink" Target="https://www.marineregions.org/eezmapper.php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6208" y="1171651"/>
            <a:ext cx="3977523" cy="32402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b="1" dirty="0" smtClean="0">
                <a:solidFill>
                  <a:srgbClr val="00B6DE"/>
                </a:solidFill>
                <a:latin typeface="Arial Narrow"/>
                <a:cs typeface="Arial Narrow"/>
              </a:rPr>
              <a:t>HE </a:t>
            </a:r>
            <a:r>
              <a:rPr lang="en-AU" b="1" dirty="0">
                <a:solidFill>
                  <a:srgbClr val="00B6DE"/>
                </a:solidFill>
                <a:latin typeface="Arial Narrow"/>
                <a:cs typeface="Arial Narrow"/>
              </a:rPr>
              <a:t>PĀTAI / CONSIDER THIS</a:t>
            </a:r>
          </a:p>
          <a:p>
            <a:r>
              <a:rPr lang="en-AU" dirty="0" smtClean="0"/>
              <a:t>Can a commercial fishing boat from another country take fish (without quota) from our waters within 200 nautical miles from land?</a:t>
            </a:r>
          </a:p>
          <a:p>
            <a:r>
              <a:rPr lang="en-AU" dirty="0" smtClean="0"/>
              <a:t>Why or why not?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785" y="93912"/>
            <a:ext cx="8423019" cy="75842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5.4. </a:t>
            </a:r>
            <a:r>
              <a:rPr lang="en-US" sz="3600" dirty="0"/>
              <a:t>EEZ &amp; LAW OF THE </a:t>
            </a:r>
            <a:r>
              <a:rPr lang="en-US" sz="3600" dirty="0" smtClean="0"/>
              <a:t>SEA</a:t>
            </a:r>
            <a:br>
              <a:rPr lang="en-US" sz="3600" dirty="0" smtClean="0"/>
            </a:br>
            <a:r>
              <a:rPr lang="en-US" sz="2000" dirty="0" smtClean="0"/>
              <a:t>Focus Question: What is the EEZ &amp; how is this relevant to fishery management?</a:t>
            </a:r>
            <a:endParaRPr lang="en-US" sz="2000" dirty="0"/>
          </a:p>
        </p:txBody>
      </p:sp>
      <p:pic>
        <p:nvPicPr>
          <p:cNvPr id="10" name="Picture 9" descr="Blu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98745" y="3052838"/>
            <a:ext cx="2444550" cy="2090662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4495149" y="1171651"/>
            <a:ext cx="4448146" cy="2295990"/>
          </a:xfrm>
          <a:prstGeom prst="wedgeRoundRectCallout">
            <a:avLst>
              <a:gd name="adj1" fmla="val -7564"/>
              <a:gd name="adj2" fmla="val 8704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5DAA"/>
                </a:solidFill>
              </a:rPr>
              <a:t>NO! They can’t! They would need to purchase quota under the QMS!</a:t>
            </a:r>
          </a:p>
          <a:p>
            <a:pPr algn="ctr"/>
            <a:endParaRPr lang="en-US" sz="1000" dirty="0">
              <a:solidFill>
                <a:srgbClr val="005DAA"/>
              </a:solidFill>
            </a:endParaRPr>
          </a:p>
          <a:p>
            <a:pPr algn="ctr"/>
            <a:r>
              <a:rPr lang="en-US" dirty="0" smtClean="0">
                <a:solidFill>
                  <a:srgbClr val="005DAA"/>
                </a:solidFill>
              </a:rPr>
              <a:t>The United Nations Convention on the Law of the Sea (UNCLOS)  gave all countries the right to manage all resources out to 200 nautical miles from land 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0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361" y="93912"/>
            <a:ext cx="8495439" cy="75842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EEZ &amp; LAW OF THE SEA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084649" y="878126"/>
            <a:ext cx="4198519" cy="29311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</a:t>
            </a:r>
            <a:r>
              <a:rPr lang="en-AU" b="1" dirty="0" smtClean="0">
                <a:solidFill>
                  <a:srgbClr val="00B6DE"/>
                </a:solidFill>
                <a:latin typeface="Arial Narrow"/>
                <a:cs typeface="Arial Narrow"/>
              </a:rPr>
              <a:t>THIS</a:t>
            </a:r>
            <a:endParaRPr lang="en-AU" dirty="0"/>
          </a:p>
          <a:p>
            <a:r>
              <a:rPr lang="en-US" dirty="0" smtClean="0"/>
              <a:t>Where do Aotearoa New Zealand waters start and stop? Which fish are included under the QMS?</a:t>
            </a:r>
          </a:p>
        </p:txBody>
      </p:sp>
      <p:pic>
        <p:nvPicPr>
          <p:cNvPr id="10" name="Picture 9" descr="Screen Shot 2020-08-03 at 1.29.00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968" y="-121791"/>
            <a:ext cx="4525200" cy="46781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72294" y="13507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1361" y="1026880"/>
            <a:ext cx="4697037" cy="3530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 lvl="1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423863" lvl="1" indent="-342900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We have a territorial sea (12 miles out to sea) (green area close to land) and all our laws apply within this area</a:t>
            </a:r>
          </a:p>
          <a:p>
            <a:pPr marL="423863" lvl="1" indent="-342900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We manage all ocean resources out to 200 nautical miles (blue area) </a:t>
            </a:r>
          </a:p>
          <a:p>
            <a:pPr marL="423863" lvl="1" indent="-342900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And we manage the seafloor </a:t>
            </a:r>
            <a:r>
              <a:rPr lang="en-US" sz="2000" dirty="0">
                <a:latin typeface="Arial"/>
                <a:cs typeface="Arial"/>
              </a:rPr>
              <a:t>beyond 200 miles </a:t>
            </a:r>
            <a:r>
              <a:rPr lang="en-US" sz="2000" dirty="0" smtClean="0">
                <a:latin typeface="Arial"/>
                <a:cs typeface="Arial"/>
              </a:rPr>
              <a:t>(</a:t>
            </a:r>
            <a:r>
              <a:rPr lang="en-US" sz="2000" dirty="0">
                <a:latin typeface="Arial"/>
                <a:cs typeface="Arial"/>
              </a:rPr>
              <a:t>yellow area)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33837" y="1463003"/>
            <a:ext cx="4553761" cy="3094689"/>
          </a:xfrm>
          <a:prstGeom prst="wedgeRectCallout">
            <a:avLst>
              <a:gd name="adj1" fmla="val 54538"/>
              <a:gd name="adj2" fmla="val 35482"/>
            </a:avLst>
          </a:prstGeom>
          <a:solidFill>
            <a:schemeClr val="bg1"/>
          </a:solidFill>
          <a:ln>
            <a:solidFill>
              <a:srgbClr val="005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3" lvl="1" algn="ctr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r>
              <a:rPr lang="x-none" sz="2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2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x-none" sz="2200" b="1" dirty="0">
              <a:solidFill>
                <a:srgbClr val="005DAA"/>
              </a:solidFill>
              <a:latin typeface="Arial Narrow"/>
              <a:cs typeface="Arial Narrow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x-none" dirty="0">
                <a:solidFill>
                  <a:srgbClr val="005DAA"/>
                </a:solidFill>
                <a:latin typeface="Arial"/>
                <a:cs typeface="Arial"/>
              </a:rPr>
              <a:t>Create your own </a:t>
            </a:r>
            <a:r>
              <a:rPr lang="x-none" dirty="0" smtClean="0">
                <a:solidFill>
                  <a:srgbClr val="005DAA"/>
                </a:solidFill>
                <a:latin typeface="Arial"/>
                <a:cs typeface="Arial"/>
              </a:rPr>
              <a:t>map of Aotearoa New Zealand.  Label the EEZ, Territorial Sea and Continental shelf territory!</a:t>
            </a:r>
            <a:endParaRPr lang="x-none" dirty="0">
              <a:solidFill>
                <a:srgbClr val="005DAA"/>
              </a:solidFill>
              <a:latin typeface="Arial"/>
              <a:cs typeface="Arial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x-none" dirty="0" smtClean="0">
                <a:solidFill>
                  <a:srgbClr val="005DAA"/>
                </a:solidFill>
                <a:latin typeface="Arial"/>
                <a:cs typeface="Arial"/>
              </a:rPr>
              <a:t>Draw pictures or write some notes to remind yourself what rights we have in each zone!</a:t>
            </a:r>
            <a:endParaRPr lang="en-AU" dirty="0" smtClean="0">
              <a:solidFill>
                <a:srgbClr val="005DAA"/>
              </a:solidFill>
              <a:latin typeface="Arial"/>
              <a:cs typeface="Arial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dirty="0" smtClean="0">
                <a:solidFill>
                  <a:srgbClr val="005DAA"/>
                </a:solidFill>
              </a:rPr>
              <a:t>Need Help? Visit MFE’s </a:t>
            </a:r>
            <a:r>
              <a:rPr lang="en-US" dirty="0" smtClean="0">
                <a:solidFill>
                  <a:srgbClr val="005DAA"/>
                </a:solidFill>
                <a:hlinkClick r:id="rId4"/>
              </a:rPr>
              <a:t>marine zone page</a:t>
            </a:r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8" name="Picture 7" descr="Blu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88398" y="3576921"/>
            <a:ext cx="1437662" cy="12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4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309" y="727166"/>
            <a:ext cx="4354691" cy="413156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40765" y="973634"/>
            <a:ext cx="4507438" cy="1463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r>
              <a:rPr lang="en-AU" sz="1800" dirty="0"/>
              <a:t>All countries with coastal boundaries manage fisheries within their EEZ (Exclusive Economic Zone)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58774" y="1147625"/>
            <a:ext cx="3910578" cy="346198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AU" sz="2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indent="-16192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1800" dirty="0"/>
              <a:t>Open this interactive map </a:t>
            </a:r>
          </a:p>
          <a:p>
            <a:pPr indent="-16192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1800" dirty="0"/>
              <a:t>Look at all the EEZs  - how does </a:t>
            </a:r>
            <a:r>
              <a:rPr lang="en-AU" sz="1800" dirty="0" smtClean="0"/>
              <a:t>our </a:t>
            </a:r>
            <a:r>
              <a:rPr lang="en-AU" sz="1800" dirty="0"/>
              <a:t>EEZ compare to other countries? Can you </a:t>
            </a:r>
            <a:r>
              <a:rPr lang="en-AU" sz="1800" dirty="0" smtClean="0"/>
              <a:t>see any </a:t>
            </a:r>
            <a:r>
              <a:rPr lang="en-AU" sz="1800" dirty="0"/>
              <a:t>countries that have no EEZs? Or </a:t>
            </a:r>
            <a:r>
              <a:rPr lang="en-AU" sz="1800" dirty="0" smtClean="0"/>
              <a:t>countries with very </a:t>
            </a:r>
            <a:r>
              <a:rPr lang="en-AU" sz="1800" dirty="0"/>
              <a:t>large EEZs?</a:t>
            </a:r>
          </a:p>
          <a:p>
            <a:pPr indent="-16192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1800" dirty="0"/>
              <a:t>Zoom in to your home area. Can you find the part of the ocean closest to where you live</a:t>
            </a:r>
            <a:r>
              <a:rPr lang="en-AU" sz="1800" dirty="0" smtClean="0"/>
              <a:t>?</a:t>
            </a:r>
            <a:endParaRPr lang="en-AU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785" y="93912"/>
            <a:ext cx="8423019" cy="7584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EEZ </a:t>
            </a:r>
            <a:r>
              <a:rPr lang="en-US" sz="3600" dirty="0"/>
              <a:t>&amp; LAW OF THE SEA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-847077" y="3345292"/>
            <a:ext cx="197568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/>
              <a:t>Source: </a:t>
            </a:r>
            <a:r>
              <a:rPr lang="en-US" sz="1300" dirty="0" err="1" smtClean="0"/>
              <a:t>marineregions.org</a:t>
            </a:r>
            <a:endParaRPr lang="en-US" sz="1300" dirty="0"/>
          </a:p>
        </p:txBody>
      </p:sp>
      <p:pic>
        <p:nvPicPr>
          <p:cNvPr id="9" name="Content Placeholder 3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5" b="-3267"/>
          <a:stretch/>
        </p:blipFill>
        <p:spPr>
          <a:xfrm>
            <a:off x="342345" y="2442998"/>
            <a:ext cx="4446964" cy="2129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95758">
            <a:off x="4303060" y="1546700"/>
            <a:ext cx="1043670" cy="9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1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60114</TotalTime>
  <Words>537</Words>
  <Application>Microsoft Macintosh PowerPoint</Application>
  <PresentationFormat>On-screen Show (16:9)</PresentationFormat>
  <Paragraphs>63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5.4. EEZ &amp; LAW OF THE SEA Focus Question: What is the EEZ &amp; how is this relevant to fishery management?</vt:lpstr>
      <vt:lpstr>EEZ &amp; LAW OF THE SEA</vt:lpstr>
      <vt:lpstr>EEZ &amp; LAW OF THE SEA</vt:lpstr>
    </vt:vector>
  </TitlesOfParts>
  <Company>Indigo Pacific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329</cp:revision>
  <dcterms:created xsi:type="dcterms:W3CDTF">2020-04-01T02:04:56Z</dcterms:created>
  <dcterms:modified xsi:type="dcterms:W3CDTF">2020-10-15T10:01:26Z</dcterms:modified>
</cp:coreProperties>
</file>