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4" r:id="rId2"/>
    <p:sldId id="355" r:id="rId3"/>
    <p:sldId id="356" r:id="rId4"/>
    <p:sldId id="357" r:id="rId5"/>
    <p:sldId id="366" r:id="rId6"/>
    <p:sldId id="358" r:id="rId7"/>
    <p:sldId id="39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79208" autoAdjust="0"/>
  </p:normalViewPr>
  <p:slideViewPr>
    <p:cSldViewPr snapToGrid="0" snapToObjects="1">
      <p:cViewPr varScale="1">
        <p:scale>
          <a:sx n="89" d="100"/>
          <a:sy n="89" d="100"/>
        </p:scale>
        <p:origin x="-1168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4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13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FF5B6-9C0D-0D43-8A6F-E5DA34E7872D}" type="datetimeFigureOut">
              <a:rPr lang="en-US" smtClean="0"/>
              <a:t>27/11/20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85A1-2F0C-AA45-B195-784AC2C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5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27/11/20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For more information see the comprehensive report by FAO:  http://</a:t>
            </a:r>
            <a:r>
              <a:rPr lang="en-US" baseline="0" dirty="0" err="1" smtClean="0"/>
              <a:t>www.fao.org</a:t>
            </a:r>
            <a:r>
              <a:rPr lang="en-US" baseline="0" dirty="0" smtClean="0"/>
              <a:t>/3/ca9229en/</a:t>
            </a:r>
            <a:r>
              <a:rPr lang="en-US" baseline="0" dirty="0" smtClean="0"/>
              <a:t>CA9229EN.pdf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aquaculture has exploded to an even greater degree than capture </a:t>
            </a:r>
            <a:r>
              <a:rPr lang="mr-IN" baseline="0" dirty="0" smtClean="0"/>
              <a:t>–</a:t>
            </a:r>
            <a:r>
              <a:rPr lang="en-US" baseline="0" dirty="0" smtClean="0"/>
              <a:t> why do you think this? How do you feel about the growth of aquaculture?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For more information see the comprehensive report by FAO:  http://</a:t>
            </a:r>
            <a:r>
              <a:rPr lang="en-US" baseline="0" dirty="0" err="1" smtClean="0"/>
              <a:t>www.fao.org</a:t>
            </a:r>
            <a:r>
              <a:rPr lang="en-US" baseline="0" dirty="0" smtClean="0"/>
              <a:t>/3/ca9229en/CA9229EN.pdf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FURTHER DISCUSSION</a:t>
            </a:r>
          </a:p>
          <a:p>
            <a:r>
              <a:rPr lang="en-US" dirty="0" smtClean="0"/>
              <a:t>This graph</a:t>
            </a:r>
            <a:r>
              <a:rPr lang="en-US" baseline="0" dirty="0" smtClean="0"/>
              <a:t> shows that while </a:t>
            </a:r>
            <a:r>
              <a:rPr lang="en-US" dirty="0" smtClean="0"/>
              <a:t>population and apparent consumption are increasing at relatively similar rates, the catch has gone up more rapidly.</a:t>
            </a:r>
            <a:r>
              <a:rPr lang="en-US" baseline="0" dirty="0" smtClean="0"/>
              <a:t>  S</a:t>
            </a:r>
            <a:r>
              <a:rPr lang="en-US" dirty="0" smtClean="0"/>
              <a:t>o it looks like that would be an illustration of wastage?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For more information see the comprehensive report by FAO:  http://</a:t>
            </a:r>
            <a:r>
              <a:rPr lang="en-US" baseline="0" dirty="0" err="1" smtClean="0"/>
              <a:t>www.fao.org</a:t>
            </a:r>
            <a:r>
              <a:rPr lang="en-US" baseline="0" dirty="0" smtClean="0"/>
              <a:t>/3/ca9229en/CA9229EN.pdf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See also: https://</a:t>
            </a:r>
            <a:r>
              <a:rPr lang="en-US" baseline="0" dirty="0" err="1" smtClean="0"/>
              <a:t>www.msc.org</a:t>
            </a:r>
            <a:r>
              <a:rPr lang="en-US" baseline="0" dirty="0" smtClean="0"/>
              <a:t>/media-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/news-opinion/news/2020/06/10/five-things-you-need-to-know-about-the-state-of-the-world-s-fish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For more information see on lost and wasted seafood see the comprehensive report by FAO:  http://</a:t>
            </a:r>
            <a:r>
              <a:rPr lang="en-US" baseline="0" dirty="0" err="1" smtClean="0"/>
              <a:t>www.fao.org</a:t>
            </a:r>
            <a:r>
              <a:rPr lang="en-US" baseline="0" dirty="0" smtClean="0"/>
              <a:t>/3/ca9229en/CA9229EN.pdf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also: https://</a:t>
            </a:r>
            <a:r>
              <a:rPr lang="en-US" baseline="0" dirty="0" err="1" smtClean="0"/>
              <a:t>www.hakaimagazine.com</a:t>
            </a:r>
            <a:r>
              <a:rPr lang="en-US" baseline="0" dirty="0" smtClean="0"/>
              <a:t>/features/wasted/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And: https://</a:t>
            </a:r>
            <a:r>
              <a:rPr lang="en-US" baseline="0" dirty="0" err="1" smtClean="0"/>
              <a:t>www.msc.org</a:t>
            </a:r>
            <a:r>
              <a:rPr lang="en-US" baseline="0" dirty="0" smtClean="0"/>
              <a:t>/media-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/news-opinion/news/2020/06/10/five-things-you-need-to-know-about-the-state-of-the-world-s-fish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ANSWERS</a:t>
            </a:r>
          </a:p>
          <a:p>
            <a:r>
              <a:rPr lang="en-US" baseline="0" dirty="0" smtClean="0"/>
              <a:t>Waste due to many factors </a:t>
            </a:r>
            <a:r>
              <a:rPr lang="mr-IN" baseline="0" dirty="0" smtClean="0"/>
              <a:t>–</a:t>
            </a:r>
            <a:r>
              <a:rPr lang="en-US" baseline="0" dirty="0" smtClean="0"/>
              <a:t> spoilage, </a:t>
            </a:r>
          </a:p>
          <a:p>
            <a:r>
              <a:rPr lang="en-US" baseline="0" dirty="0" smtClean="0"/>
              <a:t>Richer countries have the highest amount of waste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This definition of sustainable development comes from the </a:t>
            </a:r>
            <a:r>
              <a:rPr lang="en-US" baseline="0" dirty="0" err="1" smtClean="0"/>
              <a:t>Brundtland</a:t>
            </a:r>
            <a:r>
              <a:rPr lang="en-US" baseline="0" dirty="0" smtClean="0"/>
              <a:t> Report: Our Common Future. See: https://</a:t>
            </a:r>
            <a:r>
              <a:rPr lang="en-US" baseline="0" dirty="0" err="1" smtClean="0"/>
              <a:t>sustainabledevelopment.un.org</a:t>
            </a:r>
            <a:r>
              <a:rPr lang="en-US" baseline="0" dirty="0" smtClean="0"/>
              <a:t>/content/documents/5987our-common-future.pdf (see paragraph 27)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For more information see on lost and wasted seafood see the comprehensive report by FAO:  http://</a:t>
            </a:r>
            <a:r>
              <a:rPr lang="en-US" baseline="0" dirty="0" err="1" smtClean="0"/>
              <a:t>www.fao.org</a:t>
            </a:r>
            <a:r>
              <a:rPr lang="en-US" baseline="0" dirty="0" smtClean="0"/>
              <a:t>/3/ca9229en/CA9229EN.pdf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also: https://</a:t>
            </a:r>
            <a:r>
              <a:rPr lang="en-US" baseline="0" dirty="0" err="1" smtClean="0"/>
              <a:t>www.hakaimagazine.com</a:t>
            </a:r>
            <a:r>
              <a:rPr lang="en-US" baseline="0" dirty="0" smtClean="0"/>
              <a:t>/features/wasted/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And: https://</a:t>
            </a:r>
            <a:r>
              <a:rPr lang="en-US" baseline="0" dirty="0" err="1" smtClean="0"/>
              <a:t>www.msc.org</a:t>
            </a:r>
            <a:r>
              <a:rPr lang="en-US" baseline="0" dirty="0" smtClean="0"/>
              <a:t>/media-</a:t>
            </a:r>
            <a:r>
              <a:rPr lang="en-US" baseline="0" dirty="0" err="1" smtClean="0"/>
              <a:t>centre</a:t>
            </a:r>
            <a:r>
              <a:rPr lang="en-US" baseline="0" dirty="0" smtClean="0"/>
              <a:t>/news-opinion/news/2020/06/10/five-things-you-need-to-know-about-the-state-of-the-world-s-fish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ANSWERS</a:t>
            </a:r>
          </a:p>
          <a:p>
            <a:r>
              <a:rPr lang="en-US" baseline="0" dirty="0" smtClean="0"/>
              <a:t>Waste due to many factors </a:t>
            </a:r>
            <a:r>
              <a:rPr lang="mr-IN" baseline="0" dirty="0" smtClean="0"/>
              <a:t>–</a:t>
            </a:r>
            <a:r>
              <a:rPr lang="en-US" baseline="0" dirty="0" smtClean="0"/>
              <a:t> spoilage, </a:t>
            </a:r>
          </a:p>
          <a:p>
            <a:r>
              <a:rPr lang="en-US" baseline="0" dirty="0" smtClean="0"/>
              <a:t>Richer countries have the highest amount of waste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x-none" baseline="0" dirty="0" smtClean="0"/>
          </a:p>
          <a:p>
            <a:r>
              <a:rPr lang="x-none" baseline="0" dirty="0" smtClean="0"/>
              <a:t>NOTE: Language is a little tricky (and very American!)</a:t>
            </a:r>
          </a:p>
          <a:p>
            <a:endParaRPr lang="x-none" baseline="0" dirty="0" smtClean="0"/>
          </a:p>
          <a:p>
            <a:r>
              <a:rPr lang="x-none" baseline="0" dirty="0" smtClean="0"/>
              <a:t>See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=U45_V70YiwQ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026238" y="4452938"/>
            <a:ext cx="3798900" cy="2214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200" cap="none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/>
              <a:t>Title text</a:t>
            </a:r>
          </a:p>
        </p:txBody>
      </p:sp>
      <p:sp>
        <p:nvSpPr>
          <p:cNvPr id="5" name="Body">
            <a:extLst>
              <a:ext uri="{FF2B5EF4-FFF2-40B4-BE49-F238E27FC236}">
                <a16:creationId xmlns:a16="http://schemas.microsoft.com/office/drawing/2014/main" xmlns="" id="{20214D76-72E5-432B-9153-C88E618243CE}"/>
              </a:ext>
            </a:extLst>
          </p:cNvPr>
          <p:cNvSpPr txBox="1">
            <a:spLocks noGrp="1"/>
          </p:cNvSpPr>
          <p:nvPr>
            <p:ph type="subTitle" sz="quarter" idx="10"/>
          </p:nvPr>
        </p:nvSpPr>
        <p:spPr>
          <a:xfrm>
            <a:off x="5026238" y="4700588"/>
            <a:ext cx="3798900" cy="1127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r" defTabSz="365283">
              <a:buNone/>
              <a:defRPr sz="1474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defTabSz="487044">
              <a:defRPr sz="1474" cap="none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14635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Screen Shot 2020-09-22 at 5.32.28 AM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1" r="1741"/>
          <a:stretch/>
        </p:blipFill>
        <p:spPr>
          <a:xfrm>
            <a:off x="0" y="4400837"/>
            <a:ext cx="8531682" cy="704563"/>
          </a:xfrm>
          <a:prstGeom prst="rect">
            <a:avLst/>
          </a:prstGeom>
        </p:spPr>
      </p:pic>
      <p:pic>
        <p:nvPicPr>
          <p:cNvPr id="8" name="Picture 7" descr="White_Shell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5988">
            <a:off x="8386209" y="222096"/>
            <a:ext cx="647674" cy="581637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83">
            <a:off x="7767575" y="404719"/>
            <a:ext cx="559557" cy="502504"/>
          </a:xfrm>
          <a:prstGeom prst="rect">
            <a:avLst/>
          </a:prstGeom>
        </p:spPr>
      </p:pic>
      <p:pic>
        <p:nvPicPr>
          <p:cNvPr id="12" name="Picture 11" descr="White_Shel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9409">
            <a:off x="8039945" y="45575"/>
            <a:ext cx="449349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www.fao.org/documents/card/en/c/ca9229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hyperlink" Target="http://www.fao.org/documents/card/en/c/ca9229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hyperlink" Target="http://www.fao.org/documents/card/en/c/ca9229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hyperlink" Target="https://www.hakaimagazine.com/features/wasted/" TargetMode="External"/><Relationship Id="rId6" Type="http://schemas.openxmlformats.org/officeDocument/2006/relationships/hyperlink" Target="http://www.fao.org/documents/card/en/c/ca9229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U45_V70YiwQ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5" y="2341183"/>
            <a:ext cx="3924079" cy="2352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7.3. FUTURE OPPORTUNITIES </a:t>
            </a:r>
            <a:r>
              <a:rPr lang="en-US" sz="3100" dirty="0"/>
              <a:t>&amp; </a:t>
            </a:r>
            <a:r>
              <a:rPr lang="en-US" sz="3100" dirty="0" smtClean="0"/>
              <a:t>CHALLENGES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AU" sz="2000" dirty="0" smtClean="0"/>
              <a:t>Focus </a:t>
            </a:r>
            <a:r>
              <a:rPr lang="en-AU" sz="2000" dirty="0"/>
              <a:t>Question:  </a:t>
            </a:r>
            <a:r>
              <a:rPr lang="en-AU" sz="2000" dirty="0" smtClean="0"/>
              <a:t>What challenges &amp; opportunities </a:t>
            </a:r>
            <a:r>
              <a:rPr lang="en-AU" sz="2000" dirty="0"/>
              <a:t>face Aotearoa’s seafood industry?</a:t>
            </a:r>
            <a:endParaRPr lang="en-AU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1177617"/>
            <a:ext cx="3509899" cy="16417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4200" b="1" noProof="0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noProof="0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noProof="0" dirty="0" smtClean="0">
                <a:solidFill>
                  <a:srgbClr val="005DAA"/>
                </a:solidFill>
              </a:rPr>
              <a:t>Opportunity &amp; Challenge: </a:t>
            </a:r>
            <a:r>
              <a:rPr lang="en-AU" sz="3800" noProof="0" dirty="0" smtClean="0"/>
              <a:t>Global seafood production (how much seafood we catch and sell) is at an all time high!</a:t>
            </a:r>
          </a:p>
        </p:txBody>
      </p:sp>
      <p:pic>
        <p:nvPicPr>
          <p:cNvPr id="4" name="Picture 3" descr="Screen Shot 2020-09-09 at 11.07.40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374" y="1260825"/>
            <a:ext cx="4659859" cy="301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80034" y="2585968"/>
            <a:ext cx="3630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hlinkClick r:id="rId5"/>
              </a:rPr>
              <a:t>Source:  FAO (2020) </a:t>
            </a:r>
          </a:p>
          <a:p>
            <a:r>
              <a:rPr lang="en-US" sz="1300" dirty="0" smtClean="0">
                <a:hlinkClick r:id="rId5"/>
              </a:rPr>
              <a:t>The </a:t>
            </a:r>
            <a:r>
              <a:rPr lang="en-US" sz="1300" dirty="0">
                <a:hlinkClick r:id="rId5"/>
              </a:rPr>
              <a:t>State of World Fisheries and Aquaculture 2020</a:t>
            </a:r>
            <a:endParaRPr lang="en-US" sz="13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250" y="2514599"/>
            <a:ext cx="3509899" cy="2090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AU" sz="1900" dirty="0" smtClean="0"/>
          </a:p>
          <a:p>
            <a:pPr marL="0" indent="0">
              <a:buFont typeface="Arial"/>
              <a:buNone/>
            </a:pPr>
            <a:r>
              <a:rPr lang="en-AU" sz="42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203200" indent="-203200">
              <a:buFont typeface="+mj-lt"/>
              <a:buAutoNum type="arabicPeriod"/>
            </a:pPr>
            <a:r>
              <a:rPr lang="en-AU" sz="3800" dirty="0" smtClean="0"/>
              <a:t>How many million tonnes were produced in 1950? </a:t>
            </a:r>
          </a:p>
          <a:p>
            <a:pPr marL="203200" indent="-203200">
              <a:buFont typeface="+mj-lt"/>
              <a:buAutoNum type="arabicPeriod"/>
            </a:pPr>
            <a:r>
              <a:rPr lang="en-AU" sz="3800" dirty="0" smtClean="0"/>
              <a:t>And how many in 2018? </a:t>
            </a:r>
          </a:p>
          <a:p>
            <a:pPr marL="203200" indent="-203200">
              <a:buFont typeface="+mj-lt"/>
              <a:buAutoNum type="arabicPeriod"/>
            </a:pPr>
            <a:r>
              <a:rPr lang="en-AU" sz="3800" dirty="0" smtClean="0"/>
              <a:t>What does this tell you about seafood production?</a:t>
            </a:r>
          </a:p>
        </p:txBody>
      </p:sp>
    </p:spTree>
    <p:extLst>
      <p:ext uri="{BB962C8B-B14F-4D97-AF65-F5344CB8AC3E}">
        <p14:creationId xmlns:p14="http://schemas.microsoft.com/office/powerpoint/2010/main" val="275075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" y="2323441"/>
            <a:ext cx="3716275" cy="2318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7770749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FUTURE OPPORTUNITIES &amp; CHALLENGES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375" y="1082753"/>
            <a:ext cx="4659857" cy="3248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033714" y="2547675"/>
            <a:ext cx="35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5"/>
              </a:rPr>
              <a:t>Source:  FAO (2020) </a:t>
            </a:r>
          </a:p>
          <a:p>
            <a:r>
              <a:rPr lang="en-US" sz="1200" dirty="0" smtClean="0">
                <a:hlinkClick r:id="rId5"/>
              </a:rPr>
              <a:t>The </a:t>
            </a:r>
            <a:r>
              <a:rPr lang="en-US" sz="1200" dirty="0">
                <a:hlinkClick r:id="rId5"/>
              </a:rPr>
              <a:t>State of World Fisheries and Aquaculture 2020</a:t>
            </a:r>
            <a:endParaRPr lang="en-US" sz="1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4850" y="1138707"/>
            <a:ext cx="3427977" cy="1579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42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dirty="0">
                <a:solidFill>
                  <a:srgbClr val="005DAA"/>
                </a:solidFill>
              </a:rPr>
              <a:t>Opportunity &amp; Challenge: </a:t>
            </a:r>
            <a:r>
              <a:rPr lang="en-US" sz="3800" dirty="0" smtClean="0"/>
              <a:t>Global seafood </a:t>
            </a:r>
            <a:r>
              <a:rPr lang="en-US" sz="3800" dirty="0"/>
              <a:t>consumption (how much seafood we buy and eat) is growing faster than </a:t>
            </a:r>
            <a:r>
              <a:rPr lang="en-US" sz="3800" dirty="0" smtClean="0"/>
              <a:t>ever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5651" y="2488541"/>
            <a:ext cx="3427977" cy="2153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dirty="0" smtClean="0"/>
          </a:p>
          <a:p>
            <a:pPr marL="0" indent="0">
              <a:buFont typeface="Arial"/>
              <a:buNone/>
            </a:pPr>
            <a:r>
              <a:rPr lang="en-AU" sz="42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203200" indent="-203200">
              <a:buFont typeface="+mj-lt"/>
              <a:buAutoNum type="arabicPeriod"/>
            </a:pPr>
            <a:r>
              <a:rPr lang="en-US" sz="3800" dirty="0" smtClean="0"/>
              <a:t>How many million </a:t>
            </a:r>
            <a:r>
              <a:rPr lang="en-US" sz="3800" dirty="0" err="1" smtClean="0"/>
              <a:t>tonnes</a:t>
            </a:r>
            <a:r>
              <a:rPr lang="en-US" sz="3800" dirty="0" smtClean="0"/>
              <a:t> were consumed in 1950? </a:t>
            </a:r>
          </a:p>
          <a:p>
            <a:pPr marL="203200" indent="-203200">
              <a:buFont typeface="+mj-lt"/>
              <a:buAutoNum type="arabicPeriod"/>
            </a:pPr>
            <a:r>
              <a:rPr lang="en-US" sz="3800" dirty="0" smtClean="0"/>
              <a:t>And how many in 2018? </a:t>
            </a:r>
          </a:p>
          <a:p>
            <a:pPr marL="203200" indent="-203200">
              <a:buFont typeface="+mj-lt"/>
              <a:buAutoNum type="arabicPeriod"/>
            </a:pPr>
            <a:r>
              <a:rPr lang="en-US" sz="3800" dirty="0" smtClean="0"/>
              <a:t>What does this tell you about consumption?</a:t>
            </a:r>
          </a:p>
        </p:txBody>
      </p:sp>
    </p:spTree>
    <p:extLst>
      <p:ext uri="{BB962C8B-B14F-4D97-AF65-F5344CB8AC3E}">
        <p14:creationId xmlns:p14="http://schemas.microsoft.com/office/powerpoint/2010/main" val="307888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2651"/>
            <a:ext cx="3666818" cy="2446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836825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521" y="1082753"/>
            <a:ext cx="4351020" cy="3427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80034" y="2585968"/>
            <a:ext cx="3630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hlinkClick r:id="rId5"/>
              </a:rPr>
              <a:t>Source:  FAO (2020) </a:t>
            </a:r>
          </a:p>
          <a:p>
            <a:r>
              <a:rPr lang="en-US" sz="1300" dirty="0" smtClean="0">
                <a:hlinkClick r:id="rId5"/>
              </a:rPr>
              <a:t>The </a:t>
            </a:r>
            <a:r>
              <a:rPr lang="en-US" sz="1300" dirty="0">
                <a:hlinkClick r:id="rId5"/>
              </a:rPr>
              <a:t>State of World Fisheries and Aquaculture 2020</a:t>
            </a:r>
            <a:endParaRPr lang="en-US" sz="1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4851" y="1138707"/>
            <a:ext cx="3195662" cy="1566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42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dirty="0" smtClean="0">
                <a:solidFill>
                  <a:srgbClr val="005DAA"/>
                </a:solidFill>
              </a:rPr>
              <a:t>Challenge: </a:t>
            </a:r>
            <a:r>
              <a:rPr lang="en-AU" sz="3800" dirty="0" smtClean="0"/>
              <a:t>About </a:t>
            </a:r>
            <a:r>
              <a:rPr lang="en-AU" sz="3800" dirty="0"/>
              <a:t>a third of all fish stocks are still being overfished (MSC, 2020</a:t>
            </a:r>
            <a:r>
              <a:rPr lang="en-AU" sz="3800" dirty="0" smtClean="0"/>
              <a:t>)</a:t>
            </a:r>
            <a:endParaRPr lang="en-US" sz="3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4464" y="2265701"/>
            <a:ext cx="3195662" cy="2318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700" dirty="0" smtClean="0"/>
          </a:p>
          <a:p>
            <a:pPr marL="0" indent="0">
              <a:buFont typeface="Arial"/>
              <a:buNone/>
            </a:pPr>
            <a:r>
              <a:rPr lang="en-AU" sz="42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07950" indent="-107950">
              <a:buFont typeface="+mj-lt"/>
              <a:buAutoNum type="arabicPeriod"/>
            </a:pPr>
            <a:r>
              <a:rPr lang="en-US" sz="3800" dirty="0" smtClean="0"/>
              <a:t> How has the percentage of (1) under fished, and (2) over fished, stocks changed over time?</a:t>
            </a:r>
          </a:p>
          <a:p>
            <a:pPr marL="107950" indent="-107950">
              <a:buFont typeface="+mj-lt"/>
              <a:buAutoNum type="arabicPeriod"/>
            </a:pPr>
            <a:r>
              <a:rPr lang="en-US" sz="3800" dirty="0" smtClean="0"/>
              <a:t> What does this tell you about global fish stocks?</a:t>
            </a:r>
          </a:p>
        </p:txBody>
      </p:sp>
    </p:spTree>
    <p:extLst>
      <p:ext uri="{BB962C8B-B14F-4D97-AF65-F5344CB8AC3E}">
        <p14:creationId xmlns:p14="http://schemas.microsoft.com/office/powerpoint/2010/main" val="263487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339" y="2580964"/>
            <a:ext cx="4710746" cy="2079936"/>
          </a:xfrm>
          <a:prstGeom prst="rect">
            <a:avLst/>
          </a:prstGeom>
        </p:spPr>
      </p:pic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0964"/>
            <a:ext cx="4319339" cy="207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35" y="93912"/>
            <a:ext cx="87572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674" y="1002026"/>
            <a:ext cx="4751715" cy="1646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180950" y="1685088"/>
            <a:ext cx="16337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hlinkClick r:id="rId5"/>
              </a:rPr>
              <a:t>Source:  FAO in Hakei </a:t>
            </a:r>
            <a:endParaRPr lang="en-US" sz="1300" dirty="0" smtClean="0">
              <a:hlinkClick r:id="rId6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2835" y="1135852"/>
            <a:ext cx="4046504" cy="1988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42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200" b="1" dirty="0" smtClean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3800" dirty="0">
                <a:solidFill>
                  <a:srgbClr val="005DAA"/>
                </a:solidFill>
              </a:rPr>
              <a:t>Challenge: </a:t>
            </a:r>
            <a:r>
              <a:rPr lang="en-AU" sz="3800" dirty="0" smtClean="0"/>
              <a:t>About 35</a:t>
            </a:r>
            <a:r>
              <a:rPr lang="en-AU" sz="3800" dirty="0"/>
              <a:t>% of the global harvest is </a:t>
            </a:r>
            <a:r>
              <a:rPr lang="en-AU" sz="3800" dirty="0" smtClean="0"/>
              <a:t>lost </a:t>
            </a:r>
            <a:r>
              <a:rPr lang="en-AU" sz="3800" dirty="0"/>
              <a:t>or wasted every </a:t>
            </a:r>
            <a:r>
              <a:rPr lang="en-AU" sz="3800" dirty="0" smtClean="0"/>
              <a:t>year</a:t>
            </a:r>
          </a:p>
          <a:p>
            <a:pPr marL="0" indent="0">
              <a:buNone/>
            </a:pPr>
            <a:endParaRPr lang="en-AU" sz="1100" dirty="0"/>
          </a:p>
          <a:p>
            <a:pPr marL="0" indent="0">
              <a:buNone/>
            </a:pPr>
            <a:r>
              <a:rPr lang="en-AU" sz="3800" dirty="0" smtClean="0"/>
              <a:t>Our </a:t>
            </a:r>
            <a:r>
              <a:rPr lang="en-AU" sz="3800" dirty="0"/>
              <a:t>global food system discards 46 million tonnes of fish each </a:t>
            </a:r>
            <a:r>
              <a:rPr lang="en-AU" sz="3800" dirty="0" smtClean="0"/>
              <a:t>year!</a:t>
            </a:r>
            <a:endParaRPr lang="en-AU" sz="3800" dirty="0"/>
          </a:p>
        </p:txBody>
      </p:sp>
      <p:sp>
        <p:nvSpPr>
          <p:cNvPr id="8" name="Rectangle 7"/>
          <p:cNvSpPr/>
          <p:nvPr/>
        </p:nvSpPr>
        <p:spPr>
          <a:xfrm>
            <a:off x="4147675" y="2892878"/>
            <a:ext cx="4578944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/>
          </a:p>
          <a:p>
            <a:pPr algn="r">
              <a:lnSpc>
                <a:spcPct val="110000"/>
              </a:lnSpc>
            </a:pPr>
            <a:r>
              <a:rPr lang="x-none" dirty="0">
                <a:latin typeface="Arial"/>
                <a:cs typeface="Arial"/>
              </a:rPr>
              <a:t>Create a bar graph showing global food loss and </a:t>
            </a:r>
            <a:r>
              <a:rPr lang="x-none" dirty="0" smtClean="0">
                <a:latin typeface="Arial"/>
                <a:cs typeface="Arial"/>
              </a:rPr>
              <a:t>waste</a:t>
            </a:r>
            <a:r>
              <a:rPr lang="x-none" dirty="0"/>
              <a:t> </a:t>
            </a:r>
            <a:r>
              <a:rPr lang="x-none" dirty="0" smtClean="0"/>
              <a:t>(from chart above)</a:t>
            </a:r>
            <a:endParaRPr lang="x-none" dirty="0"/>
          </a:p>
          <a:p>
            <a:pPr algn="r">
              <a:lnSpc>
                <a:spcPct val="110000"/>
              </a:lnSpc>
            </a:pPr>
            <a:r>
              <a:rPr lang="x-none" dirty="0" smtClean="0">
                <a:latin typeface="Arial"/>
                <a:cs typeface="Arial"/>
              </a:rPr>
              <a:t>Which graph (pie or bar) </a:t>
            </a:r>
            <a:r>
              <a:rPr lang="x-none" dirty="0">
                <a:latin typeface="Arial"/>
                <a:cs typeface="Arial"/>
              </a:rPr>
              <a:t>shows the information best and </a:t>
            </a:r>
            <a:r>
              <a:rPr lang="x-none" dirty="0" smtClean="0">
                <a:latin typeface="Arial"/>
                <a:cs typeface="Arial"/>
              </a:rPr>
              <a:t>why?</a:t>
            </a:r>
            <a:endParaRPr lang="x-none" dirty="0"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2835" y="2956378"/>
            <a:ext cx="3874839" cy="161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36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244475" indent="-244475">
              <a:buFont typeface="+mj-lt"/>
              <a:buAutoNum type="arabicPeriod"/>
            </a:pPr>
            <a:r>
              <a:rPr lang="en-US" sz="3300" dirty="0"/>
              <a:t>Why is so much seafood wasted?</a:t>
            </a:r>
          </a:p>
          <a:p>
            <a:pPr marL="244475" indent="-244475">
              <a:buFont typeface="+mj-lt"/>
              <a:buAutoNum type="arabicPeriod"/>
            </a:pPr>
            <a:r>
              <a:rPr lang="en-US" sz="3300" dirty="0"/>
              <a:t>Can you guess if it is the poorer or richer countries who waste the most</a:t>
            </a:r>
            <a:r>
              <a:rPr lang="en-US" sz="3300" dirty="0" smtClean="0"/>
              <a:t>?</a:t>
            </a:r>
            <a:endParaRPr lang="en-US" sz="3300" dirty="0"/>
          </a:p>
          <a:p>
            <a:endParaRPr lang="en-AU" sz="2900" dirty="0" smtClean="0"/>
          </a:p>
          <a:p>
            <a:endParaRPr lang="en-AU" sz="2300" dirty="0"/>
          </a:p>
        </p:txBody>
      </p:sp>
    </p:spTree>
    <p:extLst>
      <p:ext uri="{BB962C8B-B14F-4D97-AF65-F5344CB8AC3E}">
        <p14:creationId xmlns:p14="http://schemas.microsoft.com/office/powerpoint/2010/main" val="343620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34" y="584200"/>
            <a:ext cx="4985642" cy="423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1" y="93912"/>
            <a:ext cx="8939149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1" y="1198212"/>
            <a:ext cx="3851183" cy="264353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AU" sz="6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6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32000"/>
              </a:lnSpc>
              <a:buNone/>
            </a:pPr>
            <a:r>
              <a:rPr lang="en-AU" sz="5500" dirty="0" smtClean="0"/>
              <a:t>A common solution suggested for global supply &amp; demand challenges is sustainable </a:t>
            </a:r>
            <a:r>
              <a:rPr lang="en-AU" sz="5500" dirty="0"/>
              <a:t>development </a:t>
            </a:r>
            <a:endParaRPr lang="en-AU" sz="5500" dirty="0" smtClean="0"/>
          </a:p>
          <a:p>
            <a:pPr marL="0" indent="0">
              <a:lnSpc>
                <a:spcPct val="132000"/>
              </a:lnSpc>
              <a:buNone/>
            </a:pPr>
            <a:r>
              <a:rPr lang="en-AU" sz="5500" dirty="0" smtClean="0">
                <a:solidFill>
                  <a:srgbClr val="005DAA"/>
                </a:solidFill>
              </a:rPr>
              <a:t>‘</a:t>
            </a:r>
            <a:r>
              <a:rPr lang="en-AU" sz="5500" dirty="0">
                <a:solidFill>
                  <a:srgbClr val="005DAA"/>
                </a:solidFill>
              </a:rPr>
              <a:t>Development that meets the needs of the present without compromising the ability of future generations to meet their own needs</a:t>
            </a:r>
            <a:r>
              <a:rPr lang="en-AU" sz="5500" dirty="0" smtClean="0">
                <a:solidFill>
                  <a:srgbClr val="005DAA"/>
                </a:solidFill>
              </a:rPr>
              <a:t>’</a:t>
            </a:r>
            <a:endParaRPr lang="en-AU" sz="5500" dirty="0">
              <a:solidFill>
                <a:srgbClr val="005DAA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70376" y="1139517"/>
            <a:ext cx="4429124" cy="3580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x-none" sz="8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0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8000" dirty="0" smtClean="0">
              <a:latin typeface="Arial Narrow"/>
              <a:cs typeface="Arial Narrow"/>
            </a:endParaRPr>
          </a:p>
          <a:p>
            <a:pPr marL="0" indent="0" algn="r">
              <a:lnSpc>
                <a:spcPct val="132000"/>
              </a:lnSpc>
              <a:buNone/>
            </a:pPr>
            <a:r>
              <a:rPr lang="en-US" sz="7200" dirty="0" smtClean="0"/>
              <a:t>Place yourself along a continuum (line) with strongly agree at one end &amp; strongly disagree at the other based on your belief around the following statement: </a:t>
            </a:r>
            <a:r>
              <a:rPr lang="en-US" sz="7200" dirty="0" smtClean="0">
                <a:solidFill>
                  <a:srgbClr val="005DAA"/>
                </a:solidFill>
              </a:rPr>
              <a:t>“Human needs and requirements are more important than the protection of the environment. Resources (including seafood) should be fully exploited for human development.”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25" y="3902910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2178" y="3877910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  <a:endParaRPr lang="en-US" sz="1600" dirty="0">
              <a:solidFill>
                <a:srgbClr val="00B194"/>
              </a:solidFill>
              <a:latin typeface="Arial"/>
              <a:cs typeface="Arial"/>
            </a:endParaRPr>
          </a:p>
        </p:txBody>
      </p:sp>
      <p:sp>
        <p:nvSpPr>
          <p:cNvPr id="12" name="Up-Down Arrow 11"/>
          <p:cNvSpPr/>
          <p:nvPr/>
        </p:nvSpPr>
        <p:spPr>
          <a:xfrm rot="16200000">
            <a:off x="2041463" y="3256463"/>
            <a:ext cx="737461" cy="1815368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790894"/>
            <a:ext cx="4394200" cy="4045542"/>
          </a:xfrm>
          <a:prstGeom prst="rect">
            <a:avLst/>
          </a:prstGeom>
        </p:spPr>
      </p:pic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0" y="549493"/>
            <a:ext cx="4910767" cy="4314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32466"/>
            <a:ext cx="8784264" cy="758428"/>
          </a:xfrm>
        </p:spPr>
        <p:txBody>
          <a:bodyPr>
            <a:normAutofit/>
          </a:bodyPr>
          <a:lstStyle/>
          <a:p>
            <a:r>
              <a:rPr lang="en-US" sz="3200" dirty="0"/>
              <a:t>FUTURE OPPORTUNITIES &amp; CHALLENGES</a:t>
            </a:r>
            <a:endParaRPr lang="en-AU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819" y="2281909"/>
            <a:ext cx="4527189" cy="2554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26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0" indent="0">
              <a:buNone/>
            </a:pPr>
            <a:r>
              <a:rPr lang="en-US" sz="2300" dirty="0" smtClean="0"/>
              <a:t>We have a global seafood industry where:</a:t>
            </a:r>
          </a:p>
          <a:p>
            <a:pPr marL="666750" lvl="1" indent="-266700"/>
            <a:r>
              <a:rPr lang="en-US" sz="2300" dirty="0" smtClean="0"/>
              <a:t>Consumption is high</a:t>
            </a:r>
          </a:p>
          <a:p>
            <a:pPr marL="666750" lvl="1" indent="-266700"/>
            <a:r>
              <a:rPr lang="en-US" sz="2300" dirty="0" smtClean="0"/>
              <a:t>Production is high</a:t>
            </a:r>
          </a:p>
          <a:p>
            <a:pPr marL="666750" lvl="1" indent="-266700"/>
            <a:r>
              <a:rPr lang="en-US" sz="2300" dirty="0" smtClean="0"/>
              <a:t>Waste is high</a:t>
            </a:r>
          </a:p>
          <a:p>
            <a:pPr marL="666750" lvl="1" indent="-266700"/>
            <a:r>
              <a:rPr lang="en-US" sz="2300" dirty="0" smtClean="0"/>
              <a:t>Almost a third of fish stocks are overfished</a:t>
            </a:r>
          </a:p>
          <a:p>
            <a:pPr marL="266700" indent="-266700"/>
            <a:endParaRPr lang="en-AU" sz="3600" dirty="0" smtClean="0">
              <a:solidFill>
                <a:srgbClr val="005DAA"/>
              </a:solidFill>
            </a:endParaRPr>
          </a:p>
          <a:p>
            <a:pPr marL="266700" indent="-266700"/>
            <a:endParaRPr lang="en-US" sz="3300" dirty="0" smtClean="0"/>
          </a:p>
          <a:p>
            <a:pPr marL="266700" indent="-266700"/>
            <a:endParaRPr lang="en-US" sz="3300" dirty="0" smtClean="0"/>
          </a:p>
          <a:p>
            <a:pPr marL="266700" indent="-266700"/>
            <a:endParaRPr lang="en-US" sz="3300" dirty="0"/>
          </a:p>
          <a:p>
            <a:endParaRPr lang="en-AU" sz="2900" dirty="0" smtClean="0"/>
          </a:p>
          <a:p>
            <a:endParaRPr lang="en-AU" sz="2300" dirty="0"/>
          </a:p>
        </p:txBody>
      </p:sp>
      <p:sp>
        <p:nvSpPr>
          <p:cNvPr id="8" name="Rectangle 7"/>
          <p:cNvSpPr/>
          <p:nvPr/>
        </p:nvSpPr>
        <p:spPr>
          <a:xfrm>
            <a:off x="4951738" y="1385137"/>
            <a:ext cx="3893981" cy="333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000" dirty="0"/>
          </a:p>
          <a:p>
            <a:pPr algn="r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I</a:t>
            </a:r>
            <a:r>
              <a:rPr lang="x-none" dirty="0">
                <a:latin typeface="Arial"/>
                <a:cs typeface="Arial"/>
              </a:rPr>
              <a:t>n groups discuss t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x-none" dirty="0">
                <a:latin typeface="Arial"/>
                <a:cs typeface="Arial"/>
              </a:rPr>
              <a:t> sustainability of </a:t>
            </a:r>
            <a:r>
              <a:rPr lang="x-none" dirty="0" smtClean="0">
                <a:latin typeface="Arial"/>
                <a:cs typeface="Arial"/>
              </a:rPr>
              <a:t>the global fishing </a:t>
            </a:r>
            <a:r>
              <a:rPr lang="x-none" dirty="0">
                <a:latin typeface="Arial"/>
                <a:cs typeface="Arial"/>
              </a:rPr>
              <a:t>industry.</a:t>
            </a:r>
          </a:p>
          <a:p>
            <a:pPr algn="r">
              <a:lnSpc>
                <a:spcPct val="120000"/>
              </a:lnSpc>
            </a:pPr>
            <a:r>
              <a:rPr lang="x-none" dirty="0" smtClean="0">
                <a:solidFill>
                  <a:srgbClr val="005DAA"/>
                </a:solidFill>
                <a:latin typeface="Arial"/>
                <a:cs typeface="Arial"/>
              </a:rPr>
              <a:t>Does the global fishing </a:t>
            </a:r>
            <a:r>
              <a:rPr lang="x-none" dirty="0">
                <a:solidFill>
                  <a:srgbClr val="005DAA"/>
                </a:solidFill>
                <a:latin typeface="Arial"/>
                <a:cs typeface="Arial"/>
              </a:rPr>
              <a:t>industry </a:t>
            </a:r>
            <a:r>
              <a:rPr lang="en-US" dirty="0">
                <a:solidFill>
                  <a:srgbClr val="005DAA"/>
                </a:solidFill>
                <a:latin typeface="Arial"/>
                <a:cs typeface="Arial"/>
              </a:rPr>
              <a:t>meet the needs of the present without compromising the ability of future generations to meet their own needs?</a:t>
            </a:r>
          </a:p>
          <a:p>
            <a:pPr algn="r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Justify your answer: Why? </a:t>
            </a:r>
            <a:r>
              <a:rPr lang="en-US" dirty="0" smtClean="0">
                <a:latin typeface="Arial"/>
                <a:cs typeface="Arial"/>
              </a:rPr>
              <a:t>Why </a:t>
            </a:r>
            <a:r>
              <a:rPr lang="en-US" dirty="0">
                <a:latin typeface="Arial"/>
                <a:cs typeface="Arial"/>
              </a:rPr>
              <a:t>not?</a:t>
            </a:r>
            <a:r>
              <a:rPr lang="x-none" dirty="0">
                <a:latin typeface="Arial"/>
                <a:cs typeface="Arial"/>
              </a:rPr>
              <a:t> </a:t>
            </a:r>
          </a:p>
          <a:p>
            <a:pPr algn="r"/>
            <a:r>
              <a:rPr lang="x-none" dirty="0" smtClean="0">
                <a:latin typeface="Arial"/>
                <a:cs typeface="Arial"/>
              </a:rPr>
              <a:t> </a:t>
            </a:r>
            <a:endParaRPr lang="x-none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3251">
            <a:off x="2951581" y="851310"/>
            <a:ext cx="2022063" cy="159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94" y="819789"/>
            <a:ext cx="1837413" cy="128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4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00" y="587593"/>
            <a:ext cx="5232400" cy="4213007"/>
          </a:xfrm>
          <a:prstGeom prst="rect">
            <a:avLst/>
          </a:prstGeom>
        </p:spPr>
      </p:pic>
      <p:pic>
        <p:nvPicPr>
          <p:cNvPr id="11" name="Picture 10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8393"/>
            <a:ext cx="4095750" cy="4213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0" y="95966"/>
            <a:ext cx="7424980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FUTURE OPPORTUNITIES &amp; CHALLENGES</a:t>
            </a:r>
            <a:endParaRPr lang="en-AU" noProof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6251" y="981276"/>
            <a:ext cx="4616450" cy="3603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sz="29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lnSpc>
                <a:spcPct val="140000"/>
              </a:lnSpc>
            </a:pPr>
            <a:r>
              <a:rPr lang="en-US" sz="2600" dirty="0" smtClean="0"/>
              <a:t>Current demand creates challenges and opportunities for the future</a:t>
            </a:r>
          </a:p>
          <a:p>
            <a:pPr>
              <a:lnSpc>
                <a:spcPct val="140000"/>
              </a:lnSpc>
            </a:pPr>
            <a:r>
              <a:rPr lang="en-US" sz="2600" dirty="0" smtClean="0"/>
              <a:t>Is lab grown fish a potential solution? Why / Why not?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x-none" sz="29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9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2900" dirty="0"/>
          </a:p>
          <a:p>
            <a:pPr>
              <a:lnSpc>
                <a:spcPct val="140000"/>
              </a:lnSpc>
            </a:pPr>
            <a:r>
              <a:rPr lang="x-none" sz="2600" dirty="0" smtClean="0"/>
              <a:t>If global demand for seafood continues to grow </a:t>
            </a:r>
            <a:r>
              <a:rPr lang="mr-IN" sz="2600" dirty="0" smtClean="0"/>
              <a:t>–</a:t>
            </a:r>
            <a:r>
              <a:rPr lang="x-none" sz="2600" dirty="0" smtClean="0"/>
              <a:t> how can demand be met in a way that is sustainable for the sea? </a:t>
            </a:r>
            <a:endParaRPr lang="en-AU" sz="3600" dirty="0" smtClean="0">
              <a:solidFill>
                <a:srgbClr val="005DAA"/>
              </a:solidFill>
            </a:endParaRPr>
          </a:p>
          <a:p>
            <a:pPr marL="266700" indent="-266700"/>
            <a:endParaRPr lang="en-US" sz="3300" dirty="0" smtClean="0"/>
          </a:p>
          <a:p>
            <a:pPr marL="266700" indent="-266700"/>
            <a:endParaRPr lang="en-US" sz="3300" dirty="0" smtClean="0"/>
          </a:p>
          <a:p>
            <a:pPr marL="266700" indent="-266700"/>
            <a:endParaRPr lang="en-US" sz="3300" dirty="0" smtClean="0"/>
          </a:p>
          <a:p>
            <a:endParaRPr lang="en-AU" sz="2900" dirty="0" smtClean="0"/>
          </a:p>
          <a:p>
            <a:endParaRPr lang="en-AU" sz="2300" dirty="0"/>
          </a:p>
        </p:txBody>
      </p:sp>
      <p:sp>
        <p:nvSpPr>
          <p:cNvPr id="12" name="Content Placeholder 1"/>
          <p:cNvSpPr>
            <a:spLocks noGrp="1"/>
          </p:cNvSpPr>
          <p:nvPr>
            <p:ph sz="half" idx="1"/>
          </p:nvPr>
        </p:nvSpPr>
        <p:spPr>
          <a:xfrm>
            <a:off x="118821" y="3297575"/>
            <a:ext cx="4167430" cy="11879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24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 smtClean="0"/>
              <a:t>Will </a:t>
            </a:r>
            <a:r>
              <a:rPr lang="en-AU" sz="1800" dirty="0" smtClean="0">
                <a:hlinkClick r:id="rId4"/>
              </a:rPr>
              <a:t>lab grown fish </a:t>
            </a:r>
            <a:r>
              <a:rPr lang="en-AU" sz="1800" dirty="0" smtClean="0"/>
              <a:t>save oceans?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AU" sz="1800" dirty="0" smtClean="0"/>
              <a:t>[6:21]</a:t>
            </a:r>
            <a:endParaRPr lang="en-AU" sz="1800" dirty="0"/>
          </a:p>
        </p:txBody>
      </p:sp>
      <p:pic>
        <p:nvPicPr>
          <p:cNvPr id="3" name="Picture 2" descr="Screen Shot 2020-09-22 at 2.26.12 P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88" y="1356719"/>
            <a:ext cx="3233728" cy="17974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  <a:endParaRPr lang="en-US" sz="2400" dirty="0">
              <a:solidFill>
                <a:srgbClr val="FF0000"/>
              </a:solidFill>
              <a:latin typeface="Local Brewery Five"/>
              <a:cs typeface="Local Brewery Five"/>
            </a:endParaRPr>
          </a:p>
        </p:txBody>
      </p:sp>
    </p:spTree>
    <p:extLst>
      <p:ext uri="{BB962C8B-B14F-4D97-AF65-F5344CB8AC3E}">
        <p14:creationId xmlns:p14="http://schemas.microsoft.com/office/powerpoint/2010/main" val="214810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83687</TotalTime>
  <Words>1107</Words>
  <Application>Microsoft Macintosh PowerPoint</Application>
  <PresentationFormat>On-screen Show (16:9)</PresentationFormat>
  <Paragraphs>138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7.3. FUTURE OPPORTUNITIES &amp; CHALLENGES Focus Question:  What challenges &amp; opportunities face Aotearoa’s seafood industry?</vt:lpstr>
      <vt:lpstr>FUTURE OPPORTUNITIES &amp; CHALLENGES</vt:lpstr>
      <vt:lpstr>FUTURE OPPORTUNITIES &amp; CHALLENGES</vt:lpstr>
      <vt:lpstr>FUTURE OPPORTUNITIES &amp; CHALLENGES</vt:lpstr>
      <vt:lpstr>FUTURE OPPORTUNITIES &amp; CHALLENGES</vt:lpstr>
      <vt:lpstr>FUTURE OPPORTUNITIES &amp; CHALLENGES</vt:lpstr>
      <vt:lpstr>FUTURE OPPORTUNITIES &amp; CHALLENGES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354</cp:revision>
  <dcterms:created xsi:type="dcterms:W3CDTF">2020-04-01T02:04:56Z</dcterms:created>
  <dcterms:modified xsi:type="dcterms:W3CDTF">2020-11-27T07:50:58Z</dcterms:modified>
</cp:coreProperties>
</file>