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8"/>
  </p:notesMasterIdLst>
  <p:sldIdLst>
    <p:sldId id="2689" r:id="rId7"/>
    <p:sldId id="283" r:id="rId8"/>
    <p:sldId id="294" r:id="rId9"/>
    <p:sldId id="265" r:id="rId10"/>
    <p:sldId id="2686" r:id="rId11"/>
    <p:sldId id="272" r:id="rId12"/>
    <p:sldId id="2687" r:id="rId13"/>
    <p:sldId id="273" r:id="rId14"/>
    <p:sldId id="2685" r:id="rId15"/>
    <p:sldId id="2664" r:id="rId16"/>
    <p:sldId id="26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B"/>
    <a:srgbClr val="0066AB"/>
    <a:srgbClr val="00B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1" autoAdjust="0"/>
    <p:restoredTop sz="78732" autoAdjust="0"/>
  </p:normalViewPr>
  <p:slideViewPr>
    <p:cSldViewPr snapToGrid="0">
      <p:cViewPr varScale="1">
        <p:scale>
          <a:sx n="96" d="100"/>
          <a:sy n="96" d="100"/>
        </p:scale>
        <p:origin x="16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F4A10-C67E-402A-BC33-1FB825B9000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BF7E0-0DD1-408A-A07C-78C2795CE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3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7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https://www.msc.org/what-we-are-doing/ oceans-at-risk/the-impact-on-communities </a:t>
            </a:r>
          </a:p>
          <a:p>
            <a:pPr marL="0" indent="0">
              <a:buNone/>
            </a:pPr>
            <a:r>
              <a:rPr lang="en-US" dirty="0"/>
              <a:t>All bullet 4 figures from the UNFAO SOFIA 2022 report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5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429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21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video: https://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www.msc.org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/docs/default-source/default-document-library/education-page/4-fishing-sustainably.mp4?sfvrsn=f32fd95d_4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BF7E0-0DD1-408A-A07C-78C2795CEA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9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4550" y="582613"/>
            <a:ext cx="51816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6944">
              <a:defRPr/>
            </a:pPr>
            <a:fld id="{98EC50F1-5BAC-4ECC-863B-78D8EFF17216}" type="slidenum">
              <a:rPr lang="en-US" sz="1300">
                <a:solidFill>
                  <a:prstClr val="black"/>
                </a:solidFill>
                <a:latin typeface="Calibri"/>
              </a:rPr>
              <a:pPr defTabSz="496944">
                <a:defRPr/>
              </a:pPr>
              <a:t>10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84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AF7C-7F10-ACFF-1181-60F5D2639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C17FA-967A-8175-63E4-4FBAF9A6D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70A9C-CB79-38FD-6CDF-E672315E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D11F3-8415-B44E-B882-98D32DAC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1D1B7-7F91-40C4-BB08-062C4572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8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61E-57F0-321E-7733-65F1EEA7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C862A-AB94-9A7F-3CC8-B312AB66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9267-065F-76AE-2418-0C74F72E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E02C-F055-ED59-E152-4E7D2950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C09B-C00F-390B-B4BC-315F4CC4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AEADF-C6E3-6BA1-9EAD-CFDB6E94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92B83-2BFD-35C6-AF51-FE6DB91CD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DF6C6-ADE7-81AE-10CF-C4B5AFB2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89EB3-7624-7794-BBCD-BB53ABC6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FD383-F55A-F7CD-18E5-7AE575B7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633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154215-9CD8-4844-8F23-0E9546EB0675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E4F7ED8-E22E-AF4D-BD84-FF7A091E0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66" y="-290"/>
            <a:ext cx="8400585" cy="685828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7CA17BA-4BEF-F740-899A-A772695D7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6" y="598700"/>
            <a:ext cx="1198875" cy="11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FDA23E-2BD5-1E41-88B7-F072B13EF750}"/>
              </a:ext>
            </a:extLst>
          </p:cNvPr>
          <p:cNvSpPr/>
          <p:nvPr userDrawn="1"/>
        </p:nvSpPr>
        <p:spPr>
          <a:xfrm>
            <a:off x="0" y="0"/>
            <a:ext cx="12207875" cy="6858000"/>
          </a:xfrm>
          <a:prstGeom prst="rect">
            <a:avLst/>
          </a:prstGeom>
          <a:solidFill>
            <a:srgbClr val="013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64B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ACB32E-23B3-4C4B-896D-4A02523356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BE60FE-E9E0-DF41-B69E-1CFCCE3338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people in a boat on a body of water&#10;Credit: Woolworths SA">
            <a:extLst>
              <a:ext uri="{FF2B5EF4-FFF2-40B4-BE49-F238E27FC236}">
                <a16:creationId xmlns:a16="http://schemas.microsoft.com/office/drawing/2014/main" id="{3A7DB05A-C750-D14C-9733-D2178BBAC7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44" y="-42381"/>
            <a:ext cx="12267344" cy="69003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B99B5-A72B-6D46-A2D6-34ADB537DCD1}"/>
              </a:ext>
            </a:extLst>
          </p:cNvPr>
          <p:cNvSpPr/>
          <p:nvPr userDrawn="1"/>
        </p:nvSpPr>
        <p:spPr>
          <a:xfrm>
            <a:off x="-75344" y="6311901"/>
            <a:ext cx="12267344" cy="5461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103982-F920-3746-87A3-5A24B3C2ADFF}"/>
              </a:ext>
            </a:extLst>
          </p:cNvPr>
          <p:cNvSpPr/>
          <p:nvPr userDrawn="1"/>
        </p:nvSpPr>
        <p:spPr>
          <a:xfrm>
            <a:off x="118708" y="6446451"/>
            <a:ext cx="3017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" pitchFamily="2" charset="0"/>
              </a:rPr>
              <a:t>Credit: Woolworths SA (from MSC library)</a:t>
            </a:r>
          </a:p>
        </p:txBody>
      </p:sp>
    </p:spTree>
    <p:extLst>
      <p:ext uri="{BB962C8B-B14F-4D97-AF65-F5344CB8AC3E}">
        <p14:creationId xmlns:p14="http://schemas.microsoft.com/office/powerpoint/2010/main" val="70203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SC Text slide graphical - option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ED0ADB3-AC3D-4190-B3CD-C971C0F33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202"/>
            <a:ext cx="4848549" cy="857140"/>
          </a:xfrm>
          <a:prstGeom prst="rect">
            <a:avLst/>
          </a:prstGeom>
          <a:solidFill>
            <a:srgbClr val="013163">
              <a:alpha val="84000"/>
            </a:srgbClr>
          </a:solidFill>
        </p:spPr>
        <p:txBody>
          <a:bodyPr wrap="none" lIns="360000" tIns="144000" rIns="360000" bIns="0" anchor="ctr">
            <a:spAutoFit/>
          </a:bodyPr>
          <a:lstStyle>
            <a:lvl1pPr algn="l">
              <a:defRPr sz="5000">
                <a:solidFill>
                  <a:schemeClr val="bg1"/>
                </a:solidFill>
                <a:latin typeface="Local Brewery Five" panose="02000506000000020004" pitchFamily="50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1F13912-EF00-427A-AF21-19E30CCB8E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0317" y="1744130"/>
            <a:ext cx="10402124" cy="45305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lang="en-GB" sz="3600" b="1" kern="1200" dirty="0">
                <a:solidFill>
                  <a:srgbClr val="215895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200"/>
              </a:spcBef>
              <a:buNone/>
              <a:defRPr sz="2800" b="0">
                <a:solidFill>
                  <a:srgbClr val="215895"/>
                </a:solidFill>
                <a:latin typeface="Meta Offc Pro" panose="020B0504030101020102" pitchFamily="34" charset="0"/>
              </a:defRPr>
            </a:lvl2pPr>
            <a:lvl3pPr marL="187200" indent="-187200">
              <a:spcBef>
                <a:spcPts val="1200"/>
              </a:spcBef>
              <a:buClr>
                <a:schemeClr val="tx2"/>
              </a:buClr>
              <a:defRPr sz="2800" b="0">
                <a:solidFill>
                  <a:srgbClr val="215895"/>
                </a:solidFill>
                <a:latin typeface="Meta Offc Pro" panose="020B0504030101020102" pitchFamily="34" charset="0"/>
              </a:defRPr>
            </a:lvl3pPr>
            <a:lvl4pPr marL="360000" indent="-180000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800" b="0">
                <a:solidFill>
                  <a:srgbClr val="215895"/>
                </a:solidFill>
                <a:latin typeface="Meta Offc Pro" panose="020B0504030101020102" pitchFamily="34" charset="0"/>
              </a:defRPr>
            </a:lvl4pPr>
            <a:lvl5pPr marL="540000" indent="-182880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800" b="0">
                <a:solidFill>
                  <a:srgbClr val="215895"/>
                </a:solidFill>
                <a:latin typeface="Meta Offc Pro" panose="020B0504030101020102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892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with sub 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7"/>
          <p:cNvSpPr>
            <a:spLocks noGrp="1"/>
          </p:cNvSpPr>
          <p:nvPr>
            <p:ph sz="quarter" idx="13"/>
          </p:nvPr>
        </p:nvSpPr>
        <p:spPr>
          <a:xfrm>
            <a:off x="376313" y="1514475"/>
            <a:ext cx="10856128" cy="49508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1200"/>
              </a:spcBef>
              <a:buNone/>
              <a:defRPr lang="en-GB" sz="3600" b="1" kern="1200" dirty="0">
                <a:solidFill>
                  <a:srgbClr val="215895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200"/>
              </a:spcBef>
              <a:buNone/>
              <a:defRPr sz="2800">
                <a:solidFill>
                  <a:srgbClr val="215895"/>
                </a:solidFill>
                <a:latin typeface="Meta Offc Pro" panose="020B0504030101020102" pitchFamily="34" charset="0"/>
              </a:defRPr>
            </a:lvl2pPr>
            <a:lvl3pPr marL="187200" indent="-187200">
              <a:spcBef>
                <a:spcPts val="1200"/>
              </a:spcBef>
              <a:buClr>
                <a:schemeClr val="tx2"/>
              </a:buClr>
              <a:defRPr sz="2800">
                <a:solidFill>
                  <a:srgbClr val="215895"/>
                </a:solidFill>
                <a:latin typeface="Meta Offc Pro" panose="020B0504030101020102" pitchFamily="34" charset="0"/>
              </a:defRPr>
            </a:lvl3pPr>
            <a:lvl4pPr marL="360000" indent="-180000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800">
                <a:solidFill>
                  <a:srgbClr val="215895"/>
                </a:solidFill>
                <a:latin typeface="Meta Offc Pro" panose="020B0504030101020102" pitchFamily="34" charset="0"/>
              </a:defRPr>
            </a:lvl4pPr>
            <a:lvl5pPr marL="540000" indent="-182880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800">
                <a:solidFill>
                  <a:srgbClr val="215895"/>
                </a:solidFill>
                <a:latin typeface="Meta Offc Pro" panose="020B0504030101020102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CBA6B9-B9FE-4DD9-87D2-FD3BA4EA2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202"/>
            <a:ext cx="4848549" cy="857140"/>
          </a:xfrm>
          <a:noFill/>
        </p:spPr>
        <p:txBody>
          <a:bodyPr wrap="none" lIns="360000" tIns="144000" rIns="360000" bIns="0" anchor="ctr">
            <a:spAutoFit/>
          </a:bodyPr>
          <a:lstStyle>
            <a:lvl1pPr algn="l">
              <a:defRPr sz="5000">
                <a:solidFill>
                  <a:srgbClr val="215895"/>
                </a:solidFill>
                <a:latin typeface="Local Brewery Five" panose="02000506000000020004" pitchFamily="50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4AAE7-DF63-415D-90A8-1AC016D31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67" y="448016"/>
            <a:ext cx="1064419" cy="7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9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87A3-8C94-8B31-7889-98AF6D7C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45DB8-764F-B6C2-C135-DBB8749E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801A7-3CE1-1931-EB78-7C8DFF2C6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E3AE-C5B9-2A7B-63C5-21CE85EB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10A7F-A0FB-2197-744C-A887E8FA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58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3904-93FD-A4B0-12A6-B259BD4F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06F29-2A37-668D-D18D-CAA412C3F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D25B-F68B-E768-DE45-F46DCA8B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F7ED-6130-523A-FA2A-8CD3BF9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3C06-D146-0979-05E6-A9A3D8E2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2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40F9-B43E-E737-E741-E44028E4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9B738-4CDB-8361-A5A4-856343C5D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91A5F-1D6B-4EA1-2C32-9C49D5C10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3C2E2-EB61-E7F5-1487-E54042E6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889F2-7388-6E30-D471-EFBEAC08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D6F8C-4105-E8E0-A98B-302F9DA4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9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B6DB-775B-4BA6-3C3B-EE65B39C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2236C-F402-66AA-5CF9-01C30668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66675-4255-7BDA-BF34-C5D1AD21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A4554-D538-AB67-A58A-AB7E9612A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789-12CF-C974-FD88-88FBFF5F9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D20F5-ECA1-2435-E8B7-D5F21B2BE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DECF8-10CF-DC1E-1546-065A53A2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8A591-3B41-BA2C-E56A-46367A58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41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D197-3A7A-5780-0272-F79E12DC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5D6F1-8CB6-4642-83AE-20DC1628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AC0AF-D09E-1842-35CE-4D2E34A7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29C89-DF6C-0271-5CCB-B7B5225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6305D-A3F6-93B4-87D0-06074AC0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79AD6-54AE-CAC1-750F-9BB27024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C947F-4695-53B0-7138-1FCF771A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6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E864-C304-3B80-A4A6-1A3CFF1D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823BF-3C83-C74A-5477-D6352744F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FE7D7-3477-C51B-56B6-EE71212C9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743DF-F37B-692F-5256-E799E507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3F1-E01F-FA88-0B56-A088B095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9D315-2EB9-8CB0-F948-6A93A397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E3D2-7825-2725-37E2-710C6455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CC321-4028-90EE-EF3A-93924FF18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CC86E-65B7-C7EE-DBB3-BF23E33CF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E8613-FE4C-B4CE-4743-59799A0B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5381-0834-AD1B-7C51-87105B37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99607-A1AF-1804-9797-EE51D0DF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4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1F182-0E7E-6A4F-061A-AAB9CF03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54B3-8ECB-7264-1CF8-BED9DB58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B4BDC-59E7-D06F-A1E5-5318F5736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22B31-AAE6-422A-BBF5-5D8AEF38DC2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183D-0B36-128E-FE73-C2493003C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F29C-B4AB-07CB-3F86-573D35590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E5B86-094D-4805-93BC-C2F0A48F2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sc.org/docs/default-source/aus-files/education/2-the-most-traded-food.mp4?sfvrsn=1bc9f508_2" TargetMode="Externa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msc.org/docs/default-source/aus-files/education/3-overfishing.mp4?sfvrsn=4b92d2ee_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ECD696-4D1E-982E-A2EF-7616DC12D1C3}"/>
              </a:ext>
            </a:extLst>
          </p:cNvPr>
          <p:cNvSpPr/>
          <p:nvPr/>
        </p:nvSpPr>
        <p:spPr>
          <a:xfrm>
            <a:off x="0" y="6604"/>
            <a:ext cx="12201178" cy="6858000"/>
          </a:xfrm>
          <a:prstGeom prst="rect">
            <a:avLst/>
          </a:prstGeom>
          <a:solidFill>
            <a:srgbClr val="005D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holding a stick in the water&#10;&#10;Description automatically generated with medium confidence">
            <a:extLst>
              <a:ext uri="{FF2B5EF4-FFF2-40B4-BE49-F238E27FC236}">
                <a16:creationId xmlns:a16="http://schemas.microsoft.com/office/drawing/2014/main" id="{0A263F98-666C-BF0D-9B82-5434D711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13" name="Picture 12" descr="A person and person holding a large fish&#10;&#10;Description automatically generated with medium confidence">
            <a:extLst>
              <a:ext uri="{FF2B5EF4-FFF2-40B4-BE49-F238E27FC236}">
                <a16:creationId xmlns:a16="http://schemas.microsoft.com/office/drawing/2014/main" id="{DB8C8012-E342-7A3C-215D-FDC4C5FB58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7" name="Picture 6" descr="A person holding a net&#10;&#10;Description automatically generated">
            <a:extLst>
              <a:ext uri="{FF2B5EF4-FFF2-40B4-BE49-F238E27FC236}">
                <a16:creationId xmlns:a16="http://schemas.microsoft.com/office/drawing/2014/main" id="{4E5BB45A-0FE0-4B90-90E5-8528403950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5" name="Picture 4" descr="A person smiling at camera&#10;&#10;Description automatically generated with low confidence">
            <a:extLst>
              <a:ext uri="{FF2B5EF4-FFF2-40B4-BE49-F238E27FC236}">
                <a16:creationId xmlns:a16="http://schemas.microsoft.com/office/drawing/2014/main" id="{13E58ED9-22CB-D0BB-BCF8-F2A5405AA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091" y="3524634"/>
            <a:ext cx="3792174" cy="3171426"/>
          </a:xfrm>
          <a:prstGeom prst="rect">
            <a:avLst/>
          </a:prstGeom>
        </p:spPr>
      </p:pic>
      <p:pic>
        <p:nvPicPr>
          <p:cNvPr id="3" name="Picture 2" descr="A person in a red jacket&#10;&#10;Description automatically generated with medium confidence">
            <a:extLst>
              <a:ext uri="{FF2B5EF4-FFF2-40B4-BE49-F238E27FC236}">
                <a16:creationId xmlns:a16="http://schemas.microsoft.com/office/drawing/2014/main" id="{07D82966-3EC4-09BC-83E8-F5D083E4D8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196731" y="3524634"/>
            <a:ext cx="3792174" cy="3171426"/>
          </a:xfrm>
          <a:prstGeom prst="rect">
            <a:avLst/>
          </a:prstGeom>
        </p:spPr>
      </p:pic>
      <p:pic>
        <p:nvPicPr>
          <p:cNvPr id="4" name="Picture 3" descr="A person holding lobsters on a boat&#10;&#10;Description automatically generated with medium confidence">
            <a:extLst>
              <a:ext uri="{FF2B5EF4-FFF2-40B4-BE49-F238E27FC236}">
                <a16:creationId xmlns:a16="http://schemas.microsoft.com/office/drawing/2014/main" id="{3FDC9B7F-2CCD-6B4B-C408-60693A2A21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818" y="3524633"/>
            <a:ext cx="3799644" cy="3171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C75B2B-CB1B-4458-5F2E-5DE006D35CAB}"/>
              </a:ext>
            </a:extLst>
          </p:cNvPr>
          <p:cNvSpPr/>
          <p:nvPr/>
        </p:nvSpPr>
        <p:spPr>
          <a:xfrm>
            <a:off x="203538" y="1386189"/>
            <a:ext cx="11791731" cy="4085621"/>
          </a:xfrm>
          <a:prstGeom prst="rect">
            <a:avLst/>
          </a:prstGeom>
          <a:solidFill>
            <a:srgbClr val="005DAB">
              <a:alpha val="821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41C11E-0329-321D-A687-DFB04F1645F5}"/>
              </a:ext>
            </a:extLst>
          </p:cNvPr>
          <p:cNvSpPr txBox="1"/>
          <p:nvPr/>
        </p:nvSpPr>
        <p:spPr>
          <a:xfrm>
            <a:off x="1886260" y="1835888"/>
            <a:ext cx="88389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>
                  <a:solidFill>
                    <a:srgbClr val="0066AB"/>
                  </a:solidFill>
                </a:ln>
                <a:solidFill>
                  <a:schemeClr val="bg1"/>
                </a:solidFill>
                <a:latin typeface="Kankin" panose="02000506000000020004" pitchFamily="2" charset="0"/>
              </a:rPr>
              <a:t>THANK YOU, FISHERS!</a:t>
            </a:r>
            <a:endParaRPr lang="en-US" sz="8000" dirty="0">
              <a:ln>
                <a:solidFill>
                  <a:srgbClr val="0066AB"/>
                </a:solidFill>
              </a:ln>
              <a:solidFill>
                <a:schemeClr val="bg1"/>
              </a:solidFill>
              <a:latin typeface="Kankin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6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820"/>
            <a:ext cx="7793068" cy="837904"/>
          </a:xfrm>
        </p:spPr>
        <p:txBody>
          <a:bodyPr/>
          <a:lstStyle/>
          <a:p>
            <a:r>
              <a:rPr lang="en-AU" dirty="0">
                <a:latin typeface="Kankin" panose="02000506000000020004" pitchFamily="2" charset="0"/>
              </a:rPr>
              <a:t>THE MSC FISHERY STANDARD</a:t>
            </a:r>
            <a:endParaRPr lang="en-US" dirty="0">
              <a:latin typeface="Kankin" panose="02000506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288713" y="6465888"/>
            <a:ext cx="90328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3EA18-ED86-8245-8BBF-AF158A42CC4A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0321" y="3115976"/>
            <a:ext cx="5146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1789" y="1354688"/>
            <a:ext cx="6037942" cy="4784855"/>
            <a:chOff x="330201" y="1354688"/>
            <a:chExt cx="4876800" cy="3977060"/>
          </a:xfrm>
        </p:grpSpPr>
        <p:grpSp>
          <p:nvGrpSpPr>
            <p:cNvPr id="8" name="Group 7"/>
            <p:cNvGrpSpPr/>
            <p:nvPr/>
          </p:nvGrpSpPr>
          <p:grpSpPr>
            <a:xfrm>
              <a:off x="330201" y="1354688"/>
              <a:ext cx="4876800" cy="1260374"/>
              <a:chOff x="330201" y="1354688"/>
              <a:chExt cx="4876800" cy="1260374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301363" y="1504402"/>
                <a:ext cx="3905638" cy="960946"/>
              </a:xfrm>
              <a:prstGeom prst="roundRect">
                <a:avLst>
                  <a:gd name="adj" fmla="val 8182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2400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Sustainability of fish stocks (populations)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a Offc Pro" panose="020B0504030101020102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0201" y="1354688"/>
                <a:ext cx="1260374" cy="12603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4894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1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0201" y="2708920"/>
              <a:ext cx="4876800" cy="1260374"/>
              <a:chOff x="330201" y="2708920"/>
              <a:chExt cx="4876800" cy="126037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301363" y="2858634"/>
                <a:ext cx="3905638" cy="960946"/>
              </a:xfrm>
              <a:prstGeom prst="roundRect">
                <a:avLst>
                  <a:gd name="adj" fmla="val 8182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2400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Minimising environmental impacts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30201" y="2708920"/>
                <a:ext cx="1260374" cy="12603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4894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2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30201" y="4071374"/>
              <a:ext cx="4876800" cy="1260374"/>
              <a:chOff x="330201" y="4071374"/>
              <a:chExt cx="4876800" cy="126037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301363" y="4221088"/>
                <a:ext cx="3905638" cy="960946"/>
              </a:xfrm>
              <a:prstGeom prst="roundRect">
                <a:avLst>
                  <a:gd name="adj" fmla="val 8182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2400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Effective fishery management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30201" y="4071374"/>
                <a:ext cx="1260374" cy="126037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4894"/>
                    </a:solidFill>
                    <a:effectLst/>
                    <a:uLnTx/>
                    <a:uFillTx/>
                    <a:latin typeface="Meta Offc Pro" panose="020B0504030101020102" pitchFamily="34" charset="0"/>
                  </a:rPr>
                  <a:t>3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94568-7274-A91F-42CD-BFB25C547D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67" y="448016"/>
            <a:ext cx="1064419" cy="7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67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114323DB-D1ED-7FA6-842F-810266D9A6B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chemeClr val="bg1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CHOOSE A CASE STUDY FISHERY</a:t>
            </a:r>
            <a:endParaRPr lang="es-ES" sz="4000" kern="0" dirty="0">
              <a:solidFill>
                <a:schemeClr val="bg1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6C46EB-F18C-B99C-B09D-473A34E8E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EA04AD-CE08-3526-66AA-1C569A6A6EC0}"/>
              </a:ext>
            </a:extLst>
          </p:cNvPr>
          <p:cNvSpPr/>
          <p:nvPr/>
        </p:nvSpPr>
        <p:spPr>
          <a:xfrm>
            <a:off x="309779" y="1630018"/>
            <a:ext cx="3644348" cy="3644348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4D19EE-324F-09D3-263E-2894858663BB}"/>
              </a:ext>
            </a:extLst>
          </p:cNvPr>
          <p:cNvSpPr/>
          <p:nvPr/>
        </p:nvSpPr>
        <p:spPr>
          <a:xfrm>
            <a:off x="4306730" y="1689095"/>
            <a:ext cx="3644348" cy="364434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709072-F9D7-96B1-0205-775F42D01E46}"/>
              </a:ext>
            </a:extLst>
          </p:cNvPr>
          <p:cNvSpPr/>
          <p:nvPr/>
        </p:nvSpPr>
        <p:spPr>
          <a:xfrm>
            <a:off x="8303681" y="1687208"/>
            <a:ext cx="3644348" cy="36443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00A664-3B0E-2C67-77AF-6FC30F2072CD}"/>
              </a:ext>
            </a:extLst>
          </p:cNvPr>
          <p:cNvSpPr txBox="1"/>
          <p:nvPr/>
        </p:nvSpPr>
        <p:spPr>
          <a:xfrm>
            <a:off x="569614" y="5499653"/>
            <a:ext cx="314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eta Offc Pro" panose="020B0504030101020102" pitchFamily="34" charset="0"/>
              </a:rPr>
              <a:t>Tuna Australia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6CD20-C1FA-10FC-9526-C4D6B3B885D7}"/>
              </a:ext>
            </a:extLst>
          </p:cNvPr>
          <p:cNvSpPr txBox="1"/>
          <p:nvPr/>
        </p:nvSpPr>
        <p:spPr>
          <a:xfrm>
            <a:off x="4525502" y="5520748"/>
            <a:ext cx="314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eta Offc Pro" panose="020B0504030101020102" pitchFamily="34" charset="0"/>
              </a:rPr>
              <a:t>Goolwa Pipis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37BF29-E76E-D52F-38FD-81E9A128A154}"/>
              </a:ext>
            </a:extLst>
          </p:cNvPr>
          <p:cNvSpPr txBox="1"/>
          <p:nvPr/>
        </p:nvSpPr>
        <p:spPr>
          <a:xfrm>
            <a:off x="8658345" y="5567130"/>
            <a:ext cx="3140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eta Offc Pro" panose="020B0504030101020102" pitchFamily="34" charset="0"/>
              </a:rPr>
              <a:t>Western Australia Rock Lobster</a:t>
            </a:r>
          </a:p>
        </p:txBody>
      </p:sp>
    </p:spTree>
    <p:extLst>
      <p:ext uri="{BB962C8B-B14F-4D97-AF65-F5344CB8AC3E}">
        <p14:creationId xmlns:p14="http://schemas.microsoft.com/office/powerpoint/2010/main" val="132763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114323DB-D1ED-7FA6-842F-810266D9A6BB}"/>
              </a:ext>
            </a:extLst>
          </p:cNvPr>
          <p:cNvSpPr txBox="1">
            <a:spLocks/>
          </p:cNvSpPr>
          <p:nvPr/>
        </p:nvSpPr>
        <p:spPr>
          <a:xfrm>
            <a:off x="398233" y="391168"/>
            <a:ext cx="9156583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chemeClr val="bg1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WHAT SEAFOOD DO YOU LIKE TO EAT?</a:t>
            </a:r>
            <a:endParaRPr lang="es-ES" sz="4000" kern="0" dirty="0">
              <a:solidFill>
                <a:schemeClr val="bg1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6C46EB-F18C-B99C-B09D-473A34E8E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92" y="245901"/>
            <a:ext cx="1298523" cy="1044589"/>
          </a:xfrm>
          <a:prstGeom prst="rect">
            <a:avLst/>
          </a:prstGeom>
        </p:spPr>
      </p:pic>
      <p:pic>
        <p:nvPicPr>
          <p:cNvPr id="1026" name="Picture 2" descr="fried chicken with fries and sauce">
            <a:extLst>
              <a:ext uri="{FF2B5EF4-FFF2-40B4-BE49-F238E27FC236}">
                <a16:creationId xmlns:a16="http://schemas.microsoft.com/office/drawing/2014/main" id="{657FD402-51FB-F0B1-0C60-FBD282A8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35" y="1463043"/>
            <a:ext cx="4187897" cy="23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shi on white ceramic plate">
            <a:extLst>
              <a:ext uri="{FF2B5EF4-FFF2-40B4-BE49-F238E27FC236}">
                <a16:creationId xmlns:a16="http://schemas.microsoft.com/office/drawing/2014/main" id="{CC1B37BA-A717-6797-3329-885E6B54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558" y="1443972"/>
            <a:ext cx="4207470" cy="28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rimp on stainless steel bowl">
            <a:extLst>
              <a:ext uri="{FF2B5EF4-FFF2-40B4-BE49-F238E27FC236}">
                <a16:creationId xmlns:a16="http://schemas.microsoft.com/office/drawing/2014/main" id="{BB36F485-F32B-CB93-AEFA-FA0738A85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728" y="3776572"/>
            <a:ext cx="4224998" cy="281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vegetable on white ceramic plate">
            <a:extLst>
              <a:ext uri="{FF2B5EF4-FFF2-40B4-BE49-F238E27FC236}">
                <a16:creationId xmlns:a16="http://schemas.microsoft.com/office/drawing/2014/main" id="{3930C77C-4CB8-199A-0E46-9BD2D939D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7932" y="1463043"/>
            <a:ext cx="343848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dwich on table">
            <a:extLst>
              <a:ext uri="{FF2B5EF4-FFF2-40B4-BE49-F238E27FC236}">
                <a16:creationId xmlns:a16="http://schemas.microsoft.com/office/drawing/2014/main" id="{F29FD614-1148-98CD-BAD5-AF49EB23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34" y="3820884"/>
            <a:ext cx="4187898" cy="27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white plate topped with onion rings next to a bowl of dipping sauce">
            <a:extLst>
              <a:ext uri="{FF2B5EF4-FFF2-40B4-BE49-F238E27FC236}">
                <a16:creationId xmlns:a16="http://schemas.microsoft.com/office/drawing/2014/main" id="{1CF452DF-E21E-8680-E268-FBAF5307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0199" y="4269322"/>
            <a:ext cx="3486215" cy="23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0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2B9E37-9DA5-A9CF-E844-3ED193106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 descr="A plate of food with a fish and vegetables on it&#10;&#10;Description automatically generated with low confidence">
            <a:extLst>
              <a:ext uri="{FF2B5EF4-FFF2-40B4-BE49-F238E27FC236}">
                <a16:creationId xmlns:a16="http://schemas.microsoft.com/office/drawing/2014/main" id="{3C76D034-59C1-AC38-2A29-9B5285BA97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642" y="1747823"/>
            <a:ext cx="7772400" cy="3362354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7D09719-7187-8941-A7F8-A75409AD30D7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99854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chemeClr val="bg1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THE MOST TRADED FOOD IN THE WORLD</a:t>
            </a:r>
            <a:endParaRPr lang="es-ES" sz="4000" kern="0" dirty="0">
              <a:solidFill>
                <a:schemeClr val="bg1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7299A-94C3-3FE7-CEC6-359BD7375991}"/>
              </a:ext>
            </a:extLst>
          </p:cNvPr>
          <p:cNvSpPr txBox="1"/>
          <p:nvPr/>
        </p:nvSpPr>
        <p:spPr>
          <a:xfrm>
            <a:off x="2007276" y="5515330"/>
            <a:ext cx="79583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Video Link</a:t>
            </a:r>
            <a:br>
              <a:rPr lang="en-GB" sz="1800" b="1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14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https://www.msc.org/docs/default-source/aus-files/education/2-the-most-traded-food.mp4?sfvrsn=1bc9f508_2</a:t>
            </a:r>
            <a:r>
              <a:rPr lang="en-GB" sz="14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2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0F5B09-E24C-908D-097F-109359DD2C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0F7026C-1AB5-611E-15FC-9ADA28445B1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rgbClr val="0066AB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FISHING AROUND THE WORLD</a:t>
            </a:r>
            <a:endParaRPr lang="es-ES" sz="4000" kern="0" dirty="0">
              <a:solidFill>
                <a:srgbClr val="0066AB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C9B4CB-79CD-AC06-1258-CAC2A26B7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42795B-2887-9DFB-6132-01990AB0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610"/>
            <a:ext cx="7120095" cy="35669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Many communities around the world depend on the fishing industry for food and income.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lack" panose="020B0604030101020102" pitchFamily="34" charset="0"/>
              </a:rPr>
              <a:t>3.3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  <a:r>
              <a:rPr lang="en-US" sz="2600" dirty="0">
                <a:solidFill>
                  <a:srgbClr val="0066AB"/>
                </a:solidFill>
                <a:latin typeface="MetaPro-Black" panose="020B0604030101020102" pitchFamily="34" charset="0"/>
              </a:rPr>
              <a:t>billion people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get at least 20% of their daily animal protein intake from fish 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There are </a:t>
            </a:r>
            <a:r>
              <a:rPr lang="en-US" sz="2600" dirty="0">
                <a:solidFill>
                  <a:srgbClr val="0066AB"/>
                </a:solidFill>
                <a:latin typeface="MetaPro-Black" panose="020B0604030101020102" pitchFamily="34" charset="0"/>
              </a:rPr>
              <a:t>39 million fishers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around the world, catching wild fish and seafood from our ocean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lack" panose="020B0604030101020102" pitchFamily="34" charset="0"/>
              </a:rPr>
              <a:t>492 million people’s 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livelihoods (jobs) are supported by small-scale fisheries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Over 50% of the world’s traded seafood comes from </a:t>
            </a:r>
            <a:r>
              <a:rPr lang="en-US" sz="2600" dirty="0">
                <a:solidFill>
                  <a:srgbClr val="0066AB"/>
                </a:solidFill>
                <a:latin typeface="MetaPro-Black" panose="020B0604030101020102" pitchFamily="34" charset="0"/>
              </a:rPr>
              <a:t>low- and middle- income countries</a:t>
            </a:r>
            <a:r>
              <a:rPr lang="en-US" sz="2600" dirty="0">
                <a:solidFill>
                  <a:srgbClr val="0066AB"/>
                </a:solidFill>
                <a:latin typeface="MetaPro-Book" panose="020B0604030101020102" pitchFamily="34" charset="0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AE23B-3D0A-D063-2B66-358DF973021B}"/>
              </a:ext>
            </a:extLst>
          </p:cNvPr>
          <p:cNvSpPr txBox="1"/>
          <p:nvPr/>
        </p:nvSpPr>
        <p:spPr>
          <a:xfrm>
            <a:off x="926177" y="5346053"/>
            <a:ext cx="6944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0" dirty="0">
                <a:solidFill>
                  <a:srgbClr val="00B1D6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could happen when so many people rely on fish and fishing for food and livelihoods?</a:t>
            </a:r>
            <a:endParaRPr lang="en-US" dirty="0">
              <a:solidFill>
                <a:srgbClr val="00B1D6"/>
              </a:solidFill>
              <a:latin typeface="Meta Offc Pro" panose="020B0504030101020102" pitchFamily="34" charset="0"/>
            </a:endParaRPr>
          </a:p>
          <a:p>
            <a:endParaRPr lang="en-US" dirty="0"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6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B2B9E37-9DA5-A9CF-E844-3ED193106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7D09719-7187-8941-A7F8-A75409AD30D7}"/>
              </a:ext>
            </a:extLst>
          </p:cNvPr>
          <p:cNvSpPr txBox="1">
            <a:spLocks/>
          </p:cNvSpPr>
          <p:nvPr/>
        </p:nvSpPr>
        <p:spPr>
          <a:xfrm>
            <a:off x="569613" y="588617"/>
            <a:ext cx="99854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chemeClr val="bg1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OVERFISHING</a:t>
            </a:r>
            <a:endParaRPr lang="es-ES" sz="4000" kern="0" dirty="0">
              <a:solidFill>
                <a:schemeClr val="bg1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7299A-94C3-3FE7-CEC6-359BD7375991}"/>
              </a:ext>
            </a:extLst>
          </p:cNvPr>
          <p:cNvSpPr txBox="1"/>
          <p:nvPr/>
        </p:nvSpPr>
        <p:spPr>
          <a:xfrm>
            <a:off x="2007276" y="5515330"/>
            <a:ext cx="79583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Video Link</a:t>
            </a:r>
            <a:br>
              <a:rPr lang="en-GB" sz="1800" b="1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GB" sz="14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https://www.msc.org/docs/default-source/aus-files/education/3-overfishing.mp4?sfvrsn=4b92d2ee_2</a:t>
            </a:r>
            <a:r>
              <a:rPr lang="en-GB" sz="14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pic>
        <p:nvPicPr>
          <p:cNvPr id="4" name="Picture 3" descr="A picture containing water, fin, marine mammal, marine biology&#10;&#10;Description automatically generated">
            <a:extLst>
              <a:ext uri="{FF2B5EF4-FFF2-40B4-BE49-F238E27FC236}">
                <a16:creationId xmlns:a16="http://schemas.microsoft.com/office/drawing/2014/main" id="{3C23672B-096B-A21B-B087-619C207BB4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255" y="1682707"/>
            <a:ext cx="7772400" cy="33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343B2-BA5C-433F-94ED-C131FCEE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91C9F-A71C-333D-5F24-50624805C758}"/>
              </a:ext>
            </a:extLst>
          </p:cNvPr>
          <p:cNvSpPr/>
          <p:nvPr/>
        </p:nvSpPr>
        <p:spPr>
          <a:xfrm>
            <a:off x="-70338" y="-80387"/>
            <a:ext cx="4642338" cy="7023798"/>
          </a:xfrm>
          <a:prstGeom prst="rect">
            <a:avLst/>
          </a:prstGeom>
          <a:solidFill>
            <a:srgbClr val="00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5A79044-1F91-F323-12FF-DF68F39E9E33}"/>
              </a:ext>
            </a:extLst>
          </p:cNvPr>
          <p:cNvSpPr txBox="1">
            <a:spLocks/>
          </p:cNvSpPr>
          <p:nvPr/>
        </p:nvSpPr>
        <p:spPr>
          <a:xfrm>
            <a:off x="680146" y="392271"/>
            <a:ext cx="3409533" cy="60734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28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Overfishing is a serious global problem that threatens ocean wildlife, livelihoods and seafood for future generations.</a:t>
            </a:r>
          </a:p>
          <a:p>
            <a:pPr marL="12700">
              <a:spcBef>
                <a:spcPts val="120"/>
              </a:spcBef>
            </a:pPr>
            <a:endParaRPr lang="en-GB" sz="2800" kern="0" dirty="0">
              <a:solidFill>
                <a:schemeClr val="bg1"/>
              </a:solidFill>
              <a:latin typeface="Meta Offc Pro" panose="020B05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en-GB" sz="28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Today, a third of global fish stocks is still overfished, so there’s a risk some species could disappear forever.</a:t>
            </a:r>
            <a:endParaRPr lang="es-ES" sz="2800" kern="0" dirty="0">
              <a:solidFill>
                <a:schemeClr val="bg1"/>
              </a:solidFill>
              <a:latin typeface="Meta Offc Pro" panose="020B05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067C0C-8F8A-BEAB-D833-AD91932ED3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E4423-9943-CFCC-3E24-913DB7E84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4" r="8804"/>
          <a:stretch/>
        </p:blipFill>
        <p:spPr>
          <a:xfrm>
            <a:off x="4775854" y="1533499"/>
            <a:ext cx="7013374" cy="457491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26EB2156-1E70-7F7E-665F-A182B7B659A1}"/>
              </a:ext>
            </a:extLst>
          </p:cNvPr>
          <p:cNvSpPr txBox="1">
            <a:spLocks/>
          </p:cNvSpPr>
          <p:nvPr/>
        </p:nvSpPr>
        <p:spPr>
          <a:xfrm>
            <a:off x="6380361" y="425717"/>
            <a:ext cx="4072725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rgbClr val="0066AB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MARINE FISHERIES SUSTAINABILITY</a:t>
            </a:r>
            <a:endParaRPr lang="es-ES" sz="4000" kern="0" dirty="0">
              <a:solidFill>
                <a:srgbClr val="0066AB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62E8BFE-A20B-589F-1E72-9D17E23F2E2D}"/>
              </a:ext>
            </a:extLst>
          </p:cNvPr>
          <p:cNvSpPr txBox="1"/>
          <p:nvPr/>
        </p:nvSpPr>
        <p:spPr>
          <a:xfrm>
            <a:off x="10067085" y="6269999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>
                <a:solidFill>
                  <a:srgbClr val="0066AB"/>
                </a:solidFill>
                <a:latin typeface="MetaPro-Book" panose="020B0604030101020102" pitchFamily="34" charset="0"/>
                <a:ea typeface="Roboto Condensed" panose="02000000000000000000" pitchFamily="2" charset="0"/>
              </a:rPr>
              <a:t>© FAO SOFIA 2022</a:t>
            </a:r>
          </a:p>
        </p:txBody>
      </p:sp>
    </p:spTree>
    <p:extLst>
      <p:ext uri="{BB962C8B-B14F-4D97-AF65-F5344CB8AC3E}">
        <p14:creationId xmlns:p14="http://schemas.microsoft.com/office/powerpoint/2010/main" val="234096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0F5B09-E24C-908D-097F-109359DD2C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82" y="-30096"/>
            <a:ext cx="3781187" cy="692966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0F7026C-1AB5-611E-15FC-9ADA28445B1B}"/>
              </a:ext>
            </a:extLst>
          </p:cNvPr>
          <p:cNvSpPr txBox="1">
            <a:spLocks/>
          </p:cNvSpPr>
          <p:nvPr/>
        </p:nvSpPr>
        <p:spPr>
          <a:xfrm>
            <a:off x="569614" y="588617"/>
            <a:ext cx="722685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4000" kern="0" dirty="0">
                <a:solidFill>
                  <a:srgbClr val="0066AB"/>
                </a:solidFill>
                <a:latin typeface="Kankin" panose="02000506000000020004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QUESTIONS</a:t>
            </a:r>
            <a:endParaRPr lang="es-ES" sz="4000" kern="0" dirty="0">
              <a:solidFill>
                <a:srgbClr val="0066AB"/>
              </a:solidFill>
              <a:latin typeface="Kankin" panose="02000506000000020004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C9B4CB-79CD-AC06-1258-CAC2A26B7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AE23B-3D0A-D063-2B66-358DF973021B}"/>
              </a:ext>
            </a:extLst>
          </p:cNvPr>
          <p:cNvSpPr txBox="1"/>
          <p:nvPr/>
        </p:nvSpPr>
        <p:spPr>
          <a:xfrm>
            <a:off x="852325" y="1754714"/>
            <a:ext cx="694413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b="1" kern="0" dirty="0">
                <a:solidFill>
                  <a:srgbClr val="00B1D6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</a:t>
            </a:r>
            <a:r>
              <a:rPr lang="en-AU" sz="2800" b="1" kern="0" dirty="0">
                <a:solidFill>
                  <a:srgbClr val="00B1D6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 overfishing mean?</a:t>
            </a:r>
          </a:p>
          <a:p>
            <a:pPr marL="342900" indent="-342900">
              <a:buAutoNum type="arabicPeriod"/>
            </a:pPr>
            <a:endParaRPr lang="en-AU" sz="2800" b="1" kern="0" dirty="0">
              <a:solidFill>
                <a:srgbClr val="00B1D6"/>
              </a:solidFill>
              <a:latin typeface="Meta Offc Pro" panose="020B05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en-AU" sz="2800" b="1" kern="0" dirty="0">
                <a:solidFill>
                  <a:srgbClr val="00B1D6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impact does overfishing have on people’s lives and livelihoods?</a:t>
            </a:r>
          </a:p>
          <a:p>
            <a:pPr marL="342900" indent="-342900">
              <a:buAutoNum type="arabicPeriod"/>
            </a:pPr>
            <a:endParaRPr lang="en-AU" sz="2800" b="1" kern="0" dirty="0">
              <a:solidFill>
                <a:srgbClr val="00B1D6"/>
              </a:solidFill>
              <a:latin typeface="Meta Offc Pro" panose="020B05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AutoNum type="arabicPeriod"/>
            </a:pPr>
            <a:r>
              <a:rPr lang="en-AU" sz="2800" b="1" kern="0" dirty="0">
                <a:solidFill>
                  <a:srgbClr val="00B1D6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is the relationship between fishing and marine ecosystems (whole ocean environment)</a:t>
            </a:r>
            <a:endParaRPr lang="en-US" sz="2800" dirty="0">
              <a:solidFill>
                <a:srgbClr val="00B1D6"/>
              </a:solidFill>
              <a:latin typeface="Meta Offc Pro" panose="020B0504030101020102" pitchFamily="34" charset="0"/>
            </a:endParaRPr>
          </a:p>
          <a:p>
            <a:endParaRPr lang="en-US" sz="2000" dirty="0"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0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AFA572-FDFC-45DD-BE40-21F92176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8C4B9EF-EF43-8733-10AB-AB4BBD03E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013" y="258780"/>
            <a:ext cx="1298523" cy="1044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8B97D-BC71-416B-E6F0-2AA8C5611194}"/>
              </a:ext>
            </a:extLst>
          </p:cNvPr>
          <p:cNvSpPr/>
          <p:nvPr/>
        </p:nvSpPr>
        <p:spPr>
          <a:xfrm>
            <a:off x="948615" y="1116514"/>
            <a:ext cx="4190163" cy="4555415"/>
          </a:xfrm>
          <a:prstGeom prst="rect">
            <a:avLst/>
          </a:prstGeom>
          <a:solidFill>
            <a:srgbClr val="0066AB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FE11EC4-5528-E8E7-4AB6-6A32535F8E47}"/>
              </a:ext>
            </a:extLst>
          </p:cNvPr>
          <p:cNvSpPr txBox="1">
            <a:spLocks/>
          </p:cNvSpPr>
          <p:nvPr/>
        </p:nvSpPr>
        <p:spPr>
          <a:xfrm>
            <a:off x="1225297" y="1313709"/>
            <a:ext cx="3636800" cy="4767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750" b="0" i="0">
                <a:solidFill>
                  <a:srgbClr val="00B6DE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GB" sz="2800" b="1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Sustainable fishing </a:t>
            </a:r>
            <a:r>
              <a:rPr lang="en-GB" sz="2800" kern="0" dirty="0">
                <a:solidFill>
                  <a:schemeClr val="bg1"/>
                </a:solidFill>
                <a:latin typeface="Meta Offc Pro" panose="020B0504030101020102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means leaving enough fish in the ocean and protecting habitats and threatened species. By safeguarding the oceans, people who depend on fishing can maintain their livelihoods.</a:t>
            </a:r>
          </a:p>
          <a:p>
            <a:pPr marL="12700">
              <a:spcBef>
                <a:spcPts val="120"/>
              </a:spcBef>
            </a:pPr>
            <a:endParaRPr lang="es-ES" sz="2800" kern="0" dirty="0">
              <a:solidFill>
                <a:schemeClr val="bg1"/>
              </a:solidFill>
              <a:latin typeface="Meta Offc Pro" panose="020B0504030101020102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A4D23-5D8A-48E9-8F42-7C8B9C53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000"/>
            <a:ext cx="6286951" cy="719616"/>
          </a:xfrm>
        </p:spPr>
        <p:txBody>
          <a:bodyPr tIns="36000"/>
          <a:lstStyle/>
          <a:p>
            <a:r>
              <a:rPr lang="en-AU" dirty="0">
                <a:latin typeface="Kankin" panose="02000506000000020004" pitchFamily="2" charset="0"/>
              </a:rPr>
              <a:t>AUSTRALIAN MSC FISHERIES </a:t>
            </a:r>
            <a:r>
              <a:rPr lang="en-AU" sz="2000" dirty="0">
                <a:latin typeface="Kankin" panose="02000506000000020004" pitchFamily="2" charset="0"/>
              </a:rPr>
              <a:t>(Feb 23)</a:t>
            </a:r>
            <a:endParaRPr lang="en-AU" dirty="0">
              <a:latin typeface="Kankin" panose="02000506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510B4D-E602-4027-9BDD-0FDF6B7773E6}"/>
              </a:ext>
            </a:extLst>
          </p:cNvPr>
          <p:cNvSpPr txBox="1"/>
          <p:nvPr/>
        </p:nvSpPr>
        <p:spPr>
          <a:xfrm>
            <a:off x="269864" y="1021298"/>
            <a:ext cx="52487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B6DE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51% of Australian landings are MSC-engaged</a:t>
            </a:r>
          </a:p>
        </p:txBody>
      </p:sp>
      <p:pic>
        <p:nvPicPr>
          <p:cNvPr id="2" name="Picture 2" descr="Image result for australia">
            <a:extLst>
              <a:ext uri="{FF2B5EF4-FFF2-40B4-BE49-F238E27FC236}">
                <a16:creationId xmlns:a16="http://schemas.microsoft.com/office/drawing/2014/main" id="{B7DB7359-C55B-89E4-71A8-CAA10815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639" y="1470883"/>
            <a:ext cx="5035096" cy="46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B15ACBF-7E70-7F6E-267B-85BC554462D1}"/>
              </a:ext>
            </a:extLst>
          </p:cNvPr>
          <p:cNvSpPr txBox="1">
            <a:spLocks/>
          </p:cNvSpPr>
          <p:nvPr/>
        </p:nvSpPr>
        <p:spPr>
          <a:xfrm>
            <a:off x="1777349" y="3289336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Shark Bay Prawn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CE8AA28-3F8D-DC00-1B83-D2F980794C53}"/>
              </a:ext>
            </a:extLst>
          </p:cNvPr>
          <p:cNvSpPr txBox="1">
            <a:spLocks/>
          </p:cNvSpPr>
          <p:nvPr/>
        </p:nvSpPr>
        <p:spPr>
          <a:xfrm>
            <a:off x="3139994" y="1843779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South </a:t>
            </a: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Sea Pearls**</a:t>
            </a:r>
            <a:endParaRPr kumimoji="0" lang="en-AU" sz="19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Meta Offc Pro" panose="020B0504030101020102" pitchFamily="34" charset="0"/>
              <a:ea typeface="+mn-ea"/>
              <a:cs typeface="+mn-cs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4C5E9B8-8F0F-7385-77E8-3FB29C87FF2D}"/>
              </a:ext>
            </a:extLst>
          </p:cNvPr>
          <p:cNvSpPr txBox="1">
            <a:spLocks/>
          </p:cNvSpPr>
          <p:nvPr/>
        </p:nvSpPr>
        <p:spPr>
          <a:xfrm>
            <a:off x="1211684" y="3988197"/>
            <a:ext cx="2956385" cy="43710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Western Rock Lobster</a:t>
            </a:r>
            <a:endParaRPr kumimoji="0" lang="en-AU" sz="1900" b="1" i="1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Meta Offc Pro" panose="020B0504030101020102" pitchFamily="34" charset="0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6367BC-4758-A4B2-B49E-17C0C28CED83}"/>
              </a:ext>
            </a:extLst>
          </p:cNvPr>
          <p:cNvSpPr txBox="1">
            <a:spLocks/>
          </p:cNvSpPr>
          <p:nvPr/>
        </p:nvSpPr>
        <p:spPr>
          <a:xfrm>
            <a:off x="3819154" y="494465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WA Abalone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B50EE74-D9E0-FFA4-EEA5-219C382EC71B}"/>
              </a:ext>
            </a:extLst>
          </p:cNvPr>
          <p:cNvSpPr txBox="1">
            <a:spLocks/>
          </p:cNvSpPr>
          <p:nvPr/>
        </p:nvSpPr>
        <p:spPr>
          <a:xfrm>
            <a:off x="1162035" y="542063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Deep Sea Crab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027ADAF-B756-D905-4FB5-F0847A95EBD3}"/>
              </a:ext>
            </a:extLst>
          </p:cNvPr>
          <p:cNvSpPr txBox="1">
            <a:spLocks/>
          </p:cNvSpPr>
          <p:nvPr/>
        </p:nvSpPr>
        <p:spPr>
          <a:xfrm>
            <a:off x="2662895" y="4702588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WA Octopus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9BC7C0A-87B4-6C5B-98CB-818044BE94BF}"/>
              </a:ext>
            </a:extLst>
          </p:cNvPr>
          <p:cNvSpPr txBox="1">
            <a:spLocks/>
          </p:cNvSpPr>
          <p:nvPr/>
        </p:nvSpPr>
        <p:spPr>
          <a:xfrm>
            <a:off x="2410364" y="2475061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WA Sea Cucumber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B92DC7D-E6B7-D1E9-45D9-5C392D2DBBA4}"/>
              </a:ext>
            </a:extLst>
          </p:cNvPr>
          <p:cNvSpPr txBox="1">
            <a:spLocks/>
          </p:cNvSpPr>
          <p:nvPr/>
        </p:nvSpPr>
        <p:spPr>
          <a:xfrm>
            <a:off x="269865" y="605584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HIMI Toothfish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E68E242-2EF7-367A-783D-8ECB117A0C3A}"/>
              </a:ext>
            </a:extLst>
          </p:cNvPr>
          <p:cNvSpPr txBox="1">
            <a:spLocks/>
          </p:cNvSpPr>
          <p:nvPr/>
        </p:nvSpPr>
        <p:spPr>
          <a:xfrm>
            <a:off x="5663324" y="493453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SA Sardine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DF57902-A6CC-4081-8CB5-73509CCD6E35}"/>
              </a:ext>
            </a:extLst>
          </p:cNvPr>
          <p:cNvSpPr txBox="1">
            <a:spLocks/>
          </p:cNvSpPr>
          <p:nvPr/>
        </p:nvSpPr>
        <p:spPr>
          <a:xfrm>
            <a:off x="8895860" y="3461473"/>
            <a:ext cx="3037581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Australian Eastern Tuna and Billfish Fishery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EE5D0BD-798A-FB49-A614-260686FEDAA4}"/>
              </a:ext>
            </a:extLst>
          </p:cNvPr>
          <p:cNvSpPr txBox="1">
            <a:spLocks/>
          </p:cNvSpPr>
          <p:nvPr/>
        </p:nvSpPr>
        <p:spPr>
          <a:xfrm>
            <a:off x="5804058" y="5333240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Goolwa Pipi’s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5FC2294-CC11-B4A5-7A81-633EA7C8EB0B}"/>
              </a:ext>
            </a:extLst>
          </p:cNvPr>
          <p:cNvSpPr txBox="1">
            <a:spLocks/>
          </p:cNvSpPr>
          <p:nvPr/>
        </p:nvSpPr>
        <p:spPr>
          <a:xfrm>
            <a:off x="7842830" y="5738511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Blue Grenadier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E487C67-8928-20A9-EFEA-B59927534738}"/>
              </a:ext>
            </a:extLst>
          </p:cNvPr>
          <p:cNvSpPr txBox="1">
            <a:spLocks/>
          </p:cNvSpPr>
          <p:nvPr/>
        </p:nvSpPr>
        <p:spPr>
          <a:xfrm>
            <a:off x="7113580" y="1302863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Northern Prawn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D3C92C-F815-62B8-52CB-5D3330695F73}"/>
              </a:ext>
            </a:extLst>
          </p:cNvPr>
          <p:cNvSpPr txBox="1">
            <a:spLocks/>
          </p:cNvSpPr>
          <p:nvPr/>
        </p:nvSpPr>
        <p:spPr>
          <a:xfrm>
            <a:off x="269864" y="6401008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HIMI Icefish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DE63E2B-E1D7-CA12-F34C-3838BA4CDF5D}"/>
              </a:ext>
            </a:extLst>
          </p:cNvPr>
          <p:cNvSpPr txBox="1">
            <a:spLocks/>
          </p:cNvSpPr>
          <p:nvPr/>
        </p:nvSpPr>
        <p:spPr>
          <a:xfrm>
            <a:off x="7965959" y="618525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Macquarie Island Toothfish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9F3EAC7A-7CF0-50E1-0676-4433693416FD}"/>
              </a:ext>
            </a:extLst>
          </p:cNvPr>
          <p:cNvSpPr txBox="1">
            <a:spLocks/>
          </p:cNvSpPr>
          <p:nvPr/>
        </p:nvSpPr>
        <p:spPr>
          <a:xfrm>
            <a:off x="854272" y="4375861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Peel Harvey Crab &amp; Mullet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15C5809-8293-2614-1FF5-2959F57112EB}"/>
              </a:ext>
            </a:extLst>
          </p:cNvPr>
          <p:cNvSpPr txBox="1">
            <a:spLocks/>
          </p:cNvSpPr>
          <p:nvPr/>
        </p:nvSpPr>
        <p:spPr>
          <a:xfrm>
            <a:off x="5268325" y="4580695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SG Prawns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278B4678-8C00-C22B-B561-151ACEF36400}"/>
              </a:ext>
            </a:extLst>
          </p:cNvPr>
          <p:cNvSpPr txBox="1">
            <a:spLocks/>
          </p:cNvSpPr>
          <p:nvPr/>
        </p:nvSpPr>
        <p:spPr>
          <a:xfrm>
            <a:off x="1473839" y="2914583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Exmouth Gulf Prawn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360931FA-F5D4-4344-B154-9C10E3DA00E8}"/>
              </a:ext>
            </a:extLst>
          </p:cNvPr>
          <p:cNvSpPr txBox="1">
            <a:spLocks/>
          </p:cNvSpPr>
          <p:nvPr/>
        </p:nvSpPr>
        <p:spPr>
          <a:xfrm>
            <a:off x="8195324" y="4939592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Small Pelagic Fishery</a:t>
            </a:r>
            <a:endParaRPr kumimoji="0" lang="en-AU" sz="1900" b="1" i="1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Meta Offc Pro" panose="020B0504030101020102" pitchFamily="34" charset="0"/>
              <a:ea typeface="+mn-ea"/>
              <a:cs typeface="+mn-cs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D69A137-73E1-E304-5FB2-A6193E754341}"/>
              </a:ext>
            </a:extLst>
          </p:cNvPr>
          <p:cNvSpPr txBox="1">
            <a:spLocks/>
          </p:cNvSpPr>
          <p:nvPr/>
        </p:nvSpPr>
        <p:spPr>
          <a:xfrm>
            <a:off x="10131752" y="6532698"/>
            <a:ext cx="2086774" cy="2790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1" i="1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* = full assessment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42509E09-DFDD-9599-7FB9-5BBC25BDB95C}"/>
              </a:ext>
            </a:extLst>
          </p:cNvPr>
          <p:cNvSpPr txBox="1">
            <a:spLocks/>
          </p:cNvSpPr>
          <p:nvPr/>
        </p:nvSpPr>
        <p:spPr>
          <a:xfrm>
            <a:off x="5553874" y="5946373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900" b="1" i="1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Meta Offc Pro" panose="020B0504030101020102" pitchFamily="34" charset="0"/>
              <a:ea typeface="+mn-ea"/>
              <a:cs typeface="+mn-cs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C3F1AB46-C332-65A9-BEFF-3FF16E01C38C}"/>
              </a:ext>
            </a:extLst>
          </p:cNvPr>
          <p:cNvSpPr txBox="1">
            <a:spLocks/>
          </p:cNvSpPr>
          <p:nvPr/>
        </p:nvSpPr>
        <p:spPr>
          <a:xfrm>
            <a:off x="1348333" y="3604866"/>
            <a:ext cx="2633062" cy="34473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Abrolhos Scallop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1448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8DC12B97-6688-5C0D-E001-41EFF4E6EDA5}"/>
              </a:ext>
            </a:extLst>
          </p:cNvPr>
          <p:cNvSpPr txBox="1">
            <a:spLocks/>
          </p:cNvSpPr>
          <p:nvPr/>
        </p:nvSpPr>
        <p:spPr>
          <a:xfrm>
            <a:off x="7741593" y="5304153"/>
            <a:ext cx="2633062" cy="34473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Bass Strait Scallop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1448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B13F8E7E-E7EC-1F04-4352-90A08FD730B5}"/>
              </a:ext>
            </a:extLst>
          </p:cNvPr>
          <p:cNvSpPr txBox="1">
            <a:spLocks/>
          </p:cNvSpPr>
          <p:nvPr/>
        </p:nvSpPr>
        <p:spPr>
          <a:xfrm>
            <a:off x="3015389" y="5370817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Rare Foods Abalone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A5878240-5FE2-E3F4-5B01-ED2D0CACEA9E}"/>
              </a:ext>
            </a:extLst>
          </p:cNvPr>
          <p:cNvSpPr txBox="1">
            <a:spLocks/>
          </p:cNvSpPr>
          <p:nvPr/>
        </p:nvSpPr>
        <p:spPr>
          <a:xfrm>
            <a:off x="3959588" y="5947937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1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Great Australia Bight Fishery*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57B04B7-21B6-CDF7-868A-068FF7EC5E27}"/>
              </a:ext>
            </a:extLst>
          </p:cNvPr>
          <p:cNvSpPr txBox="1">
            <a:spLocks/>
          </p:cNvSpPr>
          <p:nvPr/>
        </p:nvSpPr>
        <p:spPr>
          <a:xfrm>
            <a:off x="8667090" y="4189976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1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Eastern Rock Lobster*</a:t>
            </a:r>
          </a:p>
        </p:txBody>
      </p:sp>
      <p:sp>
        <p:nvSpPr>
          <p:cNvPr id="53" name="Content Placeholder 6">
            <a:extLst>
              <a:ext uri="{FF2B5EF4-FFF2-40B4-BE49-F238E27FC236}">
                <a16:creationId xmlns:a16="http://schemas.microsoft.com/office/drawing/2014/main" id="{87A54C43-34AA-8A39-5395-2482338B028E}"/>
              </a:ext>
            </a:extLst>
          </p:cNvPr>
          <p:cNvSpPr txBox="1">
            <a:spLocks/>
          </p:cNvSpPr>
          <p:nvPr/>
        </p:nvSpPr>
        <p:spPr>
          <a:xfrm>
            <a:off x="8432274" y="2950345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1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Eastern King Prawn*</a:t>
            </a: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 </a:t>
            </a:r>
            <a:endParaRPr kumimoji="0" lang="en-AU" sz="1900" b="1" i="1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Meta Offc Pro" panose="020B0504030101020102" pitchFamily="34" charset="0"/>
              <a:ea typeface="+mn-ea"/>
              <a:cs typeface="+mn-cs"/>
            </a:endParaRPr>
          </a:p>
        </p:txBody>
      </p:sp>
      <p:sp>
        <p:nvSpPr>
          <p:cNvPr id="54" name="Content Placeholder 6">
            <a:extLst>
              <a:ext uri="{FF2B5EF4-FFF2-40B4-BE49-F238E27FC236}">
                <a16:creationId xmlns:a16="http://schemas.microsoft.com/office/drawing/2014/main" id="{E95BD127-DFB6-9621-FF1D-FD4890BA90EC}"/>
              </a:ext>
            </a:extLst>
          </p:cNvPr>
          <p:cNvSpPr txBox="1">
            <a:spLocks/>
          </p:cNvSpPr>
          <p:nvPr/>
        </p:nvSpPr>
        <p:spPr>
          <a:xfrm>
            <a:off x="9032265" y="4548731"/>
            <a:ext cx="3332309" cy="3536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2000" b="1" kern="1200">
                <a:solidFill>
                  <a:srgbClr val="144894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87200" indent="-1872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4320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61920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900" b="1" i="1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eta Offc Pro" panose="020B0504030101020102" pitchFamily="34" charset="0"/>
                <a:ea typeface="+mn-ea"/>
                <a:cs typeface="+mn-cs"/>
              </a:rPr>
              <a:t>Royal Red Prawn*</a:t>
            </a:r>
          </a:p>
        </p:txBody>
      </p:sp>
    </p:spTree>
    <p:extLst>
      <p:ext uri="{BB962C8B-B14F-4D97-AF65-F5344CB8AC3E}">
        <p14:creationId xmlns:p14="http://schemas.microsoft.com/office/powerpoint/2010/main" val="3912998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unications Doc" ma:contentTypeID="0x0101002AD5970EF4B149489D0BD831B6EB1AEB00176318B08906DF4C8334B4E641161E9A" ma:contentTypeVersion="20" ma:contentTypeDescription="" ma:contentTypeScope="" ma:versionID="5904fa494541603a81f042763b5e6375">
  <xsd:schema xmlns:xsd="http://www.w3.org/2001/XMLSchema" xmlns:xs="http://www.w3.org/2001/XMLSchema" xmlns:p="http://schemas.microsoft.com/office/2006/metadata/properties" xmlns:ns2="9c9492c6-bb4a-475a-9417-03fb6e02b546" xmlns:ns3="5bbba4aa-7fd4-4d2d-be8c-fd3573a739f9" targetNamespace="http://schemas.microsoft.com/office/2006/metadata/properties" ma:root="true" ma:fieldsID="d2dc75c73059dc0387c082f965b57d6a" ns2:_="" ns3:_="">
    <xsd:import namespace="9c9492c6-bb4a-475a-9417-03fb6e02b546"/>
    <xsd:import namespace="5bbba4aa-7fd4-4d2d-be8c-fd3573a739f9"/>
    <xsd:element name="properties">
      <xsd:complexType>
        <xsd:sequence>
          <xsd:element name="documentManagement">
            <xsd:complexType>
              <xsd:all>
                <xsd:element ref="ns2:k44fcbc574854ccb9248bec1c00fb633" minOccurs="0"/>
                <xsd:element ref="ns2:TaxCatchAll" minOccurs="0"/>
                <xsd:element ref="ns2:TaxCatchAllLabel" minOccurs="0"/>
                <xsd:element ref="ns2:l2db22adec59450794293e3c73300228" minOccurs="0"/>
                <xsd:element ref="ns2:f0ef42d053c04332b825d29467cc0e6f" minOccurs="0"/>
                <xsd:element ref="ns2:Doc_x0020_Owner" minOccurs="0"/>
                <xsd:element ref="ns2:acce28d4ce3646ca8ebb0e6b41effd38" minOccurs="0"/>
                <xsd:element ref="ns2:c5ada89c62d049f9a1e7de27156b03da" minOccurs="0"/>
                <xsd:element ref="ns2:bf0f640b02e341d5849b56bea45b7917" minOccurs="0"/>
                <xsd:element ref="ns2:ma75b997b1c4450da0064dc456725d84" minOccurs="0"/>
                <xsd:element ref="ns2:f61c9782cdca4365a2215df77f92e42b" minOccurs="0"/>
                <xsd:element ref="ns2:ec86dd37edf24aef8aab39061a9a3044" minOccurs="0"/>
                <xsd:element ref="ns2:n709ddb032704d1e98942b66fc93be3c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492c6-bb4a-475a-9417-03fb6e02b546" elementFormDefault="qualified">
    <xsd:import namespace="http://schemas.microsoft.com/office/2006/documentManagement/types"/>
    <xsd:import namespace="http://schemas.microsoft.com/office/infopath/2007/PartnerControls"/>
    <xsd:element name="k44fcbc574854ccb9248bec1c00fb633" ma:index="8" nillable="true" ma:taxonomy="true" ma:internalName="k44fcbc574854ccb9248bec1c00fb633" ma:taxonomyFieldName="Comms_x0020_Area" ma:displayName="Comms Area" ma:default="" ma:fieldId="{444fcbc5-7485-4ccb-9248-bec1c00fb633}" ma:sspId="1b199611-8856-41f6-9a1b-e76f78ab8edd" ma:termSetId="85788c37-05ad-437d-949d-31a475f992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f1a40f-4dae-4703-838f-2b7de3af4b29}" ma:internalName="TaxCatchAll" ma:showField="CatchAllData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f1a40f-4dae-4703-838f-2b7de3af4b29}" ma:internalName="TaxCatchAllLabel" ma:readOnly="true" ma:showField="CatchAllDataLabel" ma:web="9c9492c6-bb4a-475a-9417-03fb6e02b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db22adec59450794293e3c73300228" ma:index="12" nillable="true" ma:taxonomy="true" ma:internalName="l2db22adec59450794293e3c73300228" ma:taxonomyFieldName="Project_x0020_Name" ma:displayName="Project Name" ma:indexed="true" ma:default="" ma:fieldId="{52db22ad-ec59-4507-9429-3e3c73300228}" ma:sspId="1b199611-8856-41f6-9a1b-e76f78ab8edd" ma:termSetId="78d3568b-a953-434c-a8c6-8ee8b71f229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0ef42d053c04332b825d29467cc0e6f" ma:index="14" nillable="true" ma:taxonomy="true" ma:internalName="f0ef42d053c04332b825d29467cc0e6f" ma:taxonomyFieldName="Doc_x0020_Type" ma:displayName="Doc Type" ma:default="" ma:fieldId="{f0ef42d0-53c0-4332-b825-d29467cc0e6f}" ma:sspId="1b199611-8856-41f6-9a1b-e76f78ab8edd" ma:termSetId="4f176891-ce53-4b8d-b4cc-8b28d60f16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_x0020_Owner" ma:index="16" nillable="true" ma:displayName="Doc Owner" ma:list="UserInfo" ma:SharePointGroup="0" ma:internalName="Doc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cce28d4ce3646ca8ebb0e6b41effd38" ma:index="17" nillable="true" ma:taxonomy="true" ma:internalName="acce28d4ce3646ca8ebb0e6b41effd38" ma:taxonomyFieldName="Partner" ma:displayName="Partner" ma:default="" ma:fieldId="{acce28d4-ce36-46ca-8ebb-0e6b41effd38}" ma:sspId="1b199611-8856-41f6-9a1b-e76f78ab8edd" ma:termSetId="82733025-d987-40dc-ad8a-a6e1858e2c4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5ada89c62d049f9a1e7de27156b03da" ma:index="19" nillable="true" ma:taxonomy="true" ma:internalName="c5ada89c62d049f9a1e7de27156b03da" ma:taxonomyFieldName="Q_x0020_Month" ma:displayName="Q Month" ma:default="" ma:fieldId="{c5ada89c-62d0-49f9-a1e7-de27156b03da}" ma:sspId="1b199611-8856-41f6-9a1b-e76f78ab8edd" ma:termSetId="eaf8b6cd-11d0-4dd5-9765-312225d9e8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0f640b02e341d5849b56bea45b7917" ma:index="21" nillable="true" ma:taxonomy="true" ma:internalName="bf0f640b02e341d5849b56bea45b7917" ma:taxonomyFieldName="Year" ma:displayName="Year" ma:default="443;#2020|b11602db-1afd-4925-86ec-bf366800bb70" ma:fieldId="{bf0f640b-02e3-41d5-849b-56bea45b7917}" ma:sspId="1b199611-8856-41f6-9a1b-e76f78ab8edd" ma:termSetId="6be83c71-220e-4ddd-aa98-c0925378c1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75b997b1c4450da0064dc456725d84" ma:index="23" nillable="true" ma:taxonomy="true" ma:internalName="ma75b997b1c4450da0064dc456725d84" ma:taxonomyFieldName="Language_x0020_MSC" ma:displayName="Language MSC" ma:default="7;#English|d234cd68-e97e-499c-8971-e23c35e62b29" ma:fieldId="{6a75b997-b1c4-450d-a006-4dc456725d84}" ma:sspId="1b199611-8856-41f6-9a1b-e76f78ab8edd" ma:termSetId="a59a575a-dd31-4993-a793-03b45980e3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1c9782cdca4365a2215df77f92e42b" ma:index="25" nillable="true" ma:taxonomy="true" ma:internalName="f61c9782cdca4365a2215df77f92e42b" ma:taxonomyFieldName="Location_x0020_MSC" ma:displayName="Location MSC" ma:default="8;#Global|884f2976-6ea8-46b7-bd2e-687efde62a06" ma:fieldId="{f61c9782-cdca-4365-a221-5df77f92e42b}" ma:sspId="1b199611-8856-41f6-9a1b-e76f78ab8edd" ma:termSetId="6fed0f4b-0e9b-4910-a0d8-a7f1207b9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86dd37edf24aef8aab39061a9a3044" ma:index="27" nillable="true" ma:taxonomy="true" ma:internalName="ec86dd37edf24aef8aab39061a9a3044" ma:taxonomyFieldName="Fishery_x0020_Name" ma:displayName="Fishery Name" ma:default="" ma:fieldId="{ec86dd37-edf2-4aef-8aab-39061a9a3044}" ma:sspId="1b199611-8856-41f6-9a1b-e76f78ab8edd" ma:termSetId="ff2920d3-9c71-4cbf-8ad6-accc15d5f7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09ddb032704d1e98942b66fc93be3c" ma:index="29" nillable="true" ma:taxonomy="true" ma:internalName="n709ddb032704d1e98942b66fc93be3c" ma:taxonomyFieldName="Species" ma:displayName="Species" ma:default="" ma:fieldId="{7709ddb0-3270-4d1e-9894-2b66fc93be3c}" ma:sspId="1b199611-8856-41f6-9a1b-e76f78ab8edd" ma:termSetId="c9e0e43b-5428-42fa-a44a-b0c4a14cc1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4" nillable="true" ma:displayName="Last Shared By Time" ma:description="" ma:internalName="LastSharedByTime" ma:readOnly="true">
      <xsd:simpleType>
        <xsd:restriction base="dms:DateTime"/>
      </xsd:simpleType>
    </xsd:element>
    <xsd:element name="_dlc_DocId" ma:index="3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ba4aa-7fd4-4d2d-be8c-fd3573a73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41" nillable="true" ma:displayName="MediaServiceAutoTags" ma:internalName="MediaServiceAutoTags" ma:readOnly="true">
      <xsd:simpleType>
        <xsd:restriction base="dms:Text"/>
      </xsd:simpleType>
    </xsd:element>
    <xsd:element name="MediaServiceOCR" ma:index="4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4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LengthInSeconds" ma:index="4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0" nillable="true" ma:taxonomy="true" ma:internalName="lcf76f155ced4ddcb4097134ff3c332f" ma:taxonomyFieldName="MediaServiceImageTags" ma:displayName="Image Tags" ma:readOnly="false" ma:fieldId="{5cf76f15-5ced-4ddc-b409-7134ff3c332f}" ma:taxonomyMulti="true" ma:sspId="1b199611-8856-41f6-9a1b-e76f78ab8e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9492c6-bb4a-475a-9417-03fb6e02b546">
      <Value>201</Value>
      <Value>443</Value>
      <Value>8</Value>
      <Value>7</Value>
    </TaxCatchAll>
    <n709ddb032704d1e98942b66fc93be3c xmlns="9c9492c6-bb4a-475a-9417-03fb6e02b546">
      <Terms xmlns="http://schemas.microsoft.com/office/infopath/2007/PartnerControls"/>
    </n709ddb032704d1e98942b66fc93be3c>
    <k44fcbc574854ccb9248bec1c00fb633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Campaign</TermName>
          <TermId xmlns="http://schemas.microsoft.com/office/infopath/2007/PartnerControls">93a311ca-04ee-4c52-bd51-c365a1061d15</TermId>
        </TermInfo>
      </Terms>
    </k44fcbc574854ccb9248bec1c00fb633>
    <f0ef42d053c04332b825d29467cc0e6f xmlns="9c9492c6-bb4a-475a-9417-03fb6e02b546">
      <Terms xmlns="http://schemas.microsoft.com/office/infopath/2007/PartnerControls"/>
    </f0ef42d053c04332b825d29467cc0e6f>
    <Doc_x0020_Owner xmlns="9c9492c6-bb4a-475a-9417-03fb6e02b546">
      <UserInfo>
        <DisplayName/>
        <AccountId xsi:nil="true"/>
        <AccountType/>
      </UserInfo>
    </Doc_x0020_Owner>
    <lcf76f155ced4ddcb4097134ff3c332f xmlns="5bbba4aa-7fd4-4d2d-be8c-fd3573a739f9">
      <Terms xmlns="http://schemas.microsoft.com/office/infopath/2007/PartnerControls"/>
    </lcf76f155ced4ddcb4097134ff3c332f>
    <bf0f640b02e341d5849b56bea45b7917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b11602db-1afd-4925-86ec-bf366800bb70</TermId>
        </TermInfo>
      </Terms>
    </bf0f640b02e341d5849b56bea45b7917>
    <acce28d4ce3646ca8ebb0e6b41effd38 xmlns="9c9492c6-bb4a-475a-9417-03fb6e02b546">
      <Terms xmlns="http://schemas.microsoft.com/office/infopath/2007/PartnerControls"/>
    </acce28d4ce3646ca8ebb0e6b41effd38>
    <ma75b997b1c4450da0064dc456725d84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d234cd68-e97e-499c-8971-e23c35e62b29</TermId>
        </TermInfo>
      </Terms>
    </ma75b997b1c4450da0064dc456725d84>
    <f61c9782cdca4365a2215df77f92e42b xmlns="9c9492c6-bb4a-475a-9417-03fb6e02b5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884f2976-6ea8-46b7-bd2e-687efde62a06</TermId>
        </TermInfo>
      </Terms>
    </f61c9782cdca4365a2215df77f92e42b>
    <l2db22adec59450794293e3c73300228 xmlns="9c9492c6-bb4a-475a-9417-03fb6e02b546">
      <Terms xmlns="http://schemas.microsoft.com/office/infopath/2007/PartnerControls"/>
    </l2db22adec59450794293e3c73300228>
    <c5ada89c62d049f9a1e7de27156b03da xmlns="9c9492c6-bb4a-475a-9417-03fb6e02b546">
      <Terms xmlns="http://schemas.microsoft.com/office/infopath/2007/PartnerControls"/>
    </c5ada89c62d049f9a1e7de27156b03da>
    <ec86dd37edf24aef8aab39061a9a3044 xmlns="9c9492c6-bb4a-475a-9417-03fb6e02b546">
      <Terms xmlns="http://schemas.microsoft.com/office/infopath/2007/PartnerControls"/>
    </ec86dd37edf24aef8aab39061a9a3044>
    <_dlc_DocId xmlns="9c9492c6-bb4a-475a-9417-03fb6e02b546">MSCCOMMS-1021691859-7019</_dlc_DocId>
    <_dlc_DocIdUrl xmlns="9c9492c6-bb4a-475a-9417-03fb6e02b546">
      <Url>https://marinestewardshipcouncil.sharepoint.com/sites/Communications/_layouts/15/DocIdRedir.aspx?ID=MSCCOMMS-1021691859-7019</Url>
      <Description>MSCCOMMS-1021691859-7019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A9C7453-7831-4488-B796-99624F5D0678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FAD4C01B-D7FF-4796-9D50-6EC0ECD4B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492c6-bb4a-475a-9417-03fb6e02b546"/>
    <ds:schemaRef ds:uri="5bbba4aa-7fd4-4d2d-be8c-fd3573a73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FCB1A-C7B5-4BB0-9EDD-A5402D373A2C}">
  <ds:schemaRefs>
    <ds:schemaRef ds:uri="http://schemas.microsoft.com/office/2006/metadata/properties"/>
    <ds:schemaRef ds:uri="http://schemas.microsoft.com/office/infopath/2007/PartnerControls"/>
    <ds:schemaRef ds:uri="9c9492c6-bb4a-475a-9417-03fb6e02b546"/>
    <ds:schemaRef ds:uri="5bbba4aa-7fd4-4d2d-be8c-fd3573a739f9"/>
  </ds:schemaRefs>
</ds:datastoreItem>
</file>

<file path=customXml/itemProps4.xml><?xml version="1.0" encoding="utf-8"?>
<ds:datastoreItem xmlns:ds="http://schemas.openxmlformats.org/officeDocument/2006/customXml" ds:itemID="{57D942B1-40B7-4FF5-A0F0-E7C1191A2AF1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4E862E39-F4D0-470B-A43B-2646FCF2079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470</Words>
  <Application>Microsoft Macintosh PowerPoint</Application>
  <PresentationFormat>Widescreen</PresentationFormat>
  <Paragraphs>77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Kankin</vt:lpstr>
      <vt:lpstr>Local Brewery Five</vt:lpstr>
      <vt:lpstr>Meta Offc Pro</vt:lpstr>
      <vt:lpstr>MetaPro-Black</vt:lpstr>
      <vt:lpstr>MetaPro-Book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AUSTRALIAN MSC FISHERIES (Feb 23)</vt:lpstr>
      <vt:lpstr>THE MSC FISHERY STANDARD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Kate Jones</dc:creator>
  <cp:keywords/>
  <dc:description/>
  <cp:lastModifiedBy>Alexis Farr</cp:lastModifiedBy>
  <cp:revision>69</cp:revision>
  <dcterms:created xsi:type="dcterms:W3CDTF">2023-04-06T11:58:13Z</dcterms:created>
  <dcterms:modified xsi:type="dcterms:W3CDTF">2023-06-05T01:08:18Z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0x0101002AD5970EF4B149489D0BD831B6EB1AEB00176318B08906DF4C8334B4E641161E9A</vt:lpwstr>
  </property>
  <property fmtid="{D5CDD505-2E9C-101B-9397-08002B2CF9AE}" pid="3" name="Year">
    <vt:lpwstr>443;#2020|b11602db-1afd-4925-86ec-bf366800bb70</vt:lpwstr>
  </property>
  <property fmtid="{D5CDD505-2E9C-101B-9397-08002B2CF9AE}" pid="4" name="Location MSC">
    <vt:lpwstr>8;#Global|884f2976-6ea8-46b7-bd2e-687efde62a06</vt:lpwstr>
  </property>
  <property fmtid="{D5CDD505-2E9C-101B-9397-08002B2CF9AE}" pid="5" name="Language MSC">
    <vt:lpwstr>7;#English|d234cd68-e97e-499c-8971-e23c35e62b29</vt:lpwstr>
  </property>
  <property fmtid="{D5CDD505-2E9C-101B-9397-08002B2CF9AE}" pid="6" name="_dlc_DocIdItemGuid">
    <vt:lpwstr>9397a45d-e7bf-434d-ae77-e1509649108a</vt:lpwstr>
  </property>
  <property fmtid="{D5CDD505-2E9C-101B-9397-08002B2CF9AE}" pid="7" name="Q Month">
    <vt:lpwstr/>
  </property>
  <property fmtid="{D5CDD505-2E9C-101B-9397-08002B2CF9AE}" pid="8" name="MediaServiceImageTags">
    <vt:lpwstr/>
  </property>
  <property fmtid="{D5CDD505-2E9C-101B-9397-08002B2CF9AE}" pid="9" name="Species">
    <vt:lpwstr/>
  </property>
  <property fmtid="{D5CDD505-2E9C-101B-9397-08002B2CF9AE}" pid="10" name="Fishery Name">
    <vt:lpwstr/>
  </property>
  <property fmtid="{D5CDD505-2E9C-101B-9397-08002B2CF9AE}" pid="11" name="Comms Area">
    <vt:lpwstr>201;#Campaign|93a311ca-04ee-4c52-bd51-c365a1061d15</vt:lpwstr>
  </property>
  <property fmtid="{D5CDD505-2E9C-101B-9397-08002B2CF9AE}" pid="12" name="Project Name">
    <vt:lpwstr/>
  </property>
  <property fmtid="{D5CDD505-2E9C-101B-9397-08002B2CF9AE}" pid="13" name="Doc Type">
    <vt:lpwstr/>
  </property>
  <property fmtid="{D5CDD505-2E9C-101B-9397-08002B2CF9AE}" pid="14" name="Partner">
    <vt:lpwstr/>
  </property>
  <property fmtid="{D5CDD505-2E9C-101B-9397-08002B2CF9AE}" pid="15" name="Doc_x0020_Type">
    <vt:lpwstr/>
  </property>
  <property fmtid="{D5CDD505-2E9C-101B-9397-08002B2CF9AE}" pid="16" name="Project_x0020_Name">
    <vt:lpwstr/>
  </property>
  <property fmtid="{D5CDD505-2E9C-101B-9397-08002B2CF9AE}" pid="17" name="Q_x0020_Month">
    <vt:lpwstr/>
  </property>
  <property fmtid="{D5CDD505-2E9C-101B-9397-08002B2CF9AE}" pid="18" name="Fishery_x0020_Name">
    <vt:lpwstr/>
  </property>
</Properties>
</file>