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firstSlideNum="12" saveSubsetFonts="1" autoCompressPictures="0">
  <p:sldMasterIdLst>
    <p:sldMasterId id="2147483648" r:id="rId1"/>
  </p:sldMasterIdLst>
  <p:notesMasterIdLst>
    <p:notesMasterId r:id="rId8"/>
  </p:notesMasterIdLst>
  <p:handoutMasterIdLst>
    <p:handoutMasterId r:id="rId9"/>
  </p:handoutMasterIdLst>
  <p:sldIdLst>
    <p:sldId id="322" r:id="rId2"/>
    <p:sldId id="349" r:id="rId3"/>
    <p:sldId id="258" r:id="rId4"/>
    <p:sldId id="260" r:id="rId5"/>
    <p:sldId id="328" r:id="rId6"/>
    <p:sldId id="339" r:id="rId7"/>
  </p:sldIdLst>
  <p:sldSz cx="9144000" cy="5143500" type="screen16x9"/>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clrMru>
    <a:srgbClr val="002E6C"/>
    <a:srgbClr val="009AC7"/>
    <a:srgbClr val="00B6DE"/>
    <a:srgbClr val="00B194"/>
    <a:srgbClr val="175EAA"/>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2024767-DD3B-5948-8BD6-66E94ED94BF8}" v="1" dt="2021-08-27T06:48:07.206"/>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31348" autoAdjust="0"/>
    <p:restoredTop sz="84830" autoAdjust="0"/>
  </p:normalViewPr>
  <p:slideViewPr>
    <p:cSldViewPr snapToGrid="0" snapToObjects="1">
      <p:cViewPr varScale="1">
        <p:scale>
          <a:sx n="143" d="100"/>
          <a:sy n="143" d="100"/>
        </p:scale>
        <p:origin x="296" y="584"/>
      </p:cViewPr>
      <p:guideLst>
        <p:guide orient="horz" pos="1620"/>
        <p:guide pos="2880"/>
      </p:guideLst>
    </p:cSldViewPr>
  </p:slideViewPr>
  <p:outlineViewPr>
    <p:cViewPr>
      <p:scale>
        <a:sx n="33" d="100"/>
        <a:sy n="33" d="100"/>
      </p:scale>
      <p:origin x="0" y="2424"/>
    </p:cViewPr>
  </p:outlineViewPr>
  <p:notesTextViewPr>
    <p:cViewPr>
      <p:scale>
        <a:sx n="100" d="100"/>
        <a:sy n="100" d="100"/>
      </p:scale>
      <p:origin x="0" y="0"/>
    </p:cViewPr>
  </p:notesTextViewPr>
  <p:sorterViewPr>
    <p:cViewPr>
      <p:scale>
        <a:sx n="66" d="100"/>
        <a:sy n="66" d="100"/>
      </p:scale>
      <p:origin x="0" y="0"/>
    </p:cViewPr>
  </p:sorterViewPr>
  <p:notesViewPr>
    <p:cSldViewPr snapToGrid="0" snapToObjects="1">
      <p:cViewPr varScale="1">
        <p:scale>
          <a:sx n="80" d="100"/>
          <a:sy n="80" d="100"/>
        </p:scale>
        <p:origin x="-2416" y="-112"/>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notesMaster" Target="notesMasters/notesMaster1.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5" Type="http://schemas.microsoft.com/office/2015/10/relationships/revisionInfo" Target="revisionInfo.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handoutMaster" Target="handoutMasters/handoutMaster1.xml"/><Relationship Id="rId14"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Rika Milne" userId="fecd8a3d-c916-4ea3-a257-2055795c0590" providerId="ADAL" clId="{22024767-DD3B-5948-8BD6-66E94ED94BF8}"/>
    <pc:docChg chg="delSld modSld">
      <pc:chgData name="Rika Milne" userId="fecd8a3d-c916-4ea3-a257-2055795c0590" providerId="ADAL" clId="{22024767-DD3B-5948-8BD6-66E94ED94BF8}" dt="2021-08-27T06:49:24.094" v="46" actId="14100"/>
      <pc:docMkLst>
        <pc:docMk/>
      </pc:docMkLst>
      <pc:sldChg chg="del">
        <pc:chgData name="Rika Milne" userId="fecd8a3d-c916-4ea3-a257-2055795c0590" providerId="ADAL" clId="{22024767-DD3B-5948-8BD6-66E94ED94BF8}" dt="2021-08-27T06:48:31.954" v="1" actId="2696"/>
        <pc:sldMkLst>
          <pc:docMk/>
          <pc:sldMk cId="1827224967" sldId="266"/>
        </pc:sldMkLst>
      </pc:sldChg>
      <pc:sldChg chg="del">
        <pc:chgData name="Rika Milne" userId="fecd8a3d-c916-4ea3-a257-2055795c0590" providerId="ADAL" clId="{22024767-DD3B-5948-8BD6-66E94ED94BF8}" dt="2021-08-27T06:48:31.954" v="1" actId="2696"/>
        <pc:sldMkLst>
          <pc:docMk/>
          <pc:sldMk cId="2259666450" sldId="268"/>
        </pc:sldMkLst>
      </pc:sldChg>
      <pc:sldChg chg="del">
        <pc:chgData name="Rika Milne" userId="fecd8a3d-c916-4ea3-a257-2055795c0590" providerId="ADAL" clId="{22024767-DD3B-5948-8BD6-66E94ED94BF8}" dt="2021-08-27T06:48:31.954" v="1" actId="2696"/>
        <pc:sldMkLst>
          <pc:docMk/>
          <pc:sldMk cId="3517222217" sldId="270"/>
        </pc:sldMkLst>
      </pc:sldChg>
      <pc:sldChg chg="del">
        <pc:chgData name="Rika Milne" userId="fecd8a3d-c916-4ea3-a257-2055795c0590" providerId="ADAL" clId="{22024767-DD3B-5948-8BD6-66E94ED94BF8}" dt="2021-08-27T06:48:19.835" v="0" actId="2696"/>
        <pc:sldMkLst>
          <pc:docMk/>
          <pc:sldMk cId="1023834172" sldId="279"/>
        </pc:sldMkLst>
      </pc:sldChg>
      <pc:sldChg chg="del">
        <pc:chgData name="Rika Milne" userId="fecd8a3d-c916-4ea3-a257-2055795c0590" providerId="ADAL" clId="{22024767-DD3B-5948-8BD6-66E94ED94BF8}" dt="2021-08-27T06:48:31.954" v="1" actId="2696"/>
        <pc:sldMkLst>
          <pc:docMk/>
          <pc:sldMk cId="131379959" sldId="280"/>
        </pc:sldMkLst>
      </pc:sldChg>
      <pc:sldChg chg="del">
        <pc:chgData name="Rika Milne" userId="fecd8a3d-c916-4ea3-a257-2055795c0590" providerId="ADAL" clId="{22024767-DD3B-5948-8BD6-66E94ED94BF8}" dt="2021-08-27T06:48:31.954" v="1" actId="2696"/>
        <pc:sldMkLst>
          <pc:docMk/>
          <pc:sldMk cId="223554493" sldId="283"/>
        </pc:sldMkLst>
      </pc:sldChg>
      <pc:sldChg chg="del">
        <pc:chgData name="Rika Milne" userId="fecd8a3d-c916-4ea3-a257-2055795c0590" providerId="ADAL" clId="{22024767-DD3B-5948-8BD6-66E94ED94BF8}" dt="2021-08-27T06:48:31.954" v="1" actId="2696"/>
        <pc:sldMkLst>
          <pc:docMk/>
          <pc:sldMk cId="3588856059" sldId="284"/>
        </pc:sldMkLst>
      </pc:sldChg>
      <pc:sldChg chg="del">
        <pc:chgData name="Rika Milne" userId="fecd8a3d-c916-4ea3-a257-2055795c0590" providerId="ADAL" clId="{22024767-DD3B-5948-8BD6-66E94ED94BF8}" dt="2021-08-27T06:48:19.835" v="0" actId="2696"/>
        <pc:sldMkLst>
          <pc:docMk/>
          <pc:sldMk cId="3570494703" sldId="304"/>
        </pc:sldMkLst>
      </pc:sldChg>
      <pc:sldChg chg="del">
        <pc:chgData name="Rika Milne" userId="fecd8a3d-c916-4ea3-a257-2055795c0590" providerId="ADAL" clId="{22024767-DD3B-5948-8BD6-66E94ED94BF8}" dt="2021-08-27T06:48:19.835" v="0" actId="2696"/>
        <pc:sldMkLst>
          <pc:docMk/>
          <pc:sldMk cId="1601337788" sldId="305"/>
        </pc:sldMkLst>
      </pc:sldChg>
      <pc:sldChg chg="del">
        <pc:chgData name="Rika Milne" userId="fecd8a3d-c916-4ea3-a257-2055795c0590" providerId="ADAL" clId="{22024767-DD3B-5948-8BD6-66E94ED94BF8}" dt="2021-08-27T06:48:31.954" v="1" actId="2696"/>
        <pc:sldMkLst>
          <pc:docMk/>
          <pc:sldMk cId="1760634091" sldId="306"/>
        </pc:sldMkLst>
      </pc:sldChg>
      <pc:sldChg chg="del">
        <pc:chgData name="Rika Milne" userId="fecd8a3d-c916-4ea3-a257-2055795c0590" providerId="ADAL" clId="{22024767-DD3B-5948-8BD6-66E94ED94BF8}" dt="2021-08-27T06:48:31.954" v="1" actId="2696"/>
        <pc:sldMkLst>
          <pc:docMk/>
          <pc:sldMk cId="2174439138" sldId="307"/>
        </pc:sldMkLst>
      </pc:sldChg>
      <pc:sldChg chg="del">
        <pc:chgData name="Rika Milne" userId="fecd8a3d-c916-4ea3-a257-2055795c0590" providerId="ADAL" clId="{22024767-DD3B-5948-8BD6-66E94ED94BF8}" dt="2021-08-27T06:48:31.954" v="1" actId="2696"/>
        <pc:sldMkLst>
          <pc:docMk/>
          <pc:sldMk cId="2987000905" sldId="309"/>
        </pc:sldMkLst>
      </pc:sldChg>
      <pc:sldChg chg="del">
        <pc:chgData name="Rika Milne" userId="fecd8a3d-c916-4ea3-a257-2055795c0590" providerId="ADAL" clId="{22024767-DD3B-5948-8BD6-66E94ED94BF8}" dt="2021-08-27T06:48:19.835" v="0" actId="2696"/>
        <pc:sldMkLst>
          <pc:docMk/>
          <pc:sldMk cId="1865944649" sldId="311"/>
        </pc:sldMkLst>
      </pc:sldChg>
      <pc:sldChg chg="del">
        <pc:chgData name="Rika Milne" userId="fecd8a3d-c916-4ea3-a257-2055795c0590" providerId="ADAL" clId="{22024767-DD3B-5948-8BD6-66E94ED94BF8}" dt="2021-08-27T06:48:19.835" v="0" actId="2696"/>
        <pc:sldMkLst>
          <pc:docMk/>
          <pc:sldMk cId="3738382941" sldId="321"/>
        </pc:sldMkLst>
      </pc:sldChg>
      <pc:sldChg chg="modSp mod">
        <pc:chgData name="Rika Milne" userId="fecd8a3d-c916-4ea3-a257-2055795c0590" providerId="ADAL" clId="{22024767-DD3B-5948-8BD6-66E94ED94BF8}" dt="2021-08-27T06:48:54.572" v="18" actId="1036"/>
        <pc:sldMkLst>
          <pc:docMk/>
          <pc:sldMk cId="1696985910" sldId="328"/>
        </pc:sldMkLst>
        <pc:spChg chg="mod">
          <ac:chgData name="Rika Milne" userId="fecd8a3d-c916-4ea3-a257-2055795c0590" providerId="ADAL" clId="{22024767-DD3B-5948-8BD6-66E94ED94BF8}" dt="2021-08-27T06:48:54.572" v="18" actId="1036"/>
          <ac:spMkLst>
            <pc:docMk/>
            <pc:sldMk cId="1696985910" sldId="328"/>
            <ac:spMk id="13" creationId="{00000000-0000-0000-0000-000000000000}"/>
          </ac:spMkLst>
        </pc:spChg>
      </pc:sldChg>
      <pc:sldChg chg="del">
        <pc:chgData name="Rika Milne" userId="fecd8a3d-c916-4ea3-a257-2055795c0590" providerId="ADAL" clId="{22024767-DD3B-5948-8BD6-66E94ED94BF8}" dt="2021-08-27T06:48:19.835" v="0" actId="2696"/>
        <pc:sldMkLst>
          <pc:docMk/>
          <pc:sldMk cId="346101068" sldId="330"/>
        </pc:sldMkLst>
      </pc:sldChg>
      <pc:sldChg chg="del">
        <pc:chgData name="Rika Milne" userId="fecd8a3d-c916-4ea3-a257-2055795c0590" providerId="ADAL" clId="{22024767-DD3B-5948-8BD6-66E94ED94BF8}" dt="2021-08-27T06:48:19.835" v="0" actId="2696"/>
        <pc:sldMkLst>
          <pc:docMk/>
          <pc:sldMk cId="1178883029" sldId="331"/>
        </pc:sldMkLst>
      </pc:sldChg>
      <pc:sldChg chg="del">
        <pc:chgData name="Rika Milne" userId="fecd8a3d-c916-4ea3-a257-2055795c0590" providerId="ADAL" clId="{22024767-DD3B-5948-8BD6-66E94ED94BF8}" dt="2021-08-27T06:48:19.835" v="0" actId="2696"/>
        <pc:sldMkLst>
          <pc:docMk/>
          <pc:sldMk cId="4021325204" sldId="333"/>
        </pc:sldMkLst>
      </pc:sldChg>
      <pc:sldChg chg="del">
        <pc:chgData name="Rika Milne" userId="fecd8a3d-c916-4ea3-a257-2055795c0590" providerId="ADAL" clId="{22024767-DD3B-5948-8BD6-66E94ED94BF8}" dt="2021-08-27T06:48:31.954" v="1" actId="2696"/>
        <pc:sldMkLst>
          <pc:docMk/>
          <pc:sldMk cId="2997845737" sldId="336"/>
        </pc:sldMkLst>
      </pc:sldChg>
      <pc:sldChg chg="modSp mod">
        <pc:chgData name="Rika Milne" userId="fecd8a3d-c916-4ea3-a257-2055795c0590" providerId="ADAL" clId="{22024767-DD3B-5948-8BD6-66E94ED94BF8}" dt="2021-08-27T06:49:24.094" v="46" actId="14100"/>
        <pc:sldMkLst>
          <pc:docMk/>
          <pc:sldMk cId="999970283" sldId="339"/>
        </pc:sldMkLst>
        <pc:spChg chg="mod">
          <ac:chgData name="Rika Milne" userId="fecd8a3d-c916-4ea3-a257-2055795c0590" providerId="ADAL" clId="{22024767-DD3B-5948-8BD6-66E94ED94BF8}" dt="2021-08-27T06:49:24.094" v="46" actId="14100"/>
          <ac:spMkLst>
            <pc:docMk/>
            <pc:sldMk cId="999970283" sldId="339"/>
            <ac:spMk id="13" creationId="{00000000-0000-0000-0000-000000000000}"/>
          </ac:spMkLst>
        </pc:spChg>
      </pc:sldChg>
      <pc:sldChg chg="del">
        <pc:chgData name="Rika Milne" userId="fecd8a3d-c916-4ea3-a257-2055795c0590" providerId="ADAL" clId="{22024767-DD3B-5948-8BD6-66E94ED94BF8}" dt="2021-08-27T06:48:19.835" v="0" actId="2696"/>
        <pc:sldMkLst>
          <pc:docMk/>
          <pc:sldMk cId="426512882" sldId="343"/>
        </pc:sldMkLst>
      </pc:sldChg>
      <pc:sldChg chg="del">
        <pc:chgData name="Rika Milne" userId="fecd8a3d-c916-4ea3-a257-2055795c0590" providerId="ADAL" clId="{22024767-DD3B-5948-8BD6-66E94ED94BF8}" dt="2021-08-27T06:48:31.954" v="1" actId="2696"/>
        <pc:sldMkLst>
          <pc:docMk/>
          <pc:sldMk cId="2678830737" sldId="344"/>
        </pc:sldMkLst>
      </pc:sldChg>
      <pc:sldChg chg="del">
        <pc:chgData name="Rika Milne" userId="fecd8a3d-c916-4ea3-a257-2055795c0590" providerId="ADAL" clId="{22024767-DD3B-5948-8BD6-66E94ED94BF8}" dt="2021-08-27T06:48:19.835" v="0" actId="2696"/>
        <pc:sldMkLst>
          <pc:docMk/>
          <pc:sldMk cId="2658382643" sldId="345"/>
        </pc:sldMkLst>
      </pc:sldChg>
      <pc:sldChg chg="del">
        <pc:chgData name="Rika Milne" userId="fecd8a3d-c916-4ea3-a257-2055795c0590" providerId="ADAL" clId="{22024767-DD3B-5948-8BD6-66E94ED94BF8}" dt="2021-08-27T06:48:19.835" v="0" actId="2696"/>
        <pc:sldMkLst>
          <pc:docMk/>
          <pc:sldMk cId="2491814070" sldId="346"/>
        </pc:sldMkLst>
      </pc:sldChg>
      <pc:sldChg chg="del">
        <pc:chgData name="Rika Milne" userId="fecd8a3d-c916-4ea3-a257-2055795c0590" providerId="ADAL" clId="{22024767-DD3B-5948-8BD6-66E94ED94BF8}" dt="2021-08-27T06:48:31.954" v="1" actId="2696"/>
        <pc:sldMkLst>
          <pc:docMk/>
          <pc:sldMk cId="1031802533" sldId="347"/>
        </pc:sldMkLst>
      </pc:sldChg>
      <pc:sldChg chg="del">
        <pc:chgData name="Rika Milne" userId="fecd8a3d-c916-4ea3-a257-2055795c0590" providerId="ADAL" clId="{22024767-DD3B-5948-8BD6-66E94ED94BF8}" dt="2021-08-27T06:48:31.954" v="1" actId="2696"/>
        <pc:sldMkLst>
          <pc:docMk/>
          <pc:sldMk cId="397603788" sldId="350"/>
        </pc:sldMkLst>
      </pc:sldChg>
      <pc:sldChg chg="del">
        <pc:chgData name="Rika Milne" userId="fecd8a3d-c916-4ea3-a257-2055795c0590" providerId="ADAL" clId="{22024767-DD3B-5948-8BD6-66E94ED94BF8}" dt="2021-08-27T06:48:31.954" v="1" actId="2696"/>
        <pc:sldMkLst>
          <pc:docMk/>
          <pc:sldMk cId="3328684022" sldId="351"/>
        </pc:sldMkLst>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64B7B32D-E515-D94E-BEA0-A7A7C5A785C5}" type="datetimeFigureOut">
              <a:rPr lang="en-US" smtClean="0"/>
              <a:t>8/27/21</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9B76E0F1-A8F3-094D-9C6C-D369179BD669}" type="slidenum">
              <a:rPr lang="en-US" smtClean="0"/>
              <a:t>‹#›</a:t>
            </a:fld>
            <a:endParaRPr lang="en-US"/>
          </a:p>
        </p:txBody>
      </p:sp>
    </p:spTree>
    <p:extLst>
      <p:ext uri="{BB962C8B-B14F-4D97-AF65-F5344CB8AC3E}">
        <p14:creationId xmlns:p14="http://schemas.microsoft.com/office/powerpoint/2010/main" val="1574848128"/>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2600">
                <a:solidFill>
                  <a:srgbClr val="175EAA"/>
                </a:solidFill>
                <a:latin typeface="Local Brewery Five"/>
                <a:cs typeface="Local Brewery Five"/>
              </a:defRPr>
            </a:lvl1pPr>
          </a:lstStyle>
          <a:p>
            <a:r>
              <a:rPr lang="en-US" dirty="0"/>
              <a:t>Topic One</a:t>
            </a:r>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600">
                <a:latin typeface="MetaPro-Normal"/>
                <a:cs typeface="MetaPro-Normal"/>
              </a:defRPr>
            </a:lvl1pPr>
          </a:lstStyle>
          <a:p>
            <a:fld id="{29FEC424-1A67-EA4F-8C0C-E9A68665F566}" type="datetimeFigureOut">
              <a:rPr lang="en-US" smtClean="0"/>
              <a:pPr/>
              <a:t>8/27/21</a:t>
            </a:fld>
            <a:endParaRPr lang="en-US" dirty="0"/>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381000" y="4343400"/>
            <a:ext cx="6096000" cy="4114800"/>
          </a:xfrm>
          <a:prstGeom prst="rect">
            <a:avLst/>
          </a:prstGeom>
        </p:spPr>
        <p:txBody>
          <a:bodyPr vert="horz" lIns="91440" tIns="45720" rIns="91440" bIns="45720" rtlCol="0"/>
          <a:lstStyle/>
          <a:p>
            <a:pPr lvl="0"/>
            <a:r>
              <a:rPr lang="en-AU" dirty="0"/>
              <a:t>Click to edit Master text styles</a:t>
            </a:r>
          </a:p>
          <a:p>
            <a:pPr lvl="1"/>
            <a:r>
              <a:rPr lang="en-AU" dirty="0"/>
              <a:t>Second level</a:t>
            </a:r>
          </a:p>
          <a:p>
            <a:pPr lvl="2"/>
            <a:r>
              <a:rPr lang="en-AU" dirty="0"/>
              <a:t>Third level</a:t>
            </a:r>
          </a:p>
          <a:p>
            <a:pPr lvl="3"/>
            <a:r>
              <a:rPr lang="en-AU" dirty="0"/>
              <a:t>Fourth level</a:t>
            </a:r>
          </a:p>
          <a:p>
            <a:pPr lvl="4"/>
            <a:r>
              <a:rPr lang="en-AU" dirty="0"/>
              <a:t>Fifth level</a:t>
            </a:r>
            <a:endParaRPr lang="en-US" dirty="0"/>
          </a:p>
        </p:txBody>
      </p:sp>
      <p:sp>
        <p:nvSpPr>
          <p:cNvPr id="6" name="Footer Placeholder 5"/>
          <p:cNvSpPr>
            <a:spLocks noGrp="1"/>
          </p:cNvSpPr>
          <p:nvPr>
            <p:ph type="ftr" sz="quarter" idx="4"/>
          </p:nvPr>
        </p:nvSpPr>
        <p:spPr>
          <a:xfrm>
            <a:off x="0" y="8685213"/>
            <a:ext cx="3563026" cy="457200"/>
          </a:xfrm>
          <a:prstGeom prst="rect">
            <a:avLst/>
          </a:prstGeom>
        </p:spPr>
        <p:txBody>
          <a:bodyPr vert="horz" lIns="91440" tIns="45720" rIns="91440" bIns="45720" rtlCol="0" anchor="b"/>
          <a:lstStyle>
            <a:lvl1pPr algn="l">
              <a:defRPr sz="2000">
                <a:solidFill>
                  <a:srgbClr val="175EAA"/>
                </a:solidFill>
                <a:latin typeface="Local Brewery Five"/>
                <a:cs typeface="Local Brewery Five"/>
              </a:defRPr>
            </a:lvl1pPr>
          </a:lstStyle>
          <a:p>
            <a:r>
              <a:rPr lang="x-none" dirty="0"/>
              <a:t>MSC.ORG/LEARNZ </a:t>
            </a:r>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2000">
                <a:solidFill>
                  <a:srgbClr val="175EAA"/>
                </a:solidFill>
                <a:latin typeface="MetaPro-Normal"/>
                <a:cs typeface="MetaPro-Normal"/>
              </a:defRPr>
            </a:lvl1pPr>
          </a:lstStyle>
          <a:p>
            <a:fld id="{36961C54-CE56-C942-86C7-3C671D5B96FC}" type="slidenum">
              <a:rPr lang="en-US" smtClean="0"/>
              <a:pPr/>
              <a:t>‹#›</a:t>
            </a:fld>
            <a:endParaRPr lang="en-US" dirty="0"/>
          </a:p>
        </p:txBody>
      </p:sp>
    </p:spTree>
    <p:extLst>
      <p:ext uri="{BB962C8B-B14F-4D97-AF65-F5344CB8AC3E}">
        <p14:creationId xmlns:p14="http://schemas.microsoft.com/office/powerpoint/2010/main" val="4044104043"/>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etaPro-Normal"/>
        <a:ea typeface="+mn-ea"/>
        <a:cs typeface="MetaPro-Normal"/>
      </a:defRPr>
    </a:lvl1pPr>
    <a:lvl2pPr marL="457200" algn="l" defTabSz="457200" rtl="0" eaLnBrk="1" latinLnBrk="0" hangingPunct="1">
      <a:defRPr sz="1200" kern="1200">
        <a:solidFill>
          <a:schemeClr val="tx1"/>
        </a:solidFill>
        <a:latin typeface="MetaPro-Normal"/>
        <a:ea typeface="+mn-ea"/>
        <a:cs typeface="MetaPro-Normal"/>
      </a:defRPr>
    </a:lvl2pPr>
    <a:lvl3pPr marL="914400" algn="l" defTabSz="457200" rtl="0" eaLnBrk="1" latinLnBrk="0" hangingPunct="1">
      <a:defRPr sz="1200" kern="1200">
        <a:solidFill>
          <a:schemeClr val="tx1"/>
        </a:solidFill>
        <a:latin typeface="MetaPro-Normal"/>
        <a:ea typeface="+mn-ea"/>
        <a:cs typeface="MetaPro-Normal"/>
      </a:defRPr>
    </a:lvl3pPr>
    <a:lvl4pPr marL="1371600" algn="l" defTabSz="457200" rtl="0" eaLnBrk="1" latinLnBrk="0" hangingPunct="1">
      <a:defRPr sz="1200" kern="1200">
        <a:solidFill>
          <a:schemeClr val="tx1"/>
        </a:solidFill>
        <a:latin typeface="MetaPro-Normal"/>
        <a:ea typeface="+mn-ea"/>
        <a:cs typeface="MetaPro-Normal"/>
      </a:defRPr>
    </a:lvl4pPr>
    <a:lvl5pPr marL="1828800" algn="l" defTabSz="457200" rtl="0" eaLnBrk="1" latinLnBrk="0" hangingPunct="1">
      <a:defRPr sz="1200" kern="1200">
        <a:solidFill>
          <a:schemeClr val="tx1"/>
        </a:solidFill>
        <a:latin typeface="MetaPro-Normal"/>
        <a:ea typeface="+mn-ea"/>
        <a:cs typeface="MetaPro-Normal"/>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b="1" dirty="0">
                <a:solidFill>
                  <a:srgbClr val="175EAA"/>
                </a:solidFill>
                <a:latin typeface="MetaPro-Normal"/>
                <a:cs typeface="MetaPro-Normal"/>
              </a:rPr>
              <a:t>TEACHER NOTES</a:t>
            </a:r>
          </a:p>
          <a:p>
            <a:endParaRPr lang="en-US" dirty="0">
              <a:solidFill>
                <a:srgbClr val="175EAA"/>
              </a:solidFill>
            </a:endParaRPr>
          </a:p>
          <a:p>
            <a:r>
              <a:rPr lang="en-US" dirty="0"/>
              <a:t>Entire</a:t>
            </a:r>
            <a:r>
              <a:rPr lang="en-US" baseline="0" dirty="0"/>
              <a:t> m</a:t>
            </a:r>
            <a:r>
              <a:rPr lang="en-US" dirty="0"/>
              <a:t>arine</a:t>
            </a:r>
            <a:r>
              <a:rPr lang="en-US" baseline="0" dirty="0"/>
              <a:t> communities can be affected through food web connections. For example, in Aotearoa New Zealand where snapper are overfished then kina (sea urchin) numbers start to increase and seaweed decreases (eaten by kina)</a:t>
            </a:r>
            <a:endParaRPr lang="en-US" dirty="0"/>
          </a:p>
        </p:txBody>
      </p:sp>
      <p:sp>
        <p:nvSpPr>
          <p:cNvPr id="4" name="Slide Number Placeholder 3"/>
          <p:cNvSpPr>
            <a:spLocks noGrp="1"/>
          </p:cNvSpPr>
          <p:nvPr>
            <p:ph type="sldNum" sz="quarter" idx="10"/>
          </p:nvPr>
        </p:nvSpPr>
        <p:spPr/>
        <p:txBody>
          <a:bodyPr/>
          <a:lstStyle/>
          <a:p>
            <a:fld id="{36961C54-CE56-C942-86C7-3C671D5B96FC}" type="slidenum">
              <a:rPr lang="en-US" smtClean="0"/>
              <a:t>12</a:t>
            </a:fld>
            <a:endParaRPr lang="en-US"/>
          </a:p>
        </p:txBody>
      </p:sp>
    </p:spTree>
    <p:extLst>
      <p:ext uri="{BB962C8B-B14F-4D97-AF65-F5344CB8AC3E}">
        <p14:creationId xmlns:p14="http://schemas.microsoft.com/office/powerpoint/2010/main" val="388852303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b="1" dirty="0">
                <a:solidFill>
                  <a:srgbClr val="175EAA"/>
                </a:solidFill>
                <a:latin typeface="MetaPro-Normal"/>
                <a:cs typeface="MetaPro-Normal"/>
              </a:rPr>
              <a:t>TEACHER NOTES</a:t>
            </a:r>
          </a:p>
          <a:p>
            <a:endParaRPr lang="en-US" dirty="0">
              <a:solidFill>
                <a:srgbClr val="175EAA"/>
              </a:solidFill>
            </a:endParaRPr>
          </a:p>
          <a:p>
            <a:pPr marL="0" marR="0" indent="0" algn="l" defTabSz="457200" rtl="0" eaLnBrk="1" fontAlgn="auto" latinLnBrk="0" hangingPunct="1">
              <a:lnSpc>
                <a:spcPct val="100000"/>
              </a:lnSpc>
              <a:spcBef>
                <a:spcPts val="0"/>
              </a:spcBef>
              <a:spcAft>
                <a:spcPts val="0"/>
              </a:spcAft>
              <a:buClrTx/>
              <a:buSzTx/>
              <a:buFontTx/>
              <a:buNone/>
              <a:tabLst/>
              <a:defRPr/>
            </a:pPr>
            <a:r>
              <a:rPr lang="en-US" dirty="0"/>
              <a:t>Entire</a:t>
            </a:r>
            <a:r>
              <a:rPr lang="en-US" baseline="0" dirty="0"/>
              <a:t> m</a:t>
            </a:r>
            <a:r>
              <a:rPr lang="en-US" dirty="0"/>
              <a:t>arine</a:t>
            </a:r>
            <a:r>
              <a:rPr lang="en-US" baseline="0" dirty="0"/>
              <a:t> communities can be affected through food web connections. For example, in Aotearoa New Zealand where snapper are overfished then kina (sea urchin) numbers start to increase and seaweed decreases (eaten by kina)</a:t>
            </a:r>
            <a:endParaRPr lang="en-US" dirty="0"/>
          </a:p>
          <a:p>
            <a:endParaRPr lang="en-US" dirty="0">
              <a:solidFill>
                <a:srgbClr val="175EAA"/>
              </a:solidFill>
            </a:endParaRPr>
          </a:p>
          <a:p>
            <a:pPr marL="0" marR="0" indent="0" algn="l" defTabSz="457200" rtl="0" eaLnBrk="1" fontAlgn="auto" latinLnBrk="0" hangingPunct="1">
              <a:lnSpc>
                <a:spcPct val="100000"/>
              </a:lnSpc>
              <a:spcBef>
                <a:spcPts val="0"/>
              </a:spcBef>
              <a:spcAft>
                <a:spcPts val="0"/>
              </a:spcAft>
              <a:buClrTx/>
              <a:buSzTx/>
              <a:buFontTx/>
              <a:buNone/>
              <a:tabLst/>
              <a:defRPr/>
            </a:pPr>
            <a:r>
              <a:rPr lang="x-none" sz="1200" b="1" dirty="0">
                <a:solidFill>
                  <a:srgbClr val="175EAA"/>
                </a:solidFill>
              </a:rPr>
              <a:t>MAHI / ACTIVITY</a:t>
            </a:r>
          </a:p>
          <a:p>
            <a:pPr marL="0" marR="0" indent="0" algn="l" defTabSz="457200" rtl="0" eaLnBrk="1" fontAlgn="auto" latinLnBrk="0" hangingPunct="1">
              <a:lnSpc>
                <a:spcPct val="100000"/>
              </a:lnSpc>
              <a:spcBef>
                <a:spcPts val="0"/>
              </a:spcBef>
              <a:spcAft>
                <a:spcPts val="0"/>
              </a:spcAft>
              <a:buClrTx/>
              <a:buSzTx/>
              <a:buFontTx/>
              <a:buNone/>
              <a:tabLst/>
              <a:defRPr/>
            </a:pPr>
            <a:r>
              <a:rPr lang="en-US" sz="1200" dirty="0">
                <a:latin typeface="MetaPro-Normal"/>
                <a:cs typeface="MetaPro-Normal"/>
              </a:rPr>
              <a:t>See also </a:t>
            </a:r>
            <a:r>
              <a:rPr lang="en-US" sz="1200" b="1" dirty="0"/>
              <a:t>Overfishing Activities</a:t>
            </a:r>
            <a:endParaRPr lang="en-US" dirty="0"/>
          </a:p>
          <a:p>
            <a:endParaRPr lang="en-US" dirty="0"/>
          </a:p>
          <a:p>
            <a:r>
              <a:rPr lang="en-US" dirty="0"/>
              <a:t>Activities</a:t>
            </a:r>
            <a:r>
              <a:rPr lang="en-US" baseline="0" dirty="0"/>
              <a:t> include:</a:t>
            </a:r>
          </a:p>
          <a:p>
            <a:pPr marL="171450" indent="-171450">
              <a:buFont typeface="Arial"/>
              <a:buChar char="•"/>
            </a:pPr>
            <a:r>
              <a:rPr lang="en-US" baseline="0" dirty="0"/>
              <a:t>Activity 1 (EASY) </a:t>
            </a:r>
            <a:r>
              <a:rPr lang="mr-IN" baseline="0" dirty="0"/>
              <a:t>–</a:t>
            </a:r>
            <a:r>
              <a:rPr lang="en-US" baseline="0" dirty="0"/>
              <a:t> images and simple statements to build foundation understanding of overfishing and sustainable fishing (15+ minutes)</a:t>
            </a:r>
          </a:p>
          <a:p>
            <a:pPr marL="171450" marR="0" indent="-171450" algn="l" defTabSz="457200" rtl="0" eaLnBrk="1" fontAlgn="auto" latinLnBrk="0" hangingPunct="1">
              <a:lnSpc>
                <a:spcPct val="100000"/>
              </a:lnSpc>
              <a:spcBef>
                <a:spcPts val="0"/>
              </a:spcBef>
              <a:spcAft>
                <a:spcPts val="0"/>
              </a:spcAft>
              <a:buClrTx/>
              <a:buSzTx/>
              <a:buFont typeface="Arial"/>
              <a:buChar char="•"/>
              <a:tabLst/>
              <a:defRPr/>
            </a:pPr>
            <a:r>
              <a:rPr lang="en-US" baseline="0" dirty="0"/>
              <a:t>Activity 2 (ALL LEVELS) </a:t>
            </a:r>
            <a:r>
              <a:rPr lang="mr-IN" baseline="0" dirty="0"/>
              <a:t>–</a:t>
            </a:r>
            <a:r>
              <a:rPr lang="en-US" baseline="0" dirty="0"/>
              <a:t> Prior Knowledge chart (15+ minutes)</a:t>
            </a:r>
          </a:p>
          <a:p>
            <a:endParaRPr lang="en-US" dirty="0"/>
          </a:p>
        </p:txBody>
      </p:sp>
      <p:sp>
        <p:nvSpPr>
          <p:cNvPr id="4" name="Slide Number Placeholder 3"/>
          <p:cNvSpPr>
            <a:spLocks noGrp="1"/>
          </p:cNvSpPr>
          <p:nvPr>
            <p:ph type="sldNum" sz="quarter" idx="10"/>
          </p:nvPr>
        </p:nvSpPr>
        <p:spPr/>
        <p:txBody>
          <a:bodyPr/>
          <a:lstStyle/>
          <a:p>
            <a:fld id="{36961C54-CE56-C942-86C7-3C671D5B96FC}" type="slidenum">
              <a:rPr lang="en-US" smtClean="0"/>
              <a:t>13</a:t>
            </a:fld>
            <a:endParaRPr lang="en-US"/>
          </a:p>
        </p:txBody>
      </p:sp>
    </p:spTree>
    <p:extLst>
      <p:ext uri="{BB962C8B-B14F-4D97-AF65-F5344CB8AC3E}">
        <p14:creationId xmlns:p14="http://schemas.microsoft.com/office/powerpoint/2010/main" val="388852303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b="1" dirty="0">
                <a:solidFill>
                  <a:srgbClr val="175EAA"/>
                </a:solidFill>
                <a:latin typeface="MetaPro-Normal"/>
                <a:cs typeface="MetaPro-Normal"/>
              </a:rPr>
              <a:t>TEACHER NOTES</a:t>
            </a:r>
            <a:endParaRPr lang="en-US" sz="1200" dirty="0"/>
          </a:p>
          <a:p>
            <a:pPr marL="171450" marR="0" indent="-171450" algn="l" defTabSz="457200" rtl="0" eaLnBrk="1" fontAlgn="auto" latinLnBrk="0" hangingPunct="1">
              <a:lnSpc>
                <a:spcPct val="100000"/>
              </a:lnSpc>
              <a:spcBef>
                <a:spcPts val="0"/>
              </a:spcBef>
              <a:spcAft>
                <a:spcPts val="0"/>
              </a:spcAft>
              <a:buClrTx/>
              <a:buSzTx/>
              <a:buFont typeface="Arial"/>
              <a:buChar char="•"/>
              <a:tabLst/>
              <a:defRPr/>
            </a:pPr>
            <a:r>
              <a:rPr lang="en-US" sz="1200" dirty="0"/>
              <a:t>A 2015 WWF report suggested that Marine life declined by almost half</a:t>
            </a:r>
            <a:r>
              <a:rPr lang="en-US" sz="1200" baseline="0" dirty="0"/>
              <a:t>. This statistic is from WWF who found the size of marine populations had declined by almost half (49%) between 1970 and 2012 [according to WWF’s Living Blue Planet Report 2015]. </a:t>
            </a:r>
            <a:endParaRPr lang="en-US" sz="1200" b="1" dirty="0">
              <a:latin typeface="MetaPro-Normal"/>
              <a:cs typeface="MetaPro-Normal"/>
            </a:endParaRPr>
          </a:p>
          <a:p>
            <a:endParaRPr lang="en-US" dirty="0">
              <a:solidFill>
                <a:srgbClr val="000000"/>
              </a:solidFill>
            </a:endParaRPr>
          </a:p>
          <a:p>
            <a:r>
              <a:rPr lang="x-none" sz="1200" b="1" dirty="0">
                <a:solidFill>
                  <a:srgbClr val="175EAA"/>
                </a:solidFill>
              </a:rPr>
              <a:t>MAHI / ACTIVITY</a:t>
            </a:r>
            <a:endParaRPr lang="x-none" sz="1200" dirty="0">
              <a:solidFill>
                <a:srgbClr val="000000"/>
              </a:solidFill>
            </a:endParaRPr>
          </a:p>
          <a:p>
            <a:pPr marL="0" marR="0" indent="0" algn="l" defTabSz="457200" rtl="0" eaLnBrk="1" fontAlgn="auto" latinLnBrk="0" hangingPunct="1">
              <a:lnSpc>
                <a:spcPct val="100000"/>
              </a:lnSpc>
              <a:spcBef>
                <a:spcPts val="0"/>
              </a:spcBef>
              <a:spcAft>
                <a:spcPts val="0"/>
              </a:spcAft>
              <a:buClrTx/>
              <a:buSzTx/>
              <a:buFontTx/>
              <a:buNone/>
              <a:tabLst/>
              <a:defRPr/>
            </a:pPr>
            <a:r>
              <a:rPr lang="en-US" sz="1200" dirty="0">
                <a:solidFill>
                  <a:srgbClr val="000000"/>
                </a:solidFill>
                <a:latin typeface="MetaPro-Normal"/>
                <a:cs typeface="MetaPro-Normal"/>
              </a:rPr>
              <a:t>See </a:t>
            </a:r>
            <a:r>
              <a:rPr lang="en-US" sz="1200" b="1" dirty="0">
                <a:solidFill>
                  <a:srgbClr val="000000"/>
                </a:solidFill>
                <a:latin typeface="MetaPro-Normal"/>
                <a:cs typeface="MetaPro-Normal"/>
              </a:rPr>
              <a:t>Teacher</a:t>
            </a:r>
            <a:r>
              <a:rPr lang="en-US" sz="1200" b="1" baseline="0" dirty="0">
                <a:solidFill>
                  <a:srgbClr val="000000"/>
                </a:solidFill>
                <a:latin typeface="MetaPro-Normal"/>
                <a:cs typeface="MetaPro-Normal"/>
              </a:rPr>
              <a:t> Outline (1.2)</a:t>
            </a:r>
            <a:r>
              <a:rPr lang="en-US" sz="1200" b="1" baseline="0" dirty="0">
                <a:solidFill>
                  <a:srgbClr val="000000"/>
                </a:solidFill>
              </a:rPr>
              <a:t> </a:t>
            </a:r>
            <a:r>
              <a:rPr lang="x-none" sz="1200" b="1" dirty="0">
                <a:solidFill>
                  <a:srgbClr val="000000"/>
                </a:solidFill>
              </a:rPr>
              <a:t>Overfishing</a:t>
            </a:r>
            <a:endParaRPr lang="x-none" sz="1200" dirty="0">
              <a:solidFill>
                <a:srgbClr val="175EAA"/>
              </a:solidFill>
            </a:endParaRPr>
          </a:p>
          <a:p>
            <a:r>
              <a:rPr lang="en-US" dirty="0"/>
              <a:t>Warm up activities</a:t>
            </a:r>
            <a:r>
              <a:rPr lang="en-US" baseline="0" dirty="0"/>
              <a:t> include:</a:t>
            </a:r>
          </a:p>
          <a:p>
            <a:pPr marL="171450" indent="-171450">
              <a:buFont typeface="Arial"/>
              <a:buChar char="•"/>
            </a:pPr>
            <a:r>
              <a:rPr lang="en-US" baseline="0" dirty="0"/>
              <a:t>Activity 1 (EASY) </a:t>
            </a:r>
            <a:r>
              <a:rPr lang="mr-IN" baseline="0" dirty="0"/>
              <a:t>–</a:t>
            </a:r>
            <a:r>
              <a:rPr lang="en-US" baseline="0" dirty="0"/>
              <a:t> images and simple statements to build foundation understanding of overfishing and sustainable fishing (15+ minutes)</a:t>
            </a:r>
          </a:p>
          <a:p>
            <a:pPr marL="171450" marR="0" indent="-171450" algn="l" defTabSz="457200" rtl="0" eaLnBrk="1" fontAlgn="auto" latinLnBrk="0" hangingPunct="1">
              <a:lnSpc>
                <a:spcPct val="100000"/>
              </a:lnSpc>
              <a:spcBef>
                <a:spcPts val="0"/>
              </a:spcBef>
              <a:spcAft>
                <a:spcPts val="0"/>
              </a:spcAft>
              <a:buClrTx/>
              <a:buSzTx/>
              <a:buFont typeface="Arial"/>
              <a:buChar char="•"/>
              <a:tabLst/>
              <a:defRPr/>
            </a:pPr>
            <a:r>
              <a:rPr lang="en-US" baseline="0" dirty="0"/>
              <a:t>Activity 2 (ALL LEVELS) </a:t>
            </a:r>
            <a:r>
              <a:rPr lang="mr-IN" baseline="0" dirty="0"/>
              <a:t>–</a:t>
            </a:r>
            <a:r>
              <a:rPr lang="en-US" baseline="0" dirty="0"/>
              <a:t> Prior Knowledge chart (15+ minutes)</a:t>
            </a:r>
          </a:p>
          <a:p>
            <a:endParaRPr lang="en-US" dirty="0"/>
          </a:p>
        </p:txBody>
      </p:sp>
      <p:sp>
        <p:nvSpPr>
          <p:cNvPr id="4" name="Slide Number Placeholder 3"/>
          <p:cNvSpPr>
            <a:spLocks noGrp="1"/>
          </p:cNvSpPr>
          <p:nvPr>
            <p:ph type="sldNum" sz="quarter" idx="10"/>
          </p:nvPr>
        </p:nvSpPr>
        <p:spPr/>
        <p:txBody>
          <a:bodyPr/>
          <a:lstStyle/>
          <a:p>
            <a:fld id="{36961C54-CE56-C942-86C7-3C671D5B96FC}" type="slidenum">
              <a:rPr lang="en-US" smtClean="0"/>
              <a:t>14</a:t>
            </a:fld>
            <a:endParaRPr lang="en-US"/>
          </a:p>
        </p:txBody>
      </p:sp>
    </p:spTree>
    <p:extLst>
      <p:ext uri="{BB962C8B-B14F-4D97-AF65-F5344CB8AC3E}">
        <p14:creationId xmlns:p14="http://schemas.microsoft.com/office/powerpoint/2010/main" val="199795960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b="1" dirty="0">
                <a:solidFill>
                  <a:srgbClr val="175EAA"/>
                </a:solidFill>
                <a:latin typeface="MetaPro-Normal"/>
                <a:cs typeface="MetaPro-Normal"/>
              </a:rPr>
              <a:t>TEACHER NOTES</a:t>
            </a:r>
            <a:endParaRPr lang="en-US" dirty="0"/>
          </a:p>
          <a:p>
            <a:pPr marL="171450" indent="-171450">
              <a:buFont typeface="Arial"/>
              <a:buChar char="•"/>
            </a:pPr>
            <a:r>
              <a:rPr lang="en-US" dirty="0"/>
              <a:t>Film link</a:t>
            </a:r>
            <a:r>
              <a:rPr lang="en-US" baseline="0" dirty="0"/>
              <a:t> is: https://</a:t>
            </a:r>
            <a:r>
              <a:rPr lang="en-US" baseline="0" dirty="0" err="1"/>
              <a:t>www.someday.co.nz</a:t>
            </a:r>
            <a:r>
              <a:rPr lang="en-US" baseline="0" dirty="0"/>
              <a:t>/challenge/winning-films/2016/073/</a:t>
            </a:r>
          </a:p>
          <a:p>
            <a:endParaRPr lang="en-US" baseline="0" dirty="0"/>
          </a:p>
          <a:p>
            <a:r>
              <a:rPr lang="en-US" b="1" baseline="0" dirty="0">
                <a:solidFill>
                  <a:srgbClr val="175EAA"/>
                </a:solidFill>
              </a:rPr>
              <a:t>EXTENDING</a:t>
            </a:r>
            <a:endParaRPr lang="en-US" baseline="0" dirty="0"/>
          </a:p>
          <a:p>
            <a:pPr marL="171450" indent="-171450">
              <a:buFont typeface="Arial"/>
              <a:buChar char="•"/>
            </a:pPr>
            <a:r>
              <a:rPr lang="en-US" baseline="0" dirty="0"/>
              <a:t>The </a:t>
            </a:r>
            <a:r>
              <a:rPr lang="en-US" baseline="0" dirty="0" err="1"/>
              <a:t>www.someday.co.nz</a:t>
            </a:r>
            <a:r>
              <a:rPr lang="en-US" baseline="0" dirty="0"/>
              <a:t> website has some great guidance on making short films.  Higher level learners could be encouraged to try make their own film about sustainable fishing!</a:t>
            </a:r>
          </a:p>
          <a:p>
            <a:endParaRPr lang="en-US" baseline="0" dirty="0"/>
          </a:p>
          <a:p>
            <a:endParaRPr lang="en-US" baseline="0" dirty="0"/>
          </a:p>
          <a:p>
            <a:endParaRPr lang="en-US" baseline="0" dirty="0"/>
          </a:p>
          <a:p>
            <a:endParaRPr lang="en-US" dirty="0"/>
          </a:p>
        </p:txBody>
      </p:sp>
      <p:sp>
        <p:nvSpPr>
          <p:cNvPr id="4" name="Slide Number Placeholder 3"/>
          <p:cNvSpPr>
            <a:spLocks noGrp="1"/>
          </p:cNvSpPr>
          <p:nvPr>
            <p:ph type="sldNum" sz="quarter" idx="10"/>
          </p:nvPr>
        </p:nvSpPr>
        <p:spPr/>
        <p:txBody>
          <a:bodyPr/>
          <a:lstStyle/>
          <a:p>
            <a:fld id="{36961C54-CE56-C942-86C7-3C671D5B96FC}" type="slidenum">
              <a:rPr lang="en-US" smtClean="0"/>
              <a:t>15</a:t>
            </a:fld>
            <a:endParaRPr lang="en-US"/>
          </a:p>
        </p:txBody>
      </p:sp>
    </p:spTree>
    <p:extLst>
      <p:ext uri="{BB962C8B-B14F-4D97-AF65-F5344CB8AC3E}">
        <p14:creationId xmlns:p14="http://schemas.microsoft.com/office/powerpoint/2010/main" val="168564275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b="1" dirty="0">
                <a:solidFill>
                  <a:srgbClr val="175EAA"/>
                </a:solidFill>
                <a:latin typeface="MetaPro-Normal"/>
                <a:cs typeface="MetaPro-Normal"/>
              </a:rPr>
              <a:t>TEACHER NOTES</a:t>
            </a:r>
            <a:endParaRPr lang="en-US" baseline="0" dirty="0">
              <a:latin typeface="MetaPro-Normal"/>
              <a:cs typeface="MetaPro-Normal"/>
            </a:endParaRPr>
          </a:p>
          <a:p>
            <a:pPr marL="171450" indent="-171450">
              <a:buFont typeface="Arial"/>
              <a:buChar char="•"/>
            </a:pPr>
            <a:r>
              <a:rPr lang="en-US" baseline="0" dirty="0">
                <a:latin typeface="MetaPro-Normal"/>
                <a:cs typeface="MetaPro-Normal"/>
              </a:rPr>
              <a:t>A second definition is a fishery is… a place where fish or shellfish are caught and a place where fish are reared for commercial purposes</a:t>
            </a:r>
          </a:p>
          <a:p>
            <a:endParaRPr lang="en-US" baseline="0" dirty="0"/>
          </a:p>
          <a:p>
            <a:pPr marL="0" marR="0" indent="0" algn="l" defTabSz="457200" rtl="0" eaLnBrk="1" fontAlgn="auto" latinLnBrk="0" hangingPunct="1">
              <a:lnSpc>
                <a:spcPct val="100000"/>
              </a:lnSpc>
              <a:spcBef>
                <a:spcPts val="0"/>
              </a:spcBef>
              <a:spcAft>
                <a:spcPts val="0"/>
              </a:spcAft>
              <a:buClrTx/>
              <a:buSzTx/>
              <a:buFontTx/>
              <a:buNone/>
              <a:tabLst/>
              <a:defRPr/>
            </a:pPr>
            <a:r>
              <a:rPr lang="en-US" sz="1200" b="1" baseline="0" dirty="0">
                <a:solidFill>
                  <a:srgbClr val="175EAA"/>
                </a:solidFill>
                <a:latin typeface="MetaPro-Normal"/>
                <a:cs typeface="MetaPro-Normal"/>
              </a:rPr>
              <a:t>USEFUL RESOURCES / RĀRANGI PUKAPUKA</a:t>
            </a:r>
          </a:p>
          <a:p>
            <a:endParaRPr lang="en-US" dirty="0"/>
          </a:p>
          <a:p>
            <a:pPr marL="171450" indent="-171450">
              <a:buFont typeface="Arial"/>
              <a:buChar char="•"/>
            </a:pPr>
            <a:r>
              <a:rPr lang="en-US" dirty="0"/>
              <a:t>What is a fishery?</a:t>
            </a:r>
            <a:r>
              <a:rPr lang="en-US" baseline="0" dirty="0"/>
              <a:t> </a:t>
            </a:r>
            <a:r>
              <a:rPr lang="mr-IN" baseline="0" dirty="0"/>
              <a:t>–</a:t>
            </a:r>
            <a:r>
              <a:rPr lang="en-US" baseline="0" dirty="0"/>
              <a:t> Useful 3 minute video explaining what a fishery is [good for teachers and higher level learners] See: </a:t>
            </a:r>
            <a:r>
              <a:rPr lang="en-US" dirty="0"/>
              <a:t>https://</a:t>
            </a:r>
            <a:r>
              <a:rPr lang="en-US" dirty="0" err="1"/>
              <a:t>www.youtube.com</a:t>
            </a:r>
            <a:r>
              <a:rPr lang="en-US" dirty="0"/>
              <a:t>/</a:t>
            </a:r>
            <a:r>
              <a:rPr lang="en-US" dirty="0" err="1"/>
              <a:t>watch?v</a:t>
            </a:r>
            <a:r>
              <a:rPr lang="en-US" dirty="0"/>
              <a:t>=I-DikSs4kRs</a:t>
            </a:r>
          </a:p>
        </p:txBody>
      </p:sp>
      <p:sp>
        <p:nvSpPr>
          <p:cNvPr id="4" name="Slide Number Placeholder 3"/>
          <p:cNvSpPr>
            <a:spLocks noGrp="1"/>
          </p:cNvSpPr>
          <p:nvPr>
            <p:ph type="sldNum" sz="quarter" idx="10"/>
          </p:nvPr>
        </p:nvSpPr>
        <p:spPr/>
        <p:txBody>
          <a:bodyPr/>
          <a:lstStyle/>
          <a:p>
            <a:fld id="{36961C54-CE56-C942-86C7-3C671D5B96FC}" type="slidenum">
              <a:rPr lang="en-US" smtClean="0"/>
              <a:t>16</a:t>
            </a:fld>
            <a:endParaRPr lang="en-US"/>
          </a:p>
        </p:txBody>
      </p:sp>
    </p:spTree>
    <p:extLst>
      <p:ext uri="{BB962C8B-B14F-4D97-AF65-F5344CB8AC3E}">
        <p14:creationId xmlns:p14="http://schemas.microsoft.com/office/powerpoint/2010/main" val="168564275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b="1" dirty="0">
                <a:solidFill>
                  <a:srgbClr val="175EAA"/>
                </a:solidFill>
                <a:latin typeface="MetaPro-Normal"/>
                <a:cs typeface="MetaPro-Normal"/>
              </a:rPr>
              <a:t>TEACHER NOTES</a:t>
            </a:r>
            <a:endParaRPr lang="en-US" baseline="0" dirty="0">
              <a:latin typeface="MetaPro-Normal"/>
              <a:cs typeface="MetaPro-Normal"/>
            </a:endParaRPr>
          </a:p>
          <a:p>
            <a:pPr marL="171450" indent="-171450">
              <a:buFont typeface="Arial"/>
              <a:buChar char="•"/>
            </a:pPr>
            <a:r>
              <a:rPr lang="en-US" baseline="0" dirty="0">
                <a:latin typeface="MetaPro-Normal"/>
                <a:cs typeface="MetaPro-Normal"/>
              </a:rPr>
              <a:t>A second definition is a fishery is… a place where fish or shellfish are caught and a place where fish are reared for commercial purposes</a:t>
            </a:r>
          </a:p>
          <a:p>
            <a:endParaRPr lang="en-US" baseline="0" dirty="0"/>
          </a:p>
          <a:p>
            <a:pPr marL="0" marR="0" indent="0" algn="l" defTabSz="457200" rtl="0" eaLnBrk="1" fontAlgn="auto" latinLnBrk="0" hangingPunct="1">
              <a:lnSpc>
                <a:spcPct val="100000"/>
              </a:lnSpc>
              <a:spcBef>
                <a:spcPts val="0"/>
              </a:spcBef>
              <a:spcAft>
                <a:spcPts val="0"/>
              </a:spcAft>
              <a:buClrTx/>
              <a:buSzTx/>
              <a:buFontTx/>
              <a:buNone/>
              <a:tabLst/>
              <a:defRPr/>
            </a:pPr>
            <a:r>
              <a:rPr lang="en-US" sz="1200" b="1" baseline="0" dirty="0">
                <a:solidFill>
                  <a:srgbClr val="175EAA"/>
                </a:solidFill>
                <a:latin typeface="MetaPro-Normal"/>
                <a:cs typeface="MetaPro-Normal"/>
              </a:rPr>
              <a:t>USEFUL RESOURCES / RĀRANGI PUKAPUKA</a:t>
            </a:r>
            <a:endParaRPr lang="en-US" dirty="0"/>
          </a:p>
          <a:p>
            <a:pPr marL="171450" indent="-171450">
              <a:buFont typeface="Arial"/>
              <a:buChar char="•"/>
            </a:pPr>
            <a:r>
              <a:rPr lang="en-US" dirty="0"/>
              <a:t>What is a fishery?</a:t>
            </a:r>
            <a:r>
              <a:rPr lang="en-US" baseline="0" dirty="0"/>
              <a:t> </a:t>
            </a:r>
            <a:r>
              <a:rPr lang="mr-IN" baseline="0" dirty="0"/>
              <a:t>–</a:t>
            </a:r>
            <a:r>
              <a:rPr lang="en-US" baseline="0" dirty="0"/>
              <a:t> Useful 3 minute video explaining what a fishery is [good for teachers and higher level learners] See: </a:t>
            </a:r>
            <a:r>
              <a:rPr lang="en-US" dirty="0"/>
              <a:t>https://</a:t>
            </a:r>
            <a:r>
              <a:rPr lang="en-US" dirty="0" err="1"/>
              <a:t>www.youtube.com</a:t>
            </a:r>
            <a:r>
              <a:rPr lang="en-US" dirty="0"/>
              <a:t>/</a:t>
            </a:r>
            <a:r>
              <a:rPr lang="en-US" dirty="0" err="1"/>
              <a:t>watch?v</a:t>
            </a:r>
            <a:r>
              <a:rPr lang="en-US" dirty="0"/>
              <a:t>=I-DikSs4kRs</a:t>
            </a:r>
          </a:p>
        </p:txBody>
      </p:sp>
      <p:sp>
        <p:nvSpPr>
          <p:cNvPr id="4" name="Slide Number Placeholder 3"/>
          <p:cNvSpPr>
            <a:spLocks noGrp="1"/>
          </p:cNvSpPr>
          <p:nvPr>
            <p:ph type="sldNum" sz="quarter" idx="10"/>
          </p:nvPr>
        </p:nvSpPr>
        <p:spPr/>
        <p:txBody>
          <a:bodyPr/>
          <a:lstStyle/>
          <a:p>
            <a:fld id="{36961C54-CE56-C942-86C7-3C671D5B96FC}" type="slidenum">
              <a:rPr lang="en-US" smtClean="0"/>
              <a:t>17</a:t>
            </a:fld>
            <a:endParaRPr lang="en-US"/>
          </a:p>
        </p:txBody>
      </p:sp>
    </p:spTree>
    <p:extLst>
      <p:ext uri="{BB962C8B-B14F-4D97-AF65-F5344CB8AC3E}">
        <p14:creationId xmlns:p14="http://schemas.microsoft.com/office/powerpoint/2010/main" val="168564275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AU" dirty="0"/>
              <a:t>Click to edit Master title style</a:t>
            </a:r>
            <a:endParaRPr lang="en-US" dirty="0"/>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AU" dirty="0"/>
              <a:t>Click to edit Master subtitle style</a:t>
            </a:r>
            <a:endParaRPr lang="en-US" dirty="0"/>
          </a:p>
        </p:txBody>
      </p:sp>
      <p:sp>
        <p:nvSpPr>
          <p:cNvPr id="7" name="Title 1"/>
          <p:cNvSpPr txBox="1">
            <a:spLocks/>
          </p:cNvSpPr>
          <p:nvPr userDrawn="1"/>
        </p:nvSpPr>
        <p:spPr>
          <a:xfrm>
            <a:off x="457200" y="205978"/>
            <a:ext cx="8229600" cy="627528"/>
          </a:xfrm>
          <a:prstGeom prst="rect">
            <a:avLst/>
          </a:prstGeom>
        </p:spPr>
        <p:txBody>
          <a:bodyPr vert="horz" lIns="91440" tIns="45720" rIns="91440" bIns="45720" rtlCol="0" anchor="ctr">
            <a:normAutofit fontScale="92500" lnSpcReduction="20000"/>
          </a:bodyPr>
          <a:lstStyle>
            <a:lvl1pPr algn="l" defTabSz="457200" rtl="0" eaLnBrk="1" latinLnBrk="0" hangingPunct="1">
              <a:spcBef>
                <a:spcPct val="0"/>
              </a:spcBef>
              <a:buNone/>
              <a:defRPr sz="4400" b="0" i="0" kern="1200">
                <a:solidFill>
                  <a:schemeClr val="bg1"/>
                </a:solidFill>
                <a:latin typeface="Local Brewery Five"/>
                <a:ea typeface="+mj-ea"/>
                <a:cs typeface="Local Brewery Five"/>
              </a:defRPr>
            </a:lvl1pPr>
          </a:lstStyle>
          <a:p>
            <a:r>
              <a:rPr lang="en-AU"/>
              <a:t>Click to edit Master title style</a:t>
            </a:r>
            <a:endParaRPr lang="en-US" dirty="0"/>
          </a:p>
        </p:txBody>
      </p:sp>
    </p:spTree>
    <p:extLst>
      <p:ext uri="{BB962C8B-B14F-4D97-AF65-F5344CB8AC3E}">
        <p14:creationId xmlns:p14="http://schemas.microsoft.com/office/powerpoint/2010/main" val="271138174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Click to edit Master title style</a:t>
            </a:r>
            <a:endParaRPr lang="en-US" dirty="0"/>
          </a:p>
        </p:txBody>
      </p:sp>
      <p:sp>
        <p:nvSpPr>
          <p:cNvPr id="3" name="Content Placeholder 2"/>
          <p:cNvSpPr>
            <a:spLocks noGrp="1"/>
          </p:cNvSpPr>
          <p:nvPr>
            <p:ph idx="1"/>
          </p:nvPr>
        </p:nvSpPr>
        <p:spPr/>
        <p:txBody>
          <a:bodyPr/>
          <a:lstStyle/>
          <a:p>
            <a:pPr lvl="0"/>
            <a:r>
              <a:rPr lang="en-AU" dirty="0"/>
              <a:t>Click to edit Master text styles</a:t>
            </a:r>
          </a:p>
          <a:p>
            <a:pPr lvl="1"/>
            <a:r>
              <a:rPr lang="en-AU" dirty="0"/>
              <a:t>Second level</a:t>
            </a:r>
          </a:p>
          <a:p>
            <a:pPr lvl="2"/>
            <a:r>
              <a:rPr lang="en-AU" dirty="0"/>
              <a:t>Third level</a:t>
            </a:r>
          </a:p>
          <a:p>
            <a:pPr lvl="3"/>
            <a:r>
              <a:rPr lang="en-AU" dirty="0"/>
              <a:t>Fourth level</a:t>
            </a:r>
          </a:p>
          <a:p>
            <a:pPr lvl="4"/>
            <a:r>
              <a:rPr lang="en-AU" dirty="0"/>
              <a:t>Fifth level</a:t>
            </a:r>
            <a:endParaRPr lang="en-US" dirty="0"/>
          </a:p>
        </p:txBody>
      </p:sp>
    </p:spTree>
    <p:extLst>
      <p:ext uri="{BB962C8B-B14F-4D97-AF65-F5344CB8AC3E}">
        <p14:creationId xmlns:p14="http://schemas.microsoft.com/office/powerpoint/2010/main" val="265965944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Click to edit Master title style</a:t>
            </a:r>
            <a:endParaRPr lang="en-US" dirty="0"/>
          </a:p>
        </p:txBody>
      </p:sp>
      <p:sp>
        <p:nvSpPr>
          <p:cNvPr id="3" name="Content Placeholder 2"/>
          <p:cNvSpPr>
            <a:spLocks noGrp="1"/>
          </p:cNvSpPr>
          <p:nvPr>
            <p:ph sz="half" idx="1"/>
          </p:nvPr>
        </p:nvSpPr>
        <p:spPr>
          <a:xfrm>
            <a:off x="457200" y="1200151"/>
            <a:ext cx="4038600" cy="3394472"/>
          </a:xfrm>
        </p:spPr>
        <p:txBody>
          <a:bodyPr/>
          <a:lstStyle>
            <a:lvl1pPr>
              <a:defRPr sz="2800">
                <a:latin typeface="MetaPro-Normal"/>
                <a:cs typeface="MetaPro-Normal"/>
              </a:defRPr>
            </a:lvl1pPr>
            <a:lvl2pPr>
              <a:defRPr sz="2400">
                <a:latin typeface="MetaPro-Normal"/>
                <a:cs typeface="MetaPro-Normal"/>
              </a:defRPr>
            </a:lvl2pPr>
            <a:lvl3pPr>
              <a:defRPr sz="2000">
                <a:latin typeface="MetaPro-Normal"/>
                <a:cs typeface="MetaPro-Normal"/>
              </a:defRPr>
            </a:lvl3pPr>
            <a:lvl4pPr>
              <a:defRPr sz="1800">
                <a:latin typeface="MetaPro-Normal"/>
                <a:cs typeface="MetaPro-Normal"/>
              </a:defRPr>
            </a:lvl4pPr>
            <a:lvl5pPr>
              <a:defRPr sz="1800">
                <a:latin typeface="MetaPro-Normal"/>
                <a:cs typeface="MetaPro-Normal"/>
              </a:defRPr>
            </a:lvl5pPr>
            <a:lvl6pPr>
              <a:defRPr sz="1800"/>
            </a:lvl6pPr>
            <a:lvl7pPr>
              <a:defRPr sz="1800"/>
            </a:lvl7pPr>
            <a:lvl8pPr>
              <a:defRPr sz="1800"/>
            </a:lvl8pPr>
            <a:lvl9pPr>
              <a:defRPr sz="1800"/>
            </a:lvl9pPr>
          </a:lstStyle>
          <a:p>
            <a:pPr lvl="0"/>
            <a:r>
              <a:rPr lang="en-AU" dirty="0"/>
              <a:t>Click to edit Master text styles</a:t>
            </a:r>
          </a:p>
          <a:p>
            <a:pPr lvl="1"/>
            <a:r>
              <a:rPr lang="en-AU" dirty="0"/>
              <a:t>Second level</a:t>
            </a:r>
          </a:p>
          <a:p>
            <a:pPr lvl="2"/>
            <a:r>
              <a:rPr lang="en-AU" dirty="0"/>
              <a:t>Third level</a:t>
            </a:r>
          </a:p>
          <a:p>
            <a:pPr lvl="3"/>
            <a:r>
              <a:rPr lang="en-AU" dirty="0"/>
              <a:t>Fourth level</a:t>
            </a:r>
          </a:p>
          <a:p>
            <a:pPr lvl="4"/>
            <a:r>
              <a:rPr lang="en-AU" dirty="0"/>
              <a:t>Fifth level</a:t>
            </a:r>
            <a:endParaRPr lang="en-US" dirty="0"/>
          </a:p>
        </p:txBody>
      </p:sp>
      <p:sp>
        <p:nvSpPr>
          <p:cNvPr id="4" name="Content Placeholder 3"/>
          <p:cNvSpPr>
            <a:spLocks noGrp="1"/>
          </p:cNvSpPr>
          <p:nvPr>
            <p:ph sz="half" idx="2"/>
          </p:nvPr>
        </p:nvSpPr>
        <p:spPr>
          <a:xfrm>
            <a:off x="4648200" y="1200151"/>
            <a:ext cx="4038600" cy="3394472"/>
          </a:xfrm>
        </p:spPr>
        <p:txBody>
          <a:bodyPr/>
          <a:lstStyle>
            <a:lvl1pPr>
              <a:defRPr sz="2800">
                <a:latin typeface="MetaPro-Normal"/>
                <a:cs typeface="MetaPro-Normal"/>
              </a:defRPr>
            </a:lvl1pPr>
            <a:lvl2pPr>
              <a:defRPr sz="2400">
                <a:latin typeface="MetaPro-Normal"/>
                <a:cs typeface="MetaPro-Normal"/>
              </a:defRPr>
            </a:lvl2pPr>
            <a:lvl3pPr>
              <a:defRPr sz="2000">
                <a:latin typeface="MetaPro-Normal"/>
                <a:cs typeface="MetaPro-Normal"/>
              </a:defRPr>
            </a:lvl3pPr>
            <a:lvl4pPr>
              <a:defRPr sz="1800">
                <a:latin typeface="MetaPro-Normal"/>
                <a:cs typeface="MetaPro-Normal"/>
              </a:defRPr>
            </a:lvl4pPr>
            <a:lvl5pPr>
              <a:defRPr sz="1800">
                <a:latin typeface="MetaPro-Normal"/>
                <a:cs typeface="MetaPro-Normal"/>
              </a:defRPr>
            </a:lvl5pPr>
            <a:lvl6pPr>
              <a:defRPr sz="1800"/>
            </a:lvl6pPr>
            <a:lvl7pPr>
              <a:defRPr sz="1800"/>
            </a:lvl7pPr>
            <a:lvl8pPr>
              <a:defRPr sz="1800"/>
            </a:lvl8pPr>
            <a:lvl9pPr>
              <a:defRPr sz="1800"/>
            </a:lvl9pPr>
          </a:lstStyle>
          <a:p>
            <a:pPr lvl="0"/>
            <a:r>
              <a:rPr lang="en-AU" dirty="0"/>
              <a:t>Click to edit Master text styles</a:t>
            </a:r>
          </a:p>
          <a:p>
            <a:pPr lvl="1"/>
            <a:r>
              <a:rPr lang="en-AU" dirty="0"/>
              <a:t>Second level</a:t>
            </a:r>
          </a:p>
          <a:p>
            <a:pPr lvl="2"/>
            <a:r>
              <a:rPr lang="en-AU" dirty="0"/>
              <a:t>Third level</a:t>
            </a:r>
          </a:p>
          <a:p>
            <a:pPr lvl="3"/>
            <a:r>
              <a:rPr lang="en-AU" dirty="0"/>
              <a:t>Fourth level</a:t>
            </a:r>
          </a:p>
          <a:p>
            <a:pPr lvl="4"/>
            <a:r>
              <a:rPr lang="en-AU" dirty="0"/>
              <a:t>Fifth level</a:t>
            </a:r>
            <a:endParaRPr lang="en-US" dirty="0"/>
          </a:p>
        </p:txBody>
      </p:sp>
    </p:spTree>
    <p:extLst>
      <p:ext uri="{BB962C8B-B14F-4D97-AF65-F5344CB8AC3E}">
        <p14:creationId xmlns:p14="http://schemas.microsoft.com/office/powerpoint/2010/main" val="4016656471"/>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image" Target="../media/image2.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file://localhost/Users/rika/Dropbox/MSC%20Job/2020/MSC%20templates%20and%20graphics/FISH%20SWIRL/Rika%20final%20banner%20files/Rect%20Banner%20Fish%20Swirl%20SMALL.png" TargetMode="External"/><Relationship Id="rId5" Type="http://schemas.openxmlformats.org/officeDocument/2006/relationships/image" Target="../media/image1.png"/><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18" name="Rect Banner Fish Swirl SMALL.png" descr="/Users/rika/Dropbox/MSC Job/2020/MSC templates and graphics/FISH SWIRL/Rika final banner files/Rect Banner Fish Swirl SMALL.png"/>
          <p:cNvPicPr>
            <a:picLocks noChangeAspect="1"/>
          </p:cNvPicPr>
          <p:nvPr userDrawn="1"/>
        </p:nvPicPr>
        <p:blipFill rotWithShape="1">
          <a:blip r:embed="rId5" r:link="rId6" cstate="print">
            <a:extLst>
              <a:ext uri="{28A0092B-C50C-407E-A947-70E740481C1C}">
                <a14:useLocalDpi xmlns:a14="http://schemas.microsoft.com/office/drawing/2010/main"/>
              </a:ext>
            </a:extLst>
          </a:blip>
          <a:srcRect t="12015"/>
          <a:stretch/>
        </p:blipFill>
        <p:spPr>
          <a:xfrm>
            <a:off x="1726" y="-94079"/>
            <a:ext cx="9142275" cy="1058486"/>
          </a:xfrm>
          <a:prstGeom prst="rect">
            <a:avLst/>
          </a:prstGeom>
        </p:spPr>
      </p:pic>
      <p:sp>
        <p:nvSpPr>
          <p:cNvPr id="2" name="Title Placeholder 1"/>
          <p:cNvSpPr>
            <a:spLocks noGrp="1"/>
          </p:cNvSpPr>
          <p:nvPr>
            <p:ph type="title"/>
          </p:nvPr>
        </p:nvSpPr>
        <p:spPr>
          <a:xfrm>
            <a:off x="457200" y="205978"/>
            <a:ext cx="8229600" cy="627528"/>
          </a:xfrm>
          <a:prstGeom prst="rect">
            <a:avLst/>
          </a:prstGeom>
        </p:spPr>
        <p:txBody>
          <a:bodyPr vert="horz" lIns="91440" tIns="45720" rIns="91440" bIns="45720" rtlCol="0" anchor="ctr">
            <a:normAutofit/>
          </a:bodyPr>
          <a:lstStyle/>
          <a:p>
            <a:r>
              <a:rPr lang="en-AU" dirty="0"/>
              <a:t>Click to edit Master title style</a:t>
            </a:r>
            <a:endParaRPr lang="en-US" dirty="0"/>
          </a:p>
        </p:txBody>
      </p:sp>
      <p:sp>
        <p:nvSpPr>
          <p:cNvPr id="3" name="Text Placeholder 2"/>
          <p:cNvSpPr>
            <a:spLocks noGrp="1"/>
          </p:cNvSpPr>
          <p:nvPr>
            <p:ph type="body" idx="1"/>
          </p:nvPr>
        </p:nvSpPr>
        <p:spPr>
          <a:xfrm>
            <a:off x="457200" y="1219995"/>
            <a:ext cx="8229600" cy="3394472"/>
          </a:xfrm>
          <a:prstGeom prst="rect">
            <a:avLst/>
          </a:prstGeom>
        </p:spPr>
        <p:txBody>
          <a:bodyPr vert="horz" lIns="91440" tIns="45720" rIns="91440" bIns="45720" rtlCol="0">
            <a:normAutofit/>
          </a:bodyPr>
          <a:lstStyle/>
          <a:p>
            <a:pPr lvl="0"/>
            <a:r>
              <a:rPr lang="en-AU" dirty="0"/>
              <a:t>Click to edit Master text styles</a:t>
            </a:r>
          </a:p>
          <a:p>
            <a:pPr lvl="1"/>
            <a:r>
              <a:rPr lang="en-AU" dirty="0"/>
              <a:t>Second level</a:t>
            </a:r>
          </a:p>
          <a:p>
            <a:pPr lvl="2"/>
            <a:r>
              <a:rPr lang="en-AU" dirty="0"/>
              <a:t>Third level</a:t>
            </a:r>
          </a:p>
          <a:p>
            <a:pPr lvl="3"/>
            <a:r>
              <a:rPr lang="en-AU" dirty="0"/>
              <a:t>Fourth level</a:t>
            </a:r>
          </a:p>
          <a:p>
            <a:pPr lvl="4"/>
            <a:r>
              <a:rPr lang="en-AU" dirty="0"/>
              <a:t>Fifth level</a:t>
            </a:r>
            <a:endParaRPr lang="en-US" dirty="0"/>
          </a:p>
        </p:txBody>
      </p:sp>
      <p:sp>
        <p:nvSpPr>
          <p:cNvPr id="11" name="Slide Number Placeholder 5"/>
          <p:cNvSpPr txBox="1">
            <a:spLocks/>
          </p:cNvSpPr>
          <p:nvPr userDrawn="1"/>
        </p:nvSpPr>
        <p:spPr>
          <a:xfrm>
            <a:off x="8623488" y="4654700"/>
            <a:ext cx="482600" cy="327657"/>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D0545C6F-B84F-9E45-99FB-1A159270FA95}" type="slidenum">
              <a:rPr lang="en-US" smtClean="0">
                <a:solidFill>
                  <a:srgbClr val="005DAA"/>
                </a:solidFill>
              </a:rPr>
              <a:pPr/>
              <a:t>‹#›</a:t>
            </a:fld>
            <a:endParaRPr lang="en-US" dirty="0">
              <a:solidFill>
                <a:srgbClr val="005DAA"/>
              </a:solidFill>
            </a:endParaRPr>
          </a:p>
        </p:txBody>
      </p:sp>
      <p:pic>
        <p:nvPicPr>
          <p:cNvPr id="7" name="Picture 6" descr="Screen Shot 2020-09-21 at 1.21.45 PM.png"/>
          <p:cNvPicPr>
            <a:picLocks noChangeAspect="1"/>
          </p:cNvPicPr>
          <p:nvPr userDrawn="1"/>
        </p:nvPicPr>
        <p:blipFill>
          <a:blip r:embed="rId7">
            <a:extLst>
              <a:ext uri="{28A0092B-C50C-407E-A947-70E740481C1C}">
                <a14:useLocalDpi xmlns:a14="http://schemas.microsoft.com/office/drawing/2010/main" val="0"/>
              </a:ext>
            </a:extLst>
          </a:blip>
          <a:stretch>
            <a:fillRect/>
          </a:stretch>
        </p:blipFill>
        <p:spPr>
          <a:xfrm>
            <a:off x="0" y="4348719"/>
            <a:ext cx="8531682" cy="794781"/>
          </a:xfrm>
          <a:prstGeom prst="rect">
            <a:avLst/>
          </a:prstGeom>
        </p:spPr>
      </p:pic>
    </p:spTree>
    <p:extLst>
      <p:ext uri="{BB962C8B-B14F-4D97-AF65-F5344CB8AC3E}">
        <p14:creationId xmlns:p14="http://schemas.microsoft.com/office/powerpoint/2010/main" val="231604846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2" r:id="rId3"/>
  </p:sldLayoutIdLst>
  <p:hf hdr="0" ftr="0" dt="0"/>
  <p:txStyles>
    <p:titleStyle>
      <a:lvl1pPr algn="l" defTabSz="457200" rtl="0" eaLnBrk="1" latinLnBrk="0" hangingPunct="1">
        <a:spcBef>
          <a:spcPct val="0"/>
        </a:spcBef>
        <a:buNone/>
        <a:defRPr sz="4400" b="0" i="0" kern="1200">
          <a:solidFill>
            <a:schemeClr val="bg1"/>
          </a:solidFill>
          <a:latin typeface="MetaPro-Normal"/>
          <a:ea typeface="+mj-ea"/>
          <a:cs typeface="MetaPro-Normal"/>
        </a:defRPr>
      </a:lvl1pPr>
    </p:titleStyle>
    <p:bodyStyle>
      <a:lvl1pPr marL="342900" indent="-342900" algn="l" defTabSz="457200" rtl="0" eaLnBrk="1" latinLnBrk="0" hangingPunct="1">
        <a:lnSpc>
          <a:spcPct val="112000"/>
        </a:lnSpc>
        <a:spcBef>
          <a:spcPts val="600"/>
        </a:spcBef>
        <a:spcAft>
          <a:spcPts val="600"/>
        </a:spcAft>
        <a:buFont typeface="Arial"/>
        <a:buChar char="•"/>
        <a:defRPr sz="3200" kern="1200">
          <a:solidFill>
            <a:schemeClr val="tx1"/>
          </a:solidFill>
          <a:latin typeface="MetaPro-Normal"/>
          <a:ea typeface="+mn-ea"/>
          <a:cs typeface="MetaPro-Normal"/>
        </a:defRPr>
      </a:lvl1pPr>
      <a:lvl2pPr marL="742950" indent="-285750" algn="l" defTabSz="457200" rtl="0" eaLnBrk="1" latinLnBrk="0" hangingPunct="1">
        <a:lnSpc>
          <a:spcPct val="112000"/>
        </a:lnSpc>
        <a:spcBef>
          <a:spcPts val="300"/>
        </a:spcBef>
        <a:spcAft>
          <a:spcPts val="300"/>
        </a:spcAft>
        <a:buFont typeface="Arial"/>
        <a:buChar char="–"/>
        <a:defRPr sz="2800" kern="1200">
          <a:solidFill>
            <a:schemeClr val="tx1"/>
          </a:solidFill>
          <a:latin typeface="MetaPro-Normal"/>
          <a:ea typeface="+mn-ea"/>
          <a:cs typeface="MetaPro-Normal"/>
        </a:defRPr>
      </a:lvl2pPr>
      <a:lvl3pPr marL="1143000" indent="-228600" algn="l" defTabSz="457200" rtl="0" eaLnBrk="1" latinLnBrk="0" hangingPunct="1">
        <a:lnSpc>
          <a:spcPct val="112000"/>
        </a:lnSpc>
        <a:spcBef>
          <a:spcPts val="300"/>
        </a:spcBef>
        <a:spcAft>
          <a:spcPts val="300"/>
        </a:spcAft>
        <a:buFont typeface="Arial"/>
        <a:buChar char="•"/>
        <a:defRPr sz="2400" kern="1200">
          <a:solidFill>
            <a:schemeClr val="tx1"/>
          </a:solidFill>
          <a:latin typeface="MetaPro-Normal"/>
          <a:ea typeface="+mn-ea"/>
          <a:cs typeface="MetaPro-Normal"/>
        </a:defRPr>
      </a:lvl3pPr>
      <a:lvl4pPr marL="1600200" indent="-228600" algn="l" defTabSz="457200" rtl="0" eaLnBrk="1" latinLnBrk="0" hangingPunct="1">
        <a:lnSpc>
          <a:spcPct val="112000"/>
        </a:lnSpc>
        <a:spcBef>
          <a:spcPts val="300"/>
        </a:spcBef>
        <a:spcAft>
          <a:spcPts val="300"/>
        </a:spcAft>
        <a:buFont typeface="Arial"/>
        <a:buChar char="–"/>
        <a:defRPr sz="2000" kern="1200">
          <a:solidFill>
            <a:schemeClr val="tx1"/>
          </a:solidFill>
          <a:latin typeface="MetaPro-Normal"/>
          <a:ea typeface="+mn-ea"/>
          <a:cs typeface="MetaPro-Normal"/>
        </a:defRPr>
      </a:lvl4pPr>
      <a:lvl5pPr marL="2057400" indent="-228600" algn="l" defTabSz="457200" rtl="0" eaLnBrk="1" latinLnBrk="0" hangingPunct="1">
        <a:lnSpc>
          <a:spcPct val="112000"/>
        </a:lnSpc>
        <a:spcBef>
          <a:spcPts val="300"/>
        </a:spcBef>
        <a:spcAft>
          <a:spcPts val="300"/>
        </a:spcAft>
        <a:buFont typeface="Arial"/>
        <a:buChar char="»"/>
        <a:defRPr sz="2000" kern="1200">
          <a:solidFill>
            <a:schemeClr val="tx1"/>
          </a:solidFill>
          <a:latin typeface="MetaPro-Normal"/>
          <a:ea typeface="+mn-ea"/>
          <a:cs typeface="MetaPro-Norm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3.xml"/><Relationship Id="rId5" Type="http://schemas.openxmlformats.org/officeDocument/2006/relationships/image" Target="../media/image5.png"/><Relationship Id="rId4" Type="http://schemas.openxmlformats.org/officeDocument/2006/relationships/image" Target="../media/image4.png"/></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7" Type="http://schemas.openxmlformats.org/officeDocument/2006/relationships/image" Target="../media/image8.png"/><Relationship Id="rId2" Type="http://schemas.openxmlformats.org/officeDocument/2006/relationships/notesSlide" Target="../notesSlides/notesSlide2.xml"/><Relationship Id="rId1" Type="http://schemas.openxmlformats.org/officeDocument/2006/relationships/slideLayout" Target="../slideLayouts/slideLayout3.xml"/><Relationship Id="rId6" Type="http://schemas.openxmlformats.org/officeDocument/2006/relationships/image" Target="../media/image7.png"/><Relationship Id="rId5" Type="http://schemas.openxmlformats.org/officeDocument/2006/relationships/image" Target="../media/image3.png"/><Relationship Id="rId4" Type="http://schemas.openxmlformats.org/officeDocument/2006/relationships/image" Target="file://localhost/Users/rika/Dropbox/MSC%20Job/2020/MSC%20templates%20and%20graphics/TEMPLATE%20FILES/MSC%20GRAPHIC%20ASSETS/SCREEN%20RES/Illustration_BlueAssets/PNG/Blue_YellowSquare.png" TargetMode="External"/></Relationships>
</file>

<file path=ppt/slides/_rels/slide3.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image" Target="../media/image6.png"/><Relationship Id="rId7" Type="http://schemas.openxmlformats.org/officeDocument/2006/relationships/image" Target="../media/image10.png"/><Relationship Id="rId2" Type="http://schemas.openxmlformats.org/officeDocument/2006/relationships/notesSlide" Target="../notesSlides/notesSlide3.xml"/><Relationship Id="rId1" Type="http://schemas.openxmlformats.org/officeDocument/2006/relationships/slideLayout" Target="../slideLayouts/slideLayout3.xml"/><Relationship Id="rId6" Type="http://schemas.openxmlformats.org/officeDocument/2006/relationships/image" Target="../media/image3.png"/><Relationship Id="rId5" Type="http://schemas.openxmlformats.org/officeDocument/2006/relationships/image" Target="../media/image9.png"/><Relationship Id="rId4" Type="http://schemas.openxmlformats.org/officeDocument/2006/relationships/image" Target="file://localhost/Users/rika/Dropbox/MSC%20Job/2020/MSC%20templates%20and%20graphics/TEMPLATE%20FILES/MSC%20GRAPHIC%20ASSETS/SCREEN%20RES/Illustration_BlueAssets/PNG/Blue_YellowSquare.png" TargetMode="External"/></Relationships>
</file>

<file path=ppt/slides/_rels/slide4.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image" Target="../media/image6.png"/><Relationship Id="rId7" Type="http://schemas.openxmlformats.org/officeDocument/2006/relationships/image" Target="../media/image13.png"/><Relationship Id="rId2" Type="http://schemas.openxmlformats.org/officeDocument/2006/relationships/notesSlide" Target="../notesSlides/notesSlide4.xml"/><Relationship Id="rId1" Type="http://schemas.openxmlformats.org/officeDocument/2006/relationships/slideLayout" Target="../slideLayouts/slideLayout3.xml"/><Relationship Id="rId6" Type="http://schemas.openxmlformats.org/officeDocument/2006/relationships/image" Target="../media/image12.png"/><Relationship Id="rId5" Type="http://schemas.openxmlformats.org/officeDocument/2006/relationships/hyperlink" Target="https://www.someday.co.nz/challenge/winning-films/2016/073/" TargetMode="External"/><Relationship Id="rId4" Type="http://schemas.openxmlformats.org/officeDocument/2006/relationships/image" Target="file://localhost/Users/rika/Dropbox/MSC%20Job/2020/MSC%20templates%20and%20graphics/TEMPLATE%20FILES/MSC%20GRAPHIC%20ASSETS/SCREEN%20RES/Illustration_BlueAssets/PNG/Blue_YellowSquare.png" TargetMode="External"/><Relationship Id="rId9" Type="http://schemas.openxmlformats.org/officeDocument/2006/relationships/image" Target="../media/image14.png"/></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3.xml"/><Relationship Id="rId4" Type="http://schemas.openxmlformats.org/officeDocument/2006/relationships/image" Target="../media/image3.png"/></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7" Type="http://schemas.openxmlformats.org/officeDocument/2006/relationships/image" Target="../media/image3.png"/><Relationship Id="rId2" Type="http://schemas.openxmlformats.org/officeDocument/2006/relationships/notesSlide" Target="../notesSlides/notesSlide6.xml"/><Relationship Id="rId1" Type="http://schemas.openxmlformats.org/officeDocument/2006/relationships/slideLayout" Target="../slideLayouts/slideLayout3.xml"/><Relationship Id="rId6" Type="http://schemas.openxmlformats.org/officeDocument/2006/relationships/image" Target="../media/image5.png"/><Relationship Id="rId5" Type="http://schemas.openxmlformats.org/officeDocument/2006/relationships/hyperlink" Target="https://piktochart.com" TargetMode="External"/><Relationship Id="rId4" Type="http://schemas.openxmlformats.org/officeDocument/2006/relationships/image" Target="file://localhost/Users/rika/Dropbox/MSC%20Job/2020/MSC%20templates%20and%20graphics/TEMPLATE%20FILES/MSC%20GRAPHIC%20ASSETS/SCREEN%20RES/Illustration_BlueAssets/PNG/Blue_YellowSquare.png"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6"/>
          <p:cNvSpPr>
            <a:spLocks noGrp="1"/>
          </p:cNvSpPr>
          <p:nvPr>
            <p:ph sz="half" idx="2"/>
          </p:nvPr>
        </p:nvSpPr>
        <p:spPr>
          <a:xfrm>
            <a:off x="296333" y="1151962"/>
            <a:ext cx="5016500" cy="3462371"/>
          </a:xfrm>
        </p:spPr>
        <p:txBody>
          <a:bodyPr>
            <a:noAutofit/>
          </a:bodyPr>
          <a:lstStyle/>
          <a:p>
            <a:pPr marL="0" indent="0" algn="ctr">
              <a:spcBef>
                <a:spcPts val="300"/>
              </a:spcBef>
              <a:spcAft>
                <a:spcPts val="300"/>
              </a:spcAft>
              <a:buNone/>
            </a:pPr>
            <a:r>
              <a:rPr lang="en-US" sz="2000" b="1" dirty="0">
                <a:solidFill>
                  <a:srgbClr val="00B194"/>
                </a:solidFill>
                <a:latin typeface="Arial Narrow"/>
                <a:cs typeface="Arial Narrow"/>
              </a:rPr>
              <a:t>KŌRERORERO/ DISCUSSION</a:t>
            </a:r>
          </a:p>
          <a:p>
            <a:pPr>
              <a:spcBef>
                <a:spcPts val="300"/>
              </a:spcBef>
              <a:spcAft>
                <a:spcPts val="300"/>
              </a:spcAft>
            </a:pPr>
            <a:r>
              <a:rPr lang="en-US" sz="1800" dirty="0">
                <a:latin typeface="Arial"/>
                <a:cs typeface="Arial"/>
              </a:rPr>
              <a:t>Overfishing is when fish are fished too much so their numbers cannot reproduce to a healthy number so they begin to decline </a:t>
            </a:r>
          </a:p>
          <a:p>
            <a:pPr>
              <a:spcBef>
                <a:spcPts val="300"/>
              </a:spcBef>
              <a:spcAft>
                <a:spcPts val="300"/>
              </a:spcAft>
            </a:pPr>
            <a:r>
              <a:rPr lang="en-US" sz="1800" dirty="0">
                <a:latin typeface="Arial"/>
                <a:cs typeface="Arial"/>
              </a:rPr>
              <a:t>Overfishing:</a:t>
            </a:r>
          </a:p>
          <a:p>
            <a:pPr marL="723900">
              <a:spcBef>
                <a:spcPts val="300"/>
              </a:spcBef>
              <a:spcAft>
                <a:spcPts val="300"/>
              </a:spcAft>
              <a:buFont typeface="+mj-lt"/>
              <a:buAutoNum type="arabicPeriod"/>
            </a:pPr>
            <a:r>
              <a:rPr lang="en-US" sz="1800" dirty="0">
                <a:latin typeface="Arial"/>
                <a:cs typeface="Arial"/>
              </a:rPr>
              <a:t>Does not leave enough fish in the sea</a:t>
            </a:r>
          </a:p>
          <a:p>
            <a:pPr marL="723900">
              <a:spcBef>
                <a:spcPts val="300"/>
              </a:spcBef>
              <a:spcAft>
                <a:spcPts val="300"/>
              </a:spcAft>
              <a:buFont typeface="+mj-lt"/>
              <a:buAutoNum type="arabicPeriod"/>
            </a:pPr>
            <a:r>
              <a:rPr lang="en-US" sz="1800" dirty="0">
                <a:latin typeface="Arial"/>
                <a:cs typeface="Arial"/>
              </a:rPr>
              <a:t>Can affect whole marine communities</a:t>
            </a:r>
          </a:p>
          <a:p>
            <a:pPr marL="723900">
              <a:spcBef>
                <a:spcPts val="300"/>
              </a:spcBef>
              <a:spcAft>
                <a:spcPts val="300"/>
              </a:spcAft>
              <a:buFont typeface="+mj-lt"/>
              <a:buAutoNum type="arabicPeriod"/>
            </a:pPr>
            <a:r>
              <a:rPr lang="en-US" sz="1800" dirty="0">
                <a:latin typeface="Arial"/>
                <a:cs typeface="Arial"/>
              </a:rPr>
              <a:t>Means catches decline and fishers no longer have their livelihood</a:t>
            </a:r>
          </a:p>
          <a:p>
            <a:pPr marL="0" indent="0" algn="ctr">
              <a:spcBef>
                <a:spcPts val="300"/>
              </a:spcBef>
              <a:spcAft>
                <a:spcPts val="300"/>
              </a:spcAft>
              <a:buNone/>
            </a:pPr>
            <a:endParaRPr lang="x-none" sz="100" dirty="0">
              <a:solidFill>
                <a:srgbClr val="175EAA"/>
              </a:solidFill>
              <a:latin typeface="Arial Narrow"/>
              <a:cs typeface="Arial Narrow"/>
            </a:endParaRPr>
          </a:p>
          <a:p>
            <a:pPr marL="0" indent="0" algn="ctr">
              <a:spcBef>
                <a:spcPts val="300"/>
              </a:spcBef>
              <a:spcAft>
                <a:spcPts val="300"/>
              </a:spcAft>
              <a:buNone/>
            </a:pPr>
            <a:r>
              <a:rPr lang="en-US" sz="1800" dirty="0">
                <a:latin typeface="Arial"/>
                <a:cs typeface="Arial"/>
              </a:rPr>
              <a:t> </a:t>
            </a:r>
          </a:p>
          <a:p>
            <a:pPr marL="0" indent="0" algn="ctr">
              <a:spcBef>
                <a:spcPts val="300"/>
              </a:spcBef>
              <a:spcAft>
                <a:spcPts val="300"/>
              </a:spcAft>
              <a:buNone/>
            </a:pPr>
            <a:endParaRPr lang="en-US" sz="1800" dirty="0">
              <a:solidFill>
                <a:srgbClr val="175EAA"/>
              </a:solidFill>
              <a:latin typeface="Arial"/>
              <a:cs typeface="Arial"/>
            </a:endParaRPr>
          </a:p>
        </p:txBody>
      </p:sp>
      <p:pic>
        <p:nvPicPr>
          <p:cNvPr id="8" name="Content Placeholder 18"/>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8271979" y="178860"/>
            <a:ext cx="1024421" cy="510617"/>
          </a:xfrm>
          <a:prstGeom prst="rect">
            <a:avLst/>
          </a:prstGeom>
        </p:spPr>
      </p:pic>
      <p:pic>
        <p:nvPicPr>
          <p:cNvPr id="9" name="Content Placeholder 18"/>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7759769" y="-76448"/>
            <a:ext cx="1024421" cy="510617"/>
          </a:xfrm>
          <a:prstGeom prst="rect">
            <a:avLst/>
          </a:prstGeom>
        </p:spPr>
      </p:pic>
      <p:sp>
        <p:nvSpPr>
          <p:cNvPr id="13" name="Title 1"/>
          <p:cNvSpPr txBox="1">
            <a:spLocks/>
          </p:cNvSpPr>
          <p:nvPr/>
        </p:nvSpPr>
        <p:spPr>
          <a:xfrm>
            <a:off x="135644" y="-91665"/>
            <a:ext cx="8767055" cy="1100126"/>
          </a:xfrm>
          <a:prstGeom prst="rect">
            <a:avLst/>
          </a:prstGeom>
        </p:spPr>
        <p:txBody>
          <a:bodyPr vert="horz" lIns="91440" tIns="45720" rIns="91440" bIns="45720" rtlCol="0" anchor="ctr">
            <a:normAutofit fontScale="97500"/>
          </a:bodyPr>
          <a:lstStyle>
            <a:lvl1pPr algn="l" defTabSz="457200" rtl="0" eaLnBrk="1" latinLnBrk="0" hangingPunct="1">
              <a:spcBef>
                <a:spcPct val="0"/>
              </a:spcBef>
              <a:buNone/>
              <a:defRPr sz="4400" b="0" i="0" kern="1200">
                <a:solidFill>
                  <a:schemeClr val="bg1"/>
                </a:solidFill>
                <a:latin typeface="Local Brewery Five"/>
                <a:ea typeface="+mj-ea"/>
                <a:cs typeface="Local Brewery Five"/>
              </a:defRPr>
            </a:lvl1pPr>
          </a:lstStyle>
          <a:p>
            <a:r>
              <a:rPr lang="en-US" sz="3300" dirty="0">
                <a:latin typeface="Arial Narrow"/>
                <a:cs typeface="Arial Narrow"/>
              </a:rPr>
              <a:t>1.2. OVERFISHING</a:t>
            </a:r>
          </a:p>
          <a:p>
            <a:r>
              <a:rPr lang="en-US" sz="2100" dirty="0">
                <a:latin typeface="Arial Narrow"/>
                <a:cs typeface="Arial Narrow"/>
              </a:rPr>
              <a:t>Focusing Question: What is overfishing? What impact does overfishing have?</a:t>
            </a:r>
          </a:p>
        </p:txBody>
      </p:sp>
      <p:pic>
        <p:nvPicPr>
          <p:cNvPr id="16" name="Content Placeholder 18"/>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8631789" y="-179356"/>
            <a:ext cx="1024421" cy="510617"/>
          </a:xfrm>
          <a:prstGeom prst="rect">
            <a:avLst/>
          </a:prstGeom>
        </p:spPr>
      </p:pic>
      <p:pic>
        <p:nvPicPr>
          <p:cNvPr id="2" name="Picture 1" descr="Austral prawn fishing in the Northern Prawn Fishery-scr.png"/>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5549899" y="1471231"/>
            <a:ext cx="3352800" cy="2221992"/>
          </a:xfrm>
          <a:prstGeom prst="rect">
            <a:avLst/>
          </a:prstGeom>
        </p:spPr>
      </p:pic>
      <p:pic>
        <p:nvPicPr>
          <p:cNvPr id="14" name="Picture 13" descr="Blue_Butterfly fish.png"/>
          <p:cNvPicPr>
            <a:picLocks noChangeAspect="1"/>
          </p:cNvPicPr>
          <p:nvPr/>
        </p:nvPicPr>
        <p:blipFill>
          <a:blip r:embed="rId5" cstate="print">
            <a:extLst>
              <a:ext uri="{28A0092B-C50C-407E-A947-70E740481C1C}">
                <a14:useLocalDpi xmlns:a14="http://schemas.microsoft.com/office/drawing/2010/main"/>
              </a:ext>
            </a:extLst>
          </a:blip>
          <a:stretch>
            <a:fillRect/>
          </a:stretch>
        </p:blipFill>
        <p:spPr>
          <a:xfrm rot="21048578" flipH="1">
            <a:off x="7784373" y="3740995"/>
            <a:ext cx="1274211" cy="1171999"/>
          </a:xfrm>
          <a:prstGeom prst="rect">
            <a:avLst/>
          </a:prstGeom>
        </p:spPr>
      </p:pic>
    </p:spTree>
    <p:extLst>
      <p:ext uri="{BB962C8B-B14F-4D97-AF65-F5344CB8AC3E}">
        <p14:creationId xmlns:p14="http://schemas.microsoft.com/office/powerpoint/2010/main" val="1380616261"/>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xmlns:p14="http://schemas.microsoft.com/office/powerpoint/2010/mai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7">
                                            <p:txEl>
                                              <p:pRg st="7" end="7"/>
                                            </p:txEl>
                                          </p:spTgt>
                                        </p:tgtEl>
                                        <p:attrNameLst>
                                          <p:attrName>style.visibility</p:attrName>
                                        </p:attrNameLst>
                                      </p:cBhvr>
                                      <p:to>
                                        <p:strVal val="visible"/>
                                      </p:to>
                                    </p:set>
                                    <p:animEffect transition="in" filter="dissolve">
                                      <p:cBhvr>
                                        <p:cTn id="7" dur="500"/>
                                        <p:tgtEl>
                                          <p:spTgt spid="7">
                                            <p:txEl>
                                              <p:pRg st="7" end="7"/>
                                            </p:txEl>
                                          </p:spTgt>
                                        </p:tgtEl>
                                      </p:cBhvr>
                                    </p:animEffect>
                                  </p:childTnLst>
                                </p:cTn>
                              </p:par>
                              <p:par>
                                <p:cTn id="8" presetID="9" presetClass="entr" presetSubtype="0" fill="hold" nodeType="withEffect">
                                  <p:stCondLst>
                                    <p:cond delay="0"/>
                                  </p:stCondLst>
                                  <p:childTnLst>
                                    <p:set>
                                      <p:cBhvr>
                                        <p:cTn id="9" dur="1" fill="hold">
                                          <p:stCondLst>
                                            <p:cond delay="0"/>
                                          </p:stCondLst>
                                        </p:cTn>
                                        <p:tgtEl>
                                          <p:spTgt spid="14"/>
                                        </p:tgtEl>
                                        <p:attrNameLst>
                                          <p:attrName>style.visibility</p:attrName>
                                        </p:attrNameLst>
                                      </p:cBhvr>
                                      <p:to>
                                        <p:strVal val="visible"/>
                                      </p:to>
                                    </p:set>
                                    <p:animEffect transition="in" filter="dissolve">
                                      <p:cBhvr>
                                        <p:cTn id="10" dur="500"/>
                                        <p:tgtEl>
                                          <p:spTgt spid="14"/>
                                        </p:tgtEl>
                                      </p:cBhvr>
                                    </p:animEffect>
                                  </p:childTnLst>
                                </p:cTn>
                              </p:par>
                            </p:childTnLst>
                          </p:cTn>
                        </p:par>
                      </p:childTnLst>
                    </p:cTn>
                  </p:par>
                  <p:par>
                    <p:cTn id="11" fill="hold">
                      <p:stCondLst>
                        <p:cond delay="indefinite"/>
                      </p:stCondLst>
                      <p:childTnLst>
                        <p:par>
                          <p:cTn id="12" fill="hold">
                            <p:stCondLst>
                              <p:cond delay="0"/>
                            </p:stCondLst>
                            <p:childTnLst>
                              <p:par>
                                <p:cTn id="13" presetID="9" presetClass="entr" presetSubtype="0" fill="hold" nodeType="clickEffect">
                                  <p:stCondLst>
                                    <p:cond delay="0"/>
                                  </p:stCondLst>
                                  <p:childTnLst>
                                    <p:set>
                                      <p:cBhvr>
                                        <p:cTn id="14" dur="1" fill="hold">
                                          <p:stCondLst>
                                            <p:cond delay="0"/>
                                          </p:stCondLst>
                                        </p:cTn>
                                        <p:tgtEl>
                                          <p:spTgt spid="7">
                                            <p:txEl>
                                              <p:pRg st="3" end="3"/>
                                            </p:txEl>
                                          </p:spTgt>
                                        </p:tgtEl>
                                        <p:attrNameLst>
                                          <p:attrName>style.visibility</p:attrName>
                                        </p:attrNameLst>
                                      </p:cBhvr>
                                      <p:to>
                                        <p:strVal val="visible"/>
                                      </p:to>
                                    </p:set>
                                    <p:animEffect transition="in" filter="dissolve">
                                      <p:cBhvr>
                                        <p:cTn id="15" dur="500"/>
                                        <p:tgtEl>
                                          <p:spTgt spid="7">
                                            <p:txEl>
                                              <p:pRg st="3" end="3"/>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9" presetClass="entr" presetSubtype="0" fill="hold" nodeType="clickEffect">
                                  <p:stCondLst>
                                    <p:cond delay="0"/>
                                  </p:stCondLst>
                                  <p:childTnLst>
                                    <p:set>
                                      <p:cBhvr>
                                        <p:cTn id="19" dur="1" fill="hold">
                                          <p:stCondLst>
                                            <p:cond delay="0"/>
                                          </p:stCondLst>
                                        </p:cTn>
                                        <p:tgtEl>
                                          <p:spTgt spid="7">
                                            <p:txEl>
                                              <p:pRg st="4" end="4"/>
                                            </p:txEl>
                                          </p:spTgt>
                                        </p:tgtEl>
                                        <p:attrNameLst>
                                          <p:attrName>style.visibility</p:attrName>
                                        </p:attrNameLst>
                                      </p:cBhvr>
                                      <p:to>
                                        <p:strVal val="visible"/>
                                      </p:to>
                                    </p:set>
                                    <p:animEffect transition="in" filter="dissolve">
                                      <p:cBhvr>
                                        <p:cTn id="20" dur="500"/>
                                        <p:tgtEl>
                                          <p:spTgt spid="7">
                                            <p:txEl>
                                              <p:pRg st="4" end="4"/>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9" presetClass="entr" presetSubtype="0" fill="hold" nodeType="clickEffect">
                                  <p:stCondLst>
                                    <p:cond delay="0"/>
                                  </p:stCondLst>
                                  <p:childTnLst>
                                    <p:set>
                                      <p:cBhvr>
                                        <p:cTn id="24" dur="1" fill="hold">
                                          <p:stCondLst>
                                            <p:cond delay="0"/>
                                          </p:stCondLst>
                                        </p:cTn>
                                        <p:tgtEl>
                                          <p:spTgt spid="7">
                                            <p:txEl>
                                              <p:pRg st="5" end="5"/>
                                            </p:txEl>
                                          </p:spTgt>
                                        </p:tgtEl>
                                        <p:attrNameLst>
                                          <p:attrName>style.visibility</p:attrName>
                                        </p:attrNameLst>
                                      </p:cBhvr>
                                      <p:to>
                                        <p:strVal val="visible"/>
                                      </p:to>
                                    </p:set>
                                    <p:animEffect transition="in" filter="dissolve">
                                      <p:cBhvr>
                                        <p:cTn id="25" dur="500"/>
                                        <p:tgtEl>
                                          <p:spTgt spid="7">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Blue_YellowSquare.png" descr="/Users/rika/Dropbox/MSC Job/2020/MSC templates and graphics/TEMPLATE FILES/MSC GRAPHIC ASSETS/SCREEN RES/Illustration_BlueAssets/PNG/Blue_YellowSquare.png"/>
          <p:cNvPicPr>
            <a:picLocks noChangeAspect="1"/>
          </p:cNvPicPr>
          <p:nvPr/>
        </p:nvPicPr>
        <p:blipFill>
          <a:blip r:embed="rId3" r:link="rId4">
            <a:extLst>
              <a:ext uri="{28A0092B-C50C-407E-A947-70E740481C1C}">
                <a14:useLocalDpi xmlns:a14="http://schemas.microsoft.com/office/drawing/2010/main"/>
              </a:ext>
            </a:extLst>
          </a:blip>
          <a:stretch>
            <a:fillRect/>
          </a:stretch>
        </p:blipFill>
        <p:spPr>
          <a:xfrm>
            <a:off x="-94780" y="2141743"/>
            <a:ext cx="4911942" cy="2768924"/>
          </a:xfrm>
          <a:prstGeom prst="rect">
            <a:avLst/>
          </a:prstGeom>
        </p:spPr>
      </p:pic>
      <p:sp>
        <p:nvSpPr>
          <p:cNvPr id="7" name="Content Placeholder 6"/>
          <p:cNvSpPr>
            <a:spLocks noGrp="1"/>
          </p:cNvSpPr>
          <p:nvPr>
            <p:ph sz="half" idx="2"/>
          </p:nvPr>
        </p:nvSpPr>
        <p:spPr>
          <a:xfrm>
            <a:off x="278806" y="979409"/>
            <a:ext cx="4322813" cy="3850336"/>
          </a:xfrm>
        </p:spPr>
        <p:txBody>
          <a:bodyPr>
            <a:noAutofit/>
          </a:bodyPr>
          <a:lstStyle/>
          <a:p>
            <a:pPr marL="0" indent="0" algn="ctr">
              <a:spcBef>
                <a:spcPts val="300"/>
              </a:spcBef>
              <a:spcAft>
                <a:spcPts val="300"/>
              </a:spcAft>
              <a:buNone/>
            </a:pPr>
            <a:endParaRPr lang="x-none" sz="100" dirty="0">
              <a:solidFill>
                <a:srgbClr val="175EAA"/>
              </a:solidFill>
              <a:latin typeface="Arial Narrow"/>
              <a:cs typeface="Arial Narrow"/>
            </a:endParaRPr>
          </a:p>
          <a:p>
            <a:pPr marL="0" indent="0" algn="ctr">
              <a:spcBef>
                <a:spcPts val="300"/>
              </a:spcBef>
              <a:spcAft>
                <a:spcPts val="300"/>
              </a:spcAft>
              <a:buNone/>
            </a:pPr>
            <a:r>
              <a:rPr lang="en-US" sz="2000" b="1" dirty="0">
                <a:solidFill>
                  <a:srgbClr val="00B194"/>
                </a:solidFill>
                <a:latin typeface="Arial Narrow"/>
                <a:cs typeface="Arial Narrow"/>
              </a:rPr>
              <a:t>KŌRERORERO/ DISCUSSION</a:t>
            </a:r>
          </a:p>
          <a:p>
            <a:pPr marL="0" indent="0">
              <a:spcBef>
                <a:spcPts val="300"/>
              </a:spcBef>
              <a:spcAft>
                <a:spcPts val="300"/>
              </a:spcAft>
              <a:buNone/>
            </a:pPr>
            <a:r>
              <a:rPr lang="en-US" sz="1800" dirty="0">
                <a:latin typeface="Arial"/>
                <a:cs typeface="Arial"/>
              </a:rPr>
              <a:t>When one type of fish is overfished it affects those who fish as well as the whole food web [fish’s community]</a:t>
            </a:r>
          </a:p>
          <a:p>
            <a:pPr>
              <a:spcBef>
                <a:spcPts val="300"/>
              </a:spcBef>
              <a:spcAft>
                <a:spcPts val="300"/>
              </a:spcAft>
            </a:pPr>
            <a:endParaRPr lang="en-US" sz="500" dirty="0">
              <a:latin typeface="Arial"/>
              <a:cs typeface="Arial"/>
            </a:endParaRPr>
          </a:p>
          <a:p>
            <a:pPr marL="0" indent="0" algn="ctr">
              <a:spcBef>
                <a:spcPts val="300"/>
              </a:spcBef>
              <a:spcAft>
                <a:spcPts val="300"/>
              </a:spcAft>
              <a:buNone/>
            </a:pPr>
            <a:r>
              <a:rPr lang="en-US" sz="2000" b="1" dirty="0">
                <a:solidFill>
                  <a:srgbClr val="00B6DE"/>
                </a:solidFill>
                <a:latin typeface="Arial Narrow"/>
                <a:cs typeface="Arial Narrow"/>
              </a:rPr>
              <a:t>HE PĀTAI / CONSIDER THIS</a:t>
            </a:r>
          </a:p>
          <a:p>
            <a:pPr>
              <a:spcBef>
                <a:spcPts val="300"/>
              </a:spcBef>
              <a:spcAft>
                <a:spcPts val="300"/>
              </a:spcAft>
              <a:buFont typeface="+mj-lt"/>
              <a:buAutoNum type="arabicPeriod"/>
            </a:pPr>
            <a:r>
              <a:rPr lang="en-US" sz="1800" dirty="0">
                <a:latin typeface="Arial"/>
                <a:cs typeface="Arial"/>
              </a:rPr>
              <a:t>Which picture best shows how the sea might look if overfished? </a:t>
            </a:r>
          </a:p>
          <a:p>
            <a:pPr>
              <a:spcBef>
                <a:spcPts val="300"/>
              </a:spcBef>
              <a:spcAft>
                <a:spcPts val="300"/>
              </a:spcAft>
              <a:buFont typeface="+mj-lt"/>
              <a:buAutoNum type="arabicPeriod"/>
            </a:pPr>
            <a:r>
              <a:rPr lang="en-US" sz="1800" dirty="0">
                <a:latin typeface="Arial"/>
                <a:cs typeface="Arial"/>
              </a:rPr>
              <a:t>Why (explain your answer)?</a:t>
            </a:r>
          </a:p>
          <a:p>
            <a:pPr>
              <a:spcBef>
                <a:spcPts val="300"/>
              </a:spcBef>
              <a:spcAft>
                <a:spcPts val="300"/>
              </a:spcAft>
              <a:buFont typeface="+mj-lt"/>
              <a:buAutoNum type="arabicPeriod"/>
            </a:pPr>
            <a:r>
              <a:rPr lang="en-US" sz="1800" dirty="0">
                <a:latin typeface="Arial"/>
                <a:cs typeface="Arial"/>
              </a:rPr>
              <a:t>What else can affect health of fish? </a:t>
            </a:r>
          </a:p>
          <a:p>
            <a:pPr marL="0" indent="0" algn="ctr">
              <a:spcBef>
                <a:spcPts val="300"/>
              </a:spcBef>
              <a:spcAft>
                <a:spcPts val="300"/>
              </a:spcAft>
              <a:buNone/>
            </a:pPr>
            <a:endParaRPr lang="en-US" sz="1800" dirty="0">
              <a:solidFill>
                <a:srgbClr val="175EAA"/>
              </a:solidFill>
              <a:latin typeface="Arial"/>
              <a:cs typeface="Arial"/>
            </a:endParaRPr>
          </a:p>
        </p:txBody>
      </p:sp>
      <p:pic>
        <p:nvPicPr>
          <p:cNvPr id="8" name="Content Placeholder 18"/>
          <p:cNvPicPr>
            <a:picLocks noChangeAspect="1"/>
          </p:cNvPicPr>
          <p:nvPr/>
        </p:nvPicPr>
        <p:blipFill rotWithShape="1">
          <a:blip r:embed="rId5" cstate="screen">
            <a:extLst>
              <a:ext uri="{28A0092B-C50C-407E-A947-70E740481C1C}">
                <a14:useLocalDpi xmlns:a14="http://schemas.microsoft.com/office/drawing/2010/main"/>
              </a:ext>
            </a:extLst>
          </a:blip>
          <a:srcRect/>
          <a:stretch/>
        </p:blipFill>
        <p:spPr>
          <a:xfrm>
            <a:off x="8271979" y="178860"/>
            <a:ext cx="1024421" cy="510617"/>
          </a:xfrm>
          <a:prstGeom prst="rect">
            <a:avLst/>
          </a:prstGeom>
        </p:spPr>
      </p:pic>
      <p:pic>
        <p:nvPicPr>
          <p:cNvPr id="9" name="Content Placeholder 18"/>
          <p:cNvPicPr>
            <a:picLocks noChangeAspect="1"/>
          </p:cNvPicPr>
          <p:nvPr/>
        </p:nvPicPr>
        <p:blipFill rotWithShape="1">
          <a:blip r:embed="rId5" cstate="screen">
            <a:extLst>
              <a:ext uri="{28A0092B-C50C-407E-A947-70E740481C1C}">
                <a14:useLocalDpi xmlns:a14="http://schemas.microsoft.com/office/drawing/2010/main"/>
              </a:ext>
            </a:extLst>
          </a:blip>
          <a:srcRect/>
          <a:stretch/>
        </p:blipFill>
        <p:spPr>
          <a:xfrm>
            <a:off x="7759769" y="-76448"/>
            <a:ext cx="1024421" cy="510617"/>
          </a:xfrm>
          <a:prstGeom prst="rect">
            <a:avLst/>
          </a:prstGeom>
        </p:spPr>
      </p:pic>
      <p:pic>
        <p:nvPicPr>
          <p:cNvPr id="11" name="Picture 10" descr="Screenshot 2020-02-14 09.07.57.png"/>
          <p:cNvPicPr>
            <a:picLocks noChangeAspect="1"/>
          </p:cNvPicPr>
          <p:nvPr/>
        </p:nvPicPr>
        <p:blipFill>
          <a:blip r:embed="rId6" cstate="print">
            <a:extLst>
              <a:ext uri="{28A0092B-C50C-407E-A947-70E740481C1C}">
                <a14:useLocalDpi xmlns:a14="http://schemas.microsoft.com/office/drawing/2010/main"/>
              </a:ext>
            </a:extLst>
          </a:blip>
          <a:stretch>
            <a:fillRect/>
          </a:stretch>
        </p:blipFill>
        <p:spPr>
          <a:xfrm>
            <a:off x="4732457" y="1125031"/>
            <a:ext cx="4321747" cy="1683183"/>
          </a:xfrm>
          <a:prstGeom prst="rect">
            <a:avLst/>
          </a:prstGeom>
        </p:spPr>
      </p:pic>
      <p:pic>
        <p:nvPicPr>
          <p:cNvPr id="12" name="Picture 11" descr="Screenshot 2020-02-14 09.07.41.png"/>
          <p:cNvPicPr>
            <a:picLocks noChangeAspect="1"/>
          </p:cNvPicPr>
          <p:nvPr/>
        </p:nvPicPr>
        <p:blipFill>
          <a:blip r:embed="rId7" cstate="print">
            <a:extLst>
              <a:ext uri="{28A0092B-C50C-407E-A947-70E740481C1C}">
                <a14:useLocalDpi xmlns:a14="http://schemas.microsoft.com/office/drawing/2010/main"/>
              </a:ext>
            </a:extLst>
          </a:blip>
          <a:stretch>
            <a:fillRect/>
          </a:stretch>
        </p:blipFill>
        <p:spPr>
          <a:xfrm>
            <a:off x="4732457" y="2836419"/>
            <a:ext cx="4288389" cy="1662433"/>
          </a:xfrm>
          <a:prstGeom prst="rect">
            <a:avLst/>
          </a:prstGeom>
        </p:spPr>
      </p:pic>
      <p:sp>
        <p:nvSpPr>
          <p:cNvPr id="3" name="Rounded Rectangular Callout 2"/>
          <p:cNvSpPr/>
          <p:nvPr/>
        </p:nvSpPr>
        <p:spPr>
          <a:xfrm>
            <a:off x="6877708" y="1125030"/>
            <a:ext cx="2215445" cy="1904839"/>
          </a:xfrm>
          <a:prstGeom prst="wedgeRoundRectCallout">
            <a:avLst>
              <a:gd name="adj1" fmla="val -59565"/>
              <a:gd name="adj2" fmla="val -3732"/>
              <a:gd name="adj3" fmla="val 16667"/>
            </a:avLst>
          </a:prstGeom>
          <a:solidFill>
            <a:schemeClr val="bg1"/>
          </a:solidFill>
        </p:spPr>
        <p:style>
          <a:lnRef idx="1">
            <a:schemeClr val="accent1"/>
          </a:lnRef>
          <a:fillRef idx="3">
            <a:schemeClr val="accent1"/>
          </a:fillRef>
          <a:effectRef idx="2">
            <a:schemeClr val="accent1"/>
          </a:effectRef>
          <a:fontRef idx="minor">
            <a:schemeClr val="lt1"/>
          </a:fontRef>
        </p:style>
        <p:txBody>
          <a:bodyPr rtlCol="0" anchor="ctr"/>
          <a:lstStyle/>
          <a:p>
            <a:pPr algn="ctr">
              <a:spcBef>
                <a:spcPts val="300"/>
              </a:spcBef>
              <a:spcAft>
                <a:spcPts val="300"/>
              </a:spcAft>
            </a:pPr>
            <a:r>
              <a:rPr lang="en-US" dirty="0">
                <a:solidFill>
                  <a:srgbClr val="175EAA"/>
                </a:solidFill>
                <a:latin typeface="Arial Narrow"/>
                <a:cs typeface="Arial Narrow"/>
              </a:rPr>
              <a:t>Other issues that affect the health of fish and the sea include climate change and pollution</a:t>
            </a:r>
          </a:p>
        </p:txBody>
      </p:sp>
      <p:sp>
        <p:nvSpPr>
          <p:cNvPr id="13" name="Title 1"/>
          <p:cNvSpPr txBox="1">
            <a:spLocks/>
          </p:cNvSpPr>
          <p:nvPr/>
        </p:nvSpPr>
        <p:spPr>
          <a:xfrm>
            <a:off x="135644" y="-91665"/>
            <a:ext cx="8767055" cy="1100126"/>
          </a:xfrm>
          <a:prstGeom prst="rect">
            <a:avLst/>
          </a:prstGeom>
        </p:spPr>
        <p:txBody>
          <a:bodyPr vert="horz" lIns="91440" tIns="45720" rIns="91440" bIns="45720" rtlCol="0" anchor="ctr">
            <a:normAutofit fontScale="97500"/>
          </a:bodyPr>
          <a:lstStyle>
            <a:lvl1pPr algn="l" defTabSz="457200" rtl="0" eaLnBrk="1" latinLnBrk="0" hangingPunct="1">
              <a:spcBef>
                <a:spcPct val="0"/>
              </a:spcBef>
              <a:buNone/>
              <a:defRPr sz="4400" b="0" i="0" kern="1200">
                <a:solidFill>
                  <a:schemeClr val="bg1"/>
                </a:solidFill>
                <a:latin typeface="Local Brewery Five"/>
                <a:ea typeface="+mj-ea"/>
                <a:cs typeface="Local Brewery Five"/>
              </a:defRPr>
            </a:lvl1pPr>
          </a:lstStyle>
          <a:p>
            <a:r>
              <a:rPr lang="en-US" sz="3300" dirty="0">
                <a:latin typeface="Arial Narrow"/>
                <a:cs typeface="Arial Narrow"/>
              </a:rPr>
              <a:t>OVERFISHING</a:t>
            </a:r>
          </a:p>
        </p:txBody>
      </p:sp>
      <p:pic>
        <p:nvPicPr>
          <p:cNvPr id="16" name="Content Placeholder 18"/>
          <p:cNvPicPr>
            <a:picLocks noChangeAspect="1"/>
          </p:cNvPicPr>
          <p:nvPr/>
        </p:nvPicPr>
        <p:blipFill rotWithShape="1">
          <a:blip r:embed="rId5" cstate="screen">
            <a:extLst>
              <a:ext uri="{28A0092B-C50C-407E-A947-70E740481C1C}">
                <a14:useLocalDpi xmlns:a14="http://schemas.microsoft.com/office/drawing/2010/main"/>
              </a:ext>
            </a:extLst>
          </a:blip>
          <a:srcRect/>
          <a:stretch/>
        </p:blipFill>
        <p:spPr>
          <a:xfrm>
            <a:off x="8631789" y="-179356"/>
            <a:ext cx="1024421" cy="510617"/>
          </a:xfrm>
          <a:prstGeom prst="rect">
            <a:avLst/>
          </a:prstGeom>
        </p:spPr>
      </p:pic>
    </p:spTree>
    <p:extLst>
      <p:ext uri="{BB962C8B-B14F-4D97-AF65-F5344CB8AC3E}">
        <p14:creationId xmlns:p14="http://schemas.microsoft.com/office/powerpoint/2010/main" val="2071774844"/>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xmlns:p14="http://schemas.microsoft.com/office/powerpoint/2010/mai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7">
                                            <p:txEl>
                                              <p:pRg st="1" end="1"/>
                                            </p:txEl>
                                          </p:spTgt>
                                        </p:tgtEl>
                                        <p:attrNameLst>
                                          <p:attrName>style.visibility</p:attrName>
                                        </p:attrNameLst>
                                      </p:cBhvr>
                                      <p:to>
                                        <p:strVal val="visible"/>
                                      </p:to>
                                    </p:set>
                                    <p:animEffect transition="in" filter="dissolve">
                                      <p:cBhvr>
                                        <p:cTn id="7" dur="500"/>
                                        <p:tgtEl>
                                          <p:spTgt spid="7">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7">
                                            <p:txEl>
                                              <p:pRg st="2" end="2"/>
                                            </p:txEl>
                                          </p:spTgt>
                                        </p:tgtEl>
                                        <p:attrNameLst>
                                          <p:attrName>style.visibility</p:attrName>
                                        </p:attrNameLst>
                                      </p:cBhvr>
                                      <p:to>
                                        <p:strVal val="visible"/>
                                      </p:to>
                                    </p:set>
                                    <p:animEffect transition="in" filter="dissolve">
                                      <p:cBhvr>
                                        <p:cTn id="12" dur="500"/>
                                        <p:tgtEl>
                                          <p:spTgt spid="7">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nodeType="clickEffect">
                                  <p:stCondLst>
                                    <p:cond delay="0"/>
                                  </p:stCondLst>
                                  <p:childTnLst>
                                    <p:set>
                                      <p:cBhvr>
                                        <p:cTn id="16" dur="1" fill="hold">
                                          <p:stCondLst>
                                            <p:cond delay="0"/>
                                          </p:stCondLst>
                                        </p:cTn>
                                        <p:tgtEl>
                                          <p:spTgt spid="7">
                                            <p:txEl>
                                              <p:pRg st="4" end="4"/>
                                            </p:txEl>
                                          </p:spTgt>
                                        </p:tgtEl>
                                        <p:attrNameLst>
                                          <p:attrName>style.visibility</p:attrName>
                                        </p:attrNameLst>
                                      </p:cBhvr>
                                      <p:to>
                                        <p:strVal val="visible"/>
                                      </p:to>
                                    </p:set>
                                    <p:animEffect transition="in" filter="dissolve">
                                      <p:cBhvr>
                                        <p:cTn id="17" dur="500"/>
                                        <p:tgtEl>
                                          <p:spTgt spid="7">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nodeType="clickEffect">
                                  <p:stCondLst>
                                    <p:cond delay="0"/>
                                  </p:stCondLst>
                                  <p:childTnLst>
                                    <p:set>
                                      <p:cBhvr>
                                        <p:cTn id="21" dur="1" fill="hold">
                                          <p:stCondLst>
                                            <p:cond delay="0"/>
                                          </p:stCondLst>
                                        </p:cTn>
                                        <p:tgtEl>
                                          <p:spTgt spid="7">
                                            <p:txEl>
                                              <p:pRg st="5" end="5"/>
                                            </p:txEl>
                                          </p:spTgt>
                                        </p:tgtEl>
                                        <p:attrNameLst>
                                          <p:attrName>style.visibility</p:attrName>
                                        </p:attrNameLst>
                                      </p:cBhvr>
                                      <p:to>
                                        <p:strVal val="visible"/>
                                      </p:to>
                                    </p:set>
                                    <p:animEffect transition="in" filter="dissolve">
                                      <p:cBhvr>
                                        <p:cTn id="22" dur="500"/>
                                        <p:tgtEl>
                                          <p:spTgt spid="7">
                                            <p:txEl>
                                              <p:pRg st="5" end="5"/>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9" presetClass="entr" presetSubtype="0" fill="hold" nodeType="clickEffect">
                                  <p:stCondLst>
                                    <p:cond delay="0"/>
                                  </p:stCondLst>
                                  <p:childTnLst>
                                    <p:set>
                                      <p:cBhvr>
                                        <p:cTn id="26" dur="1" fill="hold">
                                          <p:stCondLst>
                                            <p:cond delay="0"/>
                                          </p:stCondLst>
                                        </p:cTn>
                                        <p:tgtEl>
                                          <p:spTgt spid="7">
                                            <p:txEl>
                                              <p:pRg st="6" end="6"/>
                                            </p:txEl>
                                          </p:spTgt>
                                        </p:tgtEl>
                                        <p:attrNameLst>
                                          <p:attrName>style.visibility</p:attrName>
                                        </p:attrNameLst>
                                      </p:cBhvr>
                                      <p:to>
                                        <p:strVal val="visible"/>
                                      </p:to>
                                    </p:set>
                                    <p:animEffect transition="in" filter="dissolve">
                                      <p:cBhvr>
                                        <p:cTn id="27" dur="500"/>
                                        <p:tgtEl>
                                          <p:spTgt spid="7">
                                            <p:txEl>
                                              <p:pRg st="6" end="6"/>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9" presetClass="entr" presetSubtype="0" fill="hold" nodeType="clickEffect">
                                  <p:stCondLst>
                                    <p:cond delay="0"/>
                                  </p:stCondLst>
                                  <p:childTnLst>
                                    <p:set>
                                      <p:cBhvr>
                                        <p:cTn id="31" dur="1" fill="hold">
                                          <p:stCondLst>
                                            <p:cond delay="0"/>
                                          </p:stCondLst>
                                        </p:cTn>
                                        <p:tgtEl>
                                          <p:spTgt spid="7">
                                            <p:txEl>
                                              <p:pRg st="7" end="7"/>
                                            </p:txEl>
                                          </p:spTgt>
                                        </p:tgtEl>
                                        <p:attrNameLst>
                                          <p:attrName>style.visibility</p:attrName>
                                        </p:attrNameLst>
                                      </p:cBhvr>
                                      <p:to>
                                        <p:strVal val="visible"/>
                                      </p:to>
                                    </p:set>
                                    <p:animEffect transition="in" filter="dissolve">
                                      <p:cBhvr>
                                        <p:cTn id="32" dur="500"/>
                                        <p:tgtEl>
                                          <p:spTgt spid="7">
                                            <p:txEl>
                                              <p:pRg st="7" end="7"/>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Blue_YellowSquare.png" descr="/Users/rika/Dropbox/MSC Job/2020/MSC templates and graphics/TEMPLATE FILES/MSC GRAPHIC ASSETS/SCREEN RES/Illustration_BlueAssets/PNG/Blue_YellowSquare.png"/>
          <p:cNvPicPr>
            <a:picLocks noChangeAspect="1"/>
          </p:cNvPicPr>
          <p:nvPr/>
        </p:nvPicPr>
        <p:blipFill>
          <a:blip r:embed="rId3" r:link="rId4">
            <a:extLst>
              <a:ext uri="{28A0092B-C50C-407E-A947-70E740481C1C}">
                <a14:useLocalDpi xmlns:a14="http://schemas.microsoft.com/office/drawing/2010/main"/>
              </a:ext>
            </a:extLst>
          </a:blip>
          <a:stretch>
            <a:fillRect/>
          </a:stretch>
        </p:blipFill>
        <p:spPr>
          <a:xfrm>
            <a:off x="1" y="558800"/>
            <a:ext cx="4780144" cy="4428641"/>
          </a:xfrm>
          <a:prstGeom prst="rect">
            <a:avLst/>
          </a:prstGeom>
        </p:spPr>
      </p:pic>
      <p:graphicFrame>
        <p:nvGraphicFramePr>
          <p:cNvPr id="5" name="Content Placeholder 4"/>
          <p:cNvGraphicFramePr>
            <a:graphicFrameLocks noGrp="1"/>
          </p:cNvGraphicFramePr>
          <p:nvPr>
            <p:ph sz="half" idx="1"/>
            <p:extLst>
              <p:ext uri="{D42A27DB-BD31-4B8C-83A1-F6EECF244321}">
                <p14:modId xmlns:p14="http://schemas.microsoft.com/office/powerpoint/2010/main" val="424379723"/>
              </p:ext>
            </p:extLst>
          </p:nvPr>
        </p:nvGraphicFramePr>
        <p:xfrm>
          <a:off x="4902201" y="1079310"/>
          <a:ext cx="3964260" cy="3347672"/>
        </p:xfrm>
        <a:graphic>
          <a:graphicData uri="http://schemas.openxmlformats.org/drawingml/2006/table">
            <a:tbl>
              <a:tblPr firstRow="1" bandRow="1">
                <a:tableStyleId>{5C22544A-7EE6-4342-B048-85BDC9FD1C3A}</a:tableStyleId>
              </a:tblPr>
              <a:tblGrid>
                <a:gridCol w="1321420">
                  <a:extLst>
                    <a:ext uri="{9D8B030D-6E8A-4147-A177-3AD203B41FA5}">
                      <a16:colId xmlns:a16="http://schemas.microsoft.com/office/drawing/2014/main" val="20000"/>
                    </a:ext>
                  </a:extLst>
                </a:gridCol>
                <a:gridCol w="1321420">
                  <a:extLst>
                    <a:ext uri="{9D8B030D-6E8A-4147-A177-3AD203B41FA5}">
                      <a16:colId xmlns:a16="http://schemas.microsoft.com/office/drawing/2014/main" val="20001"/>
                    </a:ext>
                  </a:extLst>
                </a:gridCol>
                <a:gridCol w="1321420">
                  <a:extLst>
                    <a:ext uri="{9D8B030D-6E8A-4147-A177-3AD203B41FA5}">
                      <a16:colId xmlns:a16="http://schemas.microsoft.com/office/drawing/2014/main" val="20002"/>
                    </a:ext>
                  </a:extLst>
                </a:gridCol>
              </a:tblGrid>
              <a:tr h="881116">
                <a:tc gridSpan="3">
                  <a:txBody>
                    <a:bodyPr/>
                    <a:lstStyle/>
                    <a:p>
                      <a:pPr algn="ctr"/>
                      <a:r>
                        <a:rPr lang="en-US" sz="2300" b="0" i="0" baseline="0" dirty="0">
                          <a:latin typeface="Arial"/>
                          <a:cs typeface="Arial"/>
                        </a:rPr>
                        <a:t>OVERFISHING </a:t>
                      </a:r>
                    </a:p>
                    <a:p>
                      <a:pPr algn="ctr"/>
                      <a:r>
                        <a:rPr lang="en-US" sz="2000" b="0" i="0" dirty="0">
                          <a:latin typeface="Arial"/>
                          <a:cs typeface="Arial"/>
                        </a:rPr>
                        <a:t>PRIOR KNOWLEDGE</a:t>
                      </a:r>
                      <a:r>
                        <a:rPr lang="en-US" sz="2000" b="0" i="0" baseline="0" dirty="0">
                          <a:latin typeface="Arial"/>
                          <a:cs typeface="Arial"/>
                        </a:rPr>
                        <a:t> CHART</a:t>
                      </a:r>
                      <a:endParaRPr lang="en-US" sz="2000" b="0" i="0" dirty="0">
                        <a:latin typeface="Arial"/>
                        <a:cs typeface="Arial"/>
                      </a:endParaRPr>
                    </a:p>
                  </a:txBody>
                  <a:tcPr marL="76245" marR="76245" marT="34290" marB="34290" anchor="ctr">
                    <a:solidFill>
                      <a:srgbClr val="175EAA"/>
                    </a:solidFill>
                  </a:tcPr>
                </a:tc>
                <a:tc hMerge="1">
                  <a:txBody>
                    <a:bodyPr/>
                    <a:lstStyle/>
                    <a:p>
                      <a:pPr algn="ctr"/>
                      <a:endParaRPr lang="en-US" dirty="0"/>
                    </a:p>
                  </a:txBody>
                  <a:tcPr marL="76245" marR="76245" anchor="ctr">
                    <a:solidFill>
                      <a:srgbClr val="175EAA"/>
                    </a:solidFill>
                  </a:tcPr>
                </a:tc>
                <a:tc hMerge="1">
                  <a:txBody>
                    <a:bodyPr/>
                    <a:lstStyle/>
                    <a:p>
                      <a:pPr algn="ctr"/>
                      <a:endParaRPr lang="en-US" dirty="0"/>
                    </a:p>
                  </a:txBody>
                  <a:tcPr marL="76245" marR="76245" anchor="ctr">
                    <a:solidFill>
                      <a:srgbClr val="175EAA"/>
                    </a:solidFill>
                  </a:tcPr>
                </a:tc>
                <a:extLst>
                  <a:ext uri="{0D108BD9-81ED-4DB2-BD59-A6C34878D82A}">
                    <a16:rowId xmlns:a16="http://schemas.microsoft.com/office/drawing/2014/main" val="10000"/>
                  </a:ext>
                </a:extLst>
              </a:tr>
              <a:tr h="1195327">
                <a:tc>
                  <a:txBody>
                    <a:bodyPr/>
                    <a:lstStyle/>
                    <a:p>
                      <a:pPr algn="ctr"/>
                      <a:r>
                        <a:rPr lang="en-US" sz="1400" dirty="0">
                          <a:solidFill>
                            <a:schemeClr val="bg1"/>
                          </a:solidFill>
                          <a:latin typeface="Arial"/>
                          <a:cs typeface="Arial"/>
                        </a:rPr>
                        <a:t>What we know</a:t>
                      </a:r>
                    </a:p>
                  </a:txBody>
                  <a:tcPr marL="76245" marR="76245" marT="34290" marB="34290" anchor="ctr">
                    <a:solidFill>
                      <a:srgbClr val="175EAA"/>
                    </a:solidFill>
                  </a:tcPr>
                </a:tc>
                <a:tc>
                  <a:txBody>
                    <a:bodyPr/>
                    <a:lstStyle/>
                    <a:p>
                      <a:pPr algn="ctr"/>
                      <a:r>
                        <a:rPr lang="en-US" sz="1400" dirty="0">
                          <a:solidFill>
                            <a:schemeClr val="bg1"/>
                          </a:solidFill>
                          <a:latin typeface="Arial"/>
                          <a:cs typeface="Arial"/>
                        </a:rPr>
                        <a:t>What we would like to know</a:t>
                      </a:r>
                    </a:p>
                  </a:txBody>
                  <a:tcPr marL="76245" marR="76245" marT="34290" marB="34290" anchor="ctr">
                    <a:solidFill>
                      <a:srgbClr val="175EAA"/>
                    </a:solidFill>
                  </a:tcPr>
                </a:tc>
                <a:tc>
                  <a:txBody>
                    <a:bodyPr/>
                    <a:lstStyle/>
                    <a:p>
                      <a:pPr algn="ctr"/>
                      <a:r>
                        <a:rPr lang="en-US" sz="1400" dirty="0">
                          <a:solidFill>
                            <a:schemeClr val="bg1"/>
                          </a:solidFill>
                          <a:latin typeface="Arial"/>
                          <a:cs typeface="Arial"/>
                        </a:rPr>
                        <a:t>What we have learned</a:t>
                      </a:r>
                    </a:p>
                  </a:txBody>
                  <a:tcPr marL="76245" marR="76245" marT="34290" marB="34290" anchor="ctr">
                    <a:solidFill>
                      <a:srgbClr val="175EAA"/>
                    </a:solidFill>
                  </a:tcPr>
                </a:tc>
                <a:extLst>
                  <a:ext uri="{0D108BD9-81ED-4DB2-BD59-A6C34878D82A}">
                    <a16:rowId xmlns:a16="http://schemas.microsoft.com/office/drawing/2014/main" val="10001"/>
                  </a:ext>
                </a:extLst>
              </a:tr>
              <a:tr h="1271229">
                <a:tc>
                  <a:txBody>
                    <a:bodyPr/>
                    <a:lstStyle/>
                    <a:p>
                      <a:endParaRPr lang="en-US" sz="1400" dirty="0">
                        <a:latin typeface="Arial"/>
                        <a:cs typeface="Arial"/>
                      </a:endParaRPr>
                    </a:p>
                  </a:txBody>
                  <a:tcPr marL="76245" marR="76245" marT="34290" marB="34290">
                    <a:lnL w="12700" cap="flat" cmpd="sng" algn="ctr">
                      <a:solidFill>
                        <a:srgbClr val="175EAA"/>
                      </a:solidFill>
                      <a:prstDash val="solid"/>
                      <a:round/>
                      <a:headEnd type="none" w="med" len="med"/>
                      <a:tailEnd type="none" w="med" len="med"/>
                    </a:lnL>
                    <a:lnR w="12700" cap="flat" cmpd="sng" algn="ctr">
                      <a:solidFill>
                        <a:srgbClr val="175EAA"/>
                      </a:solidFill>
                      <a:prstDash val="solid"/>
                      <a:round/>
                      <a:headEnd type="none" w="med" len="med"/>
                      <a:tailEnd type="none" w="med" len="med"/>
                    </a:lnR>
                    <a:solidFill>
                      <a:schemeClr val="bg1"/>
                    </a:solidFill>
                  </a:tcPr>
                </a:tc>
                <a:tc>
                  <a:txBody>
                    <a:bodyPr/>
                    <a:lstStyle/>
                    <a:p>
                      <a:endParaRPr lang="en-US" sz="1400" dirty="0">
                        <a:latin typeface="Arial"/>
                        <a:cs typeface="Arial"/>
                      </a:endParaRPr>
                    </a:p>
                  </a:txBody>
                  <a:tcPr marL="76245" marR="76245" marT="34290" marB="34290">
                    <a:lnL w="12700" cap="flat" cmpd="sng" algn="ctr">
                      <a:solidFill>
                        <a:srgbClr val="175EAA"/>
                      </a:solidFill>
                      <a:prstDash val="solid"/>
                      <a:round/>
                      <a:headEnd type="none" w="med" len="med"/>
                      <a:tailEnd type="none" w="med" len="med"/>
                    </a:lnL>
                    <a:lnR w="12700" cap="flat" cmpd="sng" algn="ctr">
                      <a:solidFill>
                        <a:srgbClr val="175EAA"/>
                      </a:solidFill>
                      <a:prstDash val="solid"/>
                      <a:round/>
                      <a:headEnd type="none" w="med" len="med"/>
                      <a:tailEnd type="none" w="med" len="med"/>
                    </a:lnR>
                    <a:solidFill>
                      <a:schemeClr val="bg1"/>
                    </a:solidFill>
                  </a:tcPr>
                </a:tc>
                <a:tc>
                  <a:txBody>
                    <a:bodyPr/>
                    <a:lstStyle/>
                    <a:p>
                      <a:endParaRPr lang="en-US" sz="1400" dirty="0">
                        <a:latin typeface="Arial"/>
                        <a:cs typeface="Arial"/>
                      </a:endParaRPr>
                    </a:p>
                  </a:txBody>
                  <a:tcPr marL="76245" marR="76245" marT="34290" marB="34290">
                    <a:lnL w="12700" cap="flat" cmpd="sng" algn="ctr">
                      <a:solidFill>
                        <a:srgbClr val="175EAA"/>
                      </a:solidFill>
                      <a:prstDash val="solid"/>
                      <a:round/>
                      <a:headEnd type="none" w="med" len="med"/>
                      <a:tailEnd type="none" w="med" len="med"/>
                    </a:lnL>
                    <a:lnR w="12700" cap="flat" cmpd="sng" algn="ctr">
                      <a:solidFill>
                        <a:srgbClr val="175EAA"/>
                      </a:solidFill>
                      <a:prstDash val="solid"/>
                      <a:round/>
                      <a:headEnd type="none" w="med" len="med"/>
                      <a:tailEnd type="none" w="med" len="med"/>
                    </a:lnR>
                    <a:solidFill>
                      <a:schemeClr val="bg1"/>
                    </a:solidFill>
                  </a:tcPr>
                </a:tc>
                <a:extLst>
                  <a:ext uri="{0D108BD9-81ED-4DB2-BD59-A6C34878D82A}">
                    <a16:rowId xmlns:a16="http://schemas.microsoft.com/office/drawing/2014/main" val="10002"/>
                  </a:ext>
                </a:extLst>
              </a:tr>
            </a:tbl>
          </a:graphicData>
        </a:graphic>
      </p:graphicFrame>
      <p:sp>
        <p:nvSpPr>
          <p:cNvPr id="7" name="Content Placeholder 6"/>
          <p:cNvSpPr>
            <a:spLocks noGrp="1"/>
          </p:cNvSpPr>
          <p:nvPr>
            <p:ph sz="half" idx="2"/>
          </p:nvPr>
        </p:nvSpPr>
        <p:spPr>
          <a:xfrm>
            <a:off x="176600" y="1177250"/>
            <a:ext cx="4285940" cy="3810191"/>
          </a:xfrm>
        </p:spPr>
        <p:txBody>
          <a:bodyPr>
            <a:noAutofit/>
          </a:bodyPr>
          <a:lstStyle/>
          <a:p>
            <a:pPr marL="0" indent="0" algn="ctr">
              <a:spcBef>
                <a:spcPts val="300"/>
              </a:spcBef>
              <a:spcAft>
                <a:spcPts val="300"/>
              </a:spcAft>
              <a:buNone/>
            </a:pPr>
            <a:r>
              <a:rPr lang="en-US" sz="2000" b="1" dirty="0">
                <a:solidFill>
                  <a:srgbClr val="00B6DE"/>
                </a:solidFill>
                <a:latin typeface="Arial Narrow"/>
                <a:cs typeface="Arial Narrow"/>
              </a:rPr>
              <a:t>HE PĀTAI / CONSIDER THIS</a:t>
            </a:r>
          </a:p>
          <a:p>
            <a:pPr marL="0" indent="0" algn="ctr">
              <a:spcBef>
                <a:spcPts val="300"/>
              </a:spcBef>
              <a:spcAft>
                <a:spcPts val="300"/>
              </a:spcAft>
              <a:buNone/>
            </a:pPr>
            <a:r>
              <a:rPr lang="en-US" sz="1800" dirty="0">
                <a:latin typeface="Arial"/>
                <a:cs typeface="Arial"/>
              </a:rPr>
              <a:t>What do you already know about overfishing?</a:t>
            </a:r>
          </a:p>
          <a:p>
            <a:pPr marL="0" indent="0" algn="ctr">
              <a:spcBef>
                <a:spcPts val="300"/>
              </a:spcBef>
              <a:spcAft>
                <a:spcPts val="300"/>
              </a:spcAft>
              <a:buNone/>
            </a:pPr>
            <a:endParaRPr lang="x-none" sz="1800" dirty="0">
              <a:solidFill>
                <a:srgbClr val="175EAA"/>
              </a:solidFill>
              <a:latin typeface="Arial"/>
              <a:cs typeface="Arial"/>
            </a:endParaRPr>
          </a:p>
          <a:p>
            <a:pPr marL="0" indent="0" algn="ctr">
              <a:spcBef>
                <a:spcPts val="300"/>
              </a:spcBef>
              <a:spcAft>
                <a:spcPts val="300"/>
              </a:spcAft>
              <a:buNone/>
            </a:pPr>
            <a:endParaRPr lang="x-none" sz="1800" dirty="0">
              <a:solidFill>
                <a:srgbClr val="175EAA"/>
              </a:solidFill>
              <a:latin typeface="Arial"/>
              <a:cs typeface="Arial"/>
            </a:endParaRPr>
          </a:p>
          <a:p>
            <a:pPr marL="0" indent="0" algn="ctr">
              <a:spcBef>
                <a:spcPts val="300"/>
              </a:spcBef>
              <a:spcAft>
                <a:spcPts val="300"/>
              </a:spcAft>
              <a:buNone/>
            </a:pPr>
            <a:r>
              <a:rPr lang="x-none" sz="2000" b="1" dirty="0">
                <a:solidFill>
                  <a:srgbClr val="175EAA"/>
                </a:solidFill>
                <a:latin typeface="Arial Narrow"/>
                <a:cs typeface="Arial Narrow"/>
              </a:rPr>
              <a:t>MAHI / ACTIVITY</a:t>
            </a:r>
          </a:p>
          <a:p>
            <a:pPr marL="0" indent="0" algn="ctr">
              <a:spcBef>
                <a:spcPts val="300"/>
              </a:spcBef>
              <a:spcAft>
                <a:spcPts val="300"/>
              </a:spcAft>
              <a:buNone/>
            </a:pPr>
            <a:r>
              <a:rPr lang="en-US" sz="1800" dirty="0">
                <a:latin typeface="Arial"/>
                <a:cs typeface="Arial"/>
              </a:rPr>
              <a:t>Complete the Prior Knowledge Chart columns 1 &amp; 2 (see </a:t>
            </a:r>
            <a:r>
              <a:rPr lang="en-US" sz="1800" dirty="0">
                <a:solidFill>
                  <a:srgbClr val="175EAA"/>
                </a:solidFill>
                <a:latin typeface="Arial"/>
                <a:cs typeface="Arial"/>
              </a:rPr>
              <a:t>Teacher Outline (1.2) Overfishing</a:t>
            </a:r>
            <a:r>
              <a:rPr lang="en-US" sz="1800" dirty="0">
                <a:latin typeface="Arial"/>
                <a:cs typeface="Arial"/>
              </a:rPr>
              <a:t>)</a:t>
            </a:r>
          </a:p>
          <a:p>
            <a:pPr marL="0" indent="0" algn="ctr">
              <a:spcBef>
                <a:spcPts val="300"/>
              </a:spcBef>
              <a:spcAft>
                <a:spcPts val="300"/>
              </a:spcAft>
              <a:buNone/>
            </a:pPr>
            <a:endParaRPr lang="en-US" sz="1800" dirty="0">
              <a:latin typeface="Arial"/>
              <a:cs typeface="Arial"/>
            </a:endParaRPr>
          </a:p>
          <a:p>
            <a:pPr marL="0" indent="0" algn="ctr">
              <a:spcBef>
                <a:spcPts val="300"/>
              </a:spcBef>
              <a:spcAft>
                <a:spcPts val="300"/>
              </a:spcAft>
              <a:buNone/>
            </a:pPr>
            <a:endParaRPr lang="en-US" sz="1800" dirty="0">
              <a:latin typeface="Arial"/>
              <a:cs typeface="Arial"/>
            </a:endParaRPr>
          </a:p>
        </p:txBody>
      </p:sp>
      <p:pic>
        <p:nvPicPr>
          <p:cNvPr id="15" name="Picture 14"/>
          <p:cNvPicPr>
            <a:picLocks noChangeAspect="1"/>
          </p:cNvPicPr>
          <p:nvPr/>
        </p:nvPicPr>
        <p:blipFill>
          <a:blip r:embed="rId5"/>
          <a:stretch>
            <a:fillRect/>
          </a:stretch>
        </p:blipFill>
        <p:spPr>
          <a:xfrm rot="20952252">
            <a:off x="4035499" y="3042289"/>
            <a:ext cx="1733403" cy="1798728"/>
          </a:xfrm>
          <a:prstGeom prst="rect">
            <a:avLst/>
          </a:prstGeom>
        </p:spPr>
      </p:pic>
      <p:pic>
        <p:nvPicPr>
          <p:cNvPr id="14" name="Content Placeholder 18"/>
          <p:cNvPicPr>
            <a:picLocks noChangeAspect="1"/>
          </p:cNvPicPr>
          <p:nvPr/>
        </p:nvPicPr>
        <p:blipFill rotWithShape="1">
          <a:blip r:embed="rId6" cstate="screen">
            <a:extLst>
              <a:ext uri="{28A0092B-C50C-407E-A947-70E740481C1C}">
                <a14:useLocalDpi xmlns:a14="http://schemas.microsoft.com/office/drawing/2010/main"/>
              </a:ext>
            </a:extLst>
          </a:blip>
          <a:srcRect/>
          <a:stretch/>
        </p:blipFill>
        <p:spPr>
          <a:xfrm>
            <a:off x="8199626" y="178861"/>
            <a:ext cx="1024421" cy="510617"/>
          </a:xfrm>
          <a:prstGeom prst="rect">
            <a:avLst/>
          </a:prstGeom>
        </p:spPr>
      </p:pic>
      <p:pic>
        <p:nvPicPr>
          <p:cNvPr id="17" name="Content Placeholder 18"/>
          <p:cNvPicPr>
            <a:picLocks noChangeAspect="1"/>
          </p:cNvPicPr>
          <p:nvPr/>
        </p:nvPicPr>
        <p:blipFill rotWithShape="1">
          <a:blip r:embed="rId6" cstate="screen">
            <a:extLst>
              <a:ext uri="{28A0092B-C50C-407E-A947-70E740481C1C}">
                <a14:useLocalDpi xmlns:a14="http://schemas.microsoft.com/office/drawing/2010/main"/>
              </a:ext>
            </a:extLst>
          </a:blip>
          <a:srcRect/>
          <a:stretch/>
        </p:blipFill>
        <p:spPr>
          <a:xfrm>
            <a:off x="7759769" y="-76448"/>
            <a:ext cx="1024421" cy="510617"/>
          </a:xfrm>
          <a:prstGeom prst="rect">
            <a:avLst/>
          </a:prstGeom>
        </p:spPr>
      </p:pic>
      <p:pic>
        <p:nvPicPr>
          <p:cNvPr id="18" name="Content Placeholder 18"/>
          <p:cNvPicPr>
            <a:picLocks noChangeAspect="1"/>
          </p:cNvPicPr>
          <p:nvPr/>
        </p:nvPicPr>
        <p:blipFill rotWithShape="1">
          <a:blip r:embed="rId6" cstate="screen">
            <a:extLst>
              <a:ext uri="{28A0092B-C50C-407E-A947-70E740481C1C}">
                <a14:useLocalDpi xmlns:a14="http://schemas.microsoft.com/office/drawing/2010/main"/>
              </a:ext>
            </a:extLst>
          </a:blip>
          <a:srcRect/>
          <a:stretch/>
        </p:blipFill>
        <p:spPr>
          <a:xfrm>
            <a:off x="8631789" y="-179356"/>
            <a:ext cx="1024421" cy="510617"/>
          </a:xfrm>
          <a:prstGeom prst="rect">
            <a:avLst/>
          </a:prstGeom>
        </p:spPr>
      </p:pic>
      <p:pic>
        <p:nvPicPr>
          <p:cNvPr id="19" name="Content Placeholder 18"/>
          <p:cNvPicPr>
            <a:picLocks noChangeAspect="1"/>
          </p:cNvPicPr>
          <p:nvPr/>
        </p:nvPicPr>
        <p:blipFill rotWithShape="1">
          <a:blip r:embed="rId6" cstate="screen">
            <a:extLst>
              <a:ext uri="{28A0092B-C50C-407E-A947-70E740481C1C}">
                <a14:useLocalDpi xmlns:a14="http://schemas.microsoft.com/office/drawing/2010/main"/>
              </a:ext>
            </a:extLst>
          </a:blip>
          <a:srcRect/>
          <a:stretch/>
        </p:blipFill>
        <p:spPr>
          <a:xfrm>
            <a:off x="7950113" y="347639"/>
            <a:ext cx="1024421" cy="510617"/>
          </a:xfrm>
          <a:prstGeom prst="rect">
            <a:avLst/>
          </a:prstGeom>
        </p:spPr>
      </p:pic>
      <p:sp>
        <p:nvSpPr>
          <p:cNvPr id="12" name="Title 1"/>
          <p:cNvSpPr txBox="1">
            <a:spLocks/>
          </p:cNvSpPr>
          <p:nvPr/>
        </p:nvSpPr>
        <p:spPr>
          <a:xfrm>
            <a:off x="135644" y="-91665"/>
            <a:ext cx="8767055" cy="1100126"/>
          </a:xfrm>
          <a:prstGeom prst="rect">
            <a:avLst/>
          </a:prstGeom>
        </p:spPr>
        <p:txBody>
          <a:bodyPr vert="horz" lIns="91440" tIns="45720" rIns="91440" bIns="45720" rtlCol="0" anchor="ctr">
            <a:normAutofit fontScale="97500"/>
          </a:bodyPr>
          <a:lstStyle>
            <a:lvl1pPr algn="l" defTabSz="457200" rtl="0" eaLnBrk="1" latinLnBrk="0" hangingPunct="1">
              <a:spcBef>
                <a:spcPct val="0"/>
              </a:spcBef>
              <a:buNone/>
              <a:defRPr sz="4400" b="0" i="0" kern="1200">
                <a:solidFill>
                  <a:schemeClr val="bg1"/>
                </a:solidFill>
                <a:latin typeface="Local Brewery Five"/>
                <a:ea typeface="+mj-ea"/>
                <a:cs typeface="Local Brewery Five"/>
              </a:defRPr>
            </a:lvl1pPr>
          </a:lstStyle>
          <a:p>
            <a:r>
              <a:rPr lang="en-US" sz="3300" dirty="0">
                <a:latin typeface="Arial Narrow"/>
                <a:cs typeface="Arial Narrow"/>
              </a:rPr>
              <a:t>OVERFISHING</a:t>
            </a:r>
          </a:p>
        </p:txBody>
      </p:sp>
      <p:pic>
        <p:nvPicPr>
          <p:cNvPr id="2" name="Picture 1" descr="Blue_Boat.png"/>
          <p:cNvPicPr>
            <a:picLocks noChangeAspect="1"/>
          </p:cNvPicPr>
          <p:nvPr/>
        </p:nvPicPr>
        <p:blipFill>
          <a:blip r:embed="rId7" cstate="print">
            <a:extLst>
              <a:ext uri="{28A0092B-C50C-407E-A947-70E740481C1C}">
                <a14:useLocalDpi xmlns:a14="http://schemas.microsoft.com/office/drawing/2010/main"/>
              </a:ext>
            </a:extLst>
          </a:blip>
          <a:stretch>
            <a:fillRect/>
          </a:stretch>
        </p:blipFill>
        <p:spPr>
          <a:xfrm rot="21011293" flipH="1">
            <a:off x="3263646" y="2274989"/>
            <a:ext cx="1340363" cy="592553"/>
          </a:xfrm>
          <a:prstGeom prst="rect">
            <a:avLst/>
          </a:prstGeom>
        </p:spPr>
      </p:pic>
      <p:pic>
        <p:nvPicPr>
          <p:cNvPr id="16" name="Picture 15"/>
          <p:cNvPicPr>
            <a:picLocks noChangeAspect="1"/>
          </p:cNvPicPr>
          <p:nvPr/>
        </p:nvPicPr>
        <p:blipFill rotWithShape="1">
          <a:blip r:embed="rId8" cstate="print">
            <a:extLst>
              <a:ext uri="{28A0092B-C50C-407E-A947-70E740481C1C}">
                <a14:useLocalDpi xmlns:a14="http://schemas.microsoft.com/office/drawing/2010/main"/>
              </a:ext>
            </a:extLst>
          </a:blip>
          <a:srcRect/>
          <a:stretch/>
        </p:blipFill>
        <p:spPr>
          <a:xfrm>
            <a:off x="379943" y="2165116"/>
            <a:ext cx="1292811" cy="599546"/>
          </a:xfrm>
          <a:prstGeom prst="rect">
            <a:avLst/>
          </a:prstGeom>
        </p:spPr>
      </p:pic>
      <p:pic>
        <p:nvPicPr>
          <p:cNvPr id="21" name="Picture 20"/>
          <p:cNvPicPr>
            <a:picLocks noChangeAspect="1"/>
          </p:cNvPicPr>
          <p:nvPr/>
        </p:nvPicPr>
        <p:blipFill rotWithShape="1">
          <a:blip r:embed="rId8" cstate="print">
            <a:extLst>
              <a:ext uri="{28A0092B-C50C-407E-A947-70E740481C1C}">
                <a14:useLocalDpi xmlns:a14="http://schemas.microsoft.com/office/drawing/2010/main"/>
              </a:ext>
            </a:extLst>
          </a:blip>
          <a:srcRect/>
          <a:stretch/>
        </p:blipFill>
        <p:spPr>
          <a:xfrm>
            <a:off x="1479078" y="2404535"/>
            <a:ext cx="1292811" cy="599546"/>
          </a:xfrm>
          <a:prstGeom prst="rect">
            <a:avLst/>
          </a:prstGeom>
        </p:spPr>
      </p:pic>
      <p:pic>
        <p:nvPicPr>
          <p:cNvPr id="22" name="Picture 21"/>
          <p:cNvPicPr>
            <a:picLocks noChangeAspect="1"/>
          </p:cNvPicPr>
          <p:nvPr/>
        </p:nvPicPr>
        <p:blipFill rotWithShape="1">
          <a:blip r:embed="rId8" cstate="print">
            <a:extLst>
              <a:ext uri="{28A0092B-C50C-407E-A947-70E740481C1C}">
                <a14:useLocalDpi xmlns:a14="http://schemas.microsoft.com/office/drawing/2010/main"/>
              </a:ext>
            </a:extLst>
          </a:blip>
          <a:srcRect/>
          <a:stretch/>
        </p:blipFill>
        <p:spPr>
          <a:xfrm>
            <a:off x="-60323" y="2710854"/>
            <a:ext cx="1292811" cy="599546"/>
          </a:xfrm>
          <a:prstGeom prst="rect">
            <a:avLst/>
          </a:prstGeom>
        </p:spPr>
      </p:pic>
    </p:spTree>
    <p:extLst>
      <p:ext uri="{BB962C8B-B14F-4D97-AF65-F5344CB8AC3E}">
        <p14:creationId xmlns:p14="http://schemas.microsoft.com/office/powerpoint/2010/main" val="2524490521"/>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xmlns:p14="http://schemas.microsoft.com/office/powerpoint/2010/mai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dissolve">
                                      <p:cBhvr>
                                        <p:cTn id="7" dur="500"/>
                                        <p:tgtEl>
                                          <p:spTgt spid="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7">
                                            <p:txEl>
                                              <p:pRg st="1" end="1"/>
                                            </p:txEl>
                                          </p:spTgt>
                                        </p:tgtEl>
                                        <p:attrNameLst>
                                          <p:attrName>style.visibility</p:attrName>
                                        </p:attrNameLst>
                                      </p:cBhvr>
                                      <p:to>
                                        <p:strVal val="visible"/>
                                      </p:to>
                                    </p:set>
                                    <p:animEffect transition="in" filter="dissolve">
                                      <p:cBhvr>
                                        <p:cTn id="12" dur="500"/>
                                        <p:tgtEl>
                                          <p:spTgt spid="7">
                                            <p:txEl>
                                              <p:pRg st="1" end="1"/>
                                            </p:txEl>
                                          </p:spTgt>
                                        </p:tgtEl>
                                      </p:cBhvr>
                                    </p:animEffect>
                                  </p:childTnLst>
                                </p:cTn>
                              </p:par>
                              <p:par>
                                <p:cTn id="13" presetID="2" presetClass="entr" presetSubtype="4" fill="hold" nodeType="withEffect">
                                  <p:stCondLst>
                                    <p:cond delay="0"/>
                                  </p:stCondLst>
                                  <p:childTnLst>
                                    <p:set>
                                      <p:cBhvr>
                                        <p:cTn id="14" dur="1" fill="hold">
                                          <p:stCondLst>
                                            <p:cond delay="0"/>
                                          </p:stCondLst>
                                        </p:cTn>
                                        <p:tgtEl>
                                          <p:spTgt spid="2"/>
                                        </p:tgtEl>
                                        <p:attrNameLst>
                                          <p:attrName>style.visibility</p:attrName>
                                        </p:attrNameLst>
                                      </p:cBhvr>
                                      <p:to>
                                        <p:strVal val="visible"/>
                                      </p:to>
                                    </p:set>
                                    <p:anim calcmode="lin" valueType="num">
                                      <p:cBhvr additive="base">
                                        <p:cTn id="15" dur="500" fill="hold"/>
                                        <p:tgtEl>
                                          <p:spTgt spid="2"/>
                                        </p:tgtEl>
                                        <p:attrNameLst>
                                          <p:attrName>ppt_x</p:attrName>
                                        </p:attrNameLst>
                                      </p:cBhvr>
                                      <p:tavLst>
                                        <p:tav tm="0">
                                          <p:val>
                                            <p:strVal val="#ppt_x"/>
                                          </p:val>
                                        </p:tav>
                                        <p:tav tm="100000">
                                          <p:val>
                                            <p:strVal val="#ppt_x"/>
                                          </p:val>
                                        </p:tav>
                                      </p:tavLst>
                                    </p:anim>
                                    <p:anim calcmode="lin" valueType="num">
                                      <p:cBhvr additive="base">
                                        <p:cTn id="16"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9" presetClass="entr" presetSubtype="0" fill="hold" nodeType="clickEffect">
                                  <p:stCondLst>
                                    <p:cond delay="0"/>
                                  </p:stCondLst>
                                  <p:childTnLst>
                                    <p:set>
                                      <p:cBhvr>
                                        <p:cTn id="20" dur="1" fill="hold">
                                          <p:stCondLst>
                                            <p:cond delay="0"/>
                                          </p:stCondLst>
                                        </p:cTn>
                                        <p:tgtEl>
                                          <p:spTgt spid="7">
                                            <p:txEl>
                                              <p:pRg st="4" end="4"/>
                                            </p:txEl>
                                          </p:spTgt>
                                        </p:tgtEl>
                                        <p:attrNameLst>
                                          <p:attrName>style.visibility</p:attrName>
                                        </p:attrNameLst>
                                      </p:cBhvr>
                                      <p:to>
                                        <p:strVal val="visible"/>
                                      </p:to>
                                    </p:set>
                                    <p:animEffect transition="in" filter="dissolve">
                                      <p:cBhvr>
                                        <p:cTn id="21" dur="500"/>
                                        <p:tgtEl>
                                          <p:spTgt spid="7">
                                            <p:txEl>
                                              <p:pRg st="4" end="4"/>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9" presetClass="entr" presetSubtype="0" fill="hold" nodeType="clickEffect">
                                  <p:stCondLst>
                                    <p:cond delay="0"/>
                                  </p:stCondLst>
                                  <p:childTnLst>
                                    <p:set>
                                      <p:cBhvr>
                                        <p:cTn id="25" dur="1" fill="hold">
                                          <p:stCondLst>
                                            <p:cond delay="0"/>
                                          </p:stCondLst>
                                        </p:cTn>
                                        <p:tgtEl>
                                          <p:spTgt spid="7">
                                            <p:txEl>
                                              <p:pRg st="5" end="5"/>
                                            </p:txEl>
                                          </p:spTgt>
                                        </p:tgtEl>
                                        <p:attrNameLst>
                                          <p:attrName>style.visibility</p:attrName>
                                        </p:attrNameLst>
                                      </p:cBhvr>
                                      <p:to>
                                        <p:strVal val="visible"/>
                                      </p:to>
                                    </p:set>
                                    <p:animEffect transition="in" filter="dissolve">
                                      <p:cBhvr>
                                        <p:cTn id="26" dur="500"/>
                                        <p:tgtEl>
                                          <p:spTgt spid="7">
                                            <p:txEl>
                                              <p:pRg st="5" end="5"/>
                                            </p:txEl>
                                          </p:spTgt>
                                        </p:tgtEl>
                                      </p:cBhvr>
                                    </p:animEffect>
                                  </p:childTnLst>
                                </p:cTn>
                              </p:par>
                              <p:par>
                                <p:cTn id="27" presetID="9" presetClass="entr" presetSubtype="0" fill="hold" nodeType="withEffect">
                                  <p:stCondLst>
                                    <p:cond delay="0"/>
                                  </p:stCondLst>
                                  <p:childTnLst>
                                    <p:set>
                                      <p:cBhvr>
                                        <p:cTn id="28" dur="1" fill="hold">
                                          <p:stCondLst>
                                            <p:cond delay="0"/>
                                          </p:stCondLst>
                                        </p:cTn>
                                        <p:tgtEl>
                                          <p:spTgt spid="5"/>
                                        </p:tgtEl>
                                        <p:attrNameLst>
                                          <p:attrName>style.visibility</p:attrName>
                                        </p:attrNameLst>
                                      </p:cBhvr>
                                      <p:to>
                                        <p:strVal val="visible"/>
                                      </p:to>
                                    </p:set>
                                    <p:animEffect transition="in" filter="dissolve">
                                      <p:cBhvr>
                                        <p:cTn id="29" dur="500"/>
                                        <p:tgtEl>
                                          <p:spTgt spid="5"/>
                                        </p:tgtEl>
                                      </p:cBhvr>
                                    </p:animEffect>
                                  </p:childTnLst>
                                </p:cTn>
                              </p:par>
                              <p:par>
                                <p:cTn id="30" presetID="9" presetClass="entr" presetSubtype="0" fill="hold" nodeType="withEffect">
                                  <p:stCondLst>
                                    <p:cond delay="0"/>
                                  </p:stCondLst>
                                  <p:childTnLst>
                                    <p:set>
                                      <p:cBhvr>
                                        <p:cTn id="31" dur="1" fill="hold">
                                          <p:stCondLst>
                                            <p:cond delay="0"/>
                                          </p:stCondLst>
                                        </p:cTn>
                                        <p:tgtEl>
                                          <p:spTgt spid="15"/>
                                        </p:tgtEl>
                                        <p:attrNameLst>
                                          <p:attrName>style.visibility</p:attrName>
                                        </p:attrNameLst>
                                      </p:cBhvr>
                                      <p:to>
                                        <p:strVal val="visible"/>
                                      </p:to>
                                    </p:set>
                                    <p:animEffect transition="in" filter="dissolve">
                                      <p:cBhvr>
                                        <p:cTn id="32"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Blue_YellowSquare.png" descr="/Users/rika/Dropbox/MSC Job/2020/MSC templates and graphics/TEMPLATE FILES/MSC GRAPHIC ASSETS/SCREEN RES/Illustration_BlueAssets/PNG/Blue_YellowSquare.png"/>
          <p:cNvPicPr>
            <a:picLocks noChangeAspect="1"/>
          </p:cNvPicPr>
          <p:nvPr/>
        </p:nvPicPr>
        <p:blipFill>
          <a:blip r:embed="rId3" r:link="rId4">
            <a:extLst>
              <a:ext uri="{28A0092B-C50C-407E-A947-70E740481C1C}">
                <a14:useLocalDpi xmlns:a14="http://schemas.microsoft.com/office/drawing/2010/main"/>
              </a:ext>
            </a:extLst>
          </a:blip>
          <a:stretch>
            <a:fillRect/>
          </a:stretch>
        </p:blipFill>
        <p:spPr>
          <a:xfrm>
            <a:off x="5160834" y="2384942"/>
            <a:ext cx="3983165" cy="2475707"/>
          </a:xfrm>
          <a:prstGeom prst="rect">
            <a:avLst/>
          </a:prstGeom>
        </p:spPr>
      </p:pic>
      <p:pic>
        <p:nvPicPr>
          <p:cNvPr id="7" name="Blue_YellowSquare.png" descr="/Users/rika/Dropbox/MSC Job/2020/MSC templates and graphics/TEMPLATE FILES/MSC GRAPHIC ASSETS/SCREEN RES/Illustration_BlueAssets/PNG/Blue_YellowSquare.png"/>
          <p:cNvPicPr>
            <a:picLocks noChangeAspect="1"/>
          </p:cNvPicPr>
          <p:nvPr/>
        </p:nvPicPr>
        <p:blipFill>
          <a:blip r:embed="rId3" r:link="rId4">
            <a:extLst>
              <a:ext uri="{28A0092B-C50C-407E-A947-70E740481C1C}">
                <a14:useLocalDpi xmlns:a14="http://schemas.microsoft.com/office/drawing/2010/main"/>
              </a:ext>
            </a:extLst>
          </a:blip>
          <a:stretch>
            <a:fillRect/>
          </a:stretch>
        </p:blipFill>
        <p:spPr>
          <a:xfrm>
            <a:off x="-96462" y="434169"/>
            <a:ext cx="5257297" cy="4237050"/>
          </a:xfrm>
          <a:prstGeom prst="rect">
            <a:avLst/>
          </a:prstGeom>
        </p:spPr>
      </p:pic>
      <p:sp>
        <p:nvSpPr>
          <p:cNvPr id="3" name="Content Placeholder 2"/>
          <p:cNvSpPr>
            <a:spLocks noGrp="1"/>
          </p:cNvSpPr>
          <p:nvPr>
            <p:ph sz="half" idx="1"/>
          </p:nvPr>
        </p:nvSpPr>
        <p:spPr>
          <a:xfrm>
            <a:off x="208483" y="1474937"/>
            <a:ext cx="4727267" cy="3250323"/>
          </a:xfrm>
        </p:spPr>
        <p:txBody>
          <a:bodyPr>
            <a:normAutofit fontScale="55000" lnSpcReduction="20000"/>
          </a:bodyPr>
          <a:lstStyle/>
          <a:p>
            <a:pPr marL="0" indent="0" algn="ctr">
              <a:lnSpc>
                <a:spcPct val="132000"/>
              </a:lnSpc>
              <a:spcBef>
                <a:spcPts val="300"/>
              </a:spcBef>
              <a:spcAft>
                <a:spcPts val="300"/>
              </a:spcAft>
              <a:buNone/>
            </a:pPr>
            <a:r>
              <a:rPr lang="en-US" sz="3600" b="1" dirty="0">
                <a:solidFill>
                  <a:srgbClr val="002E6C"/>
                </a:solidFill>
                <a:latin typeface="Arial Narrow"/>
                <a:cs typeface="Arial Narrow"/>
              </a:rPr>
              <a:t>MĀTAKI TĒNEI / WATCH THIS </a:t>
            </a:r>
          </a:p>
          <a:p>
            <a:pPr marL="0" indent="0" algn="ctr">
              <a:lnSpc>
                <a:spcPct val="132000"/>
              </a:lnSpc>
              <a:spcBef>
                <a:spcPts val="300"/>
              </a:spcBef>
              <a:spcAft>
                <a:spcPts val="300"/>
              </a:spcAft>
              <a:buNone/>
            </a:pPr>
            <a:r>
              <a:rPr lang="en-US" sz="3300" dirty="0">
                <a:latin typeface="Arial"/>
                <a:cs typeface="Arial"/>
              </a:rPr>
              <a:t>Short film (2.33) made by 20 year old Alice Guerin </a:t>
            </a:r>
            <a:r>
              <a:rPr lang="en-US" sz="3300" dirty="0">
                <a:latin typeface="Arial"/>
                <a:cs typeface="Arial"/>
                <a:hlinkClick r:id="rId5"/>
              </a:rPr>
              <a:t>‘Glad To Sea You're On Board</a:t>
            </a:r>
            <a:r>
              <a:rPr lang="en-US" sz="3300" dirty="0">
                <a:latin typeface="Arial"/>
                <a:cs typeface="Arial"/>
              </a:rPr>
              <a:t>’</a:t>
            </a:r>
          </a:p>
          <a:p>
            <a:pPr marL="0" indent="0" algn="ctr">
              <a:lnSpc>
                <a:spcPct val="132000"/>
              </a:lnSpc>
              <a:spcBef>
                <a:spcPts val="300"/>
              </a:spcBef>
              <a:spcAft>
                <a:spcPts val="300"/>
              </a:spcAft>
              <a:buNone/>
            </a:pPr>
            <a:r>
              <a:rPr lang="en-US" sz="1700" dirty="0">
                <a:latin typeface="Arial"/>
                <a:cs typeface="Arial"/>
              </a:rPr>
              <a:t> </a:t>
            </a:r>
          </a:p>
          <a:p>
            <a:pPr marL="0" indent="0" algn="ctr">
              <a:lnSpc>
                <a:spcPct val="132000"/>
              </a:lnSpc>
              <a:spcBef>
                <a:spcPts val="300"/>
              </a:spcBef>
              <a:spcAft>
                <a:spcPts val="300"/>
              </a:spcAft>
              <a:buNone/>
            </a:pPr>
            <a:r>
              <a:rPr lang="en-US" sz="3600" b="1" dirty="0">
                <a:solidFill>
                  <a:srgbClr val="00B6DE"/>
                </a:solidFill>
                <a:latin typeface="Arial Narrow"/>
                <a:cs typeface="Arial Narrow"/>
              </a:rPr>
              <a:t>HE PĀTAI / CONSIDER THIS</a:t>
            </a:r>
          </a:p>
          <a:p>
            <a:pPr marL="0" indent="0" algn="ctr">
              <a:lnSpc>
                <a:spcPct val="132000"/>
              </a:lnSpc>
              <a:spcBef>
                <a:spcPts val="300"/>
              </a:spcBef>
              <a:spcAft>
                <a:spcPts val="300"/>
              </a:spcAft>
              <a:buNone/>
            </a:pPr>
            <a:r>
              <a:rPr lang="en-US" sz="3300" dirty="0">
                <a:latin typeface="Arial"/>
                <a:cs typeface="Arial"/>
              </a:rPr>
              <a:t>The number of creatures in the sea has dropped by almost half.  Is overfishing the only reason?</a:t>
            </a:r>
          </a:p>
        </p:txBody>
      </p:sp>
      <p:pic>
        <p:nvPicPr>
          <p:cNvPr id="6" name="Content Placeholder 5">
            <a:hlinkClick r:id="rId5"/>
          </p:cNvPr>
          <p:cNvPicPr>
            <a:picLocks noGrp="1" noChangeAspect="1"/>
          </p:cNvPicPr>
          <p:nvPr>
            <p:ph sz="half" idx="2"/>
          </p:nvPr>
        </p:nvPicPr>
        <p:blipFill rotWithShape="1">
          <a:blip r:embed="rId6" cstate="print">
            <a:extLst>
              <a:ext uri="{28A0092B-C50C-407E-A947-70E740481C1C}">
                <a14:useLocalDpi xmlns:a14="http://schemas.microsoft.com/office/drawing/2010/main"/>
              </a:ext>
            </a:extLst>
          </a:blip>
          <a:srcRect t="-1871" b="-2424"/>
          <a:stretch/>
        </p:blipFill>
        <p:spPr>
          <a:xfrm rot="372481">
            <a:off x="6063611" y="846814"/>
            <a:ext cx="3000901" cy="1632856"/>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2" name="TextBox 1"/>
          <p:cNvSpPr txBox="1"/>
          <p:nvPr/>
        </p:nvSpPr>
        <p:spPr>
          <a:xfrm>
            <a:off x="6172200" y="3771900"/>
            <a:ext cx="184666" cy="369332"/>
          </a:xfrm>
          <a:prstGeom prst="rect">
            <a:avLst/>
          </a:prstGeom>
          <a:noFill/>
        </p:spPr>
        <p:txBody>
          <a:bodyPr wrap="none" rtlCol="0">
            <a:spAutoFit/>
          </a:bodyPr>
          <a:lstStyle/>
          <a:p>
            <a:endParaRPr lang="en-US" dirty="0"/>
          </a:p>
        </p:txBody>
      </p:sp>
      <p:sp>
        <p:nvSpPr>
          <p:cNvPr id="5" name="Rectangle 4"/>
          <p:cNvSpPr/>
          <p:nvPr/>
        </p:nvSpPr>
        <p:spPr>
          <a:xfrm>
            <a:off x="5418530" y="2876465"/>
            <a:ext cx="3556004" cy="1541961"/>
          </a:xfrm>
          <a:prstGeom prst="rect">
            <a:avLst/>
          </a:prstGeom>
        </p:spPr>
        <p:txBody>
          <a:bodyPr wrap="square">
            <a:spAutoFit/>
          </a:bodyPr>
          <a:lstStyle/>
          <a:p>
            <a:pPr algn="ctr">
              <a:lnSpc>
                <a:spcPct val="112000"/>
              </a:lnSpc>
              <a:spcBef>
                <a:spcPts val="300"/>
              </a:spcBef>
              <a:spcAft>
                <a:spcPts val="300"/>
              </a:spcAft>
              <a:defRPr/>
            </a:pPr>
            <a:r>
              <a:rPr lang="x-none" sz="2000" b="1" dirty="0">
                <a:solidFill>
                  <a:srgbClr val="175EAA"/>
                </a:solidFill>
                <a:latin typeface="Arial Narrow"/>
                <a:cs typeface="Arial Narrow"/>
              </a:rPr>
              <a:t>MAHI / ACTIVIT</a:t>
            </a:r>
            <a:r>
              <a:rPr lang="en-AU" sz="2000" b="1" dirty="0">
                <a:solidFill>
                  <a:srgbClr val="175EAA"/>
                </a:solidFill>
                <a:latin typeface="Arial Narrow"/>
                <a:cs typeface="Arial Narrow"/>
              </a:rPr>
              <a:t>Y</a:t>
            </a:r>
            <a:endParaRPr lang="x-none" sz="2000" b="1" dirty="0">
              <a:solidFill>
                <a:srgbClr val="175EAA"/>
              </a:solidFill>
              <a:latin typeface="Arial Narrow"/>
              <a:cs typeface="Arial Narrow"/>
            </a:endParaRPr>
          </a:p>
          <a:p>
            <a:pPr algn="ctr">
              <a:lnSpc>
                <a:spcPct val="112000"/>
              </a:lnSpc>
              <a:spcBef>
                <a:spcPts val="300"/>
              </a:spcBef>
              <a:spcAft>
                <a:spcPts val="300"/>
              </a:spcAft>
            </a:pPr>
            <a:r>
              <a:rPr lang="en-US" sz="2000" dirty="0">
                <a:latin typeface="Arial"/>
                <a:cs typeface="Arial"/>
              </a:rPr>
              <a:t>Add any new knowledge to your  </a:t>
            </a:r>
            <a:r>
              <a:rPr lang="en-US" sz="2000" dirty="0">
                <a:solidFill>
                  <a:srgbClr val="175EAA"/>
                </a:solidFill>
                <a:latin typeface="Arial"/>
                <a:cs typeface="Arial"/>
              </a:rPr>
              <a:t>‘Overfishing Prior Knowledge’ </a:t>
            </a:r>
            <a:r>
              <a:rPr lang="en-US" sz="2000" dirty="0">
                <a:latin typeface="Arial"/>
                <a:cs typeface="Arial"/>
              </a:rPr>
              <a:t>chart</a:t>
            </a:r>
          </a:p>
        </p:txBody>
      </p:sp>
      <p:sp>
        <p:nvSpPr>
          <p:cNvPr id="17" name="Title 1"/>
          <p:cNvSpPr txBox="1">
            <a:spLocks/>
          </p:cNvSpPr>
          <p:nvPr/>
        </p:nvSpPr>
        <p:spPr>
          <a:xfrm>
            <a:off x="208483" y="-91665"/>
            <a:ext cx="8478317" cy="1100126"/>
          </a:xfrm>
          <a:prstGeom prst="rect">
            <a:avLst/>
          </a:prstGeom>
        </p:spPr>
        <p:txBody>
          <a:bodyPr vert="horz" lIns="91440" tIns="45720" rIns="91440" bIns="45720" rtlCol="0" anchor="ctr">
            <a:normAutofit fontScale="97500"/>
          </a:bodyPr>
          <a:lstStyle>
            <a:lvl1pPr algn="l" defTabSz="457200" rtl="0" eaLnBrk="1" latinLnBrk="0" hangingPunct="1">
              <a:spcBef>
                <a:spcPct val="0"/>
              </a:spcBef>
              <a:buNone/>
              <a:defRPr sz="4400" b="0" i="0" kern="1200">
                <a:solidFill>
                  <a:schemeClr val="bg1"/>
                </a:solidFill>
                <a:latin typeface="Local Brewery Five"/>
                <a:ea typeface="+mj-ea"/>
                <a:cs typeface="Local Brewery Five"/>
              </a:defRPr>
            </a:lvl1pPr>
          </a:lstStyle>
          <a:p>
            <a:r>
              <a:rPr lang="en-US" sz="3300" dirty="0">
                <a:latin typeface="Arial Narrow"/>
                <a:cs typeface="Arial Narrow"/>
              </a:rPr>
              <a:t>OVERFISHING</a:t>
            </a:r>
            <a:endParaRPr lang="en-US" sz="3300" dirty="0">
              <a:solidFill>
                <a:srgbClr val="FFFFFF"/>
              </a:solidFill>
            </a:endParaRPr>
          </a:p>
        </p:txBody>
      </p:sp>
      <p:pic>
        <p:nvPicPr>
          <p:cNvPr id="14" name="Picture 13"/>
          <p:cNvPicPr>
            <a:picLocks noChangeAspect="1"/>
          </p:cNvPicPr>
          <p:nvPr/>
        </p:nvPicPr>
        <p:blipFill rotWithShape="1">
          <a:blip r:embed="rId7" cstate="screen">
            <a:extLst>
              <a:ext uri="{28A0092B-C50C-407E-A947-70E740481C1C}">
                <a14:useLocalDpi xmlns:a14="http://schemas.microsoft.com/office/drawing/2010/main"/>
              </a:ext>
            </a:extLst>
          </a:blip>
          <a:srcRect/>
          <a:stretch/>
        </p:blipFill>
        <p:spPr>
          <a:xfrm>
            <a:off x="5185480" y="2085169"/>
            <a:ext cx="3169173" cy="599546"/>
          </a:xfrm>
          <a:prstGeom prst="rect">
            <a:avLst/>
          </a:prstGeom>
        </p:spPr>
      </p:pic>
      <p:pic>
        <p:nvPicPr>
          <p:cNvPr id="16" name="Content Placeholder 18"/>
          <p:cNvPicPr>
            <a:picLocks noChangeAspect="1"/>
          </p:cNvPicPr>
          <p:nvPr/>
        </p:nvPicPr>
        <p:blipFill rotWithShape="1">
          <a:blip r:embed="rId8" cstate="screen">
            <a:extLst>
              <a:ext uri="{28A0092B-C50C-407E-A947-70E740481C1C}">
                <a14:useLocalDpi xmlns:a14="http://schemas.microsoft.com/office/drawing/2010/main"/>
              </a:ext>
            </a:extLst>
          </a:blip>
          <a:srcRect/>
          <a:stretch/>
        </p:blipFill>
        <p:spPr>
          <a:xfrm>
            <a:off x="8199626" y="178861"/>
            <a:ext cx="1024421" cy="510617"/>
          </a:xfrm>
          <a:prstGeom prst="rect">
            <a:avLst/>
          </a:prstGeom>
        </p:spPr>
      </p:pic>
      <p:pic>
        <p:nvPicPr>
          <p:cNvPr id="18" name="Content Placeholder 18"/>
          <p:cNvPicPr>
            <a:picLocks noChangeAspect="1"/>
          </p:cNvPicPr>
          <p:nvPr/>
        </p:nvPicPr>
        <p:blipFill rotWithShape="1">
          <a:blip r:embed="rId8" cstate="screen">
            <a:extLst>
              <a:ext uri="{28A0092B-C50C-407E-A947-70E740481C1C}">
                <a14:useLocalDpi xmlns:a14="http://schemas.microsoft.com/office/drawing/2010/main"/>
              </a:ext>
            </a:extLst>
          </a:blip>
          <a:srcRect/>
          <a:stretch/>
        </p:blipFill>
        <p:spPr>
          <a:xfrm>
            <a:off x="7759769" y="-76448"/>
            <a:ext cx="1024421" cy="510617"/>
          </a:xfrm>
          <a:prstGeom prst="rect">
            <a:avLst/>
          </a:prstGeom>
        </p:spPr>
      </p:pic>
      <p:pic>
        <p:nvPicPr>
          <p:cNvPr id="19" name="Content Placeholder 18"/>
          <p:cNvPicPr>
            <a:picLocks noChangeAspect="1"/>
          </p:cNvPicPr>
          <p:nvPr/>
        </p:nvPicPr>
        <p:blipFill rotWithShape="1">
          <a:blip r:embed="rId8" cstate="screen">
            <a:extLst>
              <a:ext uri="{28A0092B-C50C-407E-A947-70E740481C1C}">
                <a14:useLocalDpi xmlns:a14="http://schemas.microsoft.com/office/drawing/2010/main"/>
              </a:ext>
            </a:extLst>
          </a:blip>
          <a:srcRect/>
          <a:stretch/>
        </p:blipFill>
        <p:spPr>
          <a:xfrm>
            <a:off x="8631789" y="-179356"/>
            <a:ext cx="1024421" cy="510617"/>
          </a:xfrm>
          <a:prstGeom prst="rect">
            <a:avLst/>
          </a:prstGeom>
        </p:spPr>
      </p:pic>
      <p:pic>
        <p:nvPicPr>
          <p:cNvPr id="20" name="Content Placeholder 18"/>
          <p:cNvPicPr>
            <a:picLocks noChangeAspect="1"/>
          </p:cNvPicPr>
          <p:nvPr/>
        </p:nvPicPr>
        <p:blipFill rotWithShape="1">
          <a:blip r:embed="rId8" cstate="screen">
            <a:extLst>
              <a:ext uri="{28A0092B-C50C-407E-A947-70E740481C1C}">
                <a14:useLocalDpi xmlns:a14="http://schemas.microsoft.com/office/drawing/2010/main"/>
              </a:ext>
            </a:extLst>
          </a:blip>
          <a:srcRect/>
          <a:stretch/>
        </p:blipFill>
        <p:spPr>
          <a:xfrm>
            <a:off x="7950113" y="347639"/>
            <a:ext cx="1024421" cy="510617"/>
          </a:xfrm>
          <a:prstGeom prst="rect">
            <a:avLst/>
          </a:prstGeom>
        </p:spPr>
      </p:pic>
      <p:pic>
        <p:nvPicPr>
          <p:cNvPr id="22" name="Picture 21"/>
          <p:cNvPicPr>
            <a:picLocks noChangeAspect="1"/>
          </p:cNvPicPr>
          <p:nvPr/>
        </p:nvPicPr>
        <p:blipFill rotWithShape="1">
          <a:blip r:embed="rId9" cstate="print">
            <a:extLst>
              <a:ext uri="{28A0092B-C50C-407E-A947-70E740481C1C}">
                <a14:useLocalDpi xmlns:a14="http://schemas.microsoft.com/office/drawing/2010/main"/>
              </a:ext>
            </a:extLst>
          </a:blip>
          <a:srcRect/>
          <a:stretch/>
        </p:blipFill>
        <p:spPr>
          <a:xfrm>
            <a:off x="4704474" y="1785396"/>
            <a:ext cx="1158326" cy="599546"/>
          </a:xfrm>
          <a:prstGeom prst="rect">
            <a:avLst/>
          </a:prstGeom>
        </p:spPr>
      </p:pic>
    </p:spTree>
    <p:extLst>
      <p:ext uri="{BB962C8B-B14F-4D97-AF65-F5344CB8AC3E}">
        <p14:creationId xmlns:p14="http://schemas.microsoft.com/office/powerpoint/2010/main" val="3645841980"/>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xmlns:p14="http://schemas.microsoft.com/office/powerpoint/2010/mai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dissolve">
                                      <p:cBhvr>
                                        <p:cTn id="7" dur="500"/>
                                        <p:tgtEl>
                                          <p:spTgt spid="3">
                                            <p:txEl>
                                              <p:pRg st="0" end="0"/>
                                            </p:txEl>
                                          </p:spTgt>
                                        </p:tgtEl>
                                      </p:cBhvr>
                                    </p:animEffect>
                                  </p:childTnLst>
                                </p:cTn>
                              </p:par>
                              <p:par>
                                <p:cTn id="8" presetID="9" presetClass="entr" presetSubtype="0" fill="hold"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dissolve">
                                      <p:cBhvr>
                                        <p:cTn id="10" dur="500"/>
                                        <p:tgtEl>
                                          <p:spTgt spid="3">
                                            <p:txEl>
                                              <p:pRg st="1" end="1"/>
                                            </p:txEl>
                                          </p:spTgt>
                                        </p:tgtEl>
                                      </p:cBhvr>
                                    </p:animEffect>
                                  </p:childTnLst>
                                </p:cTn>
                              </p:par>
                              <p:par>
                                <p:cTn id="11" presetID="9" presetClass="entr" presetSubtype="0" fill="hold" nodeType="with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dissolve">
                                      <p:cBhvr>
                                        <p:cTn id="13" dur="500"/>
                                        <p:tgtEl>
                                          <p:spTgt spid="6"/>
                                        </p:tgtEl>
                                      </p:cBhvr>
                                    </p:animEffect>
                                  </p:childTnLst>
                                </p:cTn>
                              </p:par>
                            </p:childTnLst>
                          </p:cTn>
                        </p:par>
                      </p:childTnLst>
                    </p:cTn>
                  </p:par>
                  <p:par>
                    <p:cTn id="14" fill="hold">
                      <p:stCondLst>
                        <p:cond delay="indefinite"/>
                      </p:stCondLst>
                      <p:childTnLst>
                        <p:par>
                          <p:cTn id="15" fill="hold">
                            <p:stCondLst>
                              <p:cond delay="0"/>
                            </p:stCondLst>
                            <p:childTnLst>
                              <p:par>
                                <p:cTn id="16" presetID="9" presetClass="entr" presetSubtype="0" fill="hold" nodeType="clickEffect">
                                  <p:stCondLst>
                                    <p:cond delay="0"/>
                                  </p:stCondLst>
                                  <p:childTnLst>
                                    <p:set>
                                      <p:cBhvr>
                                        <p:cTn id="17" dur="1" fill="hold">
                                          <p:stCondLst>
                                            <p:cond delay="0"/>
                                          </p:stCondLst>
                                        </p:cTn>
                                        <p:tgtEl>
                                          <p:spTgt spid="3">
                                            <p:txEl>
                                              <p:pRg st="4" end="4"/>
                                            </p:txEl>
                                          </p:spTgt>
                                        </p:tgtEl>
                                        <p:attrNameLst>
                                          <p:attrName>style.visibility</p:attrName>
                                        </p:attrNameLst>
                                      </p:cBhvr>
                                      <p:to>
                                        <p:strVal val="visible"/>
                                      </p:to>
                                    </p:set>
                                    <p:animEffect transition="in" filter="dissolve">
                                      <p:cBhvr>
                                        <p:cTn id="18" dur="500"/>
                                        <p:tgtEl>
                                          <p:spTgt spid="3">
                                            <p:txEl>
                                              <p:pRg st="4" end="4"/>
                                            </p:txEl>
                                          </p:spTgt>
                                        </p:tgtEl>
                                      </p:cBhvr>
                                    </p:animEffect>
                                  </p:childTnLst>
                                </p:cTn>
                              </p:par>
                              <p:par>
                                <p:cTn id="19" presetID="9" presetClass="entr" presetSubtype="0" fill="hold" nodeType="withEffect">
                                  <p:stCondLst>
                                    <p:cond delay="0"/>
                                  </p:stCondLst>
                                  <p:childTnLst>
                                    <p:set>
                                      <p:cBhvr>
                                        <p:cTn id="20" dur="1" fill="hold">
                                          <p:stCondLst>
                                            <p:cond delay="0"/>
                                          </p:stCondLst>
                                        </p:cTn>
                                        <p:tgtEl>
                                          <p:spTgt spid="3">
                                            <p:txEl>
                                              <p:pRg st="3" end="3"/>
                                            </p:txEl>
                                          </p:spTgt>
                                        </p:tgtEl>
                                        <p:attrNameLst>
                                          <p:attrName>style.visibility</p:attrName>
                                        </p:attrNameLst>
                                      </p:cBhvr>
                                      <p:to>
                                        <p:strVal val="visible"/>
                                      </p:to>
                                    </p:set>
                                    <p:animEffect transition="in" filter="dissolve">
                                      <p:cBhvr>
                                        <p:cTn id="21" dur="500"/>
                                        <p:tgtEl>
                                          <p:spTgt spid="3">
                                            <p:txEl>
                                              <p:pRg st="3" end="3"/>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9" presetClass="entr" presetSubtype="0" fill="hold" nodeType="clickEffect">
                                  <p:stCondLst>
                                    <p:cond delay="0"/>
                                  </p:stCondLst>
                                  <p:childTnLst>
                                    <p:set>
                                      <p:cBhvr>
                                        <p:cTn id="25" dur="1" fill="hold">
                                          <p:stCondLst>
                                            <p:cond delay="0"/>
                                          </p:stCondLst>
                                        </p:cTn>
                                        <p:tgtEl>
                                          <p:spTgt spid="5">
                                            <p:txEl>
                                              <p:pRg st="0" end="0"/>
                                            </p:txEl>
                                          </p:spTgt>
                                        </p:tgtEl>
                                        <p:attrNameLst>
                                          <p:attrName>style.visibility</p:attrName>
                                        </p:attrNameLst>
                                      </p:cBhvr>
                                      <p:to>
                                        <p:strVal val="visible"/>
                                      </p:to>
                                    </p:set>
                                    <p:animEffect transition="in" filter="dissolve">
                                      <p:cBhvr>
                                        <p:cTn id="26" dur="500"/>
                                        <p:tgtEl>
                                          <p:spTgt spid="5">
                                            <p:txEl>
                                              <p:pRg st="0" end="0"/>
                                            </p:txEl>
                                          </p:spTgt>
                                        </p:tgtEl>
                                      </p:cBhvr>
                                    </p:animEffect>
                                  </p:childTnLst>
                                </p:cTn>
                              </p:par>
                              <p:par>
                                <p:cTn id="27" presetID="9" presetClass="entr" presetSubtype="0" fill="hold" nodeType="withEffect">
                                  <p:stCondLst>
                                    <p:cond delay="0"/>
                                  </p:stCondLst>
                                  <p:childTnLst>
                                    <p:set>
                                      <p:cBhvr>
                                        <p:cTn id="28" dur="1" fill="hold">
                                          <p:stCondLst>
                                            <p:cond delay="0"/>
                                          </p:stCondLst>
                                        </p:cTn>
                                        <p:tgtEl>
                                          <p:spTgt spid="5">
                                            <p:txEl>
                                              <p:pRg st="1" end="1"/>
                                            </p:txEl>
                                          </p:spTgt>
                                        </p:tgtEl>
                                        <p:attrNameLst>
                                          <p:attrName>style.visibility</p:attrName>
                                        </p:attrNameLst>
                                      </p:cBhvr>
                                      <p:to>
                                        <p:strVal val="visible"/>
                                      </p:to>
                                    </p:set>
                                    <p:animEffect transition="in" filter="dissolve">
                                      <p:cBhvr>
                                        <p:cTn id="29" dur="500"/>
                                        <p:tgtEl>
                                          <p:spTgt spid="5">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half" idx="2"/>
          </p:nvPr>
        </p:nvSpPr>
        <p:spPr>
          <a:xfrm>
            <a:off x="319078" y="913156"/>
            <a:ext cx="8233880" cy="3723442"/>
          </a:xfrm>
        </p:spPr>
        <p:txBody>
          <a:bodyPr>
            <a:noAutofit/>
          </a:bodyPr>
          <a:lstStyle/>
          <a:p>
            <a:pPr marL="0" indent="0">
              <a:spcBef>
                <a:spcPts val="300"/>
              </a:spcBef>
              <a:spcAft>
                <a:spcPts val="300"/>
              </a:spcAft>
              <a:buNone/>
            </a:pPr>
            <a:r>
              <a:rPr lang="en-US" sz="2000" b="1" dirty="0">
                <a:solidFill>
                  <a:srgbClr val="00B194"/>
                </a:solidFill>
                <a:latin typeface="Arial Narrow"/>
                <a:cs typeface="Arial Narrow"/>
              </a:rPr>
              <a:t>KŌRERORERO/ DISCUSSION</a:t>
            </a:r>
            <a:endParaRPr lang="en-AU" sz="2000" b="1" dirty="0">
              <a:solidFill>
                <a:srgbClr val="00B194"/>
              </a:solidFill>
              <a:latin typeface="Arial"/>
              <a:cs typeface="Arial"/>
            </a:endParaRPr>
          </a:p>
          <a:p>
            <a:pPr>
              <a:spcBef>
                <a:spcPts val="300"/>
              </a:spcBef>
              <a:spcAft>
                <a:spcPts val="300"/>
              </a:spcAft>
            </a:pPr>
            <a:r>
              <a:rPr lang="en-AU" sz="1800" dirty="0">
                <a:solidFill>
                  <a:srgbClr val="175EAA"/>
                </a:solidFill>
                <a:latin typeface="Arial"/>
                <a:cs typeface="Arial"/>
              </a:rPr>
              <a:t>Science Daily says a fishery is: “an organized effort by humans to catch fish or other aquatic species, an activity known as fishing”</a:t>
            </a:r>
          </a:p>
          <a:p>
            <a:pPr>
              <a:spcBef>
                <a:spcPts val="300"/>
              </a:spcBef>
              <a:spcAft>
                <a:spcPts val="300"/>
              </a:spcAft>
            </a:pPr>
            <a:r>
              <a:rPr lang="en-US" sz="1800" dirty="0">
                <a:latin typeface="Arial"/>
                <a:cs typeface="Arial"/>
              </a:rPr>
              <a:t>Fishery size depends on fish added by:</a:t>
            </a:r>
          </a:p>
          <a:p>
            <a:pPr lvl="1">
              <a:buFont typeface="Lucida Grande"/>
              <a:buChar char="+"/>
            </a:pPr>
            <a:r>
              <a:rPr lang="en-US" sz="1800" dirty="0">
                <a:latin typeface="Arial"/>
                <a:cs typeface="Arial"/>
              </a:rPr>
              <a:t>New (young) fish</a:t>
            </a:r>
          </a:p>
          <a:p>
            <a:pPr lvl="1">
              <a:buFont typeface="Lucida Grande"/>
              <a:buChar char="+"/>
            </a:pPr>
            <a:r>
              <a:rPr lang="en-US" sz="1800" dirty="0">
                <a:latin typeface="Arial"/>
                <a:cs typeface="Arial"/>
              </a:rPr>
              <a:t>Fish migrating in </a:t>
            </a:r>
          </a:p>
          <a:p>
            <a:pPr>
              <a:spcBef>
                <a:spcPts val="300"/>
              </a:spcBef>
              <a:spcAft>
                <a:spcPts val="300"/>
              </a:spcAft>
            </a:pPr>
            <a:r>
              <a:rPr lang="en-US" sz="1800" dirty="0">
                <a:solidFill>
                  <a:srgbClr val="175EAA"/>
                </a:solidFill>
                <a:latin typeface="Arial"/>
                <a:cs typeface="Arial"/>
              </a:rPr>
              <a:t>And fish taken away as:</a:t>
            </a:r>
          </a:p>
          <a:p>
            <a:pPr lvl="1">
              <a:spcBef>
                <a:spcPts val="100"/>
              </a:spcBef>
            </a:pPr>
            <a:r>
              <a:rPr lang="en-US" sz="1800" dirty="0">
                <a:solidFill>
                  <a:srgbClr val="175EAA"/>
                </a:solidFill>
                <a:latin typeface="Arial"/>
                <a:cs typeface="Arial"/>
              </a:rPr>
              <a:t>Fish die</a:t>
            </a:r>
          </a:p>
          <a:p>
            <a:pPr lvl="1">
              <a:spcBef>
                <a:spcPts val="100"/>
              </a:spcBef>
            </a:pPr>
            <a:r>
              <a:rPr lang="en-US" sz="1800" dirty="0">
                <a:solidFill>
                  <a:srgbClr val="175EAA"/>
                </a:solidFill>
                <a:latin typeface="Arial"/>
                <a:cs typeface="Arial"/>
              </a:rPr>
              <a:t>Fish are caught</a:t>
            </a:r>
          </a:p>
          <a:p>
            <a:pPr lvl="1">
              <a:spcBef>
                <a:spcPts val="100"/>
              </a:spcBef>
            </a:pPr>
            <a:r>
              <a:rPr lang="en-US" sz="1800" dirty="0">
                <a:solidFill>
                  <a:srgbClr val="175EAA"/>
                </a:solidFill>
                <a:latin typeface="Arial"/>
                <a:cs typeface="Arial"/>
              </a:rPr>
              <a:t>Fish migrate out of the fishery</a:t>
            </a:r>
          </a:p>
        </p:txBody>
      </p:sp>
      <p:sp>
        <p:nvSpPr>
          <p:cNvPr id="3" name="Rounded Rectangular Callout 2"/>
          <p:cNvSpPr/>
          <p:nvPr/>
        </p:nvSpPr>
        <p:spPr>
          <a:xfrm>
            <a:off x="4971796" y="2168129"/>
            <a:ext cx="4005102" cy="892617"/>
          </a:xfrm>
          <a:prstGeom prst="wedgeRoundRectCallout">
            <a:avLst>
              <a:gd name="adj1" fmla="val 19432"/>
              <a:gd name="adj2" fmla="val 67188"/>
              <a:gd name="adj3" fmla="val 16667"/>
            </a:avLst>
          </a:prstGeom>
          <a:solidFill>
            <a:schemeClr val="bg1"/>
          </a:solidFill>
        </p:spPr>
        <p:style>
          <a:lnRef idx="1">
            <a:schemeClr val="accent1"/>
          </a:lnRef>
          <a:fillRef idx="3">
            <a:schemeClr val="accent1"/>
          </a:fillRef>
          <a:effectRef idx="2">
            <a:schemeClr val="accent1"/>
          </a:effectRef>
          <a:fontRef idx="minor">
            <a:schemeClr val="lt1"/>
          </a:fontRef>
        </p:style>
        <p:txBody>
          <a:bodyPr rtlCol="0" anchor="ctr"/>
          <a:lstStyle/>
          <a:p>
            <a:pPr algn="ctr">
              <a:spcBef>
                <a:spcPts val="300"/>
              </a:spcBef>
              <a:spcAft>
                <a:spcPts val="300"/>
              </a:spcAft>
            </a:pPr>
            <a:r>
              <a:rPr lang="en-US" dirty="0">
                <a:solidFill>
                  <a:srgbClr val="175EAA"/>
                </a:solidFill>
                <a:latin typeface="Arial Narrow"/>
                <a:cs typeface="Arial Narrow"/>
              </a:rPr>
              <a:t>So what is a ‘fishery’? Have a go! See if you can write some words or even a sentence that explains what a fishery is!....</a:t>
            </a:r>
          </a:p>
        </p:txBody>
      </p:sp>
      <p:pic>
        <p:nvPicPr>
          <p:cNvPr id="6" name="Picture 5" descr="Blue_Butterfly fish.png"/>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rot="763947" flipH="1">
            <a:off x="7787273" y="3060746"/>
            <a:ext cx="1274211" cy="1171999"/>
          </a:xfrm>
          <a:prstGeom prst="rect">
            <a:avLst/>
          </a:prstGeom>
        </p:spPr>
      </p:pic>
      <p:sp>
        <p:nvSpPr>
          <p:cNvPr id="23" name="Rounded Rectangular Callout 22"/>
          <p:cNvSpPr/>
          <p:nvPr/>
        </p:nvSpPr>
        <p:spPr>
          <a:xfrm>
            <a:off x="4763424" y="3236293"/>
            <a:ext cx="2636534" cy="1015405"/>
          </a:xfrm>
          <a:prstGeom prst="wedgeRoundRectCallout">
            <a:avLst>
              <a:gd name="adj1" fmla="val 48589"/>
              <a:gd name="adj2" fmla="val 67745"/>
              <a:gd name="adj3" fmla="val 16667"/>
            </a:avLst>
          </a:prstGeom>
          <a:solidFill>
            <a:schemeClr val="bg1"/>
          </a:solidFill>
        </p:spPr>
        <p:style>
          <a:lnRef idx="1">
            <a:schemeClr val="accent1"/>
          </a:lnRef>
          <a:fillRef idx="3">
            <a:schemeClr val="accent1"/>
          </a:fillRef>
          <a:effectRef idx="2">
            <a:schemeClr val="accent1"/>
          </a:effectRef>
          <a:fontRef idx="minor">
            <a:schemeClr val="lt1"/>
          </a:fontRef>
        </p:style>
        <p:txBody>
          <a:bodyPr rtlCol="0" anchor="ctr"/>
          <a:lstStyle/>
          <a:p>
            <a:pPr algn="ctr">
              <a:spcBef>
                <a:spcPts val="300"/>
              </a:spcBef>
              <a:spcAft>
                <a:spcPts val="300"/>
              </a:spcAft>
            </a:pPr>
            <a:r>
              <a:rPr lang="en-US" dirty="0">
                <a:solidFill>
                  <a:srgbClr val="175EAA"/>
                </a:solidFill>
                <a:latin typeface="Arial Narrow"/>
                <a:cs typeface="Arial Narrow"/>
              </a:rPr>
              <a:t>Can you think what might affect the size of a fishery [number of fish]?</a:t>
            </a:r>
          </a:p>
        </p:txBody>
      </p:sp>
      <p:pic>
        <p:nvPicPr>
          <p:cNvPr id="24" name="Picture 23" descr="Blue_Butterfly fish.png"/>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rot="21048578" flipH="1">
            <a:off x="7343537" y="3772753"/>
            <a:ext cx="1274211" cy="1171999"/>
          </a:xfrm>
          <a:prstGeom prst="rect">
            <a:avLst/>
          </a:prstGeom>
        </p:spPr>
      </p:pic>
      <p:sp>
        <p:nvSpPr>
          <p:cNvPr id="25" name="Title 1"/>
          <p:cNvSpPr txBox="1">
            <a:spLocks/>
          </p:cNvSpPr>
          <p:nvPr/>
        </p:nvSpPr>
        <p:spPr>
          <a:xfrm>
            <a:off x="208483" y="-91665"/>
            <a:ext cx="8478317" cy="1100126"/>
          </a:xfrm>
          <a:prstGeom prst="rect">
            <a:avLst/>
          </a:prstGeom>
        </p:spPr>
        <p:txBody>
          <a:bodyPr vert="horz" lIns="91440" tIns="45720" rIns="91440" bIns="45720" rtlCol="0" anchor="ctr">
            <a:normAutofit fontScale="97500"/>
          </a:bodyPr>
          <a:lstStyle>
            <a:lvl1pPr algn="l" defTabSz="457200" rtl="0" eaLnBrk="1" latinLnBrk="0" hangingPunct="1">
              <a:spcBef>
                <a:spcPct val="0"/>
              </a:spcBef>
              <a:buNone/>
              <a:defRPr sz="4400" b="0" i="0" kern="1200">
                <a:solidFill>
                  <a:schemeClr val="bg1"/>
                </a:solidFill>
                <a:latin typeface="Local Brewery Five"/>
                <a:ea typeface="+mj-ea"/>
                <a:cs typeface="Local Brewery Five"/>
              </a:defRPr>
            </a:lvl1pPr>
          </a:lstStyle>
          <a:p>
            <a:r>
              <a:rPr lang="en-US" sz="3200" dirty="0">
                <a:solidFill>
                  <a:srgbClr val="FFFFFF"/>
                </a:solidFill>
                <a:latin typeface="Arial Narrow"/>
                <a:cs typeface="Arial Narrow"/>
              </a:rPr>
              <a:t>OVERFISHING</a:t>
            </a:r>
          </a:p>
        </p:txBody>
      </p:sp>
      <p:pic>
        <p:nvPicPr>
          <p:cNvPr id="14" name="Content Placeholder 18"/>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8199626" y="178861"/>
            <a:ext cx="1024421" cy="510617"/>
          </a:xfrm>
          <a:prstGeom prst="rect">
            <a:avLst/>
          </a:prstGeom>
        </p:spPr>
      </p:pic>
      <p:pic>
        <p:nvPicPr>
          <p:cNvPr id="15" name="Content Placeholder 18"/>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7759769" y="-76448"/>
            <a:ext cx="1024421" cy="510617"/>
          </a:xfrm>
          <a:prstGeom prst="rect">
            <a:avLst/>
          </a:prstGeom>
        </p:spPr>
      </p:pic>
      <p:pic>
        <p:nvPicPr>
          <p:cNvPr id="16" name="Content Placeholder 18"/>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8631789" y="-179356"/>
            <a:ext cx="1024421" cy="510617"/>
          </a:xfrm>
          <a:prstGeom prst="rect">
            <a:avLst/>
          </a:prstGeom>
        </p:spPr>
      </p:pic>
      <p:pic>
        <p:nvPicPr>
          <p:cNvPr id="17" name="Content Placeholder 18"/>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7950113" y="347639"/>
            <a:ext cx="1024421" cy="510617"/>
          </a:xfrm>
          <a:prstGeom prst="rect">
            <a:avLst/>
          </a:prstGeom>
        </p:spPr>
      </p:pic>
      <p:sp>
        <p:nvSpPr>
          <p:cNvPr id="13" name="Rectangle 12"/>
          <p:cNvSpPr/>
          <p:nvPr/>
        </p:nvSpPr>
        <p:spPr>
          <a:xfrm rot="1355423">
            <a:off x="6323662" y="83089"/>
            <a:ext cx="3224595" cy="512626"/>
          </a:xfrm>
          <a:prstGeom prst="rect">
            <a:avLst/>
          </a:prstGeom>
          <a:solidFill>
            <a:schemeClr val="bg1"/>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400" dirty="0">
                <a:solidFill>
                  <a:srgbClr val="FF0000"/>
                </a:solidFill>
                <a:latin typeface="Local Brewery Five"/>
                <a:cs typeface="Local Brewery Five"/>
              </a:rPr>
              <a:t>       Experts ONLY!</a:t>
            </a:r>
          </a:p>
        </p:txBody>
      </p:sp>
    </p:spTree>
    <p:extLst>
      <p:ext uri="{BB962C8B-B14F-4D97-AF65-F5344CB8AC3E}">
        <p14:creationId xmlns:p14="http://schemas.microsoft.com/office/powerpoint/2010/main" val="1696985910"/>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xmlns:p14="http://schemas.microsoft.com/office/powerpoint/2010/mai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dissolve">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dissolve">
                                      <p:cBhvr>
                                        <p:cTn id="12" dur="500"/>
                                        <p:tgtEl>
                                          <p:spTgt spid="3"/>
                                        </p:tgtEl>
                                      </p:cBhvr>
                                    </p:animEffect>
                                  </p:childTnLst>
                                </p:cTn>
                              </p:par>
                              <p:par>
                                <p:cTn id="13" presetID="9" presetClass="entr" presetSubtype="0" fill="hold" nodeType="with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dissolve">
                                      <p:cBhvr>
                                        <p:cTn id="15" dur="500"/>
                                        <p:tgtEl>
                                          <p:spTgt spid="6"/>
                                        </p:tgtEl>
                                      </p:cBhvr>
                                    </p:animEffect>
                                  </p:childTnLst>
                                </p:cTn>
                              </p:par>
                            </p:childTnLst>
                          </p:cTn>
                        </p:par>
                      </p:childTnLst>
                    </p:cTn>
                  </p:par>
                  <p:par>
                    <p:cTn id="16" fill="hold">
                      <p:stCondLst>
                        <p:cond delay="indefinite"/>
                      </p:stCondLst>
                      <p:childTnLst>
                        <p:par>
                          <p:cTn id="17" fill="hold">
                            <p:stCondLst>
                              <p:cond delay="0"/>
                            </p:stCondLst>
                            <p:childTnLst>
                              <p:par>
                                <p:cTn id="18" presetID="9" presetClass="entr" presetSubtype="0" fill="hold" nodeType="clickEffect">
                                  <p:stCondLst>
                                    <p:cond delay="0"/>
                                  </p:stCondLst>
                                  <p:childTnLst>
                                    <p:set>
                                      <p:cBhvr>
                                        <p:cTn id="19" dur="1" fill="hold">
                                          <p:stCondLst>
                                            <p:cond delay="0"/>
                                          </p:stCondLst>
                                        </p:cTn>
                                        <p:tgtEl>
                                          <p:spTgt spid="2">
                                            <p:txEl>
                                              <p:pRg st="1" end="1"/>
                                            </p:txEl>
                                          </p:spTgt>
                                        </p:tgtEl>
                                        <p:attrNameLst>
                                          <p:attrName>style.visibility</p:attrName>
                                        </p:attrNameLst>
                                      </p:cBhvr>
                                      <p:to>
                                        <p:strVal val="visible"/>
                                      </p:to>
                                    </p:set>
                                    <p:animEffect transition="in" filter="dissolve">
                                      <p:cBhvr>
                                        <p:cTn id="20" dur="500"/>
                                        <p:tgtEl>
                                          <p:spTgt spid="2">
                                            <p:txEl>
                                              <p:pRg st="1" end="1"/>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9" presetClass="entr" presetSubtype="0" fill="hold" grpId="0" nodeType="clickEffect">
                                  <p:stCondLst>
                                    <p:cond delay="0"/>
                                  </p:stCondLst>
                                  <p:childTnLst>
                                    <p:set>
                                      <p:cBhvr>
                                        <p:cTn id="24" dur="1" fill="hold">
                                          <p:stCondLst>
                                            <p:cond delay="0"/>
                                          </p:stCondLst>
                                        </p:cTn>
                                        <p:tgtEl>
                                          <p:spTgt spid="23"/>
                                        </p:tgtEl>
                                        <p:attrNameLst>
                                          <p:attrName>style.visibility</p:attrName>
                                        </p:attrNameLst>
                                      </p:cBhvr>
                                      <p:to>
                                        <p:strVal val="visible"/>
                                      </p:to>
                                    </p:set>
                                    <p:animEffect transition="in" filter="dissolve">
                                      <p:cBhvr>
                                        <p:cTn id="25" dur="500"/>
                                        <p:tgtEl>
                                          <p:spTgt spid="23"/>
                                        </p:tgtEl>
                                      </p:cBhvr>
                                    </p:animEffect>
                                  </p:childTnLst>
                                </p:cTn>
                              </p:par>
                              <p:par>
                                <p:cTn id="26" presetID="9" presetClass="entr" presetSubtype="0" fill="hold" nodeType="withEffect">
                                  <p:stCondLst>
                                    <p:cond delay="0"/>
                                  </p:stCondLst>
                                  <p:childTnLst>
                                    <p:set>
                                      <p:cBhvr>
                                        <p:cTn id="27" dur="1" fill="hold">
                                          <p:stCondLst>
                                            <p:cond delay="0"/>
                                          </p:stCondLst>
                                        </p:cTn>
                                        <p:tgtEl>
                                          <p:spTgt spid="24"/>
                                        </p:tgtEl>
                                        <p:attrNameLst>
                                          <p:attrName>style.visibility</p:attrName>
                                        </p:attrNameLst>
                                      </p:cBhvr>
                                      <p:to>
                                        <p:strVal val="visible"/>
                                      </p:to>
                                    </p:set>
                                    <p:animEffect transition="in" filter="dissolve">
                                      <p:cBhvr>
                                        <p:cTn id="28" dur="500"/>
                                        <p:tgtEl>
                                          <p:spTgt spid="24"/>
                                        </p:tgtEl>
                                      </p:cBhvr>
                                    </p:animEffect>
                                  </p:childTnLst>
                                </p:cTn>
                              </p:par>
                            </p:childTnLst>
                          </p:cTn>
                        </p:par>
                      </p:childTnLst>
                    </p:cTn>
                  </p:par>
                  <p:par>
                    <p:cTn id="29" fill="hold">
                      <p:stCondLst>
                        <p:cond delay="indefinite"/>
                      </p:stCondLst>
                      <p:childTnLst>
                        <p:par>
                          <p:cTn id="30" fill="hold">
                            <p:stCondLst>
                              <p:cond delay="0"/>
                            </p:stCondLst>
                            <p:childTnLst>
                              <p:par>
                                <p:cTn id="31" presetID="9" presetClass="entr" presetSubtype="0" fill="hold" nodeType="clickEffect">
                                  <p:stCondLst>
                                    <p:cond delay="0"/>
                                  </p:stCondLst>
                                  <p:childTnLst>
                                    <p:set>
                                      <p:cBhvr>
                                        <p:cTn id="32" dur="1" fill="hold">
                                          <p:stCondLst>
                                            <p:cond delay="0"/>
                                          </p:stCondLst>
                                        </p:cTn>
                                        <p:tgtEl>
                                          <p:spTgt spid="2">
                                            <p:txEl>
                                              <p:pRg st="2" end="2"/>
                                            </p:txEl>
                                          </p:spTgt>
                                        </p:tgtEl>
                                        <p:attrNameLst>
                                          <p:attrName>style.visibility</p:attrName>
                                        </p:attrNameLst>
                                      </p:cBhvr>
                                      <p:to>
                                        <p:strVal val="visible"/>
                                      </p:to>
                                    </p:set>
                                    <p:animEffect transition="in" filter="dissolve">
                                      <p:cBhvr>
                                        <p:cTn id="33" dur="500"/>
                                        <p:tgtEl>
                                          <p:spTgt spid="2">
                                            <p:txEl>
                                              <p:pRg st="2" end="2"/>
                                            </p:txEl>
                                          </p:spTgt>
                                        </p:tgtEl>
                                      </p:cBhvr>
                                    </p:animEffect>
                                  </p:childTnLst>
                                </p:cTn>
                              </p:par>
                              <p:par>
                                <p:cTn id="34" presetID="9" presetClass="entr" presetSubtype="0" fill="hold" nodeType="withEffect">
                                  <p:stCondLst>
                                    <p:cond delay="0"/>
                                  </p:stCondLst>
                                  <p:childTnLst>
                                    <p:set>
                                      <p:cBhvr>
                                        <p:cTn id="35" dur="1" fill="hold">
                                          <p:stCondLst>
                                            <p:cond delay="0"/>
                                          </p:stCondLst>
                                        </p:cTn>
                                        <p:tgtEl>
                                          <p:spTgt spid="2">
                                            <p:txEl>
                                              <p:pRg st="3" end="3"/>
                                            </p:txEl>
                                          </p:spTgt>
                                        </p:tgtEl>
                                        <p:attrNameLst>
                                          <p:attrName>style.visibility</p:attrName>
                                        </p:attrNameLst>
                                      </p:cBhvr>
                                      <p:to>
                                        <p:strVal val="visible"/>
                                      </p:to>
                                    </p:set>
                                    <p:animEffect transition="in" filter="dissolve">
                                      <p:cBhvr>
                                        <p:cTn id="36" dur="500"/>
                                        <p:tgtEl>
                                          <p:spTgt spid="2">
                                            <p:txEl>
                                              <p:pRg st="3" end="3"/>
                                            </p:txEl>
                                          </p:spTgt>
                                        </p:tgtEl>
                                      </p:cBhvr>
                                    </p:animEffect>
                                  </p:childTnLst>
                                </p:cTn>
                              </p:par>
                              <p:par>
                                <p:cTn id="37" presetID="9" presetClass="entr" presetSubtype="0" fill="hold" nodeType="withEffect">
                                  <p:stCondLst>
                                    <p:cond delay="0"/>
                                  </p:stCondLst>
                                  <p:childTnLst>
                                    <p:set>
                                      <p:cBhvr>
                                        <p:cTn id="38" dur="1" fill="hold">
                                          <p:stCondLst>
                                            <p:cond delay="0"/>
                                          </p:stCondLst>
                                        </p:cTn>
                                        <p:tgtEl>
                                          <p:spTgt spid="2">
                                            <p:txEl>
                                              <p:pRg st="4" end="4"/>
                                            </p:txEl>
                                          </p:spTgt>
                                        </p:tgtEl>
                                        <p:attrNameLst>
                                          <p:attrName>style.visibility</p:attrName>
                                        </p:attrNameLst>
                                      </p:cBhvr>
                                      <p:to>
                                        <p:strVal val="visible"/>
                                      </p:to>
                                    </p:set>
                                    <p:animEffect transition="in" filter="dissolve">
                                      <p:cBhvr>
                                        <p:cTn id="39" dur="500"/>
                                        <p:tgtEl>
                                          <p:spTgt spid="2">
                                            <p:txEl>
                                              <p:pRg st="4" end="4"/>
                                            </p:txEl>
                                          </p:spTgt>
                                        </p:tgtEl>
                                      </p:cBhvr>
                                    </p:animEffect>
                                  </p:childTnLst>
                                </p:cTn>
                              </p:par>
                            </p:childTnLst>
                          </p:cTn>
                        </p:par>
                      </p:childTnLst>
                    </p:cTn>
                  </p:par>
                  <p:par>
                    <p:cTn id="40" fill="hold">
                      <p:stCondLst>
                        <p:cond delay="indefinite"/>
                      </p:stCondLst>
                      <p:childTnLst>
                        <p:par>
                          <p:cTn id="41" fill="hold">
                            <p:stCondLst>
                              <p:cond delay="0"/>
                            </p:stCondLst>
                            <p:childTnLst>
                              <p:par>
                                <p:cTn id="42" presetID="9" presetClass="entr" presetSubtype="0" fill="hold" nodeType="clickEffect">
                                  <p:stCondLst>
                                    <p:cond delay="0"/>
                                  </p:stCondLst>
                                  <p:childTnLst>
                                    <p:set>
                                      <p:cBhvr>
                                        <p:cTn id="43" dur="1" fill="hold">
                                          <p:stCondLst>
                                            <p:cond delay="0"/>
                                          </p:stCondLst>
                                        </p:cTn>
                                        <p:tgtEl>
                                          <p:spTgt spid="2">
                                            <p:txEl>
                                              <p:pRg st="5" end="5"/>
                                            </p:txEl>
                                          </p:spTgt>
                                        </p:tgtEl>
                                        <p:attrNameLst>
                                          <p:attrName>style.visibility</p:attrName>
                                        </p:attrNameLst>
                                      </p:cBhvr>
                                      <p:to>
                                        <p:strVal val="visible"/>
                                      </p:to>
                                    </p:set>
                                    <p:animEffect transition="in" filter="dissolve">
                                      <p:cBhvr>
                                        <p:cTn id="44" dur="500"/>
                                        <p:tgtEl>
                                          <p:spTgt spid="2">
                                            <p:txEl>
                                              <p:pRg st="5" end="5"/>
                                            </p:txEl>
                                          </p:spTgt>
                                        </p:tgtEl>
                                      </p:cBhvr>
                                    </p:animEffect>
                                  </p:childTnLst>
                                </p:cTn>
                              </p:par>
                              <p:par>
                                <p:cTn id="45" presetID="9" presetClass="entr" presetSubtype="0" fill="hold" nodeType="withEffect">
                                  <p:stCondLst>
                                    <p:cond delay="0"/>
                                  </p:stCondLst>
                                  <p:childTnLst>
                                    <p:set>
                                      <p:cBhvr>
                                        <p:cTn id="46" dur="1" fill="hold">
                                          <p:stCondLst>
                                            <p:cond delay="0"/>
                                          </p:stCondLst>
                                        </p:cTn>
                                        <p:tgtEl>
                                          <p:spTgt spid="2">
                                            <p:txEl>
                                              <p:pRg st="6" end="6"/>
                                            </p:txEl>
                                          </p:spTgt>
                                        </p:tgtEl>
                                        <p:attrNameLst>
                                          <p:attrName>style.visibility</p:attrName>
                                        </p:attrNameLst>
                                      </p:cBhvr>
                                      <p:to>
                                        <p:strVal val="visible"/>
                                      </p:to>
                                    </p:set>
                                    <p:animEffect transition="in" filter="dissolve">
                                      <p:cBhvr>
                                        <p:cTn id="47" dur="500"/>
                                        <p:tgtEl>
                                          <p:spTgt spid="2">
                                            <p:txEl>
                                              <p:pRg st="6" end="6"/>
                                            </p:txEl>
                                          </p:spTgt>
                                        </p:tgtEl>
                                      </p:cBhvr>
                                    </p:animEffect>
                                  </p:childTnLst>
                                </p:cTn>
                              </p:par>
                              <p:par>
                                <p:cTn id="48" presetID="9" presetClass="entr" presetSubtype="0" fill="hold" nodeType="withEffect">
                                  <p:stCondLst>
                                    <p:cond delay="0"/>
                                  </p:stCondLst>
                                  <p:childTnLst>
                                    <p:set>
                                      <p:cBhvr>
                                        <p:cTn id="49" dur="1" fill="hold">
                                          <p:stCondLst>
                                            <p:cond delay="0"/>
                                          </p:stCondLst>
                                        </p:cTn>
                                        <p:tgtEl>
                                          <p:spTgt spid="2">
                                            <p:txEl>
                                              <p:pRg st="7" end="7"/>
                                            </p:txEl>
                                          </p:spTgt>
                                        </p:tgtEl>
                                        <p:attrNameLst>
                                          <p:attrName>style.visibility</p:attrName>
                                        </p:attrNameLst>
                                      </p:cBhvr>
                                      <p:to>
                                        <p:strVal val="visible"/>
                                      </p:to>
                                    </p:set>
                                    <p:animEffect transition="in" filter="dissolve">
                                      <p:cBhvr>
                                        <p:cTn id="50" dur="500"/>
                                        <p:tgtEl>
                                          <p:spTgt spid="2">
                                            <p:txEl>
                                              <p:pRg st="7" end="7"/>
                                            </p:txEl>
                                          </p:spTgt>
                                        </p:tgtEl>
                                      </p:cBhvr>
                                    </p:animEffect>
                                  </p:childTnLst>
                                </p:cTn>
                              </p:par>
                              <p:par>
                                <p:cTn id="51" presetID="9" presetClass="entr" presetSubtype="0" fill="hold" nodeType="withEffect">
                                  <p:stCondLst>
                                    <p:cond delay="0"/>
                                  </p:stCondLst>
                                  <p:childTnLst>
                                    <p:set>
                                      <p:cBhvr>
                                        <p:cTn id="52" dur="1" fill="hold">
                                          <p:stCondLst>
                                            <p:cond delay="0"/>
                                          </p:stCondLst>
                                        </p:cTn>
                                        <p:tgtEl>
                                          <p:spTgt spid="2">
                                            <p:txEl>
                                              <p:pRg st="8" end="8"/>
                                            </p:txEl>
                                          </p:spTgt>
                                        </p:tgtEl>
                                        <p:attrNameLst>
                                          <p:attrName>style.visibility</p:attrName>
                                        </p:attrNameLst>
                                      </p:cBhvr>
                                      <p:to>
                                        <p:strVal val="visible"/>
                                      </p:to>
                                    </p:set>
                                    <p:animEffect transition="in" filter="dissolve">
                                      <p:cBhvr>
                                        <p:cTn id="53" dur="500"/>
                                        <p:tgtEl>
                                          <p:spTgt spid="2">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23"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Blue_YellowSquare.png" descr="/Users/rika/Dropbox/MSC Job/2020/MSC templates and graphics/TEMPLATE FILES/MSC GRAPHIC ASSETS/SCREEN RES/Illustration_BlueAssets/PNG/Blue_YellowSquare.png"/>
          <p:cNvPicPr>
            <a:picLocks noChangeAspect="1"/>
          </p:cNvPicPr>
          <p:nvPr/>
        </p:nvPicPr>
        <p:blipFill>
          <a:blip r:embed="rId3" r:link="rId4">
            <a:extLst>
              <a:ext uri="{28A0092B-C50C-407E-A947-70E740481C1C}">
                <a14:useLocalDpi xmlns:a14="http://schemas.microsoft.com/office/drawing/2010/main"/>
              </a:ext>
            </a:extLst>
          </a:blip>
          <a:stretch>
            <a:fillRect/>
          </a:stretch>
        </p:blipFill>
        <p:spPr>
          <a:xfrm>
            <a:off x="5003876" y="1524004"/>
            <a:ext cx="3970794" cy="3277174"/>
          </a:xfrm>
          <a:prstGeom prst="rect">
            <a:avLst/>
          </a:prstGeom>
        </p:spPr>
      </p:pic>
      <p:sp>
        <p:nvSpPr>
          <p:cNvPr id="21" name="Content Placeholder 1"/>
          <p:cNvSpPr>
            <a:spLocks noGrp="1"/>
          </p:cNvSpPr>
          <p:nvPr>
            <p:ph sz="half" idx="2"/>
          </p:nvPr>
        </p:nvSpPr>
        <p:spPr>
          <a:xfrm>
            <a:off x="190499" y="1096311"/>
            <a:ext cx="8233880" cy="3723442"/>
          </a:xfrm>
        </p:spPr>
        <p:txBody>
          <a:bodyPr>
            <a:noAutofit/>
          </a:bodyPr>
          <a:lstStyle/>
          <a:p>
            <a:pPr>
              <a:spcBef>
                <a:spcPts val="300"/>
              </a:spcBef>
              <a:spcAft>
                <a:spcPts val="300"/>
              </a:spcAft>
            </a:pPr>
            <a:r>
              <a:rPr lang="en-AU" sz="1800" dirty="0">
                <a:solidFill>
                  <a:srgbClr val="175EAA"/>
                </a:solidFill>
                <a:latin typeface="Arial"/>
                <a:cs typeface="Arial"/>
              </a:rPr>
              <a:t>Overfishing happens when the number of fish being taken out is much greater than the number of fish being added</a:t>
            </a:r>
            <a:r>
              <a:rPr lang="mr-IN" sz="1800" dirty="0">
                <a:solidFill>
                  <a:srgbClr val="175EAA"/>
                </a:solidFill>
                <a:latin typeface="Arial"/>
                <a:cs typeface="Arial"/>
              </a:rPr>
              <a:t>…</a:t>
            </a:r>
            <a:r>
              <a:rPr lang="mi-NZ" sz="1800" dirty="0">
                <a:solidFill>
                  <a:srgbClr val="175EAA"/>
                </a:solidFill>
                <a:latin typeface="Arial"/>
                <a:cs typeface="Arial"/>
              </a:rPr>
              <a:t>. </a:t>
            </a:r>
            <a:r>
              <a:rPr lang="en-US" sz="1800" dirty="0">
                <a:solidFill>
                  <a:srgbClr val="175EAA"/>
                </a:solidFill>
                <a:latin typeface="Arial"/>
                <a:cs typeface="Arial"/>
              </a:rPr>
              <a:t>R</a:t>
            </a:r>
            <a:r>
              <a:rPr lang="mi-NZ" sz="1800" dirty="0">
                <a:solidFill>
                  <a:srgbClr val="175EAA"/>
                </a:solidFill>
                <a:latin typeface="Arial"/>
                <a:cs typeface="Arial"/>
              </a:rPr>
              <a:t>emember.. </a:t>
            </a:r>
            <a:endParaRPr lang="en-AU" sz="1800" dirty="0">
              <a:solidFill>
                <a:srgbClr val="175EAA"/>
              </a:solidFill>
              <a:latin typeface="Arial"/>
              <a:cs typeface="Arial"/>
            </a:endParaRPr>
          </a:p>
          <a:p>
            <a:pPr>
              <a:spcBef>
                <a:spcPts val="300"/>
              </a:spcBef>
              <a:spcAft>
                <a:spcPts val="300"/>
              </a:spcAft>
            </a:pPr>
            <a:r>
              <a:rPr lang="en-US" sz="1800" dirty="0">
                <a:latin typeface="Arial"/>
                <a:cs typeface="Arial"/>
              </a:rPr>
              <a:t>Fishery size depends on fish added by:</a:t>
            </a:r>
          </a:p>
          <a:p>
            <a:pPr lvl="1">
              <a:buFont typeface="Lucida Grande"/>
              <a:buChar char="+"/>
            </a:pPr>
            <a:r>
              <a:rPr lang="en-US" sz="1800" dirty="0">
                <a:latin typeface="Arial"/>
                <a:cs typeface="Arial"/>
              </a:rPr>
              <a:t>New (young) fish</a:t>
            </a:r>
          </a:p>
          <a:p>
            <a:pPr lvl="1">
              <a:buFont typeface="Lucida Grande"/>
              <a:buChar char="+"/>
            </a:pPr>
            <a:r>
              <a:rPr lang="en-US" sz="1800" dirty="0">
                <a:latin typeface="Arial"/>
                <a:cs typeface="Arial"/>
              </a:rPr>
              <a:t>Fish migrating in </a:t>
            </a:r>
          </a:p>
          <a:p>
            <a:pPr>
              <a:spcBef>
                <a:spcPts val="300"/>
              </a:spcBef>
              <a:spcAft>
                <a:spcPts val="300"/>
              </a:spcAft>
            </a:pPr>
            <a:r>
              <a:rPr lang="en-US" sz="1800" dirty="0">
                <a:solidFill>
                  <a:srgbClr val="175EAA"/>
                </a:solidFill>
                <a:latin typeface="Arial"/>
                <a:cs typeface="Arial"/>
              </a:rPr>
              <a:t>And fish taken away as:</a:t>
            </a:r>
          </a:p>
          <a:p>
            <a:pPr lvl="1"/>
            <a:r>
              <a:rPr lang="en-US" sz="1800" dirty="0">
                <a:solidFill>
                  <a:srgbClr val="175EAA"/>
                </a:solidFill>
                <a:latin typeface="Arial"/>
                <a:cs typeface="Arial"/>
              </a:rPr>
              <a:t>Fish die</a:t>
            </a:r>
          </a:p>
          <a:p>
            <a:pPr lvl="1"/>
            <a:r>
              <a:rPr lang="en-US" sz="1800" dirty="0">
                <a:solidFill>
                  <a:srgbClr val="175EAA"/>
                </a:solidFill>
                <a:latin typeface="Arial"/>
                <a:cs typeface="Arial"/>
              </a:rPr>
              <a:t>Fish are caught</a:t>
            </a:r>
          </a:p>
          <a:p>
            <a:pPr lvl="1"/>
            <a:r>
              <a:rPr lang="en-US" sz="1800" dirty="0">
                <a:solidFill>
                  <a:srgbClr val="175EAA"/>
                </a:solidFill>
                <a:latin typeface="Arial"/>
                <a:cs typeface="Arial"/>
              </a:rPr>
              <a:t>Fish migrate out of the fishery</a:t>
            </a:r>
          </a:p>
        </p:txBody>
      </p:sp>
      <p:sp>
        <p:nvSpPr>
          <p:cNvPr id="18" name="Rectangle 17"/>
          <p:cNvSpPr/>
          <p:nvPr/>
        </p:nvSpPr>
        <p:spPr>
          <a:xfrm>
            <a:off x="5173206" y="2043830"/>
            <a:ext cx="3458583" cy="2350259"/>
          </a:xfrm>
          <a:prstGeom prst="rect">
            <a:avLst/>
          </a:prstGeom>
        </p:spPr>
        <p:txBody>
          <a:bodyPr wrap="square">
            <a:spAutoFit/>
          </a:bodyPr>
          <a:lstStyle/>
          <a:p>
            <a:pPr algn="ctr">
              <a:lnSpc>
                <a:spcPct val="112000"/>
              </a:lnSpc>
              <a:spcBef>
                <a:spcPts val="300"/>
              </a:spcBef>
              <a:spcAft>
                <a:spcPts val="300"/>
              </a:spcAft>
              <a:defRPr/>
            </a:pPr>
            <a:r>
              <a:rPr lang="x-none" sz="2000" b="1" dirty="0">
                <a:solidFill>
                  <a:srgbClr val="175EAA"/>
                </a:solidFill>
                <a:latin typeface="Arial Narrow"/>
                <a:cs typeface="Arial Narrow"/>
              </a:rPr>
              <a:t>MAHI / ACTIVIT</a:t>
            </a:r>
            <a:r>
              <a:rPr lang="en-AU" sz="2000" b="1" dirty="0">
                <a:solidFill>
                  <a:srgbClr val="175EAA"/>
                </a:solidFill>
                <a:latin typeface="Arial Narrow"/>
                <a:cs typeface="Arial Narrow"/>
              </a:rPr>
              <a:t>Y</a:t>
            </a:r>
            <a:endParaRPr lang="x-none" sz="2000" b="1" dirty="0">
              <a:solidFill>
                <a:srgbClr val="175EAA"/>
              </a:solidFill>
              <a:latin typeface="Arial Narrow"/>
              <a:cs typeface="Arial Narrow"/>
            </a:endParaRPr>
          </a:p>
          <a:p>
            <a:pPr algn="ctr">
              <a:lnSpc>
                <a:spcPct val="112000"/>
              </a:lnSpc>
              <a:spcBef>
                <a:spcPts val="300"/>
              </a:spcBef>
              <a:spcAft>
                <a:spcPts val="300"/>
              </a:spcAft>
            </a:pPr>
            <a:r>
              <a:rPr lang="en-US" dirty="0">
                <a:latin typeface="Arial"/>
                <a:cs typeface="Arial"/>
              </a:rPr>
              <a:t>Deepen understanding and use online tools like </a:t>
            </a:r>
            <a:r>
              <a:rPr lang="en-US" dirty="0">
                <a:latin typeface="Arial"/>
                <a:cs typeface="Arial"/>
                <a:hlinkClick r:id="rId5"/>
              </a:rPr>
              <a:t>Piktochart </a:t>
            </a:r>
            <a:r>
              <a:rPr lang="en-US" dirty="0">
                <a:latin typeface="Arial"/>
                <a:cs typeface="Arial"/>
              </a:rPr>
              <a:t>or paper and pens to</a:t>
            </a:r>
            <a:r>
              <a:rPr lang="mi-NZ" dirty="0">
                <a:latin typeface="Arial"/>
                <a:cs typeface="Arial"/>
              </a:rPr>
              <a:t> c</a:t>
            </a:r>
            <a:r>
              <a:rPr lang="en-US" dirty="0" err="1">
                <a:latin typeface="Arial"/>
                <a:cs typeface="Arial"/>
              </a:rPr>
              <a:t>reate</a:t>
            </a:r>
            <a:r>
              <a:rPr lang="en-US" dirty="0">
                <a:latin typeface="Arial"/>
                <a:cs typeface="Arial"/>
              </a:rPr>
              <a:t> a diagram showing how overfishing affects the size of a fishery</a:t>
            </a:r>
          </a:p>
        </p:txBody>
      </p:sp>
      <p:sp>
        <p:nvSpPr>
          <p:cNvPr id="26" name="Title 1"/>
          <p:cNvSpPr txBox="1">
            <a:spLocks/>
          </p:cNvSpPr>
          <p:nvPr/>
        </p:nvSpPr>
        <p:spPr>
          <a:xfrm>
            <a:off x="208483" y="-91665"/>
            <a:ext cx="8478317" cy="1100126"/>
          </a:xfrm>
          <a:prstGeom prst="rect">
            <a:avLst/>
          </a:prstGeom>
        </p:spPr>
        <p:txBody>
          <a:bodyPr vert="horz" lIns="91440" tIns="45720" rIns="91440" bIns="45720" rtlCol="0" anchor="ctr">
            <a:normAutofit fontScale="97500"/>
          </a:bodyPr>
          <a:lstStyle>
            <a:lvl1pPr algn="l" defTabSz="457200" rtl="0" eaLnBrk="1" latinLnBrk="0" hangingPunct="1">
              <a:spcBef>
                <a:spcPct val="0"/>
              </a:spcBef>
              <a:buNone/>
              <a:defRPr sz="4400" b="0" i="0" kern="1200">
                <a:solidFill>
                  <a:schemeClr val="bg1"/>
                </a:solidFill>
                <a:latin typeface="Local Brewery Five"/>
                <a:ea typeface="+mj-ea"/>
                <a:cs typeface="Local Brewery Five"/>
              </a:defRPr>
            </a:lvl1pPr>
          </a:lstStyle>
          <a:p>
            <a:r>
              <a:rPr lang="en-US" sz="3200" dirty="0">
                <a:solidFill>
                  <a:srgbClr val="FFFFFF"/>
                </a:solidFill>
                <a:latin typeface="Arial Narrow"/>
                <a:cs typeface="Arial Narrow"/>
              </a:rPr>
              <a:t>OVERFISHING</a:t>
            </a:r>
          </a:p>
        </p:txBody>
      </p:sp>
      <p:pic>
        <p:nvPicPr>
          <p:cNvPr id="27" name="Picture 26" descr="Blue_Butterfly fish.png"/>
          <p:cNvPicPr>
            <a:picLocks noChangeAspect="1"/>
          </p:cNvPicPr>
          <p:nvPr/>
        </p:nvPicPr>
        <p:blipFill>
          <a:blip r:embed="rId6" cstate="print">
            <a:extLst>
              <a:ext uri="{28A0092B-C50C-407E-A947-70E740481C1C}">
                <a14:useLocalDpi xmlns:a14="http://schemas.microsoft.com/office/drawing/2010/main"/>
              </a:ext>
            </a:extLst>
          </a:blip>
          <a:stretch>
            <a:fillRect/>
          </a:stretch>
        </p:blipFill>
        <p:spPr>
          <a:xfrm rot="763947" flipH="1">
            <a:off x="3654821" y="2169838"/>
            <a:ext cx="1274211" cy="1171999"/>
          </a:xfrm>
          <a:prstGeom prst="rect">
            <a:avLst/>
          </a:prstGeom>
        </p:spPr>
      </p:pic>
      <p:pic>
        <p:nvPicPr>
          <p:cNvPr id="28" name="Picture 27" descr="Blue_Butterfly fish.png"/>
          <p:cNvPicPr>
            <a:picLocks noChangeAspect="1"/>
          </p:cNvPicPr>
          <p:nvPr/>
        </p:nvPicPr>
        <p:blipFill>
          <a:blip r:embed="rId6" cstate="print">
            <a:extLst>
              <a:ext uri="{28A0092B-C50C-407E-A947-70E740481C1C}">
                <a14:useLocalDpi xmlns:a14="http://schemas.microsoft.com/office/drawing/2010/main"/>
              </a:ext>
            </a:extLst>
          </a:blip>
          <a:stretch>
            <a:fillRect/>
          </a:stretch>
        </p:blipFill>
        <p:spPr>
          <a:xfrm rot="21048578" flipH="1">
            <a:off x="3270546" y="3009201"/>
            <a:ext cx="1274211" cy="1171999"/>
          </a:xfrm>
          <a:prstGeom prst="rect">
            <a:avLst/>
          </a:prstGeom>
        </p:spPr>
      </p:pic>
      <p:pic>
        <p:nvPicPr>
          <p:cNvPr id="15" name="Content Placeholder 18"/>
          <p:cNvPicPr>
            <a:picLocks noChangeAspect="1"/>
          </p:cNvPicPr>
          <p:nvPr/>
        </p:nvPicPr>
        <p:blipFill rotWithShape="1">
          <a:blip r:embed="rId7" cstate="screen">
            <a:extLst>
              <a:ext uri="{28A0092B-C50C-407E-A947-70E740481C1C}">
                <a14:useLocalDpi xmlns:a14="http://schemas.microsoft.com/office/drawing/2010/main"/>
              </a:ext>
            </a:extLst>
          </a:blip>
          <a:srcRect/>
          <a:stretch/>
        </p:blipFill>
        <p:spPr>
          <a:xfrm>
            <a:off x="8199626" y="178861"/>
            <a:ext cx="1024421" cy="510617"/>
          </a:xfrm>
          <a:prstGeom prst="rect">
            <a:avLst/>
          </a:prstGeom>
        </p:spPr>
      </p:pic>
      <p:pic>
        <p:nvPicPr>
          <p:cNvPr id="16" name="Content Placeholder 18"/>
          <p:cNvPicPr>
            <a:picLocks noChangeAspect="1"/>
          </p:cNvPicPr>
          <p:nvPr/>
        </p:nvPicPr>
        <p:blipFill rotWithShape="1">
          <a:blip r:embed="rId7" cstate="screen">
            <a:extLst>
              <a:ext uri="{28A0092B-C50C-407E-A947-70E740481C1C}">
                <a14:useLocalDpi xmlns:a14="http://schemas.microsoft.com/office/drawing/2010/main"/>
              </a:ext>
            </a:extLst>
          </a:blip>
          <a:srcRect/>
          <a:stretch/>
        </p:blipFill>
        <p:spPr>
          <a:xfrm>
            <a:off x="7759769" y="-76448"/>
            <a:ext cx="1024421" cy="510617"/>
          </a:xfrm>
          <a:prstGeom prst="rect">
            <a:avLst/>
          </a:prstGeom>
        </p:spPr>
      </p:pic>
      <p:pic>
        <p:nvPicPr>
          <p:cNvPr id="17" name="Content Placeholder 18"/>
          <p:cNvPicPr>
            <a:picLocks noChangeAspect="1"/>
          </p:cNvPicPr>
          <p:nvPr/>
        </p:nvPicPr>
        <p:blipFill rotWithShape="1">
          <a:blip r:embed="rId7" cstate="screen">
            <a:extLst>
              <a:ext uri="{28A0092B-C50C-407E-A947-70E740481C1C}">
                <a14:useLocalDpi xmlns:a14="http://schemas.microsoft.com/office/drawing/2010/main"/>
              </a:ext>
            </a:extLst>
          </a:blip>
          <a:srcRect/>
          <a:stretch/>
        </p:blipFill>
        <p:spPr>
          <a:xfrm>
            <a:off x="8631789" y="-179356"/>
            <a:ext cx="1024421" cy="510617"/>
          </a:xfrm>
          <a:prstGeom prst="rect">
            <a:avLst/>
          </a:prstGeom>
        </p:spPr>
      </p:pic>
      <p:pic>
        <p:nvPicPr>
          <p:cNvPr id="19" name="Content Placeholder 18"/>
          <p:cNvPicPr>
            <a:picLocks noChangeAspect="1"/>
          </p:cNvPicPr>
          <p:nvPr/>
        </p:nvPicPr>
        <p:blipFill rotWithShape="1">
          <a:blip r:embed="rId7" cstate="screen">
            <a:extLst>
              <a:ext uri="{28A0092B-C50C-407E-A947-70E740481C1C}">
                <a14:useLocalDpi xmlns:a14="http://schemas.microsoft.com/office/drawing/2010/main"/>
              </a:ext>
            </a:extLst>
          </a:blip>
          <a:srcRect/>
          <a:stretch/>
        </p:blipFill>
        <p:spPr>
          <a:xfrm>
            <a:off x="7950113" y="347639"/>
            <a:ext cx="1024421" cy="510617"/>
          </a:xfrm>
          <a:prstGeom prst="rect">
            <a:avLst/>
          </a:prstGeom>
        </p:spPr>
      </p:pic>
      <p:sp>
        <p:nvSpPr>
          <p:cNvPr id="13" name="Rectangle 12"/>
          <p:cNvSpPr/>
          <p:nvPr/>
        </p:nvSpPr>
        <p:spPr>
          <a:xfrm rot="1355423">
            <a:off x="5834735" y="119160"/>
            <a:ext cx="3634282" cy="512626"/>
          </a:xfrm>
          <a:prstGeom prst="rect">
            <a:avLst/>
          </a:prstGeom>
          <a:solidFill>
            <a:schemeClr val="bg1"/>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400" dirty="0">
                <a:solidFill>
                  <a:srgbClr val="FF0000"/>
                </a:solidFill>
                <a:latin typeface="Local Brewery Five"/>
                <a:cs typeface="Local Brewery Five"/>
              </a:rPr>
              <a:t>       Experts ONLY!</a:t>
            </a:r>
          </a:p>
        </p:txBody>
      </p:sp>
    </p:spTree>
    <p:extLst>
      <p:ext uri="{BB962C8B-B14F-4D97-AF65-F5344CB8AC3E}">
        <p14:creationId xmlns:p14="http://schemas.microsoft.com/office/powerpoint/2010/main" val="999970283"/>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xmlns:p14="http://schemas.microsoft.com/office/powerpoint/2010/mai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21">
                                            <p:txEl>
                                              <p:pRg st="0" end="0"/>
                                            </p:txEl>
                                          </p:spTgt>
                                        </p:tgtEl>
                                        <p:attrNameLst>
                                          <p:attrName>style.visibility</p:attrName>
                                        </p:attrNameLst>
                                      </p:cBhvr>
                                      <p:to>
                                        <p:strVal val="visible"/>
                                      </p:to>
                                    </p:set>
                                    <p:animEffect transition="in" filter="dissolve">
                                      <p:cBhvr>
                                        <p:cTn id="7" dur="500"/>
                                        <p:tgtEl>
                                          <p:spTgt spid="21">
                                            <p:txEl>
                                              <p:pRg st="0" end="0"/>
                                            </p:txEl>
                                          </p:spTgt>
                                        </p:tgtEl>
                                      </p:cBhvr>
                                    </p:animEffect>
                                  </p:childTnLst>
                                </p:cTn>
                              </p:par>
                              <p:par>
                                <p:cTn id="8" presetID="9" presetClass="entr" presetSubtype="0" fill="hold" nodeType="withEffect">
                                  <p:stCondLst>
                                    <p:cond delay="0"/>
                                  </p:stCondLst>
                                  <p:childTnLst>
                                    <p:set>
                                      <p:cBhvr>
                                        <p:cTn id="9" dur="1" fill="hold">
                                          <p:stCondLst>
                                            <p:cond delay="0"/>
                                          </p:stCondLst>
                                        </p:cTn>
                                        <p:tgtEl>
                                          <p:spTgt spid="27"/>
                                        </p:tgtEl>
                                        <p:attrNameLst>
                                          <p:attrName>style.visibility</p:attrName>
                                        </p:attrNameLst>
                                      </p:cBhvr>
                                      <p:to>
                                        <p:strVal val="visible"/>
                                      </p:to>
                                    </p:set>
                                    <p:animEffect transition="in" filter="dissolve">
                                      <p:cBhvr>
                                        <p:cTn id="10" dur="500"/>
                                        <p:tgtEl>
                                          <p:spTgt spid="27"/>
                                        </p:tgtEl>
                                      </p:cBhvr>
                                    </p:animEffect>
                                  </p:childTnLst>
                                </p:cTn>
                              </p:par>
                              <p:par>
                                <p:cTn id="11" presetID="9" presetClass="entr" presetSubtype="0" fill="hold" nodeType="withEffect">
                                  <p:stCondLst>
                                    <p:cond delay="0"/>
                                  </p:stCondLst>
                                  <p:childTnLst>
                                    <p:set>
                                      <p:cBhvr>
                                        <p:cTn id="12" dur="1" fill="hold">
                                          <p:stCondLst>
                                            <p:cond delay="0"/>
                                          </p:stCondLst>
                                        </p:cTn>
                                        <p:tgtEl>
                                          <p:spTgt spid="28"/>
                                        </p:tgtEl>
                                        <p:attrNameLst>
                                          <p:attrName>style.visibility</p:attrName>
                                        </p:attrNameLst>
                                      </p:cBhvr>
                                      <p:to>
                                        <p:strVal val="visible"/>
                                      </p:to>
                                    </p:set>
                                    <p:animEffect transition="in" filter="dissolve">
                                      <p:cBhvr>
                                        <p:cTn id="13" dur="500"/>
                                        <p:tgtEl>
                                          <p:spTgt spid="28"/>
                                        </p:tgtEl>
                                      </p:cBhvr>
                                    </p:animEffect>
                                  </p:childTnLst>
                                </p:cTn>
                              </p:par>
                            </p:childTnLst>
                          </p:cTn>
                        </p:par>
                      </p:childTnLst>
                    </p:cTn>
                  </p:par>
                  <p:par>
                    <p:cTn id="14" fill="hold">
                      <p:stCondLst>
                        <p:cond delay="indefinite"/>
                      </p:stCondLst>
                      <p:childTnLst>
                        <p:par>
                          <p:cTn id="15" fill="hold">
                            <p:stCondLst>
                              <p:cond delay="0"/>
                            </p:stCondLst>
                            <p:childTnLst>
                              <p:par>
                                <p:cTn id="16" presetID="9" presetClass="entr" presetSubtype="0" fill="hold" nodeType="clickEffect">
                                  <p:stCondLst>
                                    <p:cond delay="0"/>
                                  </p:stCondLst>
                                  <p:childTnLst>
                                    <p:set>
                                      <p:cBhvr>
                                        <p:cTn id="17" dur="1" fill="hold">
                                          <p:stCondLst>
                                            <p:cond delay="0"/>
                                          </p:stCondLst>
                                        </p:cTn>
                                        <p:tgtEl>
                                          <p:spTgt spid="21">
                                            <p:txEl>
                                              <p:pRg st="1" end="1"/>
                                            </p:txEl>
                                          </p:spTgt>
                                        </p:tgtEl>
                                        <p:attrNameLst>
                                          <p:attrName>style.visibility</p:attrName>
                                        </p:attrNameLst>
                                      </p:cBhvr>
                                      <p:to>
                                        <p:strVal val="visible"/>
                                      </p:to>
                                    </p:set>
                                    <p:animEffect transition="in" filter="dissolve">
                                      <p:cBhvr>
                                        <p:cTn id="18" dur="500"/>
                                        <p:tgtEl>
                                          <p:spTgt spid="21">
                                            <p:txEl>
                                              <p:pRg st="1" end="1"/>
                                            </p:txEl>
                                          </p:spTgt>
                                        </p:tgtEl>
                                      </p:cBhvr>
                                    </p:animEffect>
                                  </p:childTnLst>
                                </p:cTn>
                              </p:par>
                              <p:par>
                                <p:cTn id="19" presetID="9" presetClass="entr" presetSubtype="0" fill="hold" nodeType="withEffect">
                                  <p:stCondLst>
                                    <p:cond delay="0"/>
                                  </p:stCondLst>
                                  <p:childTnLst>
                                    <p:set>
                                      <p:cBhvr>
                                        <p:cTn id="20" dur="1" fill="hold">
                                          <p:stCondLst>
                                            <p:cond delay="0"/>
                                          </p:stCondLst>
                                        </p:cTn>
                                        <p:tgtEl>
                                          <p:spTgt spid="21">
                                            <p:txEl>
                                              <p:pRg st="2" end="2"/>
                                            </p:txEl>
                                          </p:spTgt>
                                        </p:tgtEl>
                                        <p:attrNameLst>
                                          <p:attrName>style.visibility</p:attrName>
                                        </p:attrNameLst>
                                      </p:cBhvr>
                                      <p:to>
                                        <p:strVal val="visible"/>
                                      </p:to>
                                    </p:set>
                                    <p:animEffect transition="in" filter="dissolve">
                                      <p:cBhvr>
                                        <p:cTn id="21" dur="500"/>
                                        <p:tgtEl>
                                          <p:spTgt spid="21">
                                            <p:txEl>
                                              <p:pRg st="2" end="2"/>
                                            </p:txEl>
                                          </p:spTgt>
                                        </p:tgtEl>
                                      </p:cBhvr>
                                    </p:animEffect>
                                  </p:childTnLst>
                                </p:cTn>
                              </p:par>
                              <p:par>
                                <p:cTn id="22" presetID="9" presetClass="entr" presetSubtype="0" fill="hold" nodeType="withEffect">
                                  <p:stCondLst>
                                    <p:cond delay="0"/>
                                  </p:stCondLst>
                                  <p:childTnLst>
                                    <p:set>
                                      <p:cBhvr>
                                        <p:cTn id="23" dur="1" fill="hold">
                                          <p:stCondLst>
                                            <p:cond delay="0"/>
                                          </p:stCondLst>
                                        </p:cTn>
                                        <p:tgtEl>
                                          <p:spTgt spid="21">
                                            <p:txEl>
                                              <p:pRg st="3" end="3"/>
                                            </p:txEl>
                                          </p:spTgt>
                                        </p:tgtEl>
                                        <p:attrNameLst>
                                          <p:attrName>style.visibility</p:attrName>
                                        </p:attrNameLst>
                                      </p:cBhvr>
                                      <p:to>
                                        <p:strVal val="visible"/>
                                      </p:to>
                                    </p:set>
                                    <p:animEffect transition="in" filter="dissolve">
                                      <p:cBhvr>
                                        <p:cTn id="24" dur="500"/>
                                        <p:tgtEl>
                                          <p:spTgt spid="21">
                                            <p:txEl>
                                              <p:pRg st="3" end="3"/>
                                            </p:txEl>
                                          </p:spTgt>
                                        </p:tgtEl>
                                      </p:cBhvr>
                                    </p:animEffect>
                                  </p:childTnLst>
                                </p:cTn>
                              </p:par>
                              <p:par>
                                <p:cTn id="25" presetID="9" presetClass="entr" presetSubtype="0" fill="hold" nodeType="withEffect">
                                  <p:stCondLst>
                                    <p:cond delay="0"/>
                                  </p:stCondLst>
                                  <p:childTnLst>
                                    <p:set>
                                      <p:cBhvr>
                                        <p:cTn id="26" dur="1" fill="hold">
                                          <p:stCondLst>
                                            <p:cond delay="0"/>
                                          </p:stCondLst>
                                        </p:cTn>
                                        <p:tgtEl>
                                          <p:spTgt spid="21">
                                            <p:txEl>
                                              <p:pRg st="4" end="4"/>
                                            </p:txEl>
                                          </p:spTgt>
                                        </p:tgtEl>
                                        <p:attrNameLst>
                                          <p:attrName>style.visibility</p:attrName>
                                        </p:attrNameLst>
                                      </p:cBhvr>
                                      <p:to>
                                        <p:strVal val="visible"/>
                                      </p:to>
                                    </p:set>
                                    <p:animEffect transition="in" filter="dissolve">
                                      <p:cBhvr>
                                        <p:cTn id="27" dur="500"/>
                                        <p:tgtEl>
                                          <p:spTgt spid="21">
                                            <p:txEl>
                                              <p:pRg st="4" end="4"/>
                                            </p:txEl>
                                          </p:spTgt>
                                        </p:tgtEl>
                                      </p:cBhvr>
                                    </p:animEffect>
                                  </p:childTnLst>
                                </p:cTn>
                              </p:par>
                              <p:par>
                                <p:cTn id="28" presetID="9" presetClass="entr" presetSubtype="0" fill="hold" nodeType="withEffect">
                                  <p:stCondLst>
                                    <p:cond delay="0"/>
                                  </p:stCondLst>
                                  <p:childTnLst>
                                    <p:set>
                                      <p:cBhvr>
                                        <p:cTn id="29" dur="1" fill="hold">
                                          <p:stCondLst>
                                            <p:cond delay="0"/>
                                          </p:stCondLst>
                                        </p:cTn>
                                        <p:tgtEl>
                                          <p:spTgt spid="21">
                                            <p:txEl>
                                              <p:pRg st="5" end="5"/>
                                            </p:txEl>
                                          </p:spTgt>
                                        </p:tgtEl>
                                        <p:attrNameLst>
                                          <p:attrName>style.visibility</p:attrName>
                                        </p:attrNameLst>
                                      </p:cBhvr>
                                      <p:to>
                                        <p:strVal val="visible"/>
                                      </p:to>
                                    </p:set>
                                    <p:animEffect transition="in" filter="dissolve">
                                      <p:cBhvr>
                                        <p:cTn id="30" dur="500"/>
                                        <p:tgtEl>
                                          <p:spTgt spid="21">
                                            <p:txEl>
                                              <p:pRg st="5" end="5"/>
                                            </p:txEl>
                                          </p:spTgt>
                                        </p:tgtEl>
                                      </p:cBhvr>
                                    </p:animEffect>
                                  </p:childTnLst>
                                </p:cTn>
                              </p:par>
                              <p:par>
                                <p:cTn id="31" presetID="9" presetClass="entr" presetSubtype="0" fill="hold" nodeType="withEffect">
                                  <p:stCondLst>
                                    <p:cond delay="0"/>
                                  </p:stCondLst>
                                  <p:childTnLst>
                                    <p:set>
                                      <p:cBhvr>
                                        <p:cTn id="32" dur="1" fill="hold">
                                          <p:stCondLst>
                                            <p:cond delay="0"/>
                                          </p:stCondLst>
                                        </p:cTn>
                                        <p:tgtEl>
                                          <p:spTgt spid="21">
                                            <p:txEl>
                                              <p:pRg st="6" end="6"/>
                                            </p:txEl>
                                          </p:spTgt>
                                        </p:tgtEl>
                                        <p:attrNameLst>
                                          <p:attrName>style.visibility</p:attrName>
                                        </p:attrNameLst>
                                      </p:cBhvr>
                                      <p:to>
                                        <p:strVal val="visible"/>
                                      </p:to>
                                    </p:set>
                                    <p:animEffect transition="in" filter="dissolve">
                                      <p:cBhvr>
                                        <p:cTn id="33" dur="500"/>
                                        <p:tgtEl>
                                          <p:spTgt spid="21">
                                            <p:txEl>
                                              <p:pRg st="6" end="6"/>
                                            </p:txEl>
                                          </p:spTgt>
                                        </p:tgtEl>
                                      </p:cBhvr>
                                    </p:animEffect>
                                  </p:childTnLst>
                                </p:cTn>
                              </p:par>
                              <p:par>
                                <p:cTn id="34" presetID="9" presetClass="entr" presetSubtype="0" fill="hold" nodeType="withEffect">
                                  <p:stCondLst>
                                    <p:cond delay="0"/>
                                  </p:stCondLst>
                                  <p:childTnLst>
                                    <p:set>
                                      <p:cBhvr>
                                        <p:cTn id="35" dur="1" fill="hold">
                                          <p:stCondLst>
                                            <p:cond delay="0"/>
                                          </p:stCondLst>
                                        </p:cTn>
                                        <p:tgtEl>
                                          <p:spTgt spid="21">
                                            <p:txEl>
                                              <p:pRg st="7" end="7"/>
                                            </p:txEl>
                                          </p:spTgt>
                                        </p:tgtEl>
                                        <p:attrNameLst>
                                          <p:attrName>style.visibility</p:attrName>
                                        </p:attrNameLst>
                                      </p:cBhvr>
                                      <p:to>
                                        <p:strVal val="visible"/>
                                      </p:to>
                                    </p:set>
                                    <p:animEffect transition="in" filter="dissolve">
                                      <p:cBhvr>
                                        <p:cTn id="36" dur="500"/>
                                        <p:tgtEl>
                                          <p:spTgt spid="21">
                                            <p:txEl>
                                              <p:pRg st="7" end="7"/>
                                            </p:txEl>
                                          </p:spTgt>
                                        </p:tgtEl>
                                      </p:cBhvr>
                                    </p:animEffect>
                                  </p:childTnLst>
                                </p:cTn>
                              </p:par>
                            </p:childTnLst>
                          </p:cTn>
                        </p:par>
                      </p:childTnLst>
                    </p:cTn>
                  </p:par>
                  <p:par>
                    <p:cTn id="37" fill="hold">
                      <p:stCondLst>
                        <p:cond delay="indefinite"/>
                      </p:stCondLst>
                      <p:childTnLst>
                        <p:par>
                          <p:cTn id="38" fill="hold">
                            <p:stCondLst>
                              <p:cond delay="0"/>
                            </p:stCondLst>
                            <p:childTnLst>
                              <p:par>
                                <p:cTn id="39" presetID="9" presetClass="entr" presetSubtype="0" fill="hold" nodeType="clickEffect">
                                  <p:stCondLst>
                                    <p:cond delay="0"/>
                                  </p:stCondLst>
                                  <p:childTnLst>
                                    <p:set>
                                      <p:cBhvr>
                                        <p:cTn id="40" dur="1" fill="hold">
                                          <p:stCondLst>
                                            <p:cond delay="0"/>
                                          </p:stCondLst>
                                        </p:cTn>
                                        <p:tgtEl>
                                          <p:spTgt spid="18">
                                            <p:txEl>
                                              <p:pRg st="0" end="0"/>
                                            </p:txEl>
                                          </p:spTgt>
                                        </p:tgtEl>
                                        <p:attrNameLst>
                                          <p:attrName>style.visibility</p:attrName>
                                        </p:attrNameLst>
                                      </p:cBhvr>
                                      <p:to>
                                        <p:strVal val="visible"/>
                                      </p:to>
                                    </p:set>
                                    <p:animEffect transition="in" filter="dissolve">
                                      <p:cBhvr>
                                        <p:cTn id="41" dur="500"/>
                                        <p:tgtEl>
                                          <p:spTgt spid="18">
                                            <p:txEl>
                                              <p:pRg st="0" end="0"/>
                                            </p:txEl>
                                          </p:spTgt>
                                        </p:tgtEl>
                                      </p:cBhvr>
                                    </p:animEffect>
                                  </p:childTnLst>
                                </p:cTn>
                              </p:par>
                              <p:par>
                                <p:cTn id="42" presetID="9" presetClass="entr" presetSubtype="0" fill="hold" nodeType="withEffect">
                                  <p:stCondLst>
                                    <p:cond delay="0"/>
                                  </p:stCondLst>
                                  <p:childTnLst>
                                    <p:set>
                                      <p:cBhvr>
                                        <p:cTn id="43" dur="1" fill="hold">
                                          <p:stCondLst>
                                            <p:cond delay="0"/>
                                          </p:stCondLst>
                                        </p:cTn>
                                        <p:tgtEl>
                                          <p:spTgt spid="18">
                                            <p:txEl>
                                              <p:pRg st="1" end="1"/>
                                            </p:txEl>
                                          </p:spTgt>
                                        </p:tgtEl>
                                        <p:attrNameLst>
                                          <p:attrName>style.visibility</p:attrName>
                                        </p:attrNameLst>
                                      </p:cBhvr>
                                      <p:to>
                                        <p:strVal val="visible"/>
                                      </p:to>
                                    </p:set>
                                    <p:animEffect transition="in" filter="dissolve">
                                      <p:cBhvr>
                                        <p:cTn id="44" dur="500"/>
                                        <p:tgtEl>
                                          <p:spTgt spid="18">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89788</TotalTime>
  <Words>909</Words>
  <Application>Microsoft Macintosh PowerPoint</Application>
  <PresentationFormat>On-screen Show (16:9)</PresentationFormat>
  <Paragraphs>110</Paragraphs>
  <Slides>6</Slides>
  <Notes>6</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6</vt:i4>
      </vt:variant>
    </vt:vector>
  </HeadingPairs>
  <TitlesOfParts>
    <vt:vector size="13" baseType="lpstr">
      <vt:lpstr>Arial</vt:lpstr>
      <vt:lpstr>Arial Narrow</vt:lpstr>
      <vt:lpstr>Calibri</vt:lpstr>
      <vt:lpstr>Local Brewery Five</vt:lpstr>
      <vt:lpstr>Lucida Grande</vt:lpstr>
      <vt:lpstr>MetaPro-Normal</vt:lpstr>
      <vt:lpstr>Office Theme</vt:lpstr>
      <vt:lpstr>PowerPoint Presentation</vt:lpstr>
      <vt:lpstr>PowerPoint Presentation</vt:lpstr>
      <vt:lpstr>PowerPoint Presentation</vt:lpstr>
      <vt:lpstr>PowerPoint Presentation</vt:lpstr>
      <vt:lpstr>PowerPoint Presentation</vt:lpstr>
      <vt:lpstr>PowerPoint Presentation</vt:lpstr>
    </vt:vector>
  </TitlesOfParts>
  <Company>Indigo Pacific</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Rika Milne</dc:creator>
  <cp:lastModifiedBy>Rika Milne</cp:lastModifiedBy>
  <cp:revision>599</cp:revision>
  <dcterms:created xsi:type="dcterms:W3CDTF">2020-01-12T01:38:21Z</dcterms:created>
  <dcterms:modified xsi:type="dcterms:W3CDTF">2021-08-27T06:49:39Z</dcterms:modified>
</cp:coreProperties>
</file>