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45" r:id="rId2"/>
    <p:sldId id="346" r:id="rId3"/>
    <p:sldId id="311" r:id="rId4"/>
    <p:sldId id="343" r:id="rId5"/>
    <p:sldId id="321" r:id="rId6"/>
    <p:sldId id="305" r:id="rId7"/>
    <p:sldId id="330" r:id="rId8"/>
    <p:sldId id="331" r:id="rId9"/>
    <p:sldId id="304" r:id="rId10"/>
    <p:sldId id="279" r:id="rId11"/>
    <p:sldId id="333"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2E6C"/>
    <a:srgbClr val="009AC7"/>
    <a:srgbClr val="00B6DE"/>
    <a:srgbClr val="00B194"/>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4830" autoAdjust="0"/>
  </p:normalViewPr>
  <p:slideViewPr>
    <p:cSldViewPr snapToGrid="0" snapToObjects="1">
      <p:cViewPr varScale="1">
        <p:scale>
          <a:sx n="143" d="100"/>
          <a:sy n="143" d="100"/>
        </p:scale>
        <p:origin x="1440" y="200"/>
      </p:cViewPr>
      <p:guideLst>
        <p:guide orient="horz" pos="1620"/>
        <p:guide pos="2880"/>
      </p:guideLst>
    </p:cSldViewPr>
  </p:slideViewPr>
  <p:outlineViewPr>
    <p:cViewPr>
      <p:scale>
        <a:sx n="33" d="100"/>
        <a:sy n="33" d="100"/>
      </p:scale>
      <p:origin x="0" y="24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4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 Milne" userId="fecd8a3d-c916-4ea3-a257-2055795c0590" providerId="ADAL" clId="{28523B80-FF73-F148-B990-56751042709A}"/>
    <pc:docChg chg="delSld">
      <pc:chgData name="Rika Milne" userId="fecd8a3d-c916-4ea3-a257-2055795c0590" providerId="ADAL" clId="{28523B80-FF73-F148-B990-56751042709A}" dt="2021-08-27T06:46:45.099" v="0" actId="2696"/>
      <pc:docMkLst>
        <pc:docMk/>
      </pc:docMkLst>
      <pc:sldChg chg="del">
        <pc:chgData name="Rika Milne" userId="fecd8a3d-c916-4ea3-a257-2055795c0590" providerId="ADAL" clId="{28523B80-FF73-F148-B990-56751042709A}" dt="2021-08-27T06:46:45.099" v="0" actId="2696"/>
        <pc:sldMkLst>
          <pc:docMk/>
          <pc:sldMk cId="2524490521" sldId="258"/>
        </pc:sldMkLst>
      </pc:sldChg>
      <pc:sldChg chg="del">
        <pc:chgData name="Rika Milne" userId="fecd8a3d-c916-4ea3-a257-2055795c0590" providerId="ADAL" clId="{28523B80-FF73-F148-B990-56751042709A}" dt="2021-08-27T06:46:45.099" v="0" actId="2696"/>
        <pc:sldMkLst>
          <pc:docMk/>
          <pc:sldMk cId="3645841980" sldId="260"/>
        </pc:sldMkLst>
      </pc:sldChg>
      <pc:sldChg chg="del">
        <pc:chgData name="Rika Milne" userId="fecd8a3d-c916-4ea3-a257-2055795c0590" providerId="ADAL" clId="{28523B80-FF73-F148-B990-56751042709A}" dt="2021-08-27T06:46:45.099" v="0" actId="2696"/>
        <pc:sldMkLst>
          <pc:docMk/>
          <pc:sldMk cId="1827224967" sldId="266"/>
        </pc:sldMkLst>
      </pc:sldChg>
      <pc:sldChg chg="del">
        <pc:chgData name="Rika Milne" userId="fecd8a3d-c916-4ea3-a257-2055795c0590" providerId="ADAL" clId="{28523B80-FF73-F148-B990-56751042709A}" dt="2021-08-27T06:46:45.099" v="0" actId="2696"/>
        <pc:sldMkLst>
          <pc:docMk/>
          <pc:sldMk cId="2259666450" sldId="268"/>
        </pc:sldMkLst>
      </pc:sldChg>
      <pc:sldChg chg="del">
        <pc:chgData name="Rika Milne" userId="fecd8a3d-c916-4ea3-a257-2055795c0590" providerId="ADAL" clId="{28523B80-FF73-F148-B990-56751042709A}" dt="2021-08-27T06:46:45.099" v="0" actId="2696"/>
        <pc:sldMkLst>
          <pc:docMk/>
          <pc:sldMk cId="3517222217" sldId="270"/>
        </pc:sldMkLst>
      </pc:sldChg>
      <pc:sldChg chg="del">
        <pc:chgData name="Rika Milne" userId="fecd8a3d-c916-4ea3-a257-2055795c0590" providerId="ADAL" clId="{28523B80-FF73-F148-B990-56751042709A}" dt="2021-08-27T06:46:45.099" v="0" actId="2696"/>
        <pc:sldMkLst>
          <pc:docMk/>
          <pc:sldMk cId="131379959" sldId="280"/>
        </pc:sldMkLst>
      </pc:sldChg>
      <pc:sldChg chg="del">
        <pc:chgData name="Rika Milne" userId="fecd8a3d-c916-4ea3-a257-2055795c0590" providerId="ADAL" clId="{28523B80-FF73-F148-B990-56751042709A}" dt="2021-08-27T06:46:45.099" v="0" actId="2696"/>
        <pc:sldMkLst>
          <pc:docMk/>
          <pc:sldMk cId="223554493" sldId="283"/>
        </pc:sldMkLst>
      </pc:sldChg>
      <pc:sldChg chg="del">
        <pc:chgData name="Rika Milne" userId="fecd8a3d-c916-4ea3-a257-2055795c0590" providerId="ADAL" clId="{28523B80-FF73-F148-B990-56751042709A}" dt="2021-08-27T06:46:45.099" v="0" actId="2696"/>
        <pc:sldMkLst>
          <pc:docMk/>
          <pc:sldMk cId="3588856059" sldId="284"/>
        </pc:sldMkLst>
      </pc:sldChg>
      <pc:sldChg chg="del">
        <pc:chgData name="Rika Milne" userId="fecd8a3d-c916-4ea3-a257-2055795c0590" providerId="ADAL" clId="{28523B80-FF73-F148-B990-56751042709A}" dt="2021-08-27T06:46:45.099" v="0" actId="2696"/>
        <pc:sldMkLst>
          <pc:docMk/>
          <pc:sldMk cId="1760634091" sldId="306"/>
        </pc:sldMkLst>
      </pc:sldChg>
      <pc:sldChg chg="del">
        <pc:chgData name="Rika Milne" userId="fecd8a3d-c916-4ea3-a257-2055795c0590" providerId="ADAL" clId="{28523B80-FF73-F148-B990-56751042709A}" dt="2021-08-27T06:46:45.099" v="0" actId="2696"/>
        <pc:sldMkLst>
          <pc:docMk/>
          <pc:sldMk cId="2174439138" sldId="307"/>
        </pc:sldMkLst>
      </pc:sldChg>
      <pc:sldChg chg="del">
        <pc:chgData name="Rika Milne" userId="fecd8a3d-c916-4ea3-a257-2055795c0590" providerId="ADAL" clId="{28523B80-FF73-F148-B990-56751042709A}" dt="2021-08-27T06:46:45.099" v="0" actId="2696"/>
        <pc:sldMkLst>
          <pc:docMk/>
          <pc:sldMk cId="2987000905" sldId="309"/>
        </pc:sldMkLst>
      </pc:sldChg>
      <pc:sldChg chg="del">
        <pc:chgData name="Rika Milne" userId="fecd8a3d-c916-4ea3-a257-2055795c0590" providerId="ADAL" clId="{28523B80-FF73-F148-B990-56751042709A}" dt="2021-08-27T06:46:45.099" v="0" actId="2696"/>
        <pc:sldMkLst>
          <pc:docMk/>
          <pc:sldMk cId="1380616261" sldId="322"/>
        </pc:sldMkLst>
      </pc:sldChg>
      <pc:sldChg chg="del">
        <pc:chgData name="Rika Milne" userId="fecd8a3d-c916-4ea3-a257-2055795c0590" providerId="ADAL" clId="{28523B80-FF73-F148-B990-56751042709A}" dt="2021-08-27T06:46:45.099" v="0" actId="2696"/>
        <pc:sldMkLst>
          <pc:docMk/>
          <pc:sldMk cId="1696985910" sldId="328"/>
        </pc:sldMkLst>
      </pc:sldChg>
      <pc:sldChg chg="del">
        <pc:chgData name="Rika Milne" userId="fecd8a3d-c916-4ea3-a257-2055795c0590" providerId="ADAL" clId="{28523B80-FF73-F148-B990-56751042709A}" dt="2021-08-27T06:46:45.099" v="0" actId="2696"/>
        <pc:sldMkLst>
          <pc:docMk/>
          <pc:sldMk cId="2997845737" sldId="336"/>
        </pc:sldMkLst>
      </pc:sldChg>
      <pc:sldChg chg="del">
        <pc:chgData name="Rika Milne" userId="fecd8a3d-c916-4ea3-a257-2055795c0590" providerId="ADAL" clId="{28523B80-FF73-F148-B990-56751042709A}" dt="2021-08-27T06:46:45.099" v="0" actId="2696"/>
        <pc:sldMkLst>
          <pc:docMk/>
          <pc:sldMk cId="999970283" sldId="339"/>
        </pc:sldMkLst>
      </pc:sldChg>
      <pc:sldChg chg="del">
        <pc:chgData name="Rika Milne" userId="fecd8a3d-c916-4ea3-a257-2055795c0590" providerId="ADAL" clId="{28523B80-FF73-F148-B990-56751042709A}" dt="2021-08-27T06:46:45.099" v="0" actId="2696"/>
        <pc:sldMkLst>
          <pc:docMk/>
          <pc:sldMk cId="2678830737" sldId="344"/>
        </pc:sldMkLst>
      </pc:sldChg>
      <pc:sldChg chg="del">
        <pc:chgData name="Rika Milne" userId="fecd8a3d-c916-4ea3-a257-2055795c0590" providerId="ADAL" clId="{28523B80-FF73-F148-B990-56751042709A}" dt="2021-08-27T06:46:45.099" v="0" actId="2696"/>
        <pc:sldMkLst>
          <pc:docMk/>
          <pc:sldMk cId="1031802533" sldId="347"/>
        </pc:sldMkLst>
      </pc:sldChg>
      <pc:sldChg chg="del">
        <pc:chgData name="Rika Milne" userId="fecd8a3d-c916-4ea3-a257-2055795c0590" providerId="ADAL" clId="{28523B80-FF73-F148-B990-56751042709A}" dt="2021-08-27T06:46:45.099" v="0" actId="2696"/>
        <pc:sldMkLst>
          <pc:docMk/>
          <pc:sldMk cId="2071774844" sldId="349"/>
        </pc:sldMkLst>
      </pc:sldChg>
      <pc:sldChg chg="del">
        <pc:chgData name="Rika Milne" userId="fecd8a3d-c916-4ea3-a257-2055795c0590" providerId="ADAL" clId="{28523B80-FF73-F148-B990-56751042709A}" dt="2021-08-27T06:46:45.099" v="0" actId="2696"/>
        <pc:sldMkLst>
          <pc:docMk/>
          <pc:sldMk cId="397603788" sldId="350"/>
        </pc:sldMkLst>
      </pc:sldChg>
      <pc:sldChg chg="del">
        <pc:chgData name="Rika Milne" userId="fecd8a3d-c916-4ea3-a257-2055795c0590" providerId="ADAL" clId="{28523B80-FF73-F148-B990-56751042709A}" dt="2021-08-27T06:46:45.099" v="0" actId="2696"/>
        <pc:sldMkLst>
          <pc:docMk/>
          <pc:sldMk cId="3328684022"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8/27/21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a:t>Topic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8/27/21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NZ" sz="1200" kern="1200" dirty="0">
                <a:solidFill>
                  <a:schemeClr val="tx1"/>
                </a:solidFill>
                <a:effectLst/>
                <a:latin typeface="MetaPro-Normal"/>
                <a:ea typeface="+mn-ea"/>
                <a:cs typeface="MetaPro-Normal"/>
              </a:rPr>
              <a:t>He tai moana, he tai ika, 	</a:t>
            </a:r>
            <a:endParaRPr lang="en-IN" sz="1200" kern="1200" dirty="0">
              <a:solidFill>
                <a:schemeClr val="tx1"/>
              </a:solidFill>
              <a:effectLst/>
              <a:latin typeface="MetaPro-Normal"/>
              <a:ea typeface="+mn-ea"/>
              <a:cs typeface="MetaPro-Norm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etaPro-Normal"/>
                <a:ea typeface="+mn-ea"/>
                <a:cs typeface="MetaPro-Normal"/>
              </a:rPr>
              <a:t>He tai timu</a:t>
            </a:r>
            <a:r>
              <a:rPr lang="mi-NZ" sz="1200" kern="1200" dirty="0">
                <a:solidFill>
                  <a:schemeClr val="tx1"/>
                </a:solidFill>
                <a:effectLst/>
                <a:latin typeface="MetaPro-Normal"/>
                <a:ea typeface="+mn-ea"/>
                <a:cs typeface="MetaPro-Normal"/>
              </a:rPr>
              <a:t>, he ika nunumi</a:t>
            </a:r>
          </a:p>
          <a:p>
            <a:pPr marL="0" marR="0" indent="0" algn="ctr" defTabSz="457200" rtl="0" eaLnBrk="1" fontAlgn="auto" latinLnBrk="0" hangingPunct="1">
              <a:lnSpc>
                <a:spcPct val="100000"/>
              </a:lnSpc>
              <a:spcBef>
                <a:spcPts val="0"/>
              </a:spcBef>
              <a:spcAft>
                <a:spcPts val="0"/>
              </a:spcAft>
              <a:buClrTx/>
              <a:buSzTx/>
              <a:buFontTx/>
              <a:buNone/>
              <a:tabLst/>
              <a:defRPr/>
            </a:pPr>
            <a:endParaRPr lang="mi-NZ" sz="1200" kern="1200" dirty="0">
              <a:solidFill>
                <a:schemeClr val="tx1"/>
              </a:solidFill>
              <a:effectLst/>
              <a:latin typeface="MetaPro-Normal"/>
              <a:ea typeface="+mn-ea"/>
              <a:cs typeface="MetaPro-Normal"/>
            </a:endParaRPr>
          </a:p>
          <a:p>
            <a:pPr algn="ctr"/>
            <a:r>
              <a:rPr lang="en-NZ" sz="1200" i="1" kern="1200" dirty="0">
                <a:solidFill>
                  <a:schemeClr val="tx1"/>
                </a:solidFill>
                <a:effectLst/>
                <a:latin typeface="MetaPro-Normal"/>
                <a:ea typeface="+mn-ea"/>
                <a:cs typeface="MetaPro-Normal"/>
              </a:rPr>
              <a:t>A sea that is healthy, is a sea that flourishes with life	</a:t>
            </a:r>
            <a:endParaRPr lang="en-IN" sz="1200" kern="1200" dirty="0">
              <a:solidFill>
                <a:schemeClr val="tx1"/>
              </a:solidFill>
              <a:effectLst/>
              <a:latin typeface="MetaPro-Normal"/>
              <a:ea typeface="+mn-ea"/>
              <a:cs typeface="MetaPro-Normal"/>
            </a:endParaRPr>
          </a:p>
          <a:p>
            <a:pPr algn="ctr"/>
            <a:r>
              <a:rPr lang="en-NZ" sz="1200" i="1" kern="1200" dirty="0">
                <a:solidFill>
                  <a:schemeClr val="tx1"/>
                </a:solidFill>
                <a:effectLst/>
                <a:latin typeface="MetaPro-Normal"/>
                <a:ea typeface="+mn-ea"/>
                <a:cs typeface="MetaPro-Normal"/>
              </a:rPr>
              <a:t>A sea in decline, becomes void of sea life</a:t>
            </a:r>
            <a:r>
              <a:rPr lang="en-IN" dirty="0">
                <a:effectLst/>
              </a:rPr>
              <a:t> </a:t>
            </a:r>
            <a:endParaRPr lang="mi-NZ" sz="1200" kern="1200" dirty="0">
              <a:solidFill>
                <a:schemeClr val="tx1"/>
              </a:solidFill>
              <a:effectLst/>
              <a:latin typeface="MetaPro-Normal"/>
              <a:ea typeface="+mn-ea"/>
              <a:cs typeface="MetaPro-Norma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mi-NZ" sz="1200" kern="1200" dirty="0">
              <a:solidFill>
                <a:schemeClr val="tx1"/>
              </a:solidFill>
              <a:effectLst/>
              <a:latin typeface="MetaPro-Normal"/>
              <a:ea typeface="+mn-ea"/>
              <a:cs typeface="MetaPro-Norma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etaPro-Normal"/>
                <a:ea typeface="+mn-ea"/>
                <a:cs typeface="MetaPro-Normal"/>
              </a:rPr>
              <a:t>Whaktauki or proverb – it outlines a two way context;  the need for caring for the ocean or the repercussions of mismanagement of resources</a:t>
            </a:r>
            <a:endParaRPr lang="en-IN" sz="1200" kern="1200" dirty="0">
              <a:solidFill>
                <a:schemeClr val="tx1"/>
              </a:solidFill>
              <a:effectLst/>
              <a:latin typeface="MetaPro-Normal"/>
              <a:ea typeface="+mn-ea"/>
              <a:cs typeface="MetaPro-Norma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2</a:t>
            </a:fld>
            <a:endParaRPr lang="en-US" dirty="0"/>
          </a:p>
        </p:txBody>
      </p:sp>
    </p:spTree>
    <p:extLst>
      <p:ext uri="{BB962C8B-B14F-4D97-AF65-F5344CB8AC3E}">
        <p14:creationId xmlns:p14="http://schemas.microsoft.com/office/powerpoint/2010/main" val="416823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sz="1200" b="1" kern="1200" baseline="0" dirty="0">
              <a:solidFill>
                <a:srgbClr val="175EAA"/>
              </a:solidFill>
              <a:effectLst/>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cs typeface="+mn-cs"/>
              </a:rPr>
              <a:t>For the </a:t>
            </a:r>
            <a:r>
              <a:rPr lang="en-US" sz="1100" kern="1200" dirty="0" err="1">
                <a:solidFill>
                  <a:schemeClr val="tx1"/>
                </a:solidFill>
                <a:effectLst/>
                <a:latin typeface="+mn-lt"/>
                <a:cs typeface="+mn-cs"/>
              </a:rPr>
              <a:t>Whaitere</a:t>
            </a:r>
            <a:r>
              <a:rPr lang="en-US" sz="1100" kern="1200" dirty="0">
                <a:solidFill>
                  <a:schemeClr val="tx1"/>
                </a:solidFill>
                <a:effectLst/>
                <a:latin typeface="+mn-lt"/>
                <a:cs typeface="+mn-cs"/>
              </a:rPr>
              <a:t> </a:t>
            </a:r>
            <a:r>
              <a:rPr lang="mr-IN" sz="1100" kern="1200" dirty="0">
                <a:solidFill>
                  <a:schemeClr val="tx1"/>
                </a:solidFill>
                <a:effectLst/>
                <a:latin typeface="+mn-lt"/>
                <a:cs typeface="+mn-cs"/>
              </a:rPr>
              <a:t>–</a:t>
            </a:r>
            <a:r>
              <a:rPr lang="en-US" sz="1100" kern="1200" dirty="0">
                <a:solidFill>
                  <a:schemeClr val="tx1"/>
                </a:solidFill>
                <a:effectLst/>
                <a:latin typeface="+mn-lt"/>
                <a:cs typeface="+mn-cs"/>
              </a:rPr>
              <a:t> Enchanted Stingray</a:t>
            </a:r>
            <a:r>
              <a:rPr lang="en-US" sz="1100" kern="1200" baseline="0" dirty="0">
                <a:solidFill>
                  <a:schemeClr val="tx1"/>
                </a:solidFill>
                <a:effectLst/>
                <a:latin typeface="+mn-lt"/>
                <a:cs typeface="+mn-cs"/>
              </a:rPr>
              <a:t> story </a:t>
            </a:r>
            <a:r>
              <a:rPr lang="en-US" sz="1100" dirty="0"/>
              <a:t>(can be read in </a:t>
            </a:r>
            <a:r>
              <a:rPr lang="en-US" sz="1100" dirty="0" err="1"/>
              <a:t>Ingarihi</a:t>
            </a:r>
            <a:r>
              <a:rPr lang="en-US" sz="1100" dirty="0"/>
              <a:t> or English and Te Reo Māori)</a:t>
            </a:r>
            <a:r>
              <a:rPr lang="en-US" sz="1100" kern="1200" baseline="0" dirty="0">
                <a:solidFill>
                  <a:schemeClr val="tx1"/>
                </a:solidFill>
                <a:effectLst/>
                <a:latin typeface="+mn-lt"/>
                <a:cs typeface="+mn-cs"/>
              </a:rPr>
              <a:t> see:  http://</a:t>
            </a:r>
            <a:r>
              <a:rPr lang="en-US" sz="1100" kern="1200" baseline="0" dirty="0" err="1">
                <a:solidFill>
                  <a:schemeClr val="tx1"/>
                </a:solidFill>
                <a:effectLst/>
                <a:latin typeface="+mn-lt"/>
                <a:cs typeface="+mn-cs"/>
              </a:rPr>
              <a:t>eng.mataurangamaori.tki.org.nz</a:t>
            </a:r>
            <a:r>
              <a:rPr lang="en-US" sz="1100" kern="1200" baseline="0" dirty="0">
                <a:solidFill>
                  <a:schemeClr val="tx1"/>
                </a:solidFill>
                <a:effectLst/>
                <a:latin typeface="+mn-lt"/>
                <a:cs typeface="+mn-cs"/>
              </a:rPr>
              <a:t>/Support-materials/Te-Reo-Maori/Maori-Myths-Legends-and-Contemporary-Stories/</a:t>
            </a:r>
            <a:r>
              <a:rPr lang="en-US" sz="1100" kern="1200" baseline="0" dirty="0" err="1">
                <a:solidFill>
                  <a:schemeClr val="tx1"/>
                </a:solidFill>
                <a:effectLst/>
                <a:latin typeface="+mn-lt"/>
                <a:cs typeface="+mn-cs"/>
              </a:rPr>
              <a:t>Whaitere</a:t>
            </a:r>
            <a:r>
              <a:rPr lang="en-US" sz="1100" kern="1200" baseline="0" dirty="0">
                <a:solidFill>
                  <a:schemeClr val="tx1"/>
                </a:solidFill>
                <a:effectLst/>
                <a:latin typeface="+mn-lt"/>
                <a:cs typeface="+mn-cs"/>
              </a:rPr>
              <a:t>-the-enchanted-stingray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t>For the story of the giant fish caught by </a:t>
            </a:r>
            <a:r>
              <a:rPr lang="en-US" sz="1100" dirty="0" err="1"/>
              <a:t>Māui</a:t>
            </a:r>
            <a:r>
              <a:rPr lang="en-US" sz="1100" dirty="0"/>
              <a:t> (can be read in </a:t>
            </a:r>
            <a:r>
              <a:rPr lang="en-US" sz="1100" dirty="0" err="1"/>
              <a:t>Ingarihi</a:t>
            </a:r>
            <a:r>
              <a:rPr lang="en-US" sz="1100" dirty="0"/>
              <a:t> or English and Te Reo Māori) see: http://</a:t>
            </a:r>
            <a:r>
              <a:rPr lang="en-US" sz="1100" dirty="0" err="1"/>
              <a:t>eng.mataurangamaori.tki.org.nz</a:t>
            </a:r>
            <a:r>
              <a:rPr lang="en-US" sz="1100" dirty="0"/>
              <a:t>/Support-materials/Te-Reo-Maori/Maori-Myths-Legends-and-Contemporary-Stories/Maui-and-the-giant-fish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dirty="0"/>
              <a:t>For the story of the</a:t>
            </a:r>
            <a:r>
              <a:rPr lang="en-US" sz="1100" baseline="0" dirty="0"/>
              <a:t> </a:t>
            </a:r>
            <a:r>
              <a:rPr lang="en-US" sz="1100" dirty="0"/>
              <a:t>legendary explorer </a:t>
            </a:r>
            <a:r>
              <a:rPr lang="en-US" sz="1100" dirty="0" err="1"/>
              <a:t>Kupe</a:t>
            </a:r>
            <a:r>
              <a:rPr lang="en-US" sz="1100" dirty="0"/>
              <a:t>, who had a famous battle with a giant </a:t>
            </a:r>
            <a:r>
              <a:rPr lang="en-US" sz="1100" dirty="0" err="1"/>
              <a:t>wheke</a:t>
            </a:r>
            <a:r>
              <a:rPr lang="en-US" sz="1100" dirty="0"/>
              <a:t> [octopus], and was also a great fisherman (can be read in </a:t>
            </a:r>
            <a:r>
              <a:rPr lang="en-US" sz="1100" dirty="0" err="1"/>
              <a:t>Ingarihi</a:t>
            </a:r>
            <a:r>
              <a:rPr lang="en-US" sz="1100" dirty="0"/>
              <a:t> or English and Te Reo Māori) see: http://</a:t>
            </a:r>
            <a:r>
              <a:rPr lang="en-US" sz="1100" dirty="0" err="1"/>
              <a:t>eng.mataurangamaori.tki.org.nz</a:t>
            </a:r>
            <a:r>
              <a:rPr lang="en-US" sz="1100" dirty="0"/>
              <a:t>/Support-materials/Te-Reo-Maori/Maori-Myths-Legends-and-Contemporary-Stories/</a:t>
            </a:r>
            <a:r>
              <a:rPr lang="en-US" sz="1100" dirty="0" err="1"/>
              <a:t>Kupe</a:t>
            </a:r>
            <a:r>
              <a:rPr lang="en-US" sz="1100" dirty="0"/>
              <a:t>-and-the-Giant-</a:t>
            </a:r>
            <a:r>
              <a:rPr lang="en-US" sz="1100" dirty="0" err="1"/>
              <a:t>Wheke</a:t>
            </a:r>
            <a:endParaRPr lang="en-US" sz="11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HOW TO PLAY KAHOOT</a:t>
            </a:r>
            <a:endParaRPr lang="en-US" sz="1200" b="0" baseline="0" dirty="0">
              <a:solidFill>
                <a:srgbClr val="175EAA"/>
              </a:solidFill>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Connect a device to a projector or screen in front of the classroom.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Navigate to the game called </a:t>
            </a:r>
            <a:r>
              <a:rPr lang="en-US" sz="1100" b="1" baseline="0" dirty="0">
                <a:latin typeface="MetaPro-Normal"/>
                <a:cs typeface="MetaPro-Normal"/>
              </a:rPr>
              <a:t>Marine Stewardship Council NZ </a:t>
            </a:r>
            <a:r>
              <a:rPr lang="en-US" sz="1100" b="1" baseline="0" dirty="0" err="1">
                <a:latin typeface="MetaPro-Normal"/>
                <a:cs typeface="MetaPro-Normal"/>
              </a:rPr>
              <a:t>Whaitere</a:t>
            </a:r>
            <a:r>
              <a:rPr lang="en-US" sz="1100" b="1" baseline="0" dirty="0">
                <a:latin typeface="MetaPro-Normal"/>
                <a:cs typeface="MetaPro-Normal"/>
              </a:rPr>
              <a:t> </a:t>
            </a:r>
            <a:r>
              <a:rPr lang="en-US" sz="1100" b="0" baseline="0" dirty="0">
                <a:latin typeface="MetaPro-Normal"/>
                <a:cs typeface="MetaPro-Normal"/>
              </a:rPr>
              <a:t>or enter the URL: https://</a:t>
            </a:r>
            <a:r>
              <a:rPr lang="en-US" sz="1100" b="0" baseline="0" dirty="0" err="1">
                <a:latin typeface="MetaPro-Normal"/>
                <a:cs typeface="MetaPro-Normal"/>
              </a:rPr>
              <a:t>create.kahoot.it</a:t>
            </a:r>
            <a:r>
              <a:rPr lang="en-US" sz="1100" b="0" baseline="0" dirty="0">
                <a:latin typeface="MetaPro-Normal"/>
                <a:cs typeface="MetaPro-Normal"/>
              </a:rPr>
              <a:t>/share/marine-stewardship-council-nz-1-1-whaitere/71878f02-b4ff-4bc5-9e5d-e569a76fab2a</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Select settings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At </a:t>
            </a:r>
            <a:r>
              <a:rPr lang="en-US" sz="1100" b="0" baseline="0" dirty="0" err="1">
                <a:latin typeface="MetaPro-Normal"/>
                <a:cs typeface="MetaPro-Normal"/>
              </a:rPr>
              <a:t>Kahoot.it</a:t>
            </a:r>
            <a:r>
              <a:rPr lang="en-US" sz="1100" b="0" baseline="0" dirty="0">
                <a:latin typeface="MetaPro-Normal"/>
                <a:cs typeface="MetaPro-Normal"/>
              </a:rPr>
              <a:t>, learners enter game-pin and nickname on their own devices (phone, tablet, or computer).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Press “Start now”. The fun begins!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Learners answer questions on their own devices by selecting one of the four answer buttons.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0" baseline="0" dirty="0">
                <a:latin typeface="MetaPro-Normal"/>
                <a:cs typeface="MetaPro-Normal"/>
              </a:rPr>
              <a:t>See additional instructions, options, and how to make your own </a:t>
            </a:r>
            <a:r>
              <a:rPr lang="en-US" sz="1100" b="0" baseline="0" dirty="0" err="1">
                <a:latin typeface="MetaPro-Normal"/>
                <a:cs typeface="MetaPro-Normal"/>
              </a:rPr>
              <a:t>Kahoot</a:t>
            </a:r>
            <a:r>
              <a:rPr lang="en-US" sz="1100" b="0" baseline="0" dirty="0">
                <a:latin typeface="MetaPro-Normal"/>
                <a:cs typeface="MetaPro-Normal"/>
              </a:rPr>
              <a:t> at: https://</a:t>
            </a:r>
            <a:r>
              <a:rPr lang="en-US" sz="1100" b="0" baseline="0" dirty="0" err="1">
                <a:latin typeface="MetaPro-Normal"/>
                <a:cs typeface="MetaPro-Normal"/>
              </a:rPr>
              <a:t>kahoot.com</a:t>
            </a:r>
            <a:endParaRPr lang="en-US" sz="1100" b="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a:latin typeface="MetaPro-Normal"/>
              <a:cs typeface="MetaPro-Normal"/>
            </a:endParaRPr>
          </a:p>
        </p:txBody>
      </p:sp>
      <p:sp>
        <p:nvSpPr>
          <p:cNvPr id="4" name="Slide Number Placeholder 3"/>
          <p:cNvSpPr>
            <a:spLocks noGrp="1"/>
          </p:cNvSpPr>
          <p:nvPr>
            <p:ph type="sldNum" sz="quarter" idx="10"/>
          </p:nvPr>
        </p:nvSpPr>
        <p:spPr/>
        <p:txBody>
          <a:bodyPr/>
          <a:lstStyle/>
          <a:p>
            <a:fld id="{36961C54-CE56-C942-86C7-3C671D5B96FC}" type="slidenum">
              <a:rPr lang="en-US" smtClean="0"/>
              <a:t>11</a:t>
            </a:fld>
            <a:endParaRPr lang="en-US"/>
          </a:p>
        </p:txBody>
      </p:sp>
    </p:spTree>
    <p:extLst>
      <p:ext uri="{BB962C8B-B14F-4D97-AF65-F5344CB8AC3E}">
        <p14:creationId xmlns:p14="http://schemas.microsoft.com/office/powerpoint/2010/main" val="52154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3</a:t>
            </a:fld>
            <a:endParaRPr lang="en-US"/>
          </a:p>
        </p:txBody>
      </p:sp>
    </p:spTree>
    <p:extLst>
      <p:ext uri="{BB962C8B-B14F-4D97-AF65-F5344CB8AC3E}">
        <p14:creationId xmlns:p14="http://schemas.microsoft.com/office/powerpoint/2010/main" val="405471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4</a:t>
            </a:fld>
            <a:endParaRPr lang="en-US"/>
          </a:p>
        </p:txBody>
      </p:sp>
    </p:spTree>
    <p:extLst>
      <p:ext uri="{BB962C8B-B14F-4D97-AF65-F5344CB8AC3E}">
        <p14:creationId xmlns:p14="http://schemas.microsoft.com/office/powerpoint/2010/main" val="405471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5</a:t>
            </a:fld>
            <a:endParaRPr lang="en-US"/>
          </a:p>
        </p:txBody>
      </p:sp>
    </p:spTree>
    <p:extLst>
      <p:ext uri="{BB962C8B-B14F-4D97-AF65-F5344CB8AC3E}">
        <p14:creationId xmlns:p14="http://schemas.microsoft.com/office/powerpoint/2010/main" val="345842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6</a:t>
            </a:fld>
            <a:endParaRPr lang="en-US"/>
          </a:p>
        </p:txBody>
      </p:sp>
    </p:spTree>
    <p:extLst>
      <p:ext uri="{BB962C8B-B14F-4D97-AF65-F5344CB8AC3E}">
        <p14:creationId xmlns:p14="http://schemas.microsoft.com/office/powerpoint/2010/main" val="14062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a:buChar char="•"/>
            </a:pPr>
            <a:r>
              <a:rPr lang="en-US" dirty="0"/>
              <a:t>Try</a:t>
            </a:r>
            <a:r>
              <a:rPr lang="en-US" baseline="0" dirty="0"/>
              <a:t> to get learners to connect with the personal impact of overfishing and unsustainable practices.  What would it be like for ME if there were few or no fish left in the sea! </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7</a:t>
            </a:fld>
            <a:endParaRPr lang="en-US"/>
          </a:p>
        </p:txBody>
      </p:sp>
    </p:spTree>
    <p:extLst>
      <p:ext uri="{BB962C8B-B14F-4D97-AF65-F5344CB8AC3E}">
        <p14:creationId xmlns:p14="http://schemas.microsoft.com/office/powerpoint/2010/main" val="349785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srgbClr val="175EAA"/>
                </a:solidFill>
              </a:rPr>
              <a:t>TEACHER NOTES</a:t>
            </a:r>
          </a:p>
          <a:p>
            <a:pPr>
              <a:defRPr/>
            </a:pPr>
            <a:endParaRPr lang="en-US" dirty="0"/>
          </a:p>
          <a:p>
            <a:pPr marL="171450" indent="-171450">
              <a:buFont typeface="Arial"/>
              <a:buChar char="•"/>
            </a:pPr>
            <a:r>
              <a:rPr lang="en-US" dirty="0"/>
              <a:t>If</a:t>
            </a:r>
            <a:r>
              <a:rPr lang="en-US" baseline="0" dirty="0"/>
              <a:t> you are short on time then you could jump straight to slide 11</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8</a:t>
            </a:fld>
            <a:endParaRPr lang="en-US"/>
          </a:p>
        </p:txBody>
      </p:sp>
    </p:spTree>
    <p:extLst>
      <p:ext uri="{BB962C8B-B14F-4D97-AF65-F5344CB8AC3E}">
        <p14:creationId xmlns:p14="http://schemas.microsoft.com/office/powerpoint/2010/main" val="37640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TEACHER NOTES</a:t>
            </a:r>
          </a:p>
          <a:p>
            <a:pPr algn="l"/>
            <a:endParaRPr lang="en-US" dirty="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dirty="0"/>
          </a:p>
          <a:p>
            <a:pPr marL="171450" indent="-171450" algn="l">
              <a:buFont typeface="Arial"/>
              <a:buChar char="•"/>
            </a:pPr>
            <a:r>
              <a:rPr lang="en-US" dirty="0"/>
              <a:t>To read more about Tangaroa</a:t>
            </a:r>
            <a:r>
              <a:rPr lang="en-US" baseline="0" dirty="0"/>
              <a:t> see: https://</a:t>
            </a:r>
            <a:r>
              <a:rPr lang="en-US" baseline="0" dirty="0" err="1"/>
              <a:t>teara.govt.nz</a:t>
            </a:r>
            <a:r>
              <a:rPr lang="en-US" baseline="0" dirty="0"/>
              <a:t>/en/</a:t>
            </a:r>
            <a:r>
              <a:rPr lang="en-US" baseline="0" dirty="0" err="1"/>
              <a:t>tangaroa</a:t>
            </a:r>
            <a:r>
              <a:rPr lang="en-US" baseline="0" dirty="0"/>
              <a:t>-the-sea/print</a:t>
            </a:r>
          </a:p>
          <a:p>
            <a:pPr algn="l"/>
            <a:endParaRPr lang="en-US" sz="1200" b="1" dirty="0"/>
          </a:p>
          <a:p>
            <a:pPr algn="l"/>
            <a:endParaRPr lang="en-US" b="1" dirty="0"/>
          </a:p>
          <a:p>
            <a:pPr algn="l"/>
            <a:endParaRPr lang="en-US" sz="1200" b="1" dirty="0"/>
          </a:p>
          <a:p>
            <a:pPr algn="l"/>
            <a:r>
              <a:rPr lang="en-US" sz="1200" b="1" dirty="0"/>
              <a:t>Image source: </a:t>
            </a:r>
            <a:r>
              <a:rPr lang="en-US" sz="1200" dirty="0"/>
              <a:t>Te </a:t>
            </a:r>
            <a:r>
              <a:rPr lang="en-US" sz="1200" dirty="0" err="1"/>
              <a:t>Ahukaramū</a:t>
            </a:r>
            <a:r>
              <a:rPr lang="en-US" sz="1200" dirty="0"/>
              <a:t> Charles Royal, '</a:t>
            </a:r>
            <a:r>
              <a:rPr lang="en-US" sz="1200" dirty="0" err="1"/>
              <a:t>Papatūānuku</a:t>
            </a:r>
            <a:r>
              <a:rPr lang="en-US" sz="1200" dirty="0"/>
              <a:t> – the land - </a:t>
            </a:r>
            <a:r>
              <a:rPr lang="en-US" sz="1200" dirty="0" err="1"/>
              <a:t>Papatūānuku</a:t>
            </a:r>
            <a:r>
              <a:rPr lang="en-US" sz="1200" dirty="0"/>
              <a:t> – the </a:t>
            </a:r>
          </a:p>
          <a:p>
            <a:pPr algn="l"/>
            <a:r>
              <a:rPr lang="en-US" sz="1200" dirty="0"/>
              <a:t>earth mother', Te Ara - the Encyclopedia of New Zealand, </a:t>
            </a:r>
          </a:p>
          <a:p>
            <a:pPr algn="l"/>
            <a:r>
              <a:rPr lang="en-US" sz="1200" dirty="0"/>
              <a:t>http://</a:t>
            </a:r>
            <a:r>
              <a:rPr lang="en-US" sz="1200" dirty="0" err="1"/>
              <a:t>www.TeAra.govt.nz</a:t>
            </a:r>
            <a:r>
              <a:rPr lang="en-US" sz="1200" dirty="0"/>
              <a:t>/en/whakapapa/11430/</a:t>
            </a:r>
            <a:r>
              <a:rPr lang="en-US" sz="1200" dirty="0" err="1"/>
              <a:t>papatuanukus</a:t>
            </a:r>
            <a:r>
              <a:rPr lang="en-US" sz="1200" dirty="0"/>
              <a:t>-children </a:t>
            </a:r>
          </a:p>
          <a:p>
            <a:pPr algn="l"/>
            <a:r>
              <a:rPr lang="en-US" sz="1200" dirty="0"/>
              <a:t>(accessed 14 January 2020)</a:t>
            </a:r>
          </a:p>
          <a:p>
            <a:pPr algn="l"/>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9</a:t>
            </a:fld>
            <a:endParaRPr lang="en-US"/>
          </a:p>
        </p:txBody>
      </p:sp>
    </p:spTree>
    <p:extLst>
      <p:ext uri="{BB962C8B-B14F-4D97-AF65-F5344CB8AC3E}">
        <p14:creationId xmlns:p14="http://schemas.microsoft.com/office/powerpoint/2010/main" val="42899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175EAA"/>
                </a:solidFill>
                <a:latin typeface="MetaPro-Normal"/>
                <a:cs typeface="MetaPro-Normal"/>
              </a:rPr>
              <a:t>MAHI / ACTIVITY</a:t>
            </a:r>
            <a:endParaRPr lang="en-US" sz="120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Complete the ‘</a:t>
            </a:r>
            <a:r>
              <a:rPr lang="en-US" sz="1200" b="1" dirty="0">
                <a:solidFill>
                  <a:srgbClr val="175EAA"/>
                </a:solidFill>
                <a:latin typeface="MetaPro-Normal"/>
                <a:cs typeface="MetaPro-Normal"/>
              </a:rPr>
              <a:t>1.2 Ocean Connection</a:t>
            </a:r>
            <a:r>
              <a:rPr lang="en-US" sz="1200" dirty="0">
                <a:latin typeface="MetaPro-Normal"/>
                <a:cs typeface="MetaPro-Normal"/>
              </a:rPr>
              <a:t>’ activities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etaPro-Normal"/>
                <a:cs typeface="MetaPro-Normal"/>
              </a:rPr>
              <a:t>These include: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latin typeface="MetaPro-Normal"/>
                <a:cs typeface="MetaPro-Normal"/>
              </a:rPr>
              <a:t>Activity 1 </a:t>
            </a:r>
            <a:r>
              <a:rPr lang="mr-IN" sz="1200" baseline="0" dirty="0">
                <a:latin typeface="MetaPro-Normal"/>
                <a:cs typeface="MetaPro-Normal"/>
              </a:rPr>
              <a:t>–</a:t>
            </a:r>
            <a:r>
              <a:rPr lang="en-US" sz="1200" baseline="0" dirty="0">
                <a:latin typeface="MetaPro-Normal"/>
                <a:cs typeface="MetaPro-Normal"/>
              </a:rPr>
              <a:t> True False card game (15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Activity 2 </a:t>
            </a:r>
            <a:r>
              <a:rPr lang="mr-IN" sz="1200" baseline="0" dirty="0">
                <a:latin typeface="MetaPro-Normal"/>
                <a:cs typeface="MetaPro-Normal"/>
              </a:rPr>
              <a:t>–</a:t>
            </a:r>
            <a:r>
              <a:rPr lang="en-US" sz="1200" baseline="0" dirty="0">
                <a:latin typeface="MetaPro-Normal"/>
                <a:cs typeface="MetaPro-Normal"/>
              </a:rPr>
              <a:t> Online reading, vocab review, </a:t>
            </a:r>
            <a:r>
              <a:rPr lang="en-US" sz="1200" baseline="0" dirty="0" err="1">
                <a:latin typeface="MetaPro-Normal"/>
                <a:cs typeface="MetaPro-Normal"/>
              </a:rPr>
              <a:t>Kahoot</a:t>
            </a:r>
            <a:r>
              <a:rPr lang="en-US" sz="1200" baseline="0" dirty="0">
                <a:latin typeface="MetaPro-Normal"/>
                <a:cs typeface="MetaPro-Normal"/>
              </a:rPr>
              <a:t> quiz, review and discuss (25+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Activity 3 </a:t>
            </a:r>
            <a:r>
              <a:rPr lang="mr-IN" sz="1200" baseline="0" dirty="0">
                <a:latin typeface="MetaPro-Normal"/>
                <a:cs typeface="MetaPro-Normal"/>
              </a:rPr>
              <a:t>–</a:t>
            </a:r>
            <a:r>
              <a:rPr lang="en-US" sz="1200" baseline="0" dirty="0">
                <a:latin typeface="MetaPro-Normal"/>
                <a:cs typeface="MetaPro-Normal"/>
              </a:rPr>
              <a:t> Matching games x 2, </a:t>
            </a:r>
            <a:r>
              <a:rPr lang="en-US" sz="1200" baseline="0" dirty="0" err="1">
                <a:latin typeface="MetaPro-Normal"/>
                <a:cs typeface="MetaPro-Normal"/>
              </a:rPr>
              <a:t>venn</a:t>
            </a:r>
            <a:r>
              <a:rPr lang="en-US" sz="1200" baseline="0" dirty="0">
                <a:latin typeface="MetaPro-Normal"/>
                <a:cs typeface="MetaPro-Normal"/>
              </a:rPr>
              <a:t> diagram, review and discuss (30+ minutes)</a:t>
            </a:r>
            <a:endParaRPr lang="en-US" sz="1200" dirty="0">
              <a:latin typeface="MetaPro-Normal"/>
              <a:cs typeface="MetaPro-Norma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a:latin typeface="MetaPro-Normal"/>
                <a:cs typeface="MetaPro-Normal"/>
              </a:rPr>
              <a:t>Activity 4</a:t>
            </a:r>
            <a:r>
              <a:rPr lang="en-US" sz="1200" baseline="0" dirty="0">
                <a:latin typeface="MetaPro-Normal"/>
                <a:cs typeface="MetaPro-Normal"/>
              </a:rPr>
              <a:t> </a:t>
            </a:r>
            <a:r>
              <a:rPr lang="mr-IN" sz="1200" baseline="0" dirty="0">
                <a:latin typeface="MetaPro-Normal"/>
                <a:cs typeface="MetaPro-Normal"/>
              </a:rPr>
              <a:t>–</a:t>
            </a:r>
            <a:r>
              <a:rPr lang="en-US" sz="1200" baseline="0" dirty="0">
                <a:latin typeface="MetaPro-Normal"/>
                <a:cs typeface="MetaPro-Normal"/>
              </a:rPr>
              <a:t> Group share, create a table, create a graph, review and discuss (40+ minutes)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EXTENSION / HOMEWORK </a:t>
            </a:r>
            <a:r>
              <a:rPr lang="mr-IN" sz="1200" baseline="0" dirty="0">
                <a:latin typeface="MetaPro-Normal"/>
                <a:cs typeface="MetaPro-Normal"/>
              </a:rPr>
              <a:t>–</a:t>
            </a:r>
            <a:r>
              <a:rPr lang="en-US" sz="1200" baseline="0" dirty="0">
                <a:latin typeface="MetaPro-Normal"/>
                <a:cs typeface="MetaPro-Normal"/>
              </a:rPr>
              <a:t> Create card set or quiz (45+ minutes)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a:solidFill>
                  <a:srgbClr val="175EAA"/>
                </a:solidFill>
                <a:latin typeface="MetaPro-Normal"/>
                <a:cs typeface="MetaPro-Normal"/>
              </a:rPr>
              <a:t>USEFUL RESOURCES / RĀRANGI PUKAPUKA</a:t>
            </a: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MetaPro-Normal"/>
                <a:cs typeface="MetaPro-Normal"/>
              </a:rPr>
              <a:t>For more information on oceans importance see: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https://</a:t>
            </a:r>
            <a:r>
              <a:rPr lang="en-US" sz="1200" baseline="0" dirty="0" err="1">
                <a:latin typeface="MetaPro-Normal"/>
                <a:cs typeface="MetaPro-Normal"/>
              </a:rPr>
              <a:t>wwf.panda.org</a:t>
            </a:r>
            <a:r>
              <a:rPr lang="en-US" sz="1200" baseline="0" dirty="0">
                <a:latin typeface="MetaPro-Normal"/>
                <a:cs typeface="MetaPro-Normal"/>
              </a:rPr>
              <a:t>/</a:t>
            </a:r>
            <a:r>
              <a:rPr lang="en-US" sz="1200" baseline="0" dirty="0" err="1">
                <a:latin typeface="MetaPro-Normal"/>
                <a:cs typeface="MetaPro-Normal"/>
              </a:rPr>
              <a:t>our_work</a:t>
            </a:r>
            <a:r>
              <a:rPr lang="en-US" sz="1200" baseline="0" dirty="0">
                <a:latin typeface="MetaPro-Normal"/>
                <a:cs typeface="MetaPro-Normal"/>
              </a:rPr>
              <a:t>/oceans/</a:t>
            </a:r>
            <a:r>
              <a:rPr lang="en-US" sz="1200" baseline="0" dirty="0" err="1">
                <a:latin typeface="MetaPro-Normal"/>
                <a:cs typeface="MetaPro-Normal"/>
              </a:rPr>
              <a:t>open_ocean</a:t>
            </a:r>
            <a:r>
              <a:rPr lang="en-US" sz="1200" baseline="0" dirty="0">
                <a:latin typeface="MetaPro-Normal"/>
                <a:cs typeface="MetaPro-Normal"/>
              </a:rPr>
              <a:t>/</a:t>
            </a:r>
            <a:r>
              <a:rPr lang="en-US" sz="1200" baseline="0" dirty="0" err="1">
                <a:latin typeface="MetaPro-Normal"/>
                <a:cs typeface="MetaPro-Normal"/>
              </a:rPr>
              <a:t>ocean_importance</a:t>
            </a:r>
            <a:r>
              <a:rPr lang="en-US" sz="1200" baseline="0" dirty="0">
                <a:latin typeface="MetaPro-Normal"/>
                <a:cs typeface="MetaPro-Normal"/>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a:latin typeface="MetaPro-Normal"/>
                <a:cs typeface="MetaPro-Normal"/>
              </a:rPr>
              <a:t>https://</a:t>
            </a:r>
            <a:r>
              <a:rPr lang="en-US" sz="1200" baseline="0" dirty="0" err="1">
                <a:latin typeface="MetaPro-Normal"/>
                <a:cs typeface="MetaPro-Normal"/>
              </a:rPr>
              <a:t>www.mfe.govt.nz</a:t>
            </a:r>
            <a:r>
              <a:rPr lang="en-US" sz="1200" baseline="0" dirty="0">
                <a:latin typeface="MetaPro-Normal"/>
                <a:cs typeface="MetaPro-Normal"/>
              </a:rPr>
              <a:t>/marine/why-our-marine-environment-matters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MetaPro-Normal"/>
              <a:cs typeface="MetaPro-Norm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etaPro-Normal"/>
              <a:cs typeface="MetaPro-Normal"/>
            </a:endParaRPr>
          </a:p>
          <a:p>
            <a:pPr algn="l"/>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t>10</a:t>
            </a:fld>
            <a:endParaRPr lang="en-US"/>
          </a:p>
        </p:txBody>
      </p:sp>
    </p:spTree>
    <p:extLst>
      <p:ext uri="{BB962C8B-B14F-4D97-AF65-F5344CB8AC3E}">
        <p14:creationId xmlns:p14="http://schemas.microsoft.com/office/powerpoint/2010/main" val="42899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file://localhost/Users/rika/Dropbox/MSC%20Job/2020/MSC%20templates%20and%20graphics/FISH%20SWIRL/Rika%20final%20banner%20files/Rect%20Banner%20Fish%20Swirl%20SMALL.png"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26" y="-94079"/>
            <a:ext cx="9142275" cy="1058486"/>
          </a:xfrm>
          <a:prstGeom prst="rect">
            <a:avLst/>
          </a:prstGeom>
        </p:spPr>
      </p:pic>
      <p:sp>
        <p:nvSpPr>
          <p:cNvPr id="2" name="Title Placeholder 1"/>
          <p:cNvSpPr>
            <a:spLocks noGrp="1"/>
          </p:cNvSpPr>
          <p:nvPr>
            <p:ph type="title"/>
          </p:nvPr>
        </p:nvSpPr>
        <p:spPr>
          <a:xfrm>
            <a:off x="457200" y="205978"/>
            <a:ext cx="8229600" cy="627528"/>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19995"/>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Slide Number Placeholder 5"/>
          <p:cNvSpPr txBox="1">
            <a:spLocks/>
          </p:cNvSpPr>
          <p:nvPr userDrawn="1"/>
        </p:nvSpPr>
        <p:spPr>
          <a:xfrm>
            <a:off x="8623488" y="4654700"/>
            <a:ext cx="482600" cy="32765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7" name="Picture 6" descr="Screen Shot 2020-09-21 at 1.21.45 PM.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348719"/>
            <a:ext cx="8531682" cy="794781"/>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dt="0"/>
  <p:txStyles>
    <p:titleStyle>
      <a:lvl1pPr algn="l" defTabSz="457200" rtl="0" eaLnBrk="1" latinLnBrk="0" hangingPunct="1">
        <a:spcBef>
          <a:spcPct val="0"/>
        </a:spcBef>
        <a:buNone/>
        <a:defRPr sz="4400" b="0" i="0" kern="1200">
          <a:solidFill>
            <a:schemeClr val="bg1"/>
          </a:solidFill>
          <a:latin typeface="MetaPro-Normal"/>
          <a:ea typeface="+mj-ea"/>
          <a:cs typeface="MetaPro-Normal"/>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reate.kahoot.it/share/marine-stewardship-council-nz-1-1-whaitere/71878f02-b4ff-4bc5-9e5d-e569a76fab2a" TargetMode="External"/><Relationship Id="rId3" Type="http://schemas.openxmlformats.org/officeDocument/2006/relationships/image" Target="../media/image21.png"/><Relationship Id="rId7" Type="http://schemas.openxmlformats.org/officeDocument/2006/relationships/hyperlink" Target="http://eng.mataurangamaori.tki.org.nz/Support-materials/Te-Reo-Maori/Maori-Myths-Legends-and-Contemporary-Stories/Whaitere-the-enchanted-stingra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8.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file://localhost/Users/rika/Dropbox/MSC%20Job/2020/Te%20Ara%20whakapapa%20of%20oceans.gif" TargetMode="External"/><Relationship Id="rId5" Type="http://schemas.openxmlformats.org/officeDocument/2006/relationships/image" Target="../media/image20.gif"/><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6" name="Picture 5"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3" name="Picture 12"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9780" y="0"/>
            <a:ext cx="1382122" cy="993219"/>
          </a:xfrm>
          <a:prstGeom prst="rect">
            <a:avLst/>
          </a:prstGeom>
        </p:spPr>
      </p:pic>
      <p:pic>
        <p:nvPicPr>
          <p:cNvPr id="14" name="Picture 13" descr="White_Seabre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1583" y="-331438"/>
            <a:ext cx="1382122" cy="993219"/>
          </a:xfrm>
          <a:prstGeom prst="rect">
            <a:avLst/>
          </a:prstGeom>
        </p:spPr>
      </p:pic>
      <p:pic>
        <p:nvPicPr>
          <p:cNvPr id="2" name="Picture 1" descr="MSCI_NZSCHOOLSLOGO_WIDE_RGB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2850360"/>
          </a:xfrm>
          <a:prstGeom prst="rect">
            <a:avLst/>
          </a:prstGeom>
        </p:spPr>
      </p:pic>
    </p:spTree>
    <p:extLst>
      <p:ext uri="{BB962C8B-B14F-4D97-AF65-F5344CB8AC3E}">
        <p14:creationId xmlns:p14="http://schemas.microsoft.com/office/powerpoint/2010/main" val="265838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5493797" y="2539766"/>
            <a:ext cx="3557275" cy="2255172"/>
          </a:xfrm>
          <a:prstGeom prst="rect">
            <a:avLst/>
          </a:prstGeom>
        </p:spPr>
      </p:pic>
      <p:pic>
        <p:nvPicPr>
          <p:cNvPr id="10" name="Picture 9" descr="Blue_Fish5 copy 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859817"/>
            <a:ext cx="5586726" cy="3904147"/>
          </a:xfrm>
          <a:prstGeom prst="rect">
            <a:avLst/>
          </a:prstGeom>
        </p:spPr>
      </p:pic>
      <p:sp>
        <p:nvSpPr>
          <p:cNvPr id="2" name="Title 1"/>
          <p:cNvSpPr>
            <a:spLocks noGrp="1"/>
          </p:cNvSpPr>
          <p:nvPr>
            <p:ph type="title"/>
          </p:nvPr>
        </p:nvSpPr>
        <p:spPr>
          <a:xfrm>
            <a:off x="132693" y="123879"/>
            <a:ext cx="8426530" cy="627528"/>
          </a:xfrm>
        </p:spPr>
        <p:txBody>
          <a:bodyPr>
            <a:noAutofit/>
          </a:bodyPr>
          <a:lstStyle/>
          <a:p>
            <a:r>
              <a:rPr lang="en-US" sz="3200" dirty="0">
                <a:latin typeface="Arial Narrow"/>
                <a:cs typeface="Arial Narrow"/>
              </a:rPr>
              <a:t>IMPORTANCE OF THE SEA TO US </a:t>
            </a:r>
            <a:endParaRPr lang="en-US" sz="3200" dirty="0"/>
          </a:p>
        </p:txBody>
      </p:sp>
      <p:sp>
        <p:nvSpPr>
          <p:cNvPr id="5" name="Content Placeholder 4"/>
          <p:cNvSpPr>
            <a:spLocks noGrp="1"/>
          </p:cNvSpPr>
          <p:nvPr>
            <p:ph sz="half" idx="1"/>
          </p:nvPr>
        </p:nvSpPr>
        <p:spPr>
          <a:xfrm>
            <a:off x="288669" y="1094000"/>
            <a:ext cx="5085828" cy="3582968"/>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 DISCUSSION</a:t>
            </a:r>
          </a:p>
          <a:p>
            <a:pPr>
              <a:spcBef>
                <a:spcPts val="300"/>
              </a:spcBef>
              <a:spcAft>
                <a:spcPts val="300"/>
              </a:spcAft>
            </a:pPr>
            <a:r>
              <a:rPr lang="en-US" sz="2000" dirty="0">
                <a:latin typeface="Arial"/>
                <a:cs typeface="Arial"/>
              </a:rPr>
              <a:t>Oceans cover 71% of the earth</a:t>
            </a:r>
          </a:p>
          <a:p>
            <a:pPr>
              <a:spcBef>
                <a:spcPts val="300"/>
              </a:spcBef>
              <a:spcAft>
                <a:spcPts val="300"/>
              </a:spcAft>
            </a:pPr>
            <a:r>
              <a:rPr lang="en-US" sz="2000" dirty="0">
                <a:latin typeface="Arial"/>
                <a:cs typeface="Arial"/>
              </a:rPr>
              <a:t>Oceans hold 97% of the world’s water</a:t>
            </a:r>
          </a:p>
          <a:p>
            <a:pPr>
              <a:spcBef>
                <a:spcPts val="300"/>
              </a:spcBef>
              <a:spcAft>
                <a:spcPts val="300"/>
              </a:spcAft>
            </a:pPr>
            <a:r>
              <a:rPr lang="en-US" sz="2000" dirty="0">
                <a:latin typeface="Arial"/>
                <a:cs typeface="Arial"/>
              </a:rPr>
              <a:t>Oceans affect climate &amp; weather</a:t>
            </a:r>
          </a:p>
          <a:p>
            <a:pPr>
              <a:spcBef>
                <a:spcPts val="300"/>
              </a:spcBef>
              <a:spcAft>
                <a:spcPts val="300"/>
              </a:spcAft>
            </a:pPr>
            <a:r>
              <a:rPr lang="en-US" sz="2000" dirty="0">
                <a:latin typeface="Arial"/>
                <a:cs typeface="Arial"/>
              </a:rPr>
              <a:t>Many of us eat fish and visit the sea</a:t>
            </a:r>
          </a:p>
          <a:p>
            <a:pPr>
              <a:spcBef>
                <a:spcPts val="300"/>
              </a:spcBef>
              <a:spcAft>
                <a:spcPts val="300"/>
              </a:spcAft>
            </a:pPr>
            <a:r>
              <a:rPr lang="en-US" sz="2000" dirty="0">
                <a:latin typeface="Arial"/>
                <a:cs typeface="Arial"/>
              </a:rPr>
              <a:t>Many </a:t>
            </a:r>
            <a:r>
              <a:rPr lang="en-US" sz="2000" dirty="0" err="1">
                <a:latin typeface="Arial"/>
                <a:cs typeface="Arial"/>
              </a:rPr>
              <a:t>tūpuna</a:t>
            </a:r>
            <a:r>
              <a:rPr lang="en-US" sz="2000" dirty="0">
                <a:latin typeface="Arial"/>
                <a:cs typeface="Arial"/>
              </a:rPr>
              <a:t> / ancestors travelled to Aotearoa New Zealand by </a:t>
            </a:r>
            <a:r>
              <a:rPr lang="en-US" sz="2000" dirty="0" err="1">
                <a:latin typeface="Arial"/>
                <a:cs typeface="Arial"/>
              </a:rPr>
              <a:t>waka</a:t>
            </a:r>
            <a:r>
              <a:rPr lang="en-US" sz="2000" dirty="0">
                <a:latin typeface="Arial"/>
                <a:cs typeface="Arial"/>
              </a:rPr>
              <a:t> / boat </a:t>
            </a:r>
          </a:p>
          <a:p>
            <a:pPr>
              <a:spcBef>
                <a:spcPts val="300"/>
              </a:spcBef>
              <a:spcAft>
                <a:spcPts val="300"/>
              </a:spcAft>
            </a:pPr>
            <a:r>
              <a:rPr lang="en-US" sz="2000" dirty="0">
                <a:latin typeface="Arial"/>
                <a:cs typeface="Arial"/>
              </a:rPr>
              <a:t>W</a:t>
            </a:r>
            <a:r>
              <a:rPr lang="x-none" sz="2000" dirty="0">
                <a:latin typeface="Arial"/>
                <a:cs typeface="Arial"/>
              </a:rPr>
              <a:t>e </a:t>
            </a:r>
            <a:r>
              <a:rPr lang="en-US" sz="2000" dirty="0">
                <a:latin typeface="Arial"/>
                <a:cs typeface="Arial"/>
              </a:rPr>
              <a:t>are all connected to the sea</a:t>
            </a:r>
          </a:p>
        </p:txBody>
      </p:sp>
      <p:pic>
        <p:nvPicPr>
          <p:cNvPr id="8" name="Content Placeholder 7" descr="iStock Barracuda fish swimming in a swirl-scr SMALLER2.png"/>
          <p:cNvPicPr>
            <a:picLocks noGrp="1" noChangeAspect="1"/>
          </p:cNvPicPr>
          <p:nvPr>
            <p:ph sz="half" idx="2"/>
          </p:nvPr>
        </p:nvPicPr>
        <p:blipFill>
          <a:blip r:embed="rId6" cstate="screen">
            <a:extLst>
              <a:ext uri="{28A0092B-C50C-407E-A947-70E740481C1C}">
                <a14:useLocalDpi xmlns:a14="http://schemas.microsoft.com/office/drawing/2010/main"/>
              </a:ext>
            </a:extLst>
          </a:blip>
          <a:srcRect/>
          <a:stretch>
            <a:fillRect/>
          </a:stretch>
        </p:blipFill>
        <p:spPr>
          <a:xfrm rot="492527">
            <a:off x="6210614" y="552915"/>
            <a:ext cx="2545312" cy="2139353"/>
          </a:xfrm>
        </p:spPr>
      </p:pic>
      <p:sp>
        <p:nvSpPr>
          <p:cNvPr id="12" name="Content Placeholder 4"/>
          <p:cNvSpPr txBox="1">
            <a:spLocks/>
          </p:cNvSpPr>
          <p:nvPr/>
        </p:nvSpPr>
        <p:spPr>
          <a:xfrm>
            <a:off x="5586726" y="2863020"/>
            <a:ext cx="3375671" cy="1684127"/>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0"/>
              </a:spcBef>
              <a:spcAft>
                <a:spcPts val="0"/>
              </a:spcAft>
              <a:buNone/>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Bef>
                <a:spcPts val="0"/>
              </a:spcBef>
              <a:spcAft>
                <a:spcPts val="0"/>
              </a:spcAft>
              <a:buNone/>
              <a:defRPr/>
            </a:pPr>
            <a:r>
              <a:rPr lang="en-US" sz="1800" dirty="0">
                <a:latin typeface="Arial"/>
                <a:cs typeface="Arial"/>
              </a:rPr>
              <a:t>Explore the importance of the sea more deeply using</a:t>
            </a:r>
          </a:p>
          <a:p>
            <a:pPr marL="0" indent="0" algn="ctr">
              <a:spcBef>
                <a:spcPts val="0"/>
              </a:spcBef>
              <a:spcAft>
                <a:spcPts val="0"/>
              </a:spcAft>
              <a:buNone/>
              <a:defRPr/>
            </a:pPr>
            <a:r>
              <a:rPr lang="en-US" sz="1800" dirty="0">
                <a:solidFill>
                  <a:srgbClr val="175EAA"/>
                </a:solidFill>
                <a:latin typeface="Arial"/>
                <a:cs typeface="Arial"/>
              </a:rPr>
              <a:t>Ocean Connections Teacher Outline (1.1)</a:t>
            </a:r>
            <a:endParaRPr lang="en-US" sz="1800" dirty="0">
              <a:latin typeface="Arial"/>
              <a:cs typeface="Arial"/>
            </a:endParaRP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40159">
            <a:off x="7937671" y="-122112"/>
            <a:ext cx="993675" cy="891395"/>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740159">
            <a:off x="8647162" y="201274"/>
            <a:ext cx="993675" cy="891395"/>
          </a:xfrm>
          <a:prstGeom prst="rect">
            <a:avLst/>
          </a:prstGeom>
        </p:spPr>
      </p:pic>
    </p:spTree>
    <p:extLst>
      <p:ext uri="{BB962C8B-B14F-4D97-AF65-F5344CB8AC3E}">
        <p14:creationId xmlns:p14="http://schemas.microsoft.com/office/powerpoint/2010/main" val="1023834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dissolve">
                                      <p:cBhvr>
                                        <p:cTn id="43" dur="500"/>
                                        <p:tgtEl>
                                          <p:spTgt spid="1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
                                            <p:txEl>
                                              <p:pRg st="1" end="1"/>
                                            </p:txEl>
                                          </p:spTgt>
                                        </p:tgtEl>
                                        <p:attrNameLst>
                                          <p:attrName>style.visibility</p:attrName>
                                        </p:attrNameLst>
                                      </p:cBhvr>
                                      <p:to>
                                        <p:strVal val="visible"/>
                                      </p:to>
                                    </p:set>
                                    <p:animEffect transition="in" filter="dissolve">
                                      <p:cBhvr>
                                        <p:cTn id="48" dur="500"/>
                                        <p:tgtEl>
                                          <p:spTgt spid="12">
                                            <p:txEl>
                                              <p:pRg st="1" end="1"/>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Effect transition="in" filter="dissolve">
                                      <p:cBhvr>
                                        <p:cTn id="5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4704267" y="751407"/>
            <a:ext cx="4457703" cy="4079650"/>
          </a:xfrm>
          <a:prstGeom prst="rect">
            <a:avLst/>
          </a:prstGeom>
        </p:spPr>
      </p:pic>
      <p:pic>
        <p:nvPicPr>
          <p:cNvPr id="16" name="Picture 15" descr="Blue_Fish5 copy 2.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841" y="751407"/>
            <a:ext cx="5025810" cy="4079650"/>
          </a:xfrm>
          <a:prstGeom prst="rect">
            <a:avLst/>
          </a:prstGeom>
        </p:spPr>
      </p:pic>
      <p:sp>
        <p:nvSpPr>
          <p:cNvPr id="19" name="Content Placeholder 2"/>
          <p:cNvSpPr txBox="1">
            <a:spLocks/>
          </p:cNvSpPr>
          <p:nvPr/>
        </p:nvSpPr>
        <p:spPr>
          <a:xfrm>
            <a:off x="225621" y="1083409"/>
            <a:ext cx="4383080" cy="3747648"/>
          </a:xfrm>
          <a:prstGeom prst="rect">
            <a:avLst/>
          </a:prstGeom>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194"/>
                </a:solidFill>
                <a:latin typeface="Arial Narrow"/>
                <a:cs typeface="Arial Narrow"/>
              </a:rPr>
              <a:t>KŌRERORERO/ DISCUSSION</a:t>
            </a:r>
          </a:p>
          <a:p>
            <a:pPr marL="260350" indent="-260350">
              <a:spcBef>
                <a:spcPts val="300"/>
              </a:spcBef>
              <a:spcAft>
                <a:spcPts val="300"/>
              </a:spcAft>
            </a:pPr>
            <a:r>
              <a:rPr lang="en-US" sz="2000" dirty="0">
                <a:latin typeface="Arial"/>
                <a:cs typeface="Arial"/>
              </a:rPr>
              <a:t>Many of our </a:t>
            </a:r>
            <a:r>
              <a:rPr lang="en-US" sz="2000" dirty="0" err="1">
                <a:latin typeface="Arial"/>
                <a:cs typeface="Arial"/>
              </a:rPr>
              <a:t>tūpuna</a:t>
            </a:r>
            <a:r>
              <a:rPr lang="en-US" sz="2000" dirty="0">
                <a:latin typeface="Arial"/>
                <a:cs typeface="Arial"/>
              </a:rPr>
              <a:t> [ancestors] were fishing folk</a:t>
            </a:r>
          </a:p>
          <a:p>
            <a:pPr marL="184150" indent="-184150">
              <a:spcBef>
                <a:spcPts val="300"/>
              </a:spcBef>
              <a:spcAft>
                <a:spcPts val="300"/>
              </a:spcAft>
            </a:pPr>
            <a:r>
              <a:rPr lang="en-US" sz="2000" dirty="0">
                <a:latin typeface="Arial"/>
                <a:cs typeface="Arial"/>
              </a:rPr>
              <a:t>The sea and its bounty is a</a:t>
            </a:r>
            <a:r>
              <a:rPr lang="en-US" sz="2000" b="1" dirty="0">
                <a:latin typeface="Arial"/>
                <a:cs typeface="Arial"/>
              </a:rPr>
              <a:t> </a:t>
            </a:r>
            <a:r>
              <a:rPr lang="en-US" sz="2000" dirty="0">
                <a:solidFill>
                  <a:srgbClr val="000000"/>
                </a:solidFill>
                <a:latin typeface="Arial"/>
                <a:cs typeface="Arial"/>
              </a:rPr>
              <a:t>Taonga</a:t>
            </a:r>
            <a:r>
              <a:rPr lang="en-US" sz="2000" dirty="0">
                <a:solidFill>
                  <a:srgbClr val="175EAA"/>
                </a:solidFill>
                <a:latin typeface="Arial"/>
                <a:cs typeface="Arial"/>
              </a:rPr>
              <a:t> </a:t>
            </a:r>
            <a:r>
              <a:rPr lang="en-US" sz="2000" dirty="0" err="1">
                <a:solidFill>
                  <a:srgbClr val="000000"/>
                </a:solidFill>
                <a:latin typeface="Arial"/>
                <a:cs typeface="Arial"/>
              </a:rPr>
              <a:t>Tuku</a:t>
            </a:r>
            <a:r>
              <a:rPr lang="en-US" sz="2000" dirty="0">
                <a:solidFill>
                  <a:srgbClr val="000000"/>
                </a:solidFill>
                <a:latin typeface="Arial"/>
                <a:cs typeface="Arial"/>
              </a:rPr>
              <a:t> </a:t>
            </a:r>
            <a:r>
              <a:rPr lang="en-US" sz="2000" dirty="0" err="1">
                <a:solidFill>
                  <a:srgbClr val="000000"/>
                </a:solidFill>
                <a:latin typeface="Arial"/>
                <a:cs typeface="Arial"/>
              </a:rPr>
              <a:t>iho</a:t>
            </a:r>
            <a:r>
              <a:rPr lang="en-US" sz="2000" dirty="0">
                <a:solidFill>
                  <a:srgbClr val="000000"/>
                </a:solidFill>
                <a:latin typeface="Arial"/>
                <a:cs typeface="Arial"/>
              </a:rPr>
              <a:t> [a </a:t>
            </a:r>
            <a:r>
              <a:rPr lang="en-US" sz="2000" dirty="0">
                <a:latin typeface="Arial"/>
                <a:cs typeface="Arial"/>
              </a:rPr>
              <a:t>treasure passed down from previous generations]</a:t>
            </a:r>
          </a:p>
          <a:p>
            <a:pPr marL="184150" indent="-184150">
              <a:spcBef>
                <a:spcPts val="300"/>
              </a:spcBef>
              <a:spcAft>
                <a:spcPts val="300"/>
              </a:spcAft>
            </a:pPr>
            <a:r>
              <a:rPr lang="en-US" sz="2000" dirty="0">
                <a:latin typeface="Arial"/>
                <a:cs typeface="Arial"/>
              </a:rPr>
              <a:t>By being good </a:t>
            </a:r>
            <a:r>
              <a:rPr lang="en-US" sz="2000" dirty="0">
                <a:solidFill>
                  <a:srgbClr val="000000"/>
                </a:solidFill>
                <a:latin typeface="Arial"/>
                <a:cs typeface="Arial"/>
              </a:rPr>
              <a:t>kaitiaki </a:t>
            </a:r>
            <a:r>
              <a:rPr lang="en-US" sz="2000" dirty="0">
                <a:latin typeface="Arial"/>
                <a:cs typeface="Arial"/>
              </a:rPr>
              <a:t>[guardians or those that look after] the ocean will provide for generations to come</a:t>
            </a:r>
          </a:p>
        </p:txBody>
      </p:sp>
      <p:pic>
        <p:nvPicPr>
          <p:cNvPr id="2" name="Picture 1" descr="ocean-4549747_1280.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283018">
            <a:off x="6709245" y="920525"/>
            <a:ext cx="2199680" cy="1393044"/>
          </a:xfrm>
          <a:prstGeom prst="rect">
            <a:avLst/>
          </a:prstGeom>
        </p:spPr>
      </p:pic>
      <p:sp>
        <p:nvSpPr>
          <p:cNvPr id="4" name="Rectangle 3"/>
          <p:cNvSpPr/>
          <p:nvPr/>
        </p:nvSpPr>
        <p:spPr>
          <a:xfrm>
            <a:off x="4971969" y="2355193"/>
            <a:ext cx="3871941" cy="1954074"/>
          </a:xfrm>
          <a:prstGeom prst="rect">
            <a:avLst/>
          </a:prstGeom>
        </p:spPr>
        <p:txBody>
          <a:bodyPr wrap="square">
            <a:spAutoFit/>
          </a:bodyPr>
          <a:lstStyle/>
          <a:p>
            <a:pPr algn="ctr"/>
            <a:r>
              <a:rPr lang="en-US" sz="2000" b="1" dirty="0">
                <a:solidFill>
                  <a:srgbClr val="009AC7"/>
                </a:solidFill>
                <a:latin typeface="Arial Narrow"/>
                <a:cs typeface="Arial Narrow"/>
              </a:rPr>
              <a:t>KŌRERO PUKAPUKA / READ</a:t>
            </a:r>
          </a:p>
          <a:p>
            <a:pPr algn="ctr">
              <a:lnSpc>
                <a:spcPct val="112000"/>
              </a:lnSpc>
            </a:pPr>
            <a:r>
              <a:rPr lang="x-none" dirty="0">
                <a:latin typeface="Arial"/>
                <a:cs typeface="Arial"/>
              </a:rPr>
              <a:t>Read the story about Whaitere the </a:t>
            </a:r>
            <a:r>
              <a:rPr lang="x-none" dirty="0">
                <a:latin typeface="Arial"/>
                <a:cs typeface="Arial"/>
                <a:hlinkClick r:id="rId7"/>
              </a:rPr>
              <a:t>stingray who became a kaitiaki</a:t>
            </a:r>
            <a:endParaRPr lang="x-none" dirty="0">
              <a:latin typeface="Arial"/>
              <a:cs typeface="Arial"/>
            </a:endParaRPr>
          </a:p>
          <a:p>
            <a:pPr algn="ctr">
              <a:lnSpc>
                <a:spcPct val="112000"/>
              </a:lnSpc>
            </a:pPr>
            <a:endParaRPr lang="x-none" dirty="0">
              <a:latin typeface="Arial"/>
              <a:cs typeface="Arial"/>
            </a:endParaRPr>
          </a:p>
          <a:p>
            <a:pPr algn="ctr">
              <a:defRPr/>
            </a:pPr>
            <a:r>
              <a:rPr lang="x-none" sz="2000" b="1" dirty="0">
                <a:solidFill>
                  <a:srgbClr val="175EAA"/>
                </a:solidFill>
                <a:latin typeface="Arial Narrow"/>
                <a:cs typeface="Arial Narrow"/>
              </a:rPr>
              <a:t>MAHI / 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algn="ctr">
              <a:spcBef>
                <a:spcPts val="300"/>
              </a:spcBef>
              <a:spcAft>
                <a:spcPts val="300"/>
              </a:spcAft>
            </a:pPr>
            <a:r>
              <a:rPr lang="x-none" dirty="0">
                <a:latin typeface="Arial"/>
                <a:cs typeface="Arial"/>
              </a:rPr>
              <a:t>Play </a:t>
            </a:r>
            <a:r>
              <a:rPr lang="x-none" dirty="0">
                <a:solidFill>
                  <a:srgbClr val="175EAA"/>
                </a:solidFill>
                <a:latin typeface="Arial"/>
                <a:cs typeface="Arial"/>
              </a:rPr>
              <a:t>Whaitere </a:t>
            </a:r>
            <a:r>
              <a:rPr lang="x-none" dirty="0">
                <a:solidFill>
                  <a:srgbClr val="175EAA"/>
                </a:solidFill>
                <a:latin typeface="Arial"/>
                <a:cs typeface="Arial"/>
                <a:hlinkClick r:id="rId8"/>
              </a:rPr>
              <a:t>Kahoot</a:t>
            </a:r>
            <a:endParaRPr lang="en-US" dirty="0">
              <a:solidFill>
                <a:srgbClr val="175EAA"/>
              </a:solidFill>
              <a:latin typeface="Arial"/>
              <a:cs typeface="Arial"/>
            </a:endParaRPr>
          </a:p>
        </p:txBody>
      </p:sp>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40159">
            <a:off x="7937671" y="-122112"/>
            <a:ext cx="993675" cy="891395"/>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40159">
            <a:off x="8647162" y="201274"/>
            <a:ext cx="993675" cy="891395"/>
          </a:xfrm>
          <a:prstGeom prst="rect">
            <a:avLst/>
          </a:prstGeom>
        </p:spPr>
      </p:pic>
      <p:sp>
        <p:nvSpPr>
          <p:cNvPr id="14" name="Title 1"/>
          <p:cNvSpPr txBox="1">
            <a:spLocks/>
          </p:cNvSpPr>
          <p:nvPr/>
        </p:nvSpPr>
        <p:spPr>
          <a:xfrm>
            <a:off x="132693" y="123879"/>
            <a:ext cx="8426530" cy="62752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MetaPro-Normal"/>
                <a:ea typeface="+mj-ea"/>
                <a:cs typeface="MetaPro-Normal"/>
              </a:defRPr>
            </a:lvl1pPr>
          </a:lstStyle>
          <a:p>
            <a:r>
              <a:rPr lang="en-US" sz="3200" dirty="0">
                <a:latin typeface="Arial Narrow"/>
                <a:cs typeface="Arial Narrow"/>
              </a:rPr>
              <a:t>IMPORTANCE OF THE SEA TO US </a:t>
            </a:r>
            <a:endParaRPr lang="en-US" sz="3200" dirty="0"/>
          </a:p>
        </p:txBody>
      </p:sp>
    </p:spTree>
    <p:extLst>
      <p:ext uri="{BB962C8B-B14F-4D97-AF65-F5344CB8AC3E}">
        <p14:creationId xmlns:p14="http://schemas.microsoft.com/office/powerpoint/2010/main" val="4021325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dissolv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Screenshot 2020-03-23 11.19.50.pn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 y="-105822"/>
            <a:ext cx="9144000" cy="4444617"/>
          </a:xfrm>
        </p:spPr>
      </p:pic>
    </p:spTree>
    <p:extLst>
      <p:ext uri="{BB962C8B-B14F-4D97-AF65-F5344CB8AC3E}">
        <p14:creationId xmlns:p14="http://schemas.microsoft.com/office/powerpoint/2010/main" val="24918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68" y="10533"/>
            <a:ext cx="8576033" cy="847792"/>
          </a:xfrm>
        </p:spPr>
        <p:txBody>
          <a:bodyPr>
            <a:normAutofit/>
          </a:bodyPr>
          <a:lstStyle/>
          <a:p>
            <a:r>
              <a:rPr lang="en-US" sz="3200" dirty="0">
                <a:latin typeface="Arial Narrow"/>
                <a:cs typeface="Arial Narrow"/>
              </a:rPr>
              <a:t>HELPFUL STUFF FOR TEACHERS</a:t>
            </a:r>
          </a:p>
        </p:txBody>
      </p:sp>
      <p:sp>
        <p:nvSpPr>
          <p:cNvPr id="9" name="Content Placeholder 8"/>
          <p:cNvSpPr>
            <a:spLocks noGrp="1"/>
          </p:cNvSpPr>
          <p:nvPr>
            <p:ph sz="half" idx="1"/>
          </p:nvPr>
        </p:nvSpPr>
        <p:spPr>
          <a:xfrm>
            <a:off x="3127773" y="1440463"/>
            <a:ext cx="5902004" cy="3633187"/>
          </a:xfrm>
        </p:spPr>
        <p:txBody>
          <a:bodyPr>
            <a:noAutofit/>
          </a:bodyPr>
          <a:lstStyle/>
          <a:p>
            <a:pPr marL="265113" lvl="0" indent="-179388">
              <a:spcBef>
                <a:spcPts val="300"/>
              </a:spcBef>
              <a:spcAft>
                <a:spcPts val="300"/>
              </a:spcAft>
              <a:tabLst>
                <a:tab pos="169863" algn="l"/>
              </a:tabLst>
            </a:pPr>
            <a:r>
              <a:rPr lang="en-IN" sz="1700" dirty="0">
                <a:latin typeface="Arial"/>
                <a:cs typeface="Arial"/>
              </a:rPr>
              <a:t>Level 3-5 Science, Social Science, Hauora &amp; Pūtaiao </a:t>
            </a:r>
          </a:p>
          <a:p>
            <a:pPr marL="265113" lvl="0" indent="-179388">
              <a:spcBef>
                <a:spcPts val="300"/>
              </a:spcBef>
              <a:spcAft>
                <a:spcPts val="300"/>
              </a:spcAft>
              <a:tabLst>
                <a:tab pos="169863" algn="l"/>
              </a:tabLst>
            </a:pPr>
            <a:r>
              <a:rPr lang="en-IN" sz="1700" dirty="0">
                <a:latin typeface="Arial"/>
                <a:cs typeface="Arial"/>
              </a:rPr>
              <a:t>See </a:t>
            </a:r>
            <a:r>
              <a:rPr lang="en-IN" sz="1700" dirty="0">
                <a:solidFill>
                  <a:srgbClr val="175EAA"/>
                </a:solidFill>
                <a:latin typeface="Arial"/>
                <a:cs typeface="Arial"/>
              </a:rPr>
              <a:t>Topic 1 Planner </a:t>
            </a:r>
            <a:r>
              <a:rPr lang="en-IN" sz="1700" dirty="0">
                <a:latin typeface="Arial"/>
                <a:cs typeface="Arial"/>
              </a:rPr>
              <a:t>for detail on curriculum links, learning outcomes and summary of activities</a:t>
            </a:r>
          </a:p>
          <a:p>
            <a:pPr marL="265113" lvl="0" indent="-179388">
              <a:spcBef>
                <a:spcPts val="300"/>
              </a:spcBef>
              <a:spcAft>
                <a:spcPts val="300"/>
              </a:spcAft>
              <a:tabLst>
                <a:tab pos="169863" algn="l"/>
              </a:tabLst>
            </a:pPr>
            <a:r>
              <a:rPr lang="en-IN" sz="1700" dirty="0">
                <a:latin typeface="Arial"/>
                <a:cs typeface="Arial"/>
              </a:rPr>
              <a:t>See also teacher notes below slides</a:t>
            </a:r>
          </a:p>
          <a:p>
            <a:pPr marL="265113" indent="-179388">
              <a:spcBef>
                <a:spcPts val="300"/>
              </a:spcBef>
              <a:spcAft>
                <a:spcPts val="300"/>
              </a:spcAft>
              <a:tabLst>
                <a:tab pos="185738" algn="l"/>
              </a:tabLst>
            </a:pPr>
            <a:r>
              <a:rPr lang="en-IN" sz="1700" dirty="0">
                <a:latin typeface="Arial"/>
                <a:cs typeface="Arial"/>
              </a:rPr>
              <a:t>Each subtopic also has a </a:t>
            </a:r>
            <a:r>
              <a:rPr lang="en-IN" sz="1700" dirty="0">
                <a:solidFill>
                  <a:srgbClr val="175EAA"/>
                </a:solidFill>
                <a:latin typeface="Arial"/>
                <a:cs typeface="Arial"/>
              </a:rPr>
              <a:t>Teacher Outline</a:t>
            </a:r>
          </a:p>
          <a:p>
            <a:pPr marL="265113" indent="-179388">
              <a:spcBef>
                <a:spcPts val="300"/>
              </a:spcBef>
              <a:spcAft>
                <a:spcPts val="300"/>
              </a:spcAft>
              <a:tabLst>
                <a:tab pos="185738" algn="l"/>
              </a:tabLst>
            </a:pPr>
            <a:r>
              <a:rPr lang="en-IN" sz="1700" dirty="0">
                <a:latin typeface="Arial"/>
                <a:cs typeface="Arial"/>
              </a:rPr>
              <a:t>Most activities have variations [easy, harder and extending]</a:t>
            </a:r>
          </a:p>
          <a:p>
            <a:pPr marL="265113" indent="-179388">
              <a:spcBef>
                <a:spcPts val="300"/>
              </a:spcBef>
              <a:spcAft>
                <a:spcPts val="300"/>
              </a:spcAft>
              <a:tabLst>
                <a:tab pos="185738" algn="l"/>
              </a:tabLst>
            </a:pPr>
            <a:r>
              <a:rPr lang="en-IN" sz="1700" dirty="0">
                <a:latin typeface="Arial"/>
                <a:cs typeface="Arial"/>
              </a:rPr>
              <a:t>Slides with trickier content are labelled </a:t>
            </a:r>
            <a:r>
              <a:rPr lang="en-IN" sz="1700" dirty="0">
                <a:solidFill>
                  <a:srgbClr val="FF0000"/>
                </a:solidFill>
                <a:latin typeface="Arial"/>
                <a:cs typeface="Arial"/>
              </a:rPr>
              <a:t>expert</a:t>
            </a:r>
            <a:r>
              <a:rPr lang="en-IN" sz="1700" dirty="0">
                <a:latin typeface="Arial"/>
                <a:cs typeface="Arial"/>
              </a:rPr>
              <a:t> [top right corner] </a:t>
            </a:r>
          </a:p>
        </p:txBody>
      </p:sp>
      <p:pic>
        <p:nvPicPr>
          <p:cNvPr id="3" name="Picture 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12763" flipH="1">
            <a:off x="827167" y="3333397"/>
            <a:ext cx="1889928" cy="1666564"/>
          </a:xfrm>
          <a:prstGeom prst="rect">
            <a:avLst/>
          </a:prstGeom>
        </p:spPr>
      </p:pic>
      <p:pic>
        <p:nvPicPr>
          <p:cNvPr id="7" name="Picture 6"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165575">
            <a:off x="1573954" y="3164599"/>
            <a:ext cx="893064" cy="792480"/>
          </a:xfrm>
          <a:prstGeom prst="rect">
            <a:avLst/>
          </a:prstGeom>
        </p:spPr>
      </p:pic>
      <p:pic>
        <p:nvPicPr>
          <p:cNvPr id="11" name="Picture 10" descr="Blu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9277530">
            <a:off x="203773" y="3682829"/>
            <a:ext cx="637032" cy="521208"/>
          </a:xfrm>
          <a:prstGeom prst="rect">
            <a:avLst/>
          </a:prstGeom>
        </p:spPr>
      </p:pic>
      <p:pic>
        <p:nvPicPr>
          <p:cNvPr id="12" name="Picture 11" descr="Blue_Bubble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20484" y="1139301"/>
            <a:ext cx="1107289" cy="3012946"/>
          </a:xfrm>
          <a:prstGeom prst="rect">
            <a:avLst/>
          </a:prstGeom>
        </p:spPr>
      </p:pic>
      <p:pic>
        <p:nvPicPr>
          <p:cNvPr id="13" name="Picture 12" descr="White_Heart.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sp>
        <p:nvSpPr>
          <p:cNvPr id="4" name="Rectangular Callout 3"/>
          <p:cNvSpPr/>
          <p:nvPr/>
        </p:nvSpPr>
        <p:spPr>
          <a:xfrm>
            <a:off x="296018" y="1234522"/>
            <a:ext cx="1713339" cy="1967591"/>
          </a:xfrm>
          <a:prstGeom prst="wedgeRectCallout">
            <a:avLst>
              <a:gd name="adj1" fmla="val -14160"/>
              <a:gd name="adj2" fmla="val 9657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175EAA"/>
                </a:solidFill>
                <a:latin typeface="Arial Narrow"/>
                <a:cs typeface="Arial Narrow"/>
              </a:rPr>
              <a:t>Welcome to OUR STORY!</a:t>
            </a:r>
          </a:p>
          <a:p>
            <a:pPr algn="ctr"/>
            <a:r>
              <a:rPr lang="en-US" sz="1600" dirty="0">
                <a:solidFill>
                  <a:srgbClr val="175EAA"/>
                </a:solidFill>
                <a:latin typeface="Arial Narrow"/>
                <a:cs typeface="Arial Narrow"/>
              </a:rPr>
              <a:t>This is topic one - an introduction to our nine topic series</a:t>
            </a:r>
          </a:p>
        </p:txBody>
      </p:sp>
      <p:pic>
        <p:nvPicPr>
          <p:cNvPr id="15" name="Picture 14" descr="White_Heart.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
        <p:nvSpPr>
          <p:cNvPr id="14" name="Oval 13"/>
          <p:cNvSpPr/>
          <p:nvPr/>
        </p:nvSpPr>
        <p:spPr>
          <a:xfrm rot="343789">
            <a:off x="6544056" y="-5835"/>
            <a:ext cx="1544199" cy="107592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rot="343789">
            <a:off x="6568185" y="100497"/>
            <a:ext cx="1480679" cy="630942"/>
          </a:xfrm>
          <a:prstGeom prst="rect">
            <a:avLst/>
          </a:prstGeom>
          <a:noFill/>
        </p:spPr>
        <p:txBody>
          <a:bodyPr wrap="square" rtlCol="0">
            <a:spAutoFit/>
          </a:bodyPr>
          <a:lstStyle/>
          <a:p>
            <a:pPr algn="ctr"/>
            <a:r>
              <a:rPr lang="en-US" sz="1500" b="1" dirty="0">
                <a:solidFill>
                  <a:srgbClr val="175EAA"/>
                </a:solidFill>
                <a:latin typeface="Arial Narrow"/>
                <a:cs typeface="Arial Narrow"/>
              </a:rPr>
              <a:t>Target age range: </a:t>
            </a:r>
          </a:p>
          <a:p>
            <a:pPr algn="ctr"/>
            <a:r>
              <a:rPr lang="en-US" sz="2000" dirty="0">
                <a:latin typeface="Arial Narrow"/>
                <a:cs typeface="Arial Narrow"/>
              </a:rPr>
              <a:t>10</a:t>
            </a:r>
            <a:r>
              <a:rPr lang="mr-IN" sz="2000" dirty="0">
                <a:latin typeface="Arial Narrow"/>
                <a:cs typeface="Arial Narrow"/>
              </a:rPr>
              <a:t>–</a:t>
            </a:r>
            <a:r>
              <a:rPr lang="en-US" sz="2000" dirty="0">
                <a:latin typeface="Arial Narrow"/>
                <a:cs typeface="Arial Narrow"/>
              </a:rPr>
              <a:t>15 years</a:t>
            </a:r>
          </a:p>
        </p:txBody>
      </p:sp>
    </p:spTree>
    <p:extLst>
      <p:ext uri="{BB962C8B-B14F-4D97-AF65-F5344CB8AC3E}">
        <p14:creationId xmlns:p14="http://schemas.microsoft.com/office/powerpoint/2010/main" val="18659446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dissolve">
                                      <p:cBhvr>
                                        <p:cTn id="25" dur="500"/>
                                        <p:tgtEl>
                                          <p:spTgt spid="9">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dissolve">
                                      <p:cBhvr>
                                        <p:cTn id="28" dur="500"/>
                                        <p:tgtEl>
                                          <p:spTgt spid="9">
                                            <p:txEl>
                                              <p:pRg st="2" end="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dissolve">
                                      <p:cBhvr>
                                        <p:cTn id="31" dur="500"/>
                                        <p:tgtEl>
                                          <p:spTgt spid="9">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dissolve">
                                      <p:cBhvr>
                                        <p:cTn id="34" dur="500"/>
                                        <p:tgtEl>
                                          <p:spTgt spid="9">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dissolv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68" y="0"/>
            <a:ext cx="8576033" cy="858325"/>
          </a:xfrm>
        </p:spPr>
        <p:txBody>
          <a:bodyPr>
            <a:normAutofit/>
          </a:bodyPr>
          <a:lstStyle/>
          <a:p>
            <a:r>
              <a:rPr lang="en-US" sz="3000" dirty="0">
                <a:latin typeface="Arial Narrow"/>
                <a:cs typeface="Arial Narrow"/>
              </a:rPr>
              <a:t>HELPFUL STUFF FOR TEACHERS </a:t>
            </a:r>
            <a:endParaRPr lang="en-US" sz="3000" dirty="0"/>
          </a:p>
        </p:txBody>
      </p:sp>
      <p:pic>
        <p:nvPicPr>
          <p:cNvPr id="3" name="Picture 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412763">
            <a:off x="50539" y="3259390"/>
            <a:ext cx="1904125" cy="1726951"/>
          </a:xfrm>
          <a:prstGeom prst="rect">
            <a:avLst/>
          </a:prstGeom>
        </p:spPr>
      </p:pic>
      <p:pic>
        <p:nvPicPr>
          <p:cNvPr id="7" name="Picture 6"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80477" y="3194326"/>
            <a:ext cx="845862" cy="792480"/>
          </a:xfrm>
          <a:prstGeom prst="rect">
            <a:avLst/>
          </a:prstGeom>
        </p:spPr>
      </p:pic>
      <p:pic>
        <p:nvPicPr>
          <p:cNvPr id="11" name="Picture 10" descr="Blu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51761">
            <a:off x="1681743" y="3365749"/>
            <a:ext cx="637032" cy="521208"/>
          </a:xfrm>
          <a:prstGeom prst="rect">
            <a:avLst/>
          </a:prstGeom>
        </p:spPr>
      </p:pic>
      <p:pic>
        <p:nvPicPr>
          <p:cNvPr id="12" name="Picture 11" descr="Blue_Bubbles.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75293" y="1996288"/>
            <a:ext cx="1049202" cy="2659942"/>
          </a:xfrm>
          <a:prstGeom prst="rect">
            <a:avLst/>
          </a:prstGeom>
        </p:spPr>
      </p:pic>
      <p:sp>
        <p:nvSpPr>
          <p:cNvPr id="4" name="Rectangular Callout 3"/>
          <p:cNvSpPr/>
          <p:nvPr/>
        </p:nvSpPr>
        <p:spPr>
          <a:xfrm>
            <a:off x="523766" y="1138950"/>
            <a:ext cx="1215160" cy="2281156"/>
          </a:xfrm>
          <a:prstGeom prst="wedgeRectCallout">
            <a:avLst>
              <a:gd name="adj1" fmla="val 64364"/>
              <a:gd name="adj2" fmla="val 8077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175EAA"/>
                </a:solidFill>
                <a:latin typeface="Arial Narrow"/>
                <a:cs typeface="Arial Narrow"/>
              </a:rPr>
              <a:t>Welcome to OUR STORY!</a:t>
            </a:r>
          </a:p>
          <a:p>
            <a:pPr algn="ctr"/>
            <a:r>
              <a:rPr lang="en-US" sz="1700" dirty="0">
                <a:solidFill>
                  <a:srgbClr val="175EAA"/>
                </a:solidFill>
                <a:latin typeface="Arial Narrow"/>
                <a:cs typeface="Arial Narrow"/>
              </a:rPr>
              <a:t>This is </a:t>
            </a:r>
            <a:r>
              <a:rPr lang="en-US" sz="1700" b="1" dirty="0">
                <a:solidFill>
                  <a:srgbClr val="175EAA"/>
                </a:solidFill>
                <a:latin typeface="Arial Narrow"/>
                <a:cs typeface="Arial Narrow"/>
              </a:rPr>
              <a:t>topic one </a:t>
            </a:r>
            <a:r>
              <a:rPr lang="en-US" sz="1700" dirty="0">
                <a:solidFill>
                  <a:srgbClr val="175EAA"/>
                </a:solidFill>
                <a:latin typeface="Arial Narrow"/>
                <a:cs typeface="Arial Narrow"/>
              </a:rPr>
              <a:t>- an  introduction to our nine topic series</a:t>
            </a:r>
          </a:p>
        </p:txBody>
      </p:sp>
      <p:pic>
        <p:nvPicPr>
          <p:cNvPr id="24" name="Picture 23" descr="Blue_Arrow2.png"/>
          <p:cNvPicPr>
            <a:picLocks noChangeAspect="1"/>
          </p:cNvPicPr>
          <p:nvPr/>
        </p:nvPicPr>
        <p:blipFill>
          <a:blip r:embed="rId7">
            <a:extLst>
              <a:ext uri="{28A0092B-C50C-407E-A947-70E740481C1C}">
                <a14:useLocalDpi xmlns:a14="http://schemas.microsoft.com/office/drawing/2010/main"/>
              </a:ext>
            </a:extLst>
          </a:blip>
          <a:stretch>
            <a:fillRect/>
          </a:stretch>
        </p:blipFill>
        <p:spPr>
          <a:xfrm rot="20760651">
            <a:off x="1505397" y="1435183"/>
            <a:ext cx="1019585" cy="1122207"/>
          </a:xfrm>
          <a:prstGeom prst="rect">
            <a:avLst/>
          </a:prstGeom>
        </p:spPr>
      </p:pic>
      <p:pic>
        <p:nvPicPr>
          <p:cNvPr id="14" name="Picture 13" descr="White_Heart.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5" name="Picture 14" descr="White_Hear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pic>
        <p:nvPicPr>
          <p:cNvPr id="13" name="Picture 12" descr="Screen Shot 2020-09-22 at 11.15.10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5503" y="983750"/>
            <a:ext cx="5499842" cy="3407274"/>
          </a:xfrm>
          <a:prstGeom prst="rect">
            <a:avLst/>
          </a:prstGeom>
        </p:spPr>
      </p:pic>
    </p:spTree>
    <p:extLst>
      <p:ext uri="{BB962C8B-B14F-4D97-AF65-F5344CB8AC3E}">
        <p14:creationId xmlns:p14="http://schemas.microsoft.com/office/powerpoint/2010/main" val="426512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hite_Hea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5" name="Picture 14" descr="White_Hear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
        <p:nvSpPr>
          <p:cNvPr id="16" name="Title 1"/>
          <p:cNvSpPr txBox="1">
            <a:spLocks/>
          </p:cNvSpPr>
          <p:nvPr/>
        </p:nvSpPr>
        <p:spPr>
          <a:xfrm>
            <a:off x="110768" y="0"/>
            <a:ext cx="8576033" cy="8583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0" i="0" kern="1200">
                <a:solidFill>
                  <a:schemeClr val="bg1"/>
                </a:solidFill>
                <a:latin typeface="MetaPro-Normal"/>
                <a:ea typeface="+mj-ea"/>
                <a:cs typeface="MetaPro-Normal"/>
              </a:defRPr>
            </a:lvl1pPr>
          </a:lstStyle>
          <a:p>
            <a:r>
              <a:rPr lang="en-US" sz="3200" dirty="0">
                <a:latin typeface="Arial Narrow"/>
                <a:cs typeface="Arial Narrow"/>
              </a:rPr>
              <a:t>HELPFUL STUFF FOR TEACHERS</a:t>
            </a:r>
            <a:endParaRPr lang="en-US" sz="3200" dirty="0"/>
          </a:p>
        </p:txBody>
      </p:sp>
      <p:pic>
        <p:nvPicPr>
          <p:cNvPr id="6" name="Picture 5" descr="Screen Shot 2020-12-19 at 4.19.19 PM.png">
            <a:extLst>
              <a:ext uri="{FF2B5EF4-FFF2-40B4-BE49-F238E27FC236}">
                <a16:creationId xmlns:a16="http://schemas.microsoft.com/office/drawing/2014/main" id="{FAAFFA04-725F-8642-9199-BF7353FA1B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54342" y="1028094"/>
            <a:ext cx="5580991" cy="3410857"/>
          </a:xfrm>
          <a:prstGeom prst="rect">
            <a:avLst/>
          </a:prstGeom>
        </p:spPr>
      </p:pic>
    </p:spTree>
    <p:extLst>
      <p:ext uri="{BB962C8B-B14F-4D97-AF65-F5344CB8AC3E}">
        <p14:creationId xmlns:p14="http://schemas.microsoft.com/office/powerpoint/2010/main" val="3738382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97" y="128542"/>
            <a:ext cx="8418687" cy="627528"/>
          </a:xfrm>
        </p:spPr>
        <p:txBody>
          <a:bodyPr>
            <a:normAutofit/>
          </a:bodyPr>
          <a:lstStyle/>
          <a:p>
            <a:r>
              <a:rPr lang="x-none" sz="3200" dirty="0"/>
              <a:t>IN THIS TOPIC WE LEARN ABOUT</a:t>
            </a:r>
            <a:r>
              <a:rPr lang="mr-IN" sz="3200" dirty="0"/>
              <a:t>…</a:t>
            </a:r>
            <a:endParaRPr lang="en-US" sz="3200"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39626" flipH="1">
            <a:off x="7515897" y="1239068"/>
            <a:ext cx="2119541" cy="17254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123763">
            <a:off x="7699033" y="3597040"/>
            <a:ext cx="1277954" cy="860740"/>
          </a:xfrm>
          <a:prstGeom prst="rect">
            <a:avLst/>
          </a:prstGeom>
        </p:spPr>
      </p:pic>
      <p:sp>
        <p:nvSpPr>
          <p:cNvPr id="6" name="Rounded Rectangular Callout 5"/>
          <p:cNvSpPr/>
          <p:nvPr/>
        </p:nvSpPr>
        <p:spPr>
          <a:xfrm>
            <a:off x="159697" y="1250930"/>
            <a:ext cx="7156456" cy="3192279"/>
          </a:xfrm>
          <a:prstGeom prst="wedgeRoundRectCallout">
            <a:avLst>
              <a:gd name="adj1" fmla="val 56883"/>
              <a:gd name="adj2" fmla="val -25230"/>
              <a:gd name="adj3" fmla="val 16667"/>
            </a:avLst>
          </a:prstGeom>
          <a:solidFill>
            <a:srgbClr val="175EAA"/>
          </a:solidFill>
        </p:spPr>
        <p:style>
          <a:lnRef idx="1">
            <a:schemeClr val="accent1"/>
          </a:lnRef>
          <a:fillRef idx="3">
            <a:schemeClr val="accent1"/>
          </a:fillRef>
          <a:effectRef idx="2">
            <a:schemeClr val="accent1"/>
          </a:effectRef>
          <a:fontRef idx="minor">
            <a:schemeClr val="lt1"/>
          </a:fontRef>
        </p:style>
        <p:txBody>
          <a:bodyPr rtlCol="0" anchor="ctr"/>
          <a:lstStyle/>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Importance of </a:t>
            </a:r>
            <a:r>
              <a:rPr lang="x-none" sz="2400" dirty="0">
                <a:solidFill>
                  <a:schemeClr val="bg1"/>
                </a:solidFill>
                <a:latin typeface="Arial Narrow"/>
                <a:cs typeface="Arial Narrow"/>
              </a:rPr>
              <a:t>sea creatures &amp; the sea (1.1)</a:t>
            </a:r>
            <a:endParaRPr lang="en-IN" sz="2400" dirty="0">
              <a:solidFill>
                <a:schemeClr val="bg1"/>
              </a:solidFill>
              <a:latin typeface="Arial Narrow"/>
              <a:cs typeface="Arial Narrow"/>
            </a:endParaRPr>
          </a:p>
          <a:p>
            <a:pPr marL="268288" indent="-268288">
              <a:spcBef>
                <a:spcPts val="300"/>
              </a:spcBef>
              <a:spcAft>
                <a:spcPts val="300"/>
              </a:spcAft>
              <a:buFont typeface="+mj-lt"/>
              <a:buAutoNum type="arabicPeriod"/>
            </a:pPr>
            <a:r>
              <a:rPr lang="x-none" sz="2400" dirty="0">
                <a:solidFill>
                  <a:schemeClr val="bg1"/>
                </a:solidFill>
                <a:latin typeface="Arial Narrow"/>
                <a:cs typeface="Arial Narrow"/>
              </a:rPr>
              <a:t>Overfishing &amp; how it impacts people &amp; environments </a:t>
            </a:r>
            <a:r>
              <a:rPr lang="en-AU" sz="2400" dirty="0">
                <a:solidFill>
                  <a:schemeClr val="bg1"/>
                </a:solidFill>
                <a:latin typeface="Arial Narrow"/>
                <a:cs typeface="Arial Narrow"/>
              </a:rPr>
              <a:t>(</a:t>
            </a:r>
            <a:r>
              <a:rPr lang="x-none" sz="2400" dirty="0">
                <a:solidFill>
                  <a:schemeClr val="bg1"/>
                </a:solidFill>
                <a:latin typeface="Arial Narrow"/>
                <a:cs typeface="Arial Narrow"/>
              </a:rPr>
              <a:t>1.2)</a:t>
            </a:r>
            <a:endParaRPr lang="en-IN" sz="2400" dirty="0">
              <a:solidFill>
                <a:schemeClr val="bg1"/>
              </a:solidFill>
              <a:latin typeface="Arial Narrow"/>
              <a:cs typeface="Arial Narrow"/>
            </a:endParaRPr>
          </a:p>
          <a:p>
            <a:pPr marL="268288" indent="-268288">
              <a:spcBef>
                <a:spcPts val="300"/>
              </a:spcBef>
              <a:spcAft>
                <a:spcPts val="300"/>
              </a:spcAft>
              <a:buFont typeface="+mj-lt"/>
              <a:buAutoNum type="arabicPeriod"/>
            </a:pPr>
            <a:r>
              <a:rPr lang="x-none" sz="2400" dirty="0">
                <a:solidFill>
                  <a:schemeClr val="bg1"/>
                </a:solidFill>
                <a:latin typeface="Arial Narrow"/>
                <a:cs typeface="Arial Narrow"/>
              </a:rPr>
              <a:t>The Marine Stewardship Council </a:t>
            </a:r>
            <a:r>
              <a:rPr lang="en-AU" sz="2400" dirty="0">
                <a:solidFill>
                  <a:schemeClr val="bg1"/>
                </a:solidFill>
                <a:latin typeface="Arial Narrow"/>
                <a:cs typeface="Arial Narrow"/>
              </a:rPr>
              <a:t>(1.3)</a:t>
            </a:r>
            <a:endParaRPr lang="en-IN" sz="2400" dirty="0">
              <a:solidFill>
                <a:schemeClr val="bg1"/>
              </a:solidFill>
              <a:latin typeface="Arial Narrow"/>
              <a:cs typeface="Arial Narrow"/>
            </a:endParaRPr>
          </a:p>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The Marine Stewardship Council blue fish tick label (1.3)</a:t>
            </a:r>
          </a:p>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Sustainable fishing (1.4)</a:t>
            </a:r>
          </a:p>
          <a:p>
            <a:pPr marL="268288" indent="-268288">
              <a:spcBef>
                <a:spcPts val="300"/>
              </a:spcBef>
              <a:spcAft>
                <a:spcPts val="300"/>
              </a:spcAft>
              <a:buFont typeface="+mj-lt"/>
              <a:buAutoNum type="arabicPeriod"/>
            </a:pPr>
            <a:r>
              <a:rPr lang="en-AU" sz="2400" dirty="0">
                <a:solidFill>
                  <a:schemeClr val="bg1"/>
                </a:solidFill>
                <a:latin typeface="Arial Narrow"/>
                <a:cs typeface="Arial Narrow"/>
              </a:rPr>
              <a:t>New scientific and fisheries related vocabulary (1.5, All)</a:t>
            </a:r>
          </a:p>
        </p:txBody>
      </p:sp>
      <p:pic>
        <p:nvPicPr>
          <p:cNvPr id="8" name="Picture 7" descr="White_Hear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51029" y="-80232"/>
            <a:ext cx="1147125" cy="938557"/>
          </a:xfrm>
          <a:prstGeom prst="rect">
            <a:avLst/>
          </a:prstGeom>
        </p:spPr>
      </p:pic>
      <p:pic>
        <p:nvPicPr>
          <p:cNvPr id="13" name="Picture 12" descr="White_Heart.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8841562">
            <a:off x="7430719" y="189865"/>
            <a:ext cx="808858" cy="661793"/>
          </a:xfrm>
          <a:prstGeom prst="rect">
            <a:avLst/>
          </a:prstGeom>
        </p:spPr>
      </p:pic>
    </p:spTree>
    <p:extLst>
      <p:ext uri="{BB962C8B-B14F-4D97-AF65-F5344CB8AC3E}">
        <p14:creationId xmlns:p14="http://schemas.microsoft.com/office/powerpoint/2010/main" val="1601337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96" y="185706"/>
            <a:ext cx="8471204" cy="627528"/>
          </a:xfrm>
        </p:spPr>
        <p:txBody>
          <a:bodyPr>
            <a:normAutofit/>
          </a:bodyPr>
          <a:lstStyle/>
          <a:p>
            <a:r>
              <a:rPr lang="en-US" sz="3200" dirty="0">
                <a:latin typeface="Arial Narrow"/>
                <a:cs typeface="Arial Narrow"/>
              </a:rPr>
              <a:t>MIHI / INTRODUCTION</a:t>
            </a:r>
            <a:r>
              <a:rPr lang="en-US" sz="3200" dirty="0"/>
              <a:t>	</a:t>
            </a:r>
          </a:p>
        </p:txBody>
      </p:sp>
      <p:pic>
        <p:nvPicPr>
          <p:cNvPr id="15" name="Picture 14"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118494" y="663153"/>
            <a:ext cx="1719264" cy="1318991"/>
          </a:xfrm>
          <a:prstGeom prst="rect">
            <a:avLst/>
          </a:prstGeom>
        </p:spPr>
      </p:pic>
      <p:sp>
        <p:nvSpPr>
          <p:cNvPr id="19" name="Oval Callout 18"/>
          <p:cNvSpPr/>
          <p:nvPr/>
        </p:nvSpPr>
        <p:spPr>
          <a:xfrm>
            <a:off x="720065" y="3206148"/>
            <a:ext cx="5071792" cy="1123008"/>
          </a:xfrm>
          <a:prstGeom prst="wedgeEllipseCallout">
            <a:avLst>
              <a:gd name="adj1" fmla="val 56974"/>
              <a:gd name="adj2" fmla="val 4585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175EAA"/>
                </a:solidFill>
                <a:latin typeface="Arial Narrow"/>
                <a:cs typeface="Arial Narrow"/>
              </a:rPr>
              <a:t>No more sushi! No more fishing! </a:t>
            </a:r>
          </a:p>
          <a:p>
            <a:pPr algn="ctr"/>
            <a:r>
              <a:rPr lang="en-US" sz="2000" dirty="0">
                <a:solidFill>
                  <a:srgbClr val="175EAA"/>
                </a:solidFill>
                <a:latin typeface="Arial Narrow"/>
                <a:cs typeface="Arial Narrow"/>
              </a:rPr>
              <a:t>No more fish &amp; chips! No more</a:t>
            </a:r>
            <a:r>
              <a:rPr lang="mr-IN" sz="2000" dirty="0">
                <a:solidFill>
                  <a:srgbClr val="175EAA"/>
                </a:solidFill>
                <a:latin typeface="Arial Narrow"/>
                <a:cs typeface="Arial Narrow"/>
              </a:rPr>
              <a:t>…</a:t>
            </a:r>
            <a:r>
              <a:rPr lang="mi-NZ" sz="2000" dirty="0">
                <a:solidFill>
                  <a:srgbClr val="175EAA"/>
                </a:solidFill>
                <a:latin typeface="Arial Narrow"/>
                <a:cs typeface="Arial Narrow"/>
              </a:rPr>
              <a:t>.?</a:t>
            </a:r>
            <a:endParaRPr lang="en-US" sz="2000" dirty="0">
              <a:solidFill>
                <a:srgbClr val="175EAA"/>
              </a:solidFill>
              <a:latin typeface="Arial Narrow"/>
              <a:cs typeface="Arial Narrow"/>
            </a:endParaRPr>
          </a:p>
        </p:txBody>
      </p:sp>
      <p:sp>
        <p:nvSpPr>
          <p:cNvPr id="21" name="Oval Callout 20"/>
          <p:cNvSpPr/>
          <p:nvPr/>
        </p:nvSpPr>
        <p:spPr>
          <a:xfrm>
            <a:off x="139396" y="1050279"/>
            <a:ext cx="4770446" cy="1849603"/>
          </a:xfrm>
          <a:prstGeom prst="wedgeEllipseCallout">
            <a:avLst>
              <a:gd name="adj1" fmla="val 54653"/>
              <a:gd name="adj2" fmla="val -29963"/>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dirty="0">
                <a:solidFill>
                  <a:srgbClr val="175EAA"/>
                </a:solidFill>
                <a:latin typeface="Arial"/>
                <a:cs typeface="Arial"/>
              </a:rPr>
              <a:t>Can you imagine a world without fish?</a:t>
            </a:r>
          </a:p>
        </p:txBody>
      </p:sp>
      <p:sp>
        <p:nvSpPr>
          <p:cNvPr id="22" name="Oval Callout 21"/>
          <p:cNvSpPr/>
          <p:nvPr/>
        </p:nvSpPr>
        <p:spPr>
          <a:xfrm>
            <a:off x="5791858" y="1640204"/>
            <a:ext cx="3136516" cy="1955177"/>
          </a:xfrm>
          <a:prstGeom prst="wedgeEllipseCallout">
            <a:avLst>
              <a:gd name="adj1" fmla="val -54196"/>
              <a:gd name="adj2" fmla="val 1808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175EAA"/>
                </a:solidFill>
                <a:latin typeface="Arial"/>
                <a:cs typeface="Arial"/>
              </a:rPr>
              <a:t>What would that be like?</a:t>
            </a:r>
          </a:p>
        </p:txBody>
      </p:sp>
      <p:pic>
        <p:nvPicPr>
          <p:cNvPr id="23" name="Picture 22"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2402" y="2219529"/>
            <a:ext cx="1514879" cy="1318991"/>
          </a:xfrm>
          <a:prstGeom prst="rect">
            <a:avLst/>
          </a:prstGeom>
        </p:spPr>
      </p:pic>
      <p:pic>
        <p:nvPicPr>
          <p:cNvPr id="24" name="Picture 23" descr="Blue_Seabre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6190290" y="3776404"/>
            <a:ext cx="1173137" cy="1049064"/>
          </a:xfrm>
          <a:prstGeom prst="rect">
            <a:avLst/>
          </a:prstGeom>
        </p:spPr>
      </p:pic>
      <p:pic>
        <p:nvPicPr>
          <p:cNvPr id="11" name="Picture 10" descr="White_Shel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349284">
            <a:off x="8171286" y="1"/>
            <a:ext cx="898750" cy="807113"/>
          </a:xfrm>
          <a:prstGeom prst="rect">
            <a:avLst/>
          </a:prstGeom>
        </p:spPr>
      </p:pic>
      <p:pic>
        <p:nvPicPr>
          <p:cNvPr id="12" name="Picture 11" descr="White_Shel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784083">
            <a:off x="7496106" y="210297"/>
            <a:ext cx="623543" cy="559966"/>
          </a:xfrm>
          <a:prstGeom prst="rect">
            <a:avLst/>
          </a:prstGeom>
        </p:spPr>
      </p:pic>
    </p:spTree>
    <p:extLst>
      <p:ext uri="{BB962C8B-B14F-4D97-AF65-F5344CB8AC3E}">
        <p14:creationId xmlns:p14="http://schemas.microsoft.com/office/powerpoint/2010/main" val="3461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0065" y="1091377"/>
            <a:ext cx="7581750" cy="3797344"/>
          </a:xfrm>
        </p:spPr>
        <p:txBody>
          <a:bodyPr>
            <a:normAutofit fontScale="62500" lnSpcReduction="20000"/>
          </a:bodyPr>
          <a:lstStyle/>
          <a:p>
            <a:pPr marL="0" indent="0" algn="ctr">
              <a:buNone/>
            </a:pPr>
            <a:r>
              <a:rPr lang="en-US" sz="3600" dirty="0">
                <a:solidFill>
                  <a:srgbClr val="175EAA"/>
                </a:solidFill>
                <a:latin typeface="Arial"/>
                <a:cs typeface="Arial"/>
              </a:rPr>
              <a:t>The good news is</a:t>
            </a:r>
            <a:r>
              <a:rPr lang="mr-IN" sz="3600" dirty="0">
                <a:solidFill>
                  <a:srgbClr val="175EAA"/>
                </a:solidFill>
                <a:latin typeface="Arial"/>
                <a:cs typeface="Arial"/>
              </a:rPr>
              <a:t>…</a:t>
            </a:r>
            <a:r>
              <a:rPr lang="en-US" sz="3600" dirty="0">
                <a:solidFill>
                  <a:srgbClr val="175EAA"/>
                </a:solidFill>
                <a:latin typeface="Arial"/>
                <a:cs typeface="Arial"/>
              </a:rPr>
              <a:t> </a:t>
            </a:r>
            <a:r>
              <a:rPr lang="en-US" dirty="0">
                <a:latin typeface="Arial"/>
                <a:cs typeface="Arial"/>
              </a:rPr>
              <a:t>some special people are working hard to make sure this doesn’t happen!</a:t>
            </a:r>
          </a:p>
          <a:p>
            <a:pPr marL="0" indent="0" algn="ctr">
              <a:buNone/>
            </a:pPr>
            <a:r>
              <a:rPr lang="en-US" sz="4500" dirty="0">
                <a:solidFill>
                  <a:srgbClr val="175EAA"/>
                </a:solidFill>
                <a:latin typeface="Arial Narrow"/>
                <a:cs typeface="Arial Narrow"/>
              </a:rPr>
              <a:t>We will explore their story:</a:t>
            </a:r>
          </a:p>
          <a:p>
            <a:pPr marL="0" indent="0" algn="ctr">
              <a:buNone/>
            </a:pPr>
            <a:r>
              <a:rPr lang="en-US" sz="4500" dirty="0">
                <a:solidFill>
                  <a:srgbClr val="175EAA"/>
                </a:solidFill>
                <a:latin typeface="Arial Narrow"/>
                <a:cs typeface="Arial Narrow"/>
              </a:rPr>
              <a:t>The story of OVERFISHING,</a:t>
            </a:r>
          </a:p>
          <a:p>
            <a:pPr marL="0" indent="0" algn="ctr">
              <a:buNone/>
            </a:pPr>
            <a:r>
              <a:rPr lang="en-US" sz="4500" dirty="0">
                <a:solidFill>
                  <a:srgbClr val="175EAA"/>
                </a:solidFill>
                <a:latin typeface="Arial Narrow"/>
                <a:cs typeface="Arial Narrow"/>
              </a:rPr>
              <a:t>the MARINE STEWARDSHIP COUNCIL</a:t>
            </a:r>
          </a:p>
          <a:p>
            <a:pPr marL="0" indent="0" algn="ctr">
              <a:buNone/>
            </a:pPr>
            <a:r>
              <a:rPr lang="en-US" sz="4500" dirty="0">
                <a:solidFill>
                  <a:srgbClr val="175EAA"/>
                </a:solidFill>
                <a:latin typeface="Arial Narrow"/>
                <a:cs typeface="Arial Narrow"/>
              </a:rPr>
              <a:t>&amp; SUSTAINABLE FISHING</a:t>
            </a:r>
          </a:p>
          <a:p>
            <a:pPr marL="0" indent="0" algn="ctr">
              <a:buNone/>
            </a:pPr>
            <a:r>
              <a:rPr lang="en-US" dirty="0">
                <a:latin typeface="Arial"/>
                <a:cs typeface="Arial"/>
              </a:rPr>
              <a:t>Let’s take a moment to think why and how </a:t>
            </a:r>
            <a:r>
              <a:rPr lang="mr-IN" dirty="0">
                <a:latin typeface="Arial"/>
                <a:cs typeface="Arial"/>
              </a:rPr>
              <a:t>…</a:t>
            </a:r>
            <a:r>
              <a:rPr lang="en-US" sz="3600" dirty="0">
                <a:solidFill>
                  <a:srgbClr val="175EAA"/>
                </a:solidFill>
                <a:latin typeface="Arial"/>
                <a:cs typeface="Arial"/>
              </a:rPr>
              <a:t>the sea is important!</a:t>
            </a:r>
            <a:endParaRPr lang="en-US" sz="3600" dirty="0">
              <a:latin typeface="Arial"/>
              <a:cs typeface="Arial"/>
            </a:endParaRPr>
          </a:p>
        </p:txBody>
      </p:sp>
      <p:pic>
        <p:nvPicPr>
          <p:cNvPr id="10" name="Picture 9" descr="Blue_Heart.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9277530">
            <a:off x="1027359" y="2988363"/>
            <a:ext cx="800949" cy="655322"/>
          </a:xfrm>
          <a:prstGeom prst="rect">
            <a:avLst/>
          </a:prstGeom>
        </p:spPr>
      </p:pic>
      <p:pic>
        <p:nvPicPr>
          <p:cNvPr id="3" name="Picture 2" descr="Blue_Splash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452963">
            <a:off x="6593887" y="1981733"/>
            <a:ext cx="893064" cy="792480"/>
          </a:xfrm>
          <a:prstGeom prst="rect">
            <a:avLst/>
          </a:prstGeom>
        </p:spPr>
      </p:pic>
      <p:pic>
        <p:nvPicPr>
          <p:cNvPr id="6" name="Picture 5"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490106" flipH="1">
            <a:off x="7410416" y="2608574"/>
            <a:ext cx="1394421" cy="1399805"/>
          </a:xfrm>
          <a:prstGeom prst="rect">
            <a:avLst/>
          </a:prstGeom>
        </p:spPr>
      </p:pic>
      <p:pic>
        <p:nvPicPr>
          <p:cNvPr id="9" name="Picture 8" descr="White_Shell.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349284">
            <a:off x="8171286" y="1"/>
            <a:ext cx="898750" cy="807113"/>
          </a:xfrm>
          <a:prstGeom prst="rect">
            <a:avLst/>
          </a:prstGeom>
        </p:spPr>
      </p:pic>
      <p:pic>
        <p:nvPicPr>
          <p:cNvPr id="11" name="Picture 10" descr="White_Shell.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84083">
            <a:off x="7496106" y="210297"/>
            <a:ext cx="623543" cy="559966"/>
          </a:xfrm>
          <a:prstGeom prst="rect">
            <a:avLst/>
          </a:prstGeom>
        </p:spPr>
      </p:pic>
      <p:sp>
        <p:nvSpPr>
          <p:cNvPr id="12" name="Title 1"/>
          <p:cNvSpPr>
            <a:spLocks noGrp="1"/>
          </p:cNvSpPr>
          <p:nvPr>
            <p:ph type="title"/>
          </p:nvPr>
        </p:nvSpPr>
        <p:spPr>
          <a:xfrm>
            <a:off x="220494" y="185706"/>
            <a:ext cx="8359130" cy="627528"/>
          </a:xfrm>
        </p:spPr>
        <p:txBody>
          <a:bodyPr>
            <a:normAutofit/>
          </a:bodyPr>
          <a:lstStyle/>
          <a:p>
            <a:r>
              <a:rPr lang="en-US" sz="3200" dirty="0">
                <a:latin typeface="Arial Narrow"/>
                <a:cs typeface="Arial Narrow"/>
              </a:rPr>
              <a:t>MIHI / INTRODUCTION</a:t>
            </a:r>
            <a:r>
              <a:rPr lang="en-US" sz="3200" dirty="0"/>
              <a:t>	</a:t>
            </a:r>
          </a:p>
        </p:txBody>
      </p:sp>
    </p:spTree>
    <p:extLst>
      <p:ext uri="{BB962C8B-B14F-4D97-AF65-F5344CB8AC3E}">
        <p14:creationId xmlns:p14="http://schemas.microsoft.com/office/powerpoint/2010/main" val="11788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dissolve">
                                      <p:cBhvr>
                                        <p:cTn id="25" dur="500"/>
                                        <p:tgtEl>
                                          <p:spTgt spid="4">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dissolve">
                                      <p:cBhvr>
                                        <p:cTn id="33" dur="500"/>
                                        <p:tgtEl>
                                          <p:spTgt spid="4">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dissolve">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52613" y="2625886"/>
            <a:ext cx="4432781" cy="1973648"/>
          </a:xfrm>
          <a:prstGeom prst="rect">
            <a:avLst/>
          </a:prstGeom>
        </p:spPr>
      </p:pic>
      <p:pic>
        <p:nvPicPr>
          <p:cNvPr id="10" name="Picture 9" descr="Blue_Fish5 copy 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164" y="775968"/>
            <a:ext cx="4599077" cy="4047533"/>
          </a:xfrm>
          <a:prstGeom prst="rect">
            <a:avLst/>
          </a:prstGeom>
        </p:spPr>
      </p:pic>
      <p:sp>
        <p:nvSpPr>
          <p:cNvPr id="5" name="Content Placeholder 4"/>
          <p:cNvSpPr>
            <a:spLocks noGrp="1"/>
          </p:cNvSpPr>
          <p:nvPr>
            <p:ph sz="half" idx="1"/>
          </p:nvPr>
        </p:nvSpPr>
        <p:spPr>
          <a:xfrm>
            <a:off x="398079" y="991737"/>
            <a:ext cx="4123557" cy="3501133"/>
          </a:xfrm>
        </p:spPr>
        <p:txBody>
          <a:bodyPr>
            <a:noAutofit/>
          </a:bodyPr>
          <a:lstStyle/>
          <a:p>
            <a:pPr marL="0" indent="0" algn="ctr">
              <a:spcBef>
                <a:spcPts val="300"/>
              </a:spcBef>
              <a:spcAft>
                <a:spcPts val="300"/>
              </a:spcAft>
              <a:buNone/>
            </a:pPr>
            <a:r>
              <a:rPr lang="en-US" sz="2000" b="1" dirty="0">
                <a:solidFill>
                  <a:srgbClr val="00B194"/>
                </a:solidFill>
                <a:latin typeface="Arial Narrow"/>
                <a:cs typeface="Arial Narrow"/>
              </a:rPr>
              <a:t>KŌRERORERO / DISCUSSION</a:t>
            </a:r>
          </a:p>
          <a:p>
            <a:pPr marL="0" indent="0">
              <a:spcBef>
                <a:spcPts val="300"/>
              </a:spcBef>
              <a:spcAft>
                <a:spcPts val="300"/>
              </a:spcAft>
              <a:buNone/>
            </a:pPr>
            <a:r>
              <a:rPr lang="en-US" sz="2000" dirty="0">
                <a:latin typeface="Arial"/>
                <a:cs typeface="Arial"/>
              </a:rPr>
              <a:t>I</a:t>
            </a:r>
            <a:r>
              <a:rPr lang="mi-NZ" sz="2000" dirty="0">
                <a:latin typeface="Arial"/>
                <a:cs typeface="Arial"/>
              </a:rPr>
              <a:t>n te ao </a:t>
            </a:r>
            <a:r>
              <a:rPr lang="en-US" sz="2000" dirty="0">
                <a:latin typeface="Arial"/>
                <a:cs typeface="Arial"/>
              </a:rPr>
              <a:t>Māori [the Māori world]:</a:t>
            </a:r>
          </a:p>
          <a:p>
            <a:pPr>
              <a:spcBef>
                <a:spcPts val="300"/>
              </a:spcBef>
              <a:spcAft>
                <a:spcPts val="300"/>
              </a:spcAft>
            </a:pPr>
            <a:r>
              <a:rPr lang="en-US" sz="1800" dirty="0">
                <a:latin typeface="Arial"/>
                <a:cs typeface="Arial"/>
              </a:rPr>
              <a:t>All things are inter-connected</a:t>
            </a:r>
          </a:p>
          <a:p>
            <a:pPr>
              <a:spcBef>
                <a:spcPts val="300"/>
              </a:spcBef>
              <a:spcAft>
                <a:spcPts val="300"/>
              </a:spcAft>
            </a:pPr>
            <a:r>
              <a:rPr lang="en-US" sz="1800" dirty="0">
                <a:latin typeface="Arial"/>
                <a:cs typeface="Arial"/>
              </a:rPr>
              <a:t>We are related to the sea through whakapapa [family tree]</a:t>
            </a:r>
          </a:p>
          <a:p>
            <a:pPr>
              <a:spcBef>
                <a:spcPts val="300"/>
              </a:spcBef>
              <a:spcAft>
                <a:spcPts val="300"/>
              </a:spcAft>
            </a:pPr>
            <a:r>
              <a:rPr lang="en-US" sz="1800" dirty="0">
                <a:latin typeface="Arial"/>
                <a:cs typeface="Arial"/>
              </a:rPr>
              <a:t>People and the sea are children of </a:t>
            </a:r>
            <a:r>
              <a:rPr lang="en-US" sz="1800" dirty="0" err="1">
                <a:latin typeface="Arial"/>
                <a:cs typeface="Arial"/>
              </a:rPr>
              <a:t>Papatūānuku</a:t>
            </a:r>
            <a:r>
              <a:rPr lang="en-US" sz="1800" dirty="0">
                <a:latin typeface="Arial"/>
                <a:cs typeface="Arial"/>
              </a:rPr>
              <a:t> [earth mother] and </a:t>
            </a:r>
            <a:r>
              <a:rPr lang="en-US" sz="1800" dirty="0" err="1">
                <a:latin typeface="Arial"/>
                <a:cs typeface="Arial"/>
              </a:rPr>
              <a:t>Ranginui</a:t>
            </a:r>
            <a:r>
              <a:rPr lang="en-US" sz="1800" dirty="0">
                <a:latin typeface="Arial"/>
                <a:cs typeface="Arial"/>
              </a:rPr>
              <a:t> [sky father]</a:t>
            </a:r>
          </a:p>
          <a:p>
            <a:pPr>
              <a:spcBef>
                <a:spcPts val="300"/>
              </a:spcBef>
              <a:spcAft>
                <a:spcPts val="300"/>
              </a:spcAft>
            </a:pPr>
            <a:r>
              <a:rPr lang="en-US" sz="1800" dirty="0">
                <a:latin typeface="Arial"/>
                <a:cs typeface="Arial"/>
              </a:rPr>
              <a:t>“Ko au te moana, te moana </a:t>
            </a:r>
            <a:r>
              <a:rPr lang="en-US" sz="1800" dirty="0" err="1">
                <a:latin typeface="Arial"/>
                <a:cs typeface="Arial"/>
              </a:rPr>
              <a:t>ko</a:t>
            </a:r>
            <a:r>
              <a:rPr lang="en-US" sz="1800" dirty="0">
                <a:latin typeface="Arial"/>
                <a:cs typeface="Arial"/>
              </a:rPr>
              <a:t> au” [I am the sea, the sea is me]</a:t>
            </a:r>
          </a:p>
          <a:p>
            <a:pPr>
              <a:spcBef>
                <a:spcPts val="300"/>
              </a:spcBef>
              <a:spcAft>
                <a:spcPts val="300"/>
              </a:spcAft>
            </a:pPr>
            <a:endParaRPr lang="en-US" sz="1800" dirty="0">
              <a:latin typeface="Arial Narrow"/>
              <a:cs typeface="Arial Narrow"/>
            </a:endParaRPr>
          </a:p>
          <a:p>
            <a:pPr>
              <a:spcBef>
                <a:spcPts val="300"/>
              </a:spcBef>
              <a:spcAft>
                <a:spcPts val="300"/>
              </a:spcAft>
            </a:pPr>
            <a:endParaRPr lang="en-US" sz="1800" dirty="0">
              <a:latin typeface="Arial Narrow"/>
              <a:cs typeface="Arial Narrow"/>
            </a:endParaRPr>
          </a:p>
        </p:txBody>
      </p:sp>
      <p:sp>
        <p:nvSpPr>
          <p:cNvPr id="9" name="Content Placeholder 4"/>
          <p:cNvSpPr txBox="1">
            <a:spLocks/>
          </p:cNvSpPr>
          <p:nvPr/>
        </p:nvSpPr>
        <p:spPr>
          <a:xfrm>
            <a:off x="5156427" y="2965460"/>
            <a:ext cx="3583715" cy="1789161"/>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800" dirty="0"/>
          </a:p>
        </p:txBody>
      </p:sp>
      <p:sp>
        <p:nvSpPr>
          <p:cNvPr id="12" name="Rectangle 11"/>
          <p:cNvSpPr/>
          <p:nvPr/>
        </p:nvSpPr>
        <p:spPr>
          <a:xfrm rot="16452081">
            <a:off x="8019126" y="1759931"/>
            <a:ext cx="1702090" cy="292388"/>
          </a:xfrm>
          <a:prstGeom prst="rect">
            <a:avLst/>
          </a:prstGeom>
        </p:spPr>
        <p:txBody>
          <a:bodyPr wrap="none">
            <a:spAutoFit/>
          </a:bodyPr>
          <a:lstStyle/>
          <a:p>
            <a:r>
              <a:rPr lang="en-US" sz="1300" dirty="0"/>
              <a:t>Source: Te </a:t>
            </a:r>
            <a:r>
              <a:rPr lang="en-US" sz="1300" dirty="0" err="1"/>
              <a:t>Ara.govt.nz</a:t>
            </a:r>
            <a:r>
              <a:rPr lang="en-US" sz="1300" dirty="0"/>
              <a:t>  </a:t>
            </a:r>
          </a:p>
        </p:txBody>
      </p:sp>
      <p:sp>
        <p:nvSpPr>
          <p:cNvPr id="16" name="Title 15"/>
          <p:cNvSpPr>
            <a:spLocks noGrp="1"/>
          </p:cNvSpPr>
          <p:nvPr>
            <p:ph type="title"/>
          </p:nvPr>
        </p:nvSpPr>
        <p:spPr>
          <a:xfrm>
            <a:off x="130151" y="110534"/>
            <a:ext cx="9013850" cy="627528"/>
          </a:xfrm>
        </p:spPr>
        <p:txBody>
          <a:bodyPr>
            <a:normAutofit fontScale="90000"/>
          </a:bodyPr>
          <a:lstStyle/>
          <a:p>
            <a:r>
              <a:rPr lang="en-US" sz="3600" dirty="0">
                <a:latin typeface="Arial Narrow"/>
                <a:cs typeface="Arial Narrow"/>
              </a:rPr>
              <a:t>1.1. IMPORTANCE OF THE SEA TO US </a:t>
            </a:r>
            <a:br>
              <a:rPr lang="en-US" sz="3600" dirty="0"/>
            </a:br>
            <a:r>
              <a:rPr lang="en-US" sz="2200" dirty="0">
                <a:latin typeface="Arial Narrow"/>
                <a:cs typeface="Arial Narrow"/>
              </a:rPr>
              <a:t>Focusing Questions: Why is the sea important for me? How am I connected with the sea?</a:t>
            </a: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40159">
            <a:off x="7937671" y="-122112"/>
            <a:ext cx="993675" cy="891395"/>
          </a:xfrm>
          <a:prstGeom prst="rect">
            <a:avLst/>
          </a:prstGeom>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740159">
            <a:off x="8647162" y="201274"/>
            <a:ext cx="993675" cy="891395"/>
          </a:xfrm>
          <a:prstGeom prst="rect">
            <a:avLst/>
          </a:prstGeom>
        </p:spPr>
      </p:pic>
      <p:pic>
        <p:nvPicPr>
          <p:cNvPr id="7" name="Te Ara whakapapa of oceans.gif" descr="/Users/rika/Dropbox/MSC Job/2020/Te Ara whakapapa of oceans.gif"/>
          <p:cNvPicPr>
            <a:picLocks noGrp="1" noChangeAspect="1"/>
          </p:cNvPicPr>
          <p:nvPr>
            <p:ph sz="half" idx="2"/>
          </p:nvPr>
        </p:nvPicPr>
        <p:blipFill rotWithShape="1">
          <a:blip r:embed="rId5" r:link="rId6" cstate="screen">
            <a:extLst>
              <a:ext uri="{28A0092B-C50C-407E-A947-70E740481C1C}">
                <a14:useLocalDpi xmlns:a14="http://schemas.microsoft.com/office/drawing/2010/main"/>
              </a:ext>
            </a:extLst>
          </a:blip>
          <a:srcRect t="1061" b="12879"/>
          <a:stretch>
            <a:fillRect/>
          </a:stretch>
        </p:blipFill>
        <p:spPr>
          <a:xfrm rot="235503">
            <a:off x="5127112" y="1095147"/>
            <a:ext cx="3571076" cy="1348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ontent Placeholder 4"/>
          <p:cNvSpPr txBox="1">
            <a:spLocks/>
          </p:cNvSpPr>
          <p:nvPr/>
        </p:nvSpPr>
        <p:spPr>
          <a:xfrm>
            <a:off x="4692005" y="2850259"/>
            <a:ext cx="4187529" cy="2265472"/>
          </a:xfrm>
          <a:prstGeom prst="rect">
            <a:avLst/>
          </a:prstGeom>
          <a:noFill/>
          <a:ln>
            <a:noFill/>
          </a:ln>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600"/>
              </a:spcBef>
              <a:spcAft>
                <a:spcPts val="600"/>
              </a:spcAft>
              <a:buFont typeface="Arial"/>
              <a:buChar char="–"/>
              <a:defRPr sz="24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600"/>
              </a:spcBef>
              <a:spcAft>
                <a:spcPts val="600"/>
              </a:spcAft>
              <a:buFont typeface="Arial"/>
              <a:buChar char="•"/>
              <a:defRPr sz="20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600"/>
              </a:spcBef>
              <a:spcAft>
                <a:spcPts val="600"/>
              </a:spcAft>
              <a:buFont typeface="Arial"/>
              <a:buChar char="»"/>
              <a:defRPr sz="18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spcBef>
                <a:spcPts val="300"/>
              </a:spcBef>
              <a:spcAft>
                <a:spcPts val="300"/>
              </a:spcAft>
              <a:buNone/>
            </a:pPr>
            <a:r>
              <a:rPr lang="en-US" sz="2000" b="1" dirty="0">
                <a:solidFill>
                  <a:srgbClr val="00B6DE"/>
                </a:solidFill>
                <a:latin typeface="Arial Narrow"/>
                <a:cs typeface="Arial Narrow"/>
              </a:rPr>
              <a:t>HE PĀTAI / CONSIDER THIS</a:t>
            </a:r>
          </a:p>
          <a:p>
            <a:pPr marL="0" indent="0" algn="ctr">
              <a:spcBef>
                <a:spcPts val="300"/>
              </a:spcBef>
              <a:spcAft>
                <a:spcPts val="300"/>
              </a:spcAft>
              <a:buNone/>
            </a:pPr>
            <a:r>
              <a:rPr lang="en-US" sz="1800" dirty="0">
                <a:latin typeface="Arial"/>
                <a:cs typeface="Arial"/>
              </a:rPr>
              <a:t>What kai moana [seafood] have you eaten or caught lately? </a:t>
            </a:r>
          </a:p>
          <a:p>
            <a:pPr marL="0" indent="0" algn="ctr">
              <a:spcBef>
                <a:spcPts val="300"/>
              </a:spcBef>
              <a:spcAft>
                <a:spcPts val="300"/>
              </a:spcAft>
              <a:buNone/>
            </a:pPr>
            <a:r>
              <a:rPr lang="en-US" sz="1800" dirty="0">
                <a:latin typeface="Arial"/>
                <a:cs typeface="Arial"/>
              </a:rPr>
              <a:t>What beaches have you visited? </a:t>
            </a:r>
          </a:p>
        </p:txBody>
      </p:sp>
    </p:spTree>
    <p:extLst>
      <p:ext uri="{BB962C8B-B14F-4D97-AF65-F5344CB8AC3E}">
        <p14:creationId xmlns:p14="http://schemas.microsoft.com/office/powerpoint/2010/main" val="357049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dissolv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dissolve">
                                      <p:cBhvr>
                                        <p:cTn id="38" dur="500"/>
                                        <p:tgtEl>
                                          <p:spTgt spid="5">
                                            <p:txEl>
                                              <p:pRg st="5" end="5"/>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dissolve">
                                      <p:cBhvr>
                                        <p:cTn id="41" dur="500"/>
                                        <p:tgtEl>
                                          <p:spTgt spid="13">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13">
                                            <p:txEl>
                                              <p:pRg st="1" end="1"/>
                                            </p:txEl>
                                          </p:spTgt>
                                        </p:tgtEl>
                                        <p:attrNameLst>
                                          <p:attrName>style.visibility</p:attrName>
                                        </p:attrNameLst>
                                      </p:cBhvr>
                                      <p:to>
                                        <p:strVal val="visible"/>
                                      </p:to>
                                    </p:set>
                                    <p:animEffect transition="in" filter="dissolve">
                                      <p:cBhvr>
                                        <p:cTn id="44" dur="500"/>
                                        <p:tgtEl>
                                          <p:spTgt spid="13">
                                            <p:txEl>
                                              <p:pRg st="1" end="1"/>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dissolve">
                                      <p:cBhvr>
                                        <p:cTn id="4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89787</TotalTime>
  <Words>1181</Words>
  <Application>Microsoft Macintosh PowerPoint</Application>
  <PresentationFormat>On-screen Show (16:9)</PresentationFormat>
  <Paragraphs>133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Local Brewery Five</vt:lpstr>
      <vt:lpstr>Meta office pro</vt:lpstr>
      <vt:lpstr>MetaPro-Normal</vt:lpstr>
      <vt:lpstr>Office Theme</vt:lpstr>
      <vt:lpstr>PowerPoint Presentation</vt:lpstr>
      <vt:lpstr>PowerPoint Presentation</vt:lpstr>
      <vt:lpstr>HELPFUL STUFF FOR TEACHERS</vt:lpstr>
      <vt:lpstr>HELPFUL STUFF FOR TEACHERS </vt:lpstr>
      <vt:lpstr>PowerPoint Presentation</vt:lpstr>
      <vt:lpstr>IN THIS TOPIC WE LEARN ABOUT…</vt:lpstr>
      <vt:lpstr>MIHI / INTRODUCTION </vt:lpstr>
      <vt:lpstr>MIHI / INTRODUCTION </vt:lpstr>
      <vt:lpstr>1.1. IMPORTANCE OF THE SEA TO US  Focusing Questions: Why is the sea important for me? How am I connected with the sea?</vt:lpstr>
      <vt:lpstr>IMPORTANCE OF THE SEA TO US </vt:lpstr>
      <vt:lpstr>PowerPoint Presentation</vt:lpstr>
    </vt:vector>
  </TitlesOfParts>
  <Company>Indigo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599</cp:revision>
  <dcterms:created xsi:type="dcterms:W3CDTF">2020-01-12T01:38:21Z</dcterms:created>
  <dcterms:modified xsi:type="dcterms:W3CDTF">2021-08-27T06:46:50Z</dcterms:modified>
</cp:coreProperties>
</file>