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7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16" r:id="rId2"/>
    <p:sldId id="267" r:id="rId3"/>
    <p:sldId id="411" r:id="rId4"/>
    <p:sldId id="412" r:id="rId5"/>
    <p:sldId id="377" r:id="rId6"/>
    <p:sldId id="374" r:id="rId7"/>
    <p:sldId id="375" r:id="rId8"/>
    <p:sldId id="376" r:id="rId9"/>
    <p:sldId id="368" r:id="rId10"/>
    <p:sldId id="403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2E6C"/>
    <a:srgbClr val="00B194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1" autoAdjust="0"/>
    <p:restoredTop sz="74595" autoAdjust="0"/>
  </p:normalViewPr>
  <p:slideViewPr>
    <p:cSldViewPr snapToGrid="0" snapToObjects="1">
      <p:cViewPr varScale="1">
        <p:scale>
          <a:sx n="84" d="100"/>
          <a:sy n="84" d="100"/>
        </p:scale>
        <p:origin x="-1048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182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B93BC-88BE-664E-8268-A9099EDC0416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1047-5AFF-D746-99CC-EBA04BAF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25/11/20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58200"/>
            <a:ext cx="2971800" cy="684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MSCI_NZSCHOOLSLOGO_WIDE_RGB_BLUE_U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458200"/>
            <a:ext cx="1625600" cy="53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27119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Try</a:t>
            </a:r>
            <a:r>
              <a:rPr lang="en-US" baseline="0" dirty="0" smtClean="0">
                <a:solidFill>
                  <a:srgbClr val="000000"/>
                </a:solidFill>
                <a:latin typeface="Arial"/>
                <a:cs typeface="Arial"/>
              </a:rPr>
              <a:t> to get learners to connect with the personal impact of overfishing and unsustainable practices. 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>
                <a:solidFill>
                  <a:srgbClr val="000000"/>
                </a:solidFill>
                <a:latin typeface="Arial"/>
                <a:cs typeface="Arial"/>
              </a:rPr>
              <a:t>What would it be like for ME if there were few or no fish left in the sea! 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59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TEACHER NOTES</a:t>
            </a:r>
          </a:p>
          <a:p>
            <a:endParaRPr lang="en-US" dirty="0" smtClean="0"/>
          </a:p>
          <a:p>
            <a:r>
              <a:rPr lang="en-US" dirty="0" smtClean="0"/>
              <a:t>Fishing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we’re at the heart of communities can be found at: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=ku-rR0rRd_Q&amp;t=3s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76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TEACHER NOTES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You could</a:t>
            </a:r>
            <a:r>
              <a:rPr lang="en-US" baseline="0" dirty="0" smtClean="0">
                <a:solidFill>
                  <a:srgbClr val="000000"/>
                </a:solidFill>
              </a:rPr>
              <a:t> go back and review Topic 1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TEACHER</a:t>
            </a:r>
            <a:r>
              <a:rPr lang="en-US" b="1" baseline="0" dirty="0" smtClean="0"/>
              <a:t> NOTES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dirty="0" smtClean="0"/>
          </a:p>
          <a:p>
            <a:r>
              <a:rPr lang="en-US" baseline="0" dirty="0" smtClean="0"/>
              <a:t>For more information see the Seafood New Zealand’s facts and figures:  https://</a:t>
            </a:r>
            <a:r>
              <a:rPr lang="en-US" baseline="0" dirty="0" err="1" smtClean="0"/>
              <a:t>www.seafoodnewzealand.org.nz</a:t>
            </a:r>
            <a:r>
              <a:rPr lang="en-US" baseline="0" dirty="0" smtClean="0"/>
              <a:t>/industry/key-facts/ </a:t>
            </a:r>
            <a:endParaRPr lang="en-US" dirty="0" smtClean="0"/>
          </a:p>
          <a:p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INVITE a local commercial fisher to come and talk about what it’s like to work at sea. 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6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TEACHER NOTES</a:t>
            </a:r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=2GAvyyw-Z-M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They leave in the afternoon not the morning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They catch fish not crayfish</a:t>
            </a:r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=MAYOi1Rm91o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/>
                <a:cs typeface="Arial"/>
              </a:rPr>
              <a:t>TEACHER NOTES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https://</a:t>
            </a:r>
            <a:r>
              <a:rPr lang="en-US" dirty="0" err="1" smtClean="0">
                <a:latin typeface="Arial"/>
                <a:cs typeface="Arial"/>
              </a:rPr>
              <a:t>www.youtube.com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dirty="0" err="1" smtClean="0">
                <a:latin typeface="Arial"/>
                <a:cs typeface="Arial"/>
              </a:rPr>
              <a:t>watch?time_continue</a:t>
            </a:r>
            <a:r>
              <a:rPr lang="en-US" dirty="0" smtClean="0">
                <a:latin typeface="Arial"/>
                <a:cs typeface="Arial"/>
              </a:rPr>
              <a:t>=3&amp;v=ZKGAF-</a:t>
            </a:r>
            <a:r>
              <a:rPr lang="en-US" dirty="0" err="1" smtClean="0">
                <a:latin typeface="Arial"/>
                <a:cs typeface="Arial"/>
              </a:rPr>
              <a:t>upwrM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Chris</a:t>
            </a:r>
            <a:r>
              <a:rPr lang="en-US" baseline="0" dirty="0" smtClean="0">
                <a:latin typeface="Arial"/>
                <a:cs typeface="Arial"/>
              </a:rPr>
              <a:t> works in the deep water and his vessel is factory capable</a:t>
            </a:r>
          </a:p>
          <a:p>
            <a:r>
              <a:rPr lang="en-US" baseline="0" dirty="0" smtClean="0">
                <a:latin typeface="Arial"/>
                <a:cs typeface="Arial"/>
              </a:rPr>
              <a:t>Likely to stay at sea for much longer periods of time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/>
                <a:cs typeface="Arial"/>
              </a:rPr>
              <a:t>TEACHER NOTES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Film clip #1: https://</a:t>
            </a:r>
            <a:r>
              <a:rPr lang="en-US" dirty="0" err="1" smtClean="0">
                <a:latin typeface="Arial"/>
                <a:cs typeface="Arial"/>
              </a:rPr>
              <a:t>www.youtube.com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dirty="0" err="1" smtClean="0">
                <a:latin typeface="Arial"/>
                <a:cs typeface="Arial"/>
              </a:rPr>
              <a:t>watch?v</a:t>
            </a:r>
            <a:r>
              <a:rPr lang="en-US" dirty="0" smtClean="0">
                <a:latin typeface="Arial"/>
                <a:cs typeface="Arial"/>
              </a:rPr>
              <a:t>=dTxj1LAzy6s [if too long you could just watch</a:t>
            </a:r>
            <a:r>
              <a:rPr lang="en-US" baseline="0" dirty="0" smtClean="0">
                <a:latin typeface="Arial"/>
                <a:cs typeface="Arial"/>
              </a:rPr>
              <a:t> one of the three job sections within this film]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Film clip #2:</a:t>
            </a:r>
            <a:r>
              <a:rPr lang="en-US" baseline="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https://</a:t>
            </a:r>
            <a:r>
              <a:rPr lang="en-US" dirty="0" err="1" smtClean="0">
                <a:latin typeface="Arial"/>
                <a:cs typeface="Arial"/>
              </a:rPr>
              <a:t>www.youtube.com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dirty="0" err="1" smtClean="0">
                <a:latin typeface="Arial"/>
                <a:cs typeface="Arial"/>
              </a:rPr>
              <a:t>watch?v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dirty="0" err="1" smtClean="0">
                <a:latin typeface="Arial"/>
                <a:cs typeface="Arial"/>
              </a:rPr>
              <a:t>WsYDcW-VWeQ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TEACHER NOTES</a:t>
            </a:r>
          </a:p>
          <a:p>
            <a:endParaRPr lang="en-US" dirty="0" smtClean="0"/>
          </a:p>
          <a:p>
            <a:r>
              <a:rPr lang="en-US" dirty="0" smtClean="0"/>
              <a:t>Fishing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we’re at the heart of communities can be found at: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=ku-rR0rRd_Q&amp;t=3s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151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5" name="Picture 4" descr="Screen Shot 2020-09-22 at 5.32.28 AM.png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r="1741"/>
          <a:stretch/>
        </p:blipFill>
        <p:spPr>
          <a:xfrm>
            <a:off x="0" y="4400837"/>
            <a:ext cx="8531682" cy="7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youtube.com/watch?v=ku-rR0rRd_Q&amp;t=3s" TargetMode="External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youtube.com/watch?v=2GAvyyw-Z-M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youtube.com/watch?v=MAYOi1Rm91o" TargetMode="External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youtube.com/watch?time_continue=3&amp;v=ZKGAF-upwrM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youtube.com/watch?v=WsYDcW-VWeQ" TargetMode="External"/><Relationship Id="rId5" Type="http://schemas.openxmlformats.org/officeDocument/2006/relationships/image" Target="../media/image14.png"/><Relationship Id="rId6" Type="http://schemas.openxmlformats.org/officeDocument/2006/relationships/hyperlink" Target="https://www.youtube.com/watch?v=dTxj1LAzy6s" TargetMode="External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96" y="185706"/>
            <a:ext cx="8471204" cy="62752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Narrow"/>
                <a:cs typeface="Arial Narrow"/>
              </a:rPr>
              <a:t>MIHI / INTRODUCTION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pic>
        <p:nvPicPr>
          <p:cNvPr id="15" name="Picture 14" descr="Blu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18494" y="663153"/>
            <a:ext cx="1719264" cy="1318991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720065" y="3206148"/>
            <a:ext cx="5071792" cy="1123008"/>
          </a:xfrm>
          <a:prstGeom prst="wedgeEllipseCallout">
            <a:avLst>
              <a:gd name="adj1" fmla="val 56974"/>
              <a:gd name="adj2" fmla="val 4585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175EAA"/>
                </a:solidFill>
                <a:latin typeface="Arial Narrow"/>
                <a:cs typeface="Arial Narrow"/>
              </a:rPr>
              <a:t>No more sushi</a:t>
            </a:r>
            <a:r>
              <a:rPr lang="en-US" sz="2000" dirty="0" smtClean="0">
                <a:solidFill>
                  <a:srgbClr val="175EAA"/>
                </a:solidFill>
                <a:latin typeface="Arial Narrow"/>
                <a:cs typeface="Arial Narrow"/>
              </a:rPr>
              <a:t>! No </a:t>
            </a:r>
            <a:r>
              <a:rPr lang="en-US" sz="2000" dirty="0">
                <a:solidFill>
                  <a:srgbClr val="175EAA"/>
                </a:solidFill>
                <a:latin typeface="Arial Narrow"/>
                <a:cs typeface="Arial Narrow"/>
              </a:rPr>
              <a:t>more fishing! </a:t>
            </a:r>
          </a:p>
          <a:p>
            <a:pPr algn="ctr"/>
            <a:r>
              <a:rPr lang="en-US" sz="2000" dirty="0">
                <a:solidFill>
                  <a:srgbClr val="175EAA"/>
                </a:solidFill>
                <a:latin typeface="Arial Narrow"/>
                <a:cs typeface="Arial Narrow"/>
              </a:rPr>
              <a:t>No more fish &amp; chips</a:t>
            </a:r>
            <a:r>
              <a:rPr lang="en-US" sz="2000" dirty="0" smtClean="0">
                <a:solidFill>
                  <a:srgbClr val="175EAA"/>
                </a:solidFill>
                <a:latin typeface="Arial Narrow"/>
                <a:cs typeface="Arial Narrow"/>
              </a:rPr>
              <a:t>! No </a:t>
            </a:r>
            <a:r>
              <a:rPr lang="en-US" sz="2000" dirty="0">
                <a:solidFill>
                  <a:srgbClr val="175EAA"/>
                </a:solidFill>
                <a:latin typeface="Arial Narrow"/>
                <a:cs typeface="Arial Narrow"/>
              </a:rPr>
              <a:t>more</a:t>
            </a:r>
            <a:r>
              <a:rPr lang="mr-IN" sz="2000" dirty="0">
                <a:solidFill>
                  <a:srgbClr val="175EAA"/>
                </a:solidFill>
                <a:latin typeface="Arial Narrow"/>
                <a:cs typeface="Arial Narrow"/>
              </a:rPr>
              <a:t>…</a:t>
            </a:r>
            <a:r>
              <a:rPr lang="mi-NZ" sz="2000" dirty="0" smtClean="0">
                <a:solidFill>
                  <a:srgbClr val="175EAA"/>
                </a:solidFill>
                <a:latin typeface="Arial Narrow"/>
                <a:cs typeface="Arial Narrow"/>
              </a:rPr>
              <a:t>.?</a:t>
            </a:r>
            <a:endParaRPr lang="en-US" sz="2000" dirty="0">
              <a:solidFill>
                <a:srgbClr val="175EAA"/>
              </a:solidFill>
              <a:latin typeface="Arial Narrow"/>
              <a:cs typeface="Arial Narrow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39396" y="1050279"/>
            <a:ext cx="4770446" cy="1849603"/>
          </a:xfrm>
          <a:prstGeom prst="wedgeEllipseCallout">
            <a:avLst>
              <a:gd name="adj1" fmla="val 54653"/>
              <a:gd name="adj2" fmla="val -2996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rgbClr val="175EAA"/>
                </a:solidFill>
                <a:latin typeface="Arial"/>
                <a:cs typeface="Arial"/>
              </a:rPr>
              <a:t>Can you imagine a world without fish?</a:t>
            </a:r>
            <a:endParaRPr lang="en-US" sz="3400" dirty="0">
              <a:solidFill>
                <a:srgbClr val="175EAA"/>
              </a:solidFill>
              <a:latin typeface="Arial"/>
              <a:cs typeface="Arial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5791858" y="1640204"/>
            <a:ext cx="3136516" cy="1955177"/>
          </a:xfrm>
          <a:prstGeom prst="wedgeEllipseCallout">
            <a:avLst>
              <a:gd name="adj1" fmla="val -54196"/>
              <a:gd name="adj2" fmla="val 1808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175EAA"/>
                </a:solidFill>
                <a:latin typeface="Arial"/>
                <a:cs typeface="Arial"/>
              </a:rPr>
              <a:t>What would that be like?</a:t>
            </a:r>
            <a:endParaRPr lang="en-US" sz="3200" dirty="0">
              <a:solidFill>
                <a:srgbClr val="175EAA"/>
              </a:solidFill>
              <a:latin typeface="Arial"/>
              <a:cs typeface="Arial"/>
            </a:endParaRPr>
          </a:p>
        </p:txBody>
      </p:sp>
      <p:pic>
        <p:nvPicPr>
          <p:cNvPr id="23" name="Picture 22" descr="Blu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402" y="2219529"/>
            <a:ext cx="1514879" cy="1318991"/>
          </a:xfrm>
          <a:prstGeom prst="rect">
            <a:avLst/>
          </a:prstGeom>
        </p:spPr>
      </p:pic>
      <p:pic>
        <p:nvPicPr>
          <p:cNvPr id="24" name="Picture 23" descr="Blu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90290" y="3776404"/>
            <a:ext cx="1173137" cy="1049064"/>
          </a:xfrm>
          <a:prstGeom prst="rect">
            <a:avLst/>
          </a:prstGeom>
        </p:spPr>
      </p:pic>
      <p:pic>
        <p:nvPicPr>
          <p:cNvPr id="11" name="Picture 10" descr="White_She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49284">
            <a:off x="8171286" y="1"/>
            <a:ext cx="898750" cy="807113"/>
          </a:xfrm>
          <a:prstGeom prst="rect">
            <a:avLst/>
          </a:prstGeom>
        </p:spPr>
      </p:pic>
      <p:pic>
        <p:nvPicPr>
          <p:cNvPr id="12" name="Picture 11" descr="White_She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4083">
            <a:off x="7496106" y="210297"/>
            <a:ext cx="623543" cy="55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6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286" y="701277"/>
            <a:ext cx="4154713" cy="39407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5109107" y="2791768"/>
            <a:ext cx="3770395" cy="1850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4000" b="1" dirty="0" smtClean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US" sz="3300" dirty="0" smtClean="0"/>
              <a:t>Seafood NZ’s short film [4:38] about the </a:t>
            </a:r>
            <a:r>
              <a:rPr lang="en-US" sz="3300" dirty="0" smtClean="0">
                <a:hlinkClick r:id="rId4"/>
              </a:rPr>
              <a:t>people and jobs that make up the fishing industry</a:t>
            </a:r>
            <a:endParaRPr lang="en-AU" sz="3300" b="1" dirty="0" smtClean="0">
              <a:solidFill>
                <a:srgbClr val="002E6C"/>
              </a:solidFill>
              <a:latin typeface="Arial Narrow"/>
              <a:cs typeface="Arial Narrow"/>
            </a:endParaRPr>
          </a:p>
        </p:txBody>
      </p:sp>
      <p:pic>
        <p:nvPicPr>
          <p:cNvPr id="11" name="Content Placeholder 10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48" y="1132476"/>
            <a:ext cx="2956666" cy="1699181"/>
          </a:xfr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94713" y="976759"/>
            <a:ext cx="5008482" cy="376047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x-none" sz="31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31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3100" dirty="0"/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600" dirty="0" smtClean="0"/>
              <a:t>While watching this film, list all jobs you see people doing that are involved in the supply of seafood from ocean to plate</a:t>
            </a:r>
          </a:p>
          <a:p>
            <a:pPr marL="0" indent="0" algn="ctr">
              <a:lnSpc>
                <a:spcPct val="140000"/>
              </a:lnSpc>
              <a:buNone/>
            </a:pPr>
            <a:endParaRPr lang="en-US" sz="21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31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31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600" dirty="0" smtClean="0"/>
              <a:t>Which job would you MOST like to do? Why? 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600" dirty="0" smtClean="0"/>
              <a:t>Which would you LEAST like to do? Why not?</a:t>
            </a:r>
          </a:p>
          <a:p>
            <a:pPr marL="0" indent="0">
              <a:lnSpc>
                <a:spcPct val="140000"/>
              </a:lnSpc>
              <a:buNone/>
            </a:pPr>
            <a:endParaRPr lang="en-US" sz="2000" dirty="0" smtClean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94713" y="41715"/>
            <a:ext cx="8492087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AU" sz="3200" dirty="0" smtClean="0"/>
              <a:t>SEAFOOD INDUSTRY JOBS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5656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noProof="0" dirty="0" smtClean="0"/>
              <a:t>MIHI / INTRODUCTION</a:t>
            </a:r>
            <a:endParaRPr lang="en-AU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4" y="1023832"/>
            <a:ext cx="7844615" cy="37973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700" noProof="0" dirty="0" smtClean="0">
                <a:solidFill>
                  <a:srgbClr val="175EAA"/>
                </a:solidFill>
                <a:latin typeface="Arial"/>
                <a:cs typeface="Arial"/>
              </a:rPr>
              <a:t>The good news is… </a:t>
            </a:r>
            <a:r>
              <a:rPr lang="en-AU" sz="2300" noProof="0" dirty="0" smtClean="0">
                <a:latin typeface="Arial"/>
                <a:cs typeface="Arial"/>
              </a:rPr>
              <a:t>some special people are working hard to make sure this doesn’t happen!</a:t>
            </a:r>
          </a:p>
          <a:p>
            <a:pPr marL="0" indent="0" algn="ctr">
              <a:buNone/>
            </a:pPr>
            <a:r>
              <a:rPr lang="en-AU" noProof="0" dirty="0" smtClean="0">
                <a:solidFill>
                  <a:srgbClr val="175EAA"/>
                </a:solidFill>
                <a:latin typeface="Arial Narrow"/>
                <a:cs typeface="Arial Narrow"/>
              </a:rPr>
              <a:t>In this topic look </a:t>
            </a:r>
            <a:r>
              <a:rPr lang="en-AU" noProof="0" dirty="0" smtClean="0">
                <a:solidFill>
                  <a:srgbClr val="005DAA"/>
                </a:solidFill>
                <a:latin typeface="Arial Narrow"/>
                <a:cs typeface="Arial Narrow"/>
              </a:rPr>
              <a:t>more closely at fisheries jobs, the seafood supply chain, illegal fishing and slavery at sea!</a:t>
            </a:r>
          </a:p>
          <a:p>
            <a:pPr marL="0" indent="0" algn="ctr">
              <a:buNone/>
            </a:pPr>
            <a:r>
              <a:rPr lang="en-AU" sz="2300" noProof="0" dirty="0" smtClean="0">
                <a:latin typeface="Arial"/>
                <a:cs typeface="Arial"/>
              </a:rPr>
              <a:t>Let’s take a moment to think about </a:t>
            </a:r>
            <a:r>
              <a:rPr lang="en-AU" sz="2300" dirty="0" smtClean="0"/>
              <a:t>what we already know about working in the seafood and fishing industries</a:t>
            </a:r>
            <a:endParaRPr lang="en-AU" sz="2700" noProof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Blue_Seabre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106" flipH="1">
            <a:off x="7680433" y="2709069"/>
            <a:ext cx="1394421" cy="1399805"/>
          </a:xfrm>
          <a:prstGeom prst="rect">
            <a:avLst/>
          </a:prstGeom>
        </p:spPr>
      </p:pic>
      <p:pic>
        <p:nvPicPr>
          <p:cNvPr id="6" name="Picture 5" descr="White_She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49284">
            <a:off x="8171286" y="3"/>
            <a:ext cx="898750" cy="807113"/>
          </a:xfrm>
          <a:prstGeom prst="rect">
            <a:avLst/>
          </a:prstGeom>
        </p:spPr>
      </p:pic>
      <p:pic>
        <p:nvPicPr>
          <p:cNvPr id="7" name="Picture 6" descr="White_She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4083">
            <a:off x="7496106" y="210297"/>
            <a:ext cx="623543" cy="55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0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44" y="661152"/>
            <a:ext cx="4944114" cy="4344142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1024725"/>
              </p:ext>
            </p:extLst>
          </p:nvPr>
        </p:nvGraphicFramePr>
        <p:xfrm>
          <a:off x="5079757" y="1148906"/>
          <a:ext cx="3786702" cy="334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234"/>
                <a:gridCol w="1262234"/>
                <a:gridCol w="1262234"/>
              </a:tblGrid>
              <a:tr h="88111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300" b="0" i="0" baseline="0" dirty="0" smtClean="0">
                          <a:latin typeface="Arial"/>
                          <a:cs typeface="Arial"/>
                        </a:rPr>
                        <a:t>Fishing jobs </a:t>
                      </a:r>
                    </a:p>
                    <a:p>
                      <a:pPr algn="ctr"/>
                      <a:r>
                        <a:rPr lang="en-US" sz="2000" b="0" i="0" dirty="0" smtClean="0">
                          <a:latin typeface="Arial"/>
                          <a:cs typeface="Arial"/>
                        </a:rPr>
                        <a:t>PRIOR KNOWLEDGE</a:t>
                      </a:r>
                      <a:r>
                        <a:rPr lang="en-US" sz="2000" b="0" i="0" baseline="0" dirty="0" smtClean="0">
                          <a:latin typeface="Arial"/>
                          <a:cs typeface="Arial"/>
                        </a:rPr>
                        <a:t> CHART</a:t>
                      </a:r>
                      <a:endParaRPr lang="en-US" sz="2000" b="0" i="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</a:tr>
              <a:tr h="11953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know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would like to know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have learned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</a:tr>
              <a:tr h="1271229"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6600" y="1079311"/>
            <a:ext cx="4603544" cy="3662022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noProof="0" dirty="0" smtClean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 smtClean="0"/>
              <a:t>Do you know any one who works in the seafood and fishing industry? 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 smtClean="0"/>
              <a:t>What do they do in their job?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 smtClean="0"/>
              <a:t>What do you think it might be like working on a fishing boat?</a:t>
            </a:r>
            <a:endParaRPr lang="en-AU" sz="1800" noProof="0" dirty="0" smtClean="0"/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500" noProof="0" dirty="0" smtClean="0">
              <a:solidFill>
                <a:srgbClr val="175EAA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b="1" noProof="0" dirty="0" smtClean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 smtClean="0">
                <a:latin typeface="Arial"/>
                <a:cs typeface="Arial"/>
              </a:rPr>
              <a:t>Complete the Prior Knowledge Chart columns 1 &amp; 2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800" noProof="0" dirty="0"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52252">
            <a:off x="3766377" y="3527619"/>
            <a:ext cx="1733403" cy="1798728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 fontScale="90000"/>
          </a:bodyPr>
          <a:lstStyle/>
          <a:p>
            <a:r>
              <a:rPr lang="en-AU" sz="3200" noProof="0" dirty="0" smtClean="0"/>
              <a:t>6.1. SEAFOOD INDUSTRY JOBS</a:t>
            </a:r>
            <a:br>
              <a:rPr lang="en-AU" sz="3200" noProof="0" dirty="0" smtClean="0"/>
            </a:br>
            <a:r>
              <a:rPr lang="en-AU" sz="2000" noProof="0" dirty="0" smtClean="0"/>
              <a:t>Focus Question: What jobs do people do in the seafood industry? </a:t>
            </a:r>
            <a:endParaRPr lang="en-AU" sz="2000" noProof="0" dirty="0"/>
          </a:p>
        </p:txBody>
      </p:sp>
      <p:pic>
        <p:nvPicPr>
          <p:cNvPr id="2" name="Picture 1" descr="Blue_Boa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806" y="2993571"/>
            <a:ext cx="1182338" cy="5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5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60" y="93912"/>
            <a:ext cx="8785462" cy="758428"/>
          </a:xfrm>
        </p:spPr>
        <p:txBody>
          <a:bodyPr>
            <a:normAutofit/>
          </a:bodyPr>
          <a:lstStyle/>
          <a:p>
            <a:r>
              <a:rPr lang="en-AU" sz="3600" dirty="0" smtClean="0"/>
              <a:t>SEAFOOD </a:t>
            </a:r>
            <a:r>
              <a:rPr lang="en-AU" sz="3600" dirty="0"/>
              <a:t>INDUSTRY JOBS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59" y="1280405"/>
            <a:ext cx="8477687" cy="322809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46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</a:t>
            </a:r>
            <a:r>
              <a:rPr lang="en-AU" sz="4600" b="1" dirty="0" smtClean="0">
                <a:solidFill>
                  <a:srgbClr val="00B194"/>
                </a:solidFill>
                <a:latin typeface="Arial Narrow"/>
                <a:cs typeface="Arial Narrow"/>
              </a:rPr>
              <a:t>DISCUSSION</a:t>
            </a:r>
            <a:endParaRPr lang="en-AU" sz="3800" noProof="0" dirty="0" smtClean="0"/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3800" noProof="0" dirty="0" smtClean="0"/>
              <a:t>About </a:t>
            </a:r>
            <a:r>
              <a:rPr lang="en-AU" sz="3800" noProof="0" dirty="0" smtClean="0">
                <a:solidFill>
                  <a:srgbClr val="005DAA"/>
                </a:solidFill>
              </a:rPr>
              <a:t>600,000 tonnes </a:t>
            </a:r>
            <a:r>
              <a:rPr lang="en-AU" sz="3800" noProof="0" dirty="0" smtClean="0"/>
              <a:t>of seafood (excluding aquaculture) is harvested from New Zealand's waters each year</a:t>
            </a:r>
            <a:r>
              <a:rPr lang="en-AU" sz="3600" dirty="0" smtClean="0"/>
              <a:t> 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3600" dirty="0" smtClean="0">
                <a:solidFill>
                  <a:srgbClr val="005DAA"/>
                </a:solidFill>
              </a:rPr>
              <a:t>2,500</a:t>
            </a:r>
            <a:r>
              <a:rPr lang="en-AU" sz="3600" dirty="0" smtClean="0"/>
              <a:t> </a:t>
            </a:r>
            <a:r>
              <a:rPr lang="en-AU" sz="3600" dirty="0"/>
              <a:t>people work in commercial fishing </a:t>
            </a:r>
            <a:r>
              <a:rPr lang="en-AU" sz="3600" dirty="0" smtClean="0"/>
              <a:t>&amp; aquaculture at sea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3600" dirty="0" smtClean="0"/>
              <a:t>New Zealand’s </a:t>
            </a:r>
            <a:r>
              <a:rPr lang="en-AU" sz="3600" dirty="0"/>
              <a:t>seafood industry employs over </a:t>
            </a:r>
            <a:r>
              <a:rPr lang="en-AU" sz="3600" dirty="0">
                <a:solidFill>
                  <a:srgbClr val="005DAA"/>
                </a:solidFill>
              </a:rPr>
              <a:t>13,000</a:t>
            </a:r>
            <a:r>
              <a:rPr lang="en-AU" sz="3600" dirty="0"/>
              <a:t> full time </a:t>
            </a:r>
            <a:r>
              <a:rPr lang="en-AU" sz="3600" dirty="0" smtClean="0"/>
              <a:t>workers</a:t>
            </a:r>
            <a:endParaRPr lang="en-AU" sz="36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7303993" y="2887694"/>
            <a:ext cx="3310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Facts &amp; Figures from Seafood New Zealand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474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290" y="1085537"/>
            <a:ext cx="9625567" cy="37855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233313" y="3280833"/>
            <a:ext cx="4656264" cy="1371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500" b="1" dirty="0" smtClean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900" dirty="0" smtClean="0"/>
              <a:t>Seafood NZ’s short film [</a:t>
            </a:r>
            <a:r>
              <a:rPr lang="en-US" sz="2900" dirty="0"/>
              <a:t>3</a:t>
            </a:r>
            <a:r>
              <a:rPr lang="en-US" sz="2900" dirty="0" smtClean="0"/>
              <a:t>:22] </a:t>
            </a:r>
            <a:r>
              <a:rPr lang="en-US" sz="2900" dirty="0">
                <a:hlinkClick r:id="rId4"/>
              </a:rPr>
              <a:t>Meet Johnny Burkhart, a rock lobster fisherman based in the Wairarapa.</a:t>
            </a:r>
            <a:endParaRPr lang="en-US" sz="29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94713" y="1264692"/>
            <a:ext cx="4038600" cy="32402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400" b="1" dirty="0" smtClean="0">
                <a:solidFill>
                  <a:srgbClr val="00B6DE"/>
                </a:solidFill>
                <a:latin typeface="Arial Narrow"/>
                <a:cs typeface="Arial Narrow"/>
              </a:rPr>
              <a:t>HE </a:t>
            </a:r>
            <a:r>
              <a:rPr lang="en-AU" sz="2400" b="1" dirty="0">
                <a:solidFill>
                  <a:srgbClr val="00B6DE"/>
                </a:solidFill>
                <a:latin typeface="Arial Narrow"/>
                <a:cs typeface="Arial Narrow"/>
              </a:rPr>
              <a:t>PĀTAI / CONSIDER THIS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 smtClean="0"/>
              <a:t>What would be good about doing Johnny’s job?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 smtClean="0"/>
              <a:t>What would you find hard about  doing Johnny’s job?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 smtClean="0"/>
              <a:t>Did anything surprise you about what Johnny says about fishing for rock lobster? </a:t>
            </a:r>
          </a:p>
          <a:p>
            <a:pPr marL="0" indent="0">
              <a:lnSpc>
                <a:spcPct val="140000"/>
              </a:lnSpc>
              <a:buNone/>
            </a:pPr>
            <a:endParaRPr lang="en-US" sz="2000" dirty="0" smtClean="0"/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77" y="1264692"/>
            <a:ext cx="3160334" cy="1827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noProof="0" dirty="0" smtClean="0"/>
              <a:t>SEAFOOD INDUSTRY JOBS</a:t>
            </a:r>
            <a:endParaRPr lang="en-AU" sz="2000" noProof="0" dirty="0"/>
          </a:p>
        </p:txBody>
      </p:sp>
    </p:spTree>
    <p:extLst>
      <p:ext uri="{BB962C8B-B14F-4D97-AF65-F5344CB8AC3E}">
        <p14:creationId xmlns:p14="http://schemas.microsoft.com/office/powerpoint/2010/main" val="115490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290" y="1085537"/>
            <a:ext cx="9625567" cy="37855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dirty="0" smtClean="0"/>
              <a:t>SEAFOOD </a:t>
            </a:r>
            <a:r>
              <a:rPr lang="en-AU" sz="3200" dirty="0"/>
              <a:t>INDUSTRY </a:t>
            </a:r>
            <a:r>
              <a:rPr lang="en-AU" sz="3200" dirty="0" smtClean="0"/>
              <a:t>JOBS</a:t>
            </a:r>
            <a:endParaRPr lang="en-AU" sz="2000" noProof="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233313" y="3099139"/>
            <a:ext cx="4656264" cy="1404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100" b="1" dirty="0" smtClean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600" dirty="0" smtClean="0"/>
              <a:t>Seafood NZ’s short film [</a:t>
            </a:r>
            <a:r>
              <a:rPr lang="en-US" sz="2600" dirty="0"/>
              <a:t>3</a:t>
            </a:r>
            <a:r>
              <a:rPr lang="en-US" sz="2600" dirty="0" smtClean="0"/>
              <a:t>:08</a:t>
            </a:r>
            <a:r>
              <a:rPr lang="en-US" sz="2600" dirty="0"/>
              <a:t>] </a:t>
            </a:r>
            <a:r>
              <a:rPr lang="en-US" sz="2600" dirty="0">
                <a:hlinkClick r:id="rId4"/>
              </a:rPr>
              <a:t>Meet Capt. </a:t>
            </a:r>
            <a:r>
              <a:rPr lang="en-US" sz="2600" dirty="0" smtClean="0">
                <a:hlinkClick r:id="rId4"/>
              </a:rPr>
              <a:t>Tony Roach, an inshore skipper </a:t>
            </a:r>
            <a:r>
              <a:rPr lang="en-US" sz="2600" dirty="0">
                <a:hlinkClick r:id="rId4"/>
              </a:rPr>
              <a:t>from </a:t>
            </a:r>
            <a:r>
              <a:rPr lang="en-US" sz="2600" dirty="0" smtClean="0">
                <a:hlinkClick r:id="rId4"/>
              </a:rPr>
              <a:t>Nelson</a:t>
            </a:r>
            <a:endParaRPr lang="en-US" dirty="0"/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56" y="1264692"/>
            <a:ext cx="2916254" cy="167972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4713" y="1264692"/>
            <a:ext cx="4038600" cy="32402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400" b="1" dirty="0" smtClean="0">
                <a:solidFill>
                  <a:srgbClr val="00B6DE"/>
                </a:solidFill>
                <a:latin typeface="Arial Narrow"/>
                <a:cs typeface="Arial Narrow"/>
              </a:rPr>
              <a:t>HE </a:t>
            </a:r>
            <a:r>
              <a:rPr lang="en-AU" sz="2400" b="1" dirty="0">
                <a:solidFill>
                  <a:srgbClr val="00B6DE"/>
                </a:solidFill>
                <a:latin typeface="Arial Narrow"/>
                <a:cs typeface="Arial Narrow"/>
              </a:rPr>
              <a:t>PĀTAI / CONSIDER THIS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/>
              <a:t>What does Tony catch?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 smtClean="0"/>
              <a:t>How is Tony’s job different to Johnny’s? 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 smtClean="0"/>
              <a:t>What would you enjoy and not enjoy about Tony’s job?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 smtClean="0"/>
              <a:t>Did anything surprise you about what Tony says about fishing? </a:t>
            </a:r>
          </a:p>
          <a:p>
            <a:pPr marL="0" indent="0">
              <a:lnSpc>
                <a:spcPct val="140000"/>
              </a:lnSpc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5312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290" y="1085537"/>
            <a:ext cx="9625567" cy="37855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noProof="0" dirty="0" smtClean="0"/>
              <a:t>SEAFOOD INDUSTRY JOBS</a:t>
            </a:r>
            <a:endParaRPr lang="en-AU" sz="2000" noProof="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233313" y="3111497"/>
            <a:ext cx="4656264" cy="1392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100" b="1" dirty="0" smtClean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600" dirty="0" smtClean="0"/>
              <a:t>Seafood NZ’s short film [</a:t>
            </a:r>
            <a:r>
              <a:rPr lang="en-US" sz="2600" dirty="0"/>
              <a:t>3</a:t>
            </a:r>
            <a:r>
              <a:rPr lang="en-US" sz="2600" dirty="0" smtClean="0"/>
              <a:t>:08</a:t>
            </a:r>
            <a:r>
              <a:rPr lang="en-US" sz="2600" dirty="0"/>
              <a:t>] </a:t>
            </a:r>
            <a:r>
              <a:rPr lang="en-US" sz="2600" dirty="0">
                <a:hlinkClick r:id="rId4"/>
              </a:rPr>
              <a:t>Meet Capt. Chris Patrick, a </a:t>
            </a:r>
            <a:r>
              <a:rPr lang="en-US" sz="2600" dirty="0" err="1">
                <a:hlinkClick r:id="rId4"/>
              </a:rPr>
              <a:t>deepwater</a:t>
            </a:r>
            <a:r>
              <a:rPr lang="en-US" sz="2600" dirty="0">
                <a:hlinkClick r:id="rId4"/>
              </a:rPr>
              <a:t> skipper from Nelson.</a:t>
            </a:r>
            <a:endParaRPr lang="en-US" dirty="0"/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45" y="1222359"/>
            <a:ext cx="3062979" cy="180447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42882" y="1264692"/>
            <a:ext cx="4038600" cy="32402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400" b="1" dirty="0" smtClean="0">
                <a:solidFill>
                  <a:srgbClr val="00B6DE"/>
                </a:solidFill>
                <a:latin typeface="Arial Narrow"/>
                <a:cs typeface="Arial Narrow"/>
              </a:rPr>
              <a:t>HE </a:t>
            </a:r>
            <a:r>
              <a:rPr lang="en-AU" sz="2400" b="1" dirty="0">
                <a:solidFill>
                  <a:srgbClr val="00B6DE"/>
                </a:solidFill>
                <a:latin typeface="Arial Narrow"/>
                <a:cs typeface="Arial Narrow"/>
              </a:rPr>
              <a:t>PĀTAI / CONSIDER THIS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 smtClean="0"/>
              <a:t>What type of fish does Chris catch and where?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 smtClean="0"/>
              <a:t>What does Chris do to help ensure his fishing is sustainable?</a:t>
            </a:r>
            <a:endParaRPr lang="en-US" sz="2000" dirty="0"/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000" dirty="0" smtClean="0"/>
              <a:t>How does the job, and type of fishing that Chris does, differ to that of Tony and Jonny?</a:t>
            </a:r>
          </a:p>
        </p:txBody>
      </p:sp>
    </p:spTree>
    <p:extLst>
      <p:ext uri="{BB962C8B-B14F-4D97-AF65-F5344CB8AC3E}">
        <p14:creationId xmlns:p14="http://schemas.microsoft.com/office/powerpoint/2010/main" val="59154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279" y="701277"/>
            <a:ext cx="4739722" cy="41697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noProof="0" dirty="0" smtClean="0"/>
              <a:t>SEAFOOD INDUSTRY JOBS</a:t>
            </a:r>
            <a:r>
              <a:rPr lang="en-AU" sz="2000" noProof="0" dirty="0" smtClean="0"/>
              <a:t> </a:t>
            </a:r>
            <a:endParaRPr lang="en-AU" sz="2000" noProof="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907240" y="3301148"/>
            <a:ext cx="3941367" cy="1398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100" b="1" dirty="0" smtClean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600" dirty="0" smtClean="0"/>
              <a:t>Seafood NZ’s short film [7:43] </a:t>
            </a:r>
            <a:r>
              <a:rPr lang="en-US" sz="2600" dirty="0">
                <a:hlinkClick r:id="rId4"/>
              </a:rPr>
              <a:t>A career in deep-sea fishing for young Māori</a:t>
            </a:r>
            <a:endParaRPr lang="en-US" sz="2600" dirty="0"/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770" y="1156321"/>
            <a:ext cx="3483605" cy="1915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67955" y="3086769"/>
            <a:ext cx="3871669" cy="1398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/>
              <a:buNone/>
            </a:pPr>
            <a:r>
              <a:rPr lang="en-AU" sz="3100" b="1" dirty="0" smtClean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600" dirty="0" smtClean="0"/>
              <a:t>Just the Job </a:t>
            </a:r>
            <a:r>
              <a:rPr lang="mr-IN" sz="2600" dirty="0" smtClean="0"/>
              <a:t>–</a:t>
            </a:r>
            <a:r>
              <a:rPr lang="en-US" sz="2600" dirty="0" smtClean="0"/>
              <a:t> Deep Sea Fishing [23: 26] investigating three different jobs working in </a:t>
            </a:r>
            <a:r>
              <a:rPr lang="en-US" sz="2600" dirty="0" smtClean="0">
                <a:hlinkClick r:id="rId6"/>
              </a:rPr>
              <a:t>deep sea fishing</a:t>
            </a:r>
            <a:endParaRPr lang="en-US" sz="2600" dirty="0"/>
          </a:p>
        </p:txBody>
      </p:sp>
      <p:pic>
        <p:nvPicPr>
          <p:cNvPr id="2" name="Picture 1" descr="Screen Shot 2020-09-10 at 1.08.4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4" y="1156322"/>
            <a:ext cx="3318575" cy="182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641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290" y="701277"/>
            <a:ext cx="9625567" cy="39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94712" y="1069647"/>
            <a:ext cx="5274788" cy="376047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35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35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800" dirty="0"/>
              <a:t>There are lots of cool jobs </a:t>
            </a:r>
            <a:r>
              <a:rPr lang="en-US" sz="2800" dirty="0" smtClean="0"/>
              <a:t>related </a:t>
            </a:r>
            <a:r>
              <a:rPr lang="en-US" sz="2800" dirty="0"/>
              <a:t>to fishing</a:t>
            </a:r>
            <a:r>
              <a:rPr lang="en-US" sz="2800" dirty="0" smtClean="0"/>
              <a:t>! What do you need to know to work in a seafood industry job? How much will you earn?   </a:t>
            </a:r>
            <a:endParaRPr lang="en-US" sz="24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x-none" sz="35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MAHI </a:t>
            </a:r>
            <a:r>
              <a:rPr lang="x-none" sz="3500" b="1" dirty="0">
                <a:solidFill>
                  <a:srgbClr val="175EAA"/>
                </a:solidFill>
                <a:latin typeface="Arial Narrow"/>
                <a:cs typeface="Arial Narrow"/>
              </a:rPr>
              <a:t>/ ACTIVIT</a:t>
            </a:r>
            <a:r>
              <a:rPr lang="en-AU" sz="35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en-US" sz="3500" dirty="0"/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900" dirty="0" smtClean="0"/>
              <a:t>To  find out</a:t>
            </a:r>
            <a:r>
              <a:rPr lang="mr-IN" sz="2900" dirty="0" smtClean="0"/>
              <a:t>…</a:t>
            </a:r>
            <a:r>
              <a:rPr lang="mi-NZ" sz="2900" dirty="0" smtClean="0"/>
              <a:t> </a:t>
            </a:r>
            <a:r>
              <a:rPr lang="en-US" sz="2900" dirty="0"/>
              <a:t>v</a:t>
            </a:r>
            <a:r>
              <a:rPr lang="en-US" sz="2900" dirty="0" smtClean="0"/>
              <a:t>isit Careers New Zealand website.  Your teacher will give you the name of a fishing related career. Complete the questions on the </a:t>
            </a:r>
            <a:r>
              <a:rPr lang="en-US" sz="2900" dirty="0" smtClean="0">
                <a:solidFill>
                  <a:srgbClr val="005DAA"/>
                </a:solidFill>
              </a:rPr>
              <a:t>fishing job worksheet</a:t>
            </a:r>
          </a:p>
          <a:p>
            <a:pPr marL="0" indent="0" algn="ctr">
              <a:lnSpc>
                <a:spcPct val="140000"/>
              </a:lnSpc>
              <a:buNone/>
            </a:pPr>
            <a:endParaRPr lang="en-US" sz="21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67" y="1315431"/>
            <a:ext cx="2646154" cy="2601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94713" y="41715"/>
            <a:ext cx="8492087" cy="758428"/>
          </a:xfrm>
        </p:spPr>
        <p:txBody>
          <a:bodyPr>
            <a:normAutofit/>
          </a:bodyPr>
          <a:lstStyle/>
          <a:p>
            <a:r>
              <a:rPr lang="en-AU" sz="3200" noProof="0" dirty="0" smtClean="0"/>
              <a:t>SEAFOOD INDUSTRY JOBS</a:t>
            </a:r>
            <a:endParaRPr lang="en-AU" sz="2000" noProof="0" dirty="0"/>
          </a:p>
        </p:txBody>
      </p:sp>
    </p:spTree>
    <p:extLst>
      <p:ext uri="{BB962C8B-B14F-4D97-AF65-F5344CB8AC3E}">
        <p14:creationId xmlns:p14="http://schemas.microsoft.com/office/powerpoint/2010/main" val="333507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85532</TotalTime>
  <Words>950</Words>
  <Application>Microsoft Macintosh PowerPoint</Application>
  <PresentationFormat>On-screen Show (16:9)</PresentationFormat>
  <Paragraphs>118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MIHI / INTRODUCTION </vt:lpstr>
      <vt:lpstr>MIHI / INTRODUCTION</vt:lpstr>
      <vt:lpstr>6.1. SEAFOOD INDUSTRY JOBS Focus Question: What jobs do people do in the seafood industry? </vt:lpstr>
      <vt:lpstr>SEAFOOD INDUSTRY JOBS</vt:lpstr>
      <vt:lpstr>SEAFOOD INDUSTRY JOBS</vt:lpstr>
      <vt:lpstr>SEAFOOD INDUSTRY JOBS</vt:lpstr>
      <vt:lpstr>SEAFOOD INDUSTRY JOBS</vt:lpstr>
      <vt:lpstr>SEAFOOD INDUSTRY JOBS </vt:lpstr>
      <vt:lpstr>SEAFOOD INDUSTRY JOBS</vt:lpstr>
      <vt:lpstr>PowerPoint Presentation</vt:lpstr>
    </vt:vector>
  </TitlesOfParts>
  <Company>Indigo Pacific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438</cp:revision>
  <dcterms:created xsi:type="dcterms:W3CDTF">2020-04-01T02:04:56Z</dcterms:created>
  <dcterms:modified xsi:type="dcterms:W3CDTF">2020-11-24T23:52:05Z</dcterms:modified>
</cp:coreProperties>
</file>