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7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79" r:id="rId2"/>
    <p:sldId id="367" r:id="rId3"/>
    <p:sldId id="37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1" autoAdjust="0"/>
    <p:restoredTop sz="74595" autoAdjust="0"/>
  </p:normalViewPr>
  <p:slideViewPr>
    <p:cSldViewPr snapToGrid="0" snapToObjects="1">
      <p:cViewPr varScale="1">
        <p:scale>
          <a:sx n="58" d="100"/>
          <a:sy n="58" d="100"/>
        </p:scale>
        <p:origin x="-1792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B93BC-88BE-664E-8268-A9099EDC0416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1047-5AFF-D746-99CC-EBA04BAF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2971800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pPr>
              <a:defRPr/>
            </a:pPr>
            <a:endParaRPr lang="en-US" b="1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>
              <a:defRPr/>
            </a:pPr>
            <a:r>
              <a:rPr lang="x-none" dirty="0" smtClean="0">
                <a:latin typeface="Arial"/>
                <a:cs typeface="Arial"/>
              </a:rPr>
              <a:t>Complete </a:t>
            </a:r>
            <a:r>
              <a:rPr lang="x-none" dirty="0">
                <a:latin typeface="Arial"/>
                <a:cs typeface="Arial"/>
              </a:rPr>
              <a:t>columns one and two and then add information to three at the end of 2.2</a:t>
            </a:r>
            <a:endParaRPr lang="en-AU" sz="200" dirty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algn="l"/>
            <a:endParaRPr lang="en-US" dirty="0" smtClean="0">
              <a:solidFill>
                <a:srgbClr val="175EA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Ocean to Plate </a:t>
            </a:r>
            <a:r>
              <a:rPr lang="mr-IN" dirty="0" smtClean="0"/>
              <a:t>–</a:t>
            </a:r>
            <a:r>
              <a:rPr lang="en-US" dirty="0" smtClean="0"/>
              <a:t> Seafood Supply</a:t>
            </a:r>
            <a:r>
              <a:rPr lang="en-US" baseline="0" dirty="0" smtClean="0"/>
              <a:t> Chain film link: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</a:t>
            </a:r>
            <a:r>
              <a:rPr lang="en-US" baseline="0" dirty="0" err="1" smtClean="0"/>
              <a:t>pkfgILiGbVk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 NOTES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example of a supply chain diagram is provided </a:t>
            </a:r>
            <a:r>
              <a:rPr lang="mr-IN" baseline="0" dirty="0" smtClean="0"/>
              <a:t>–</a:t>
            </a:r>
            <a:r>
              <a:rPr lang="en-US" baseline="0" dirty="0" smtClean="0"/>
              <a:t> found at http://</a:t>
            </a:r>
            <a:r>
              <a:rPr lang="en-US" baseline="0" dirty="0" err="1" smtClean="0"/>
              <a:t>fishwise.org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-content/uploads/2017/12/</a:t>
            </a:r>
            <a:r>
              <a:rPr lang="en-US" baseline="0" dirty="0" err="1" smtClean="0"/>
              <a:t>Seafood_Supply_Chains.pdf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www.nzstory.govt.nz</a:t>
            </a:r>
            <a:r>
              <a:rPr lang="en-US" dirty="0" smtClean="0"/>
              <a:t>/news/ocean-to-plate-in-36-hours-the-lee-fish-story/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5" name="Picture 4" descr="Screen Shot 2020-09-22 at 5.32.28 AM.pn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1741"/>
          <a:stretch/>
        </p:blipFill>
        <p:spPr>
          <a:xfrm>
            <a:off x="0" y="4400837"/>
            <a:ext cx="8531682" cy="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fgILiGbVk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nzstory.govt.nz/news/ocean-to-plate-in-36-hours-the-lee-fish-story/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3219"/>
            <a:ext cx="5179790" cy="40586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795" y="840844"/>
            <a:ext cx="4752127" cy="3419804"/>
          </a:xfrm>
        </p:spPr>
        <p:txBody>
          <a:bodyPr>
            <a:noAutofit/>
          </a:bodyPr>
          <a:lstStyle/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000" noProof="0" dirty="0" smtClean="0">
              <a:latin typeface="Arial"/>
              <a:cs typeface="Arial"/>
            </a:endParaRPr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 smtClean="0"/>
              <a:t>The seafood supply chain is the chain of steps that happens to supply seafood from the ocean to your plate</a:t>
            </a:r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2000" noProof="0" dirty="0" smtClean="0"/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 smtClean="0">
                <a:latin typeface="Arial"/>
                <a:cs typeface="Arial"/>
              </a:rPr>
              <a:t>What do you already know about the chain of steps in the supply of seafood?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 smtClean="0">
                <a:latin typeface="Arial"/>
                <a:cs typeface="Arial"/>
              </a:rPr>
              <a:t>Complete the ‘What we know about fish?’ columns 1 &amp; 2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7952904"/>
              </p:ext>
            </p:extLst>
          </p:nvPr>
        </p:nvGraphicFramePr>
        <p:xfrm>
          <a:off x="5124596" y="1094921"/>
          <a:ext cx="3842802" cy="334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934"/>
                <a:gridCol w="1280934"/>
                <a:gridCol w="1280934"/>
              </a:tblGrid>
              <a:tr h="12638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i="0" baseline="0" dirty="0" smtClean="0">
                          <a:latin typeface="Arial Narrow"/>
                          <a:cs typeface="Arial Narrow"/>
                        </a:rPr>
                        <a:t>What do we know about </a:t>
                      </a:r>
                    </a:p>
                    <a:p>
                      <a:pPr algn="ctr"/>
                      <a:r>
                        <a:rPr lang="en-US" sz="2100" b="0" i="0" baseline="0" dirty="0" smtClean="0">
                          <a:latin typeface="Arial Narrow"/>
                          <a:cs typeface="Arial Narrow"/>
                        </a:rPr>
                        <a:t>THE SEAFOOD SUPPLY CHAIN? </a:t>
                      </a:r>
                    </a:p>
                    <a:p>
                      <a:pPr algn="ctr"/>
                      <a:r>
                        <a:rPr lang="en-US" sz="2200" b="0" i="0" dirty="0" smtClean="0">
                          <a:latin typeface="Arial Narrow"/>
                          <a:cs typeface="Arial Narrow"/>
                        </a:rPr>
                        <a:t>PRIOR KNOWLEDGE</a:t>
                      </a:r>
                      <a:r>
                        <a:rPr lang="en-US" sz="2200" b="0" i="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200" b="0" i="0" dirty="0" smtClean="0">
                          <a:latin typeface="Arial Narrow"/>
                          <a:cs typeface="Arial Narrow"/>
                        </a:rPr>
                        <a:t>CHART</a:t>
                      </a:r>
                      <a:endParaRPr lang="en-US" sz="2200" b="0" i="0" dirty="0">
                        <a:latin typeface="Arial Narrow"/>
                        <a:cs typeface="Arial Narrow"/>
                      </a:endParaRP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</a:tr>
              <a:tr h="10475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What we know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What we would like to know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What we have learned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</a:tr>
              <a:tr h="103413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4"/>
          <p:cNvSpPr txBox="1">
            <a:spLocks/>
          </p:cNvSpPr>
          <p:nvPr/>
        </p:nvSpPr>
        <p:spPr>
          <a:xfrm>
            <a:off x="5015923" y="3083560"/>
            <a:ext cx="5017078" cy="195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</p:txBody>
      </p:sp>
      <p:pic>
        <p:nvPicPr>
          <p:cNvPr id="16" name="Picture 15" descr="Whit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77" y="-255157"/>
            <a:ext cx="1382122" cy="993219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9028">
            <a:off x="3779895" y="3381434"/>
            <a:ext cx="1889551" cy="1543928"/>
          </a:xfrm>
          <a:prstGeom prst="rect">
            <a:avLst/>
          </a:prstGeom>
        </p:spPr>
      </p:pic>
      <p:pic>
        <p:nvPicPr>
          <p:cNvPr id="10" name="Picture 9" descr="Blu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0249" flipH="1">
            <a:off x="2154378" y="1963589"/>
            <a:ext cx="995557" cy="832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713" y="93912"/>
            <a:ext cx="8949287" cy="758428"/>
          </a:xfrm>
        </p:spPr>
        <p:txBody>
          <a:bodyPr>
            <a:normAutofit fontScale="90000"/>
          </a:bodyPr>
          <a:lstStyle/>
          <a:p>
            <a:r>
              <a:rPr lang="en-AU" sz="3600" noProof="0" dirty="0" smtClean="0"/>
              <a:t>6.2. SEAFOOD SUPPLY CHAIN</a:t>
            </a:r>
            <a:br>
              <a:rPr lang="en-AU" sz="3600" noProof="0" dirty="0" smtClean="0"/>
            </a:br>
            <a:r>
              <a:rPr lang="en-AU" sz="2000" noProof="0" dirty="0" smtClean="0"/>
              <a:t>Focus Question: </a:t>
            </a:r>
            <a:r>
              <a:rPr lang="en-AU" sz="2000" dirty="0" smtClean="0"/>
              <a:t>What </a:t>
            </a:r>
            <a:r>
              <a:rPr lang="en-AU" sz="2000" dirty="0"/>
              <a:t>are </a:t>
            </a:r>
            <a:r>
              <a:rPr lang="en-AU" sz="2000" dirty="0" smtClean="0"/>
              <a:t>key </a:t>
            </a:r>
            <a:r>
              <a:rPr lang="en-AU" sz="2000" dirty="0"/>
              <a:t>steps in the chain that delivers seafood from the ocean to our plates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79134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AU" sz="3600" noProof="0" dirty="0" smtClean="0"/>
              <a:t>SEAFOOD SUPPLY CHAIN</a:t>
            </a:r>
            <a:endParaRPr lang="en-AU" sz="2000" noProof="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87736" y="3249061"/>
            <a:ext cx="4656264" cy="1154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2600" dirty="0" smtClean="0"/>
              <a:t>WWF short film [7:02] about </a:t>
            </a:r>
            <a:r>
              <a:rPr lang="x-none" sz="2600" dirty="0" smtClean="0">
                <a:hlinkClick r:id="rId3"/>
              </a:rPr>
              <a:t>seafood supply chain</a:t>
            </a:r>
            <a:endParaRPr lang="en-AU" sz="2600" b="1" dirty="0" smtClean="0">
              <a:solidFill>
                <a:srgbClr val="002E6C"/>
              </a:solidFill>
              <a:latin typeface="Arial Narrow"/>
              <a:cs typeface="Arial Narrow"/>
            </a:endParaRPr>
          </a:p>
          <a:p>
            <a:pPr marL="0" indent="0">
              <a:buFont typeface="Arial"/>
              <a:buNone/>
            </a:pPr>
            <a:endParaRPr lang="en-AU" b="1" dirty="0" smtClean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712" y="943234"/>
            <a:ext cx="4981971" cy="3587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/>
              <a:t>While watching this film write down steps in </a:t>
            </a:r>
            <a:r>
              <a:rPr lang="en-US" sz="1800" dirty="0"/>
              <a:t>the journey of a fish </a:t>
            </a:r>
            <a:r>
              <a:rPr lang="en-US" sz="1800" dirty="0" smtClean="0"/>
              <a:t>from the </a:t>
            </a:r>
            <a:r>
              <a:rPr lang="en-US" sz="1800" dirty="0"/>
              <a:t>ocean </a:t>
            </a:r>
            <a:r>
              <a:rPr lang="en-US" sz="1800" dirty="0" smtClean="0"/>
              <a:t>to a </a:t>
            </a:r>
            <a:r>
              <a:rPr lang="en-US" sz="1800" dirty="0"/>
              <a:t>plate</a:t>
            </a:r>
            <a:r>
              <a:rPr lang="en-US" sz="1800" dirty="0" smtClean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/>
              <a:t>Fisheries shown here are not MSC certified you identify areas of improvement?</a:t>
            </a: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</a:t>
            </a:r>
            <a:r>
              <a:rPr lang="en-AU" sz="22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DISCUSSION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 smtClean="0"/>
              <a:t>Think about what you saw in this film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 smtClean="0"/>
              <a:t>What improvements would you make to the ocean to plate seafood supply chain?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83" y="1209677"/>
            <a:ext cx="3157452" cy="20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8865"/>
            <a:ext cx="5756201" cy="17675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 smtClean="0"/>
              <a:t>SEAFOOD SUPPLY CHAIN</a:t>
            </a:r>
            <a:endParaRPr lang="en-AU" sz="2000" noProof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4712" y="930700"/>
            <a:ext cx="5388735" cy="37338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AU" sz="2400" b="1" dirty="0" smtClean="0">
                <a:solidFill>
                  <a:srgbClr val="009AC7"/>
                </a:solidFill>
                <a:latin typeface="Arial Narrow"/>
                <a:cs typeface="Arial Narrow"/>
              </a:rPr>
              <a:t>KŌRERO </a:t>
            </a:r>
            <a:r>
              <a:rPr lang="en-AU" sz="2400" b="1" dirty="0">
                <a:solidFill>
                  <a:srgbClr val="009AC7"/>
                </a:solidFill>
                <a:latin typeface="Arial Narrow"/>
                <a:cs typeface="Arial Narrow"/>
              </a:rPr>
              <a:t>PUKAPUKA / </a:t>
            </a:r>
            <a:r>
              <a:rPr lang="en-AU" sz="2400" b="1" dirty="0" smtClean="0">
                <a:solidFill>
                  <a:srgbClr val="009AC7"/>
                </a:solidFill>
                <a:latin typeface="Arial Narrow"/>
                <a:cs typeface="Arial Narrow"/>
              </a:rPr>
              <a:t>READ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900" dirty="0" smtClean="0"/>
              <a:t>Read &amp; discuss: </a:t>
            </a:r>
            <a:r>
              <a:rPr lang="en-AU" sz="1900" dirty="0" smtClean="0">
                <a:hlinkClick r:id="rId4"/>
              </a:rPr>
              <a:t>Ocean </a:t>
            </a:r>
            <a:r>
              <a:rPr lang="en-AU" sz="1900" dirty="0">
                <a:hlinkClick r:id="rId4"/>
              </a:rPr>
              <a:t>to plate in 36 hours: the Lee Fish </a:t>
            </a:r>
            <a:r>
              <a:rPr lang="en-AU" sz="1900" dirty="0" smtClean="0">
                <a:hlinkClick r:id="rId4"/>
              </a:rPr>
              <a:t>Story</a:t>
            </a:r>
            <a:endParaRPr lang="en-AU" sz="1900" dirty="0" smtClean="0"/>
          </a:p>
          <a:p>
            <a:pPr marL="0" indent="0" algn="ctr">
              <a:lnSpc>
                <a:spcPct val="130000"/>
              </a:lnSpc>
              <a:buNone/>
            </a:pPr>
            <a:endParaRPr lang="en-AU" sz="1900" dirty="0" smtClean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None/>
            </a:pPr>
            <a:r>
              <a:rPr lang="x-none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400" dirty="0"/>
          </a:p>
          <a:p>
            <a:pPr marL="0" indent="0" algn="ctr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sz="1900" dirty="0"/>
              <a:t>In groups: use your notes from last slide. Draw a flow diagram showing steps a fish journeys through from the ocean to your plate (See </a:t>
            </a:r>
            <a:r>
              <a:rPr lang="en-US" sz="1900" dirty="0">
                <a:solidFill>
                  <a:srgbClr val="005DAA"/>
                </a:solidFill>
              </a:rPr>
              <a:t>Teacher Outline</a:t>
            </a:r>
            <a:r>
              <a:rPr lang="en-US" sz="1900" dirty="0">
                <a:solidFill>
                  <a:srgbClr val="000000"/>
                </a:solidFill>
              </a:rPr>
              <a:t>)</a:t>
            </a:r>
            <a:r>
              <a:rPr lang="en-US" sz="1900" dirty="0"/>
              <a:t>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900" i="1" dirty="0">
                <a:solidFill>
                  <a:srgbClr val="005DAA"/>
                </a:solidFill>
              </a:rPr>
              <a:t>Click again for example!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sz="1900" dirty="0"/>
          </a:p>
          <a:p>
            <a:pPr marL="0" indent="0">
              <a:lnSpc>
                <a:spcPct val="140000"/>
              </a:lnSpc>
              <a:buNone/>
            </a:pPr>
            <a:endParaRPr lang="en-US" sz="19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448" y="-109419"/>
            <a:ext cx="3560553" cy="4614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8122778" y="3496789"/>
            <a:ext cx="170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FishWise.org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603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85532</TotalTime>
  <Words>334</Words>
  <Application>Microsoft Macintosh PowerPoint</Application>
  <PresentationFormat>On-screen Show (16:9)</PresentationFormat>
  <Paragraphs>46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6.2. SEAFOOD SUPPLY CHAIN Focus Question: What are key steps in the chain that delivers seafood from the ocean to our plates</vt:lpstr>
      <vt:lpstr>SEAFOOD SUPPLY CHAIN</vt:lpstr>
      <vt:lpstr>SEAFOOD SUPPLY CHAIN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439</cp:revision>
  <dcterms:created xsi:type="dcterms:W3CDTF">2020-04-01T02:04:56Z</dcterms:created>
  <dcterms:modified xsi:type="dcterms:W3CDTF">2020-11-24T23:53:40Z</dcterms:modified>
</cp:coreProperties>
</file>