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7" r:id="rId2"/>
    <p:sldId id="419" r:id="rId3"/>
    <p:sldId id="408" r:id="rId4"/>
    <p:sldId id="358" r:id="rId5"/>
    <p:sldId id="357" r:id="rId6"/>
    <p:sldId id="362" r:id="rId7"/>
    <p:sldId id="420" r:id="rId8"/>
    <p:sldId id="355" r:id="rId9"/>
    <p:sldId id="382" r:id="rId10"/>
    <p:sldId id="38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1" autoAdjust="0"/>
    <p:restoredTop sz="74595" autoAdjust="0"/>
  </p:normalViewPr>
  <p:slideViewPr>
    <p:cSldViewPr snapToGrid="0" snapToObjects="1">
      <p:cViewPr varScale="1">
        <p:scale>
          <a:sx n="51" d="100"/>
          <a:sy n="51" d="100"/>
        </p:scale>
        <p:origin x="-1040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B93BC-88BE-664E-8268-A9099EDC0416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1047-5AFF-D746-99CC-EBA04BAF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tvnz.co.nz/one-news/new-zealand/elderly-kaipara-men-s-fight-help-conserve-prized-toheroa-shellfish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dirty="0" smtClean="0"/>
              <a:t>Read more about MSC certification and how it helped the sustainability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Patagonion</a:t>
            </a:r>
            <a:r>
              <a:rPr lang="en-US" baseline="0" dirty="0" smtClean="0"/>
              <a:t> Tooth Fish: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patagonian-toothfish-story.msc.org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blog.msc.org</a:t>
            </a:r>
            <a:r>
              <a:rPr lang="en-US" dirty="0" smtClean="0"/>
              <a:t>/blog/2015/05/14/</a:t>
            </a:r>
            <a:r>
              <a:rPr lang="en-US" dirty="0" err="1" smtClean="0"/>
              <a:t>patagonia</a:t>
            </a:r>
            <a:r>
              <a:rPr lang="en-US" dirty="0" smtClean="0"/>
              <a:t>-toothfish/</a:t>
            </a:r>
          </a:p>
          <a:p>
            <a:endParaRPr lang="en-US" dirty="0" smtClean="0"/>
          </a:p>
          <a:p>
            <a:r>
              <a:rPr lang="en-US" dirty="0" smtClean="0"/>
              <a:t>Find out more about the toothfish fishery from the research conducted by NIWA: https://</a:t>
            </a:r>
            <a:r>
              <a:rPr lang="en-US" dirty="0" err="1" smtClean="0"/>
              <a:t>niwa.co.nz</a:t>
            </a:r>
            <a:r>
              <a:rPr lang="en-US" dirty="0" smtClean="0"/>
              <a:t>/fisheries/research-projects/</a:t>
            </a:r>
            <a:r>
              <a:rPr lang="en-US" dirty="0" err="1" smtClean="0"/>
              <a:t>antarctic</a:t>
            </a:r>
            <a:r>
              <a:rPr lang="en-US" dirty="0" smtClean="0"/>
              <a:t>-fisheries-research/the-toothfish-fishery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Visit</a:t>
            </a:r>
            <a:r>
              <a:rPr lang="en-US" baseline="0" dirty="0" smtClean="0"/>
              <a:t> Global Fishing Watch at https://</a:t>
            </a:r>
            <a:r>
              <a:rPr lang="en-US" baseline="0" dirty="0" err="1" smtClean="0"/>
              <a:t>globalfishingwatch.org</a:t>
            </a:r>
            <a:r>
              <a:rPr lang="en-US" baseline="0" dirty="0" smtClean="0"/>
              <a:t>/map/</a:t>
            </a:r>
          </a:p>
          <a:p>
            <a:endParaRPr lang="en-US" baseline="0" dirty="0" smtClean="0"/>
          </a:p>
          <a:p>
            <a:r>
              <a:rPr lang="en-US" dirty="0" smtClean="0"/>
              <a:t>You can</a:t>
            </a:r>
            <a:r>
              <a:rPr lang="en-US" baseline="0" dirty="0" smtClean="0"/>
              <a:t> also track sustainable fisheries using the MSC Track a Fishery Tool: </a:t>
            </a:r>
            <a:r>
              <a:rPr lang="en-US" dirty="0" smtClean="0"/>
              <a:t>https://</a:t>
            </a:r>
            <a:r>
              <a:rPr lang="en-US" dirty="0" err="1" smtClean="0"/>
              <a:t>fisheries.msc.org</a:t>
            </a:r>
            <a:r>
              <a:rPr lang="en-US" dirty="0" smtClean="0"/>
              <a:t>/en/fisheries/ </a:t>
            </a:r>
          </a:p>
          <a:p>
            <a:endParaRPr lang="en-US" dirty="0" smtClean="0"/>
          </a:p>
          <a:p>
            <a:r>
              <a:rPr lang="en-US" baseline="0" dirty="0" smtClean="0"/>
              <a:t>DEEPEN THE INQUIRY</a:t>
            </a:r>
          </a:p>
          <a:p>
            <a:r>
              <a:rPr lang="en-US" baseline="0" dirty="0" smtClean="0"/>
              <a:t>To deepen learning and application of the Global Fishing Watch see a range of tutorials available at: https://</a:t>
            </a:r>
            <a:r>
              <a:rPr lang="en-US" baseline="0" dirty="0" err="1" smtClean="0"/>
              <a:t>globalfishingwatch.org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faqs</a:t>
            </a:r>
            <a:r>
              <a:rPr lang="en-US" baseline="0" dirty="0" smtClean="0"/>
              <a:t>/#</a:t>
            </a:r>
            <a:r>
              <a:rPr lang="en-US" baseline="0" dirty="0" err="1" smtClean="0"/>
              <a:t>faqs</a:t>
            </a:r>
            <a:r>
              <a:rPr lang="en-US" baseline="0" dirty="0" smtClean="0"/>
              <a:t>-video-tutorials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QUESTIONS: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Where</a:t>
            </a:r>
            <a:r>
              <a:rPr lang="en-US" sz="1200" baseline="0" dirty="0" smtClean="0"/>
              <a:t> is most of the fishing happening? </a:t>
            </a:r>
            <a:r>
              <a:rPr lang="en-US" sz="1200" dirty="0" smtClean="0"/>
              <a:t>Most activity in equatorial </a:t>
            </a:r>
            <a:r>
              <a:rPr lang="mi-NZ" sz="1200" dirty="0" smtClean="0"/>
              <a:t>regions</a:t>
            </a:r>
            <a:r>
              <a:rPr lang="mi-NZ" sz="1200" baseline="0" dirty="0" smtClean="0"/>
              <a:t> rather than polar ends of the map. 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Why are some areas fished more than others? Mainly</a:t>
            </a:r>
            <a:r>
              <a:rPr lang="en-US" sz="1200" baseline="0" dirty="0" smtClean="0"/>
              <a:t> due to h</a:t>
            </a:r>
            <a:r>
              <a:rPr lang="en-US" sz="1200" dirty="0" smtClean="0"/>
              <a:t>igher population (</a:t>
            </a:r>
            <a:r>
              <a:rPr lang="en-US" sz="1200" dirty="0" err="1" smtClean="0"/>
              <a:t>ie</a:t>
            </a:r>
            <a:r>
              <a:rPr lang="en-US" sz="1200" dirty="0" smtClean="0"/>
              <a:t>. More people living and fishing from mid</a:t>
            </a:r>
            <a:r>
              <a:rPr lang="en-US" sz="1200" baseline="0" dirty="0" smtClean="0"/>
              <a:t> latitudes than polar ones);</a:t>
            </a:r>
            <a:r>
              <a:rPr lang="en-US" sz="1200" dirty="0" smtClean="0"/>
              <a:t> (access (some</a:t>
            </a:r>
            <a:r>
              <a:rPr lang="en-US" sz="1200" baseline="0" dirty="0" smtClean="0"/>
              <a:t> areas easier to reach)</a:t>
            </a:r>
            <a:r>
              <a:rPr lang="en-US" sz="1200" dirty="0" smtClean="0"/>
              <a:t>, underwater topography,</a:t>
            </a:r>
            <a:r>
              <a:rPr lang="en-US" sz="1200" baseline="0" dirty="0" smtClean="0"/>
              <a:t> currents etc affecting the ecology of the area and the abundance of fish (some areas are just better fishing!)</a:t>
            </a:r>
            <a:r>
              <a:rPr lang="en-US" sz="1200" dirty="0" smtClean="0"/>
              <a:t>, legislation (some areas are protected)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do you think global</a:t>
            </a:r>
            <a:r>
              <a:rPr lang="en-US" sz="1200" baseline="0" dirty="0" smtClean="0"/>
              <a:t> fishing watch help in the fight against illegal fishing? (transparency!)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TEACHER NOTES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 could</a:t>
            </a:r>
            <a:r>
              <a:rPr lang="en-US" baseline="0" dirty="0" smtClean="0">
                <a:solidFill>
                  <a:srgbClr val="000000"/>
                </a:solidFill>
              </a:rPr>
              <a:t> go back and review Topic 1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dirty="0" smtClean="0"/>
              <a:t>Read more about MSC certification and how it helped the sustainability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Patagonion</a:t>
            </a:r>
            <a:r>
              <a:rPr lang="en-US" baseline="0" dirty="0" smtClean="0"/>
              <a:t> Tooth Fish: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patagonian-toothfish-story.msc.org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blog.msc.org</a:t>
            </a:r>
            <a:r>
              <a:rPr lang="en-US" dirty="0" smtClean="0"/>
              <a:t>/blog/2015/05/14/</a:t>
            </a:r>
            <a:r>
              <a:rPr lang="en-US" dirty="0" err="1" smtClean="0"/>
              <a:t>patagonia</a:t>
            </a:r>
            <a:r>
              <a:rPr lang="en-US" dirty="0" smtClean="0"/>
              <a:t>-toothfish/</a:t>
            </a:r>
          </a:p>
          <a:p>
            <a:endParaRPr lang="en-US" dirty="0" smtClean="0"/>
          </a:p>
          <a:p>
            <a:r>
              <a:rPr lang="en-US" dirty="0" smtClean="0"/>
              <a:t>Find out more about the toothfish fishery from the research conducted by NIWA: https://</a:t>
            </a:r>
            <a:r>
              <a:rPr lang="en-US" dirty="0" err="1" smtClean="0"/>
              <a:t>niwa.co.nz</a:t>
            </a:r>
            <a:r>
              <a:rPr lang="en-US" dirty="0" smtClean="0"/>
              <a:t>/fisheries/research-projects/</a:t>
            </a:r>
            <a:r>
              <a:rPr lang="en-US" dirty="0" err="1" smtClean="0"/>
              <a:t>antarctic</a:t>
            </a:r>
            <a:r>
              <a:rPr lang="en-US" dirty="0" smtClean="0"/>
              <a:t>-fisheries-research/the-toothfish-fishery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(1) Illegal = C</a:t>
            </a:r>
          </a:p>
          <a:p>
            <a:pPr lvl="1"/>
            <a:r>
              <a:rPr lang="en-US" dirty="0" smtClean="0"/>
              <a:t>(2) Unreported = A</a:t>
            </a:r>
          </a:p>
          <a:p>
            <a:pPr lvl="1"/>
            <a:r>
              <a:rPr lang="en-US" dirty="0" smtClean="0"/>
              <a:t>(3) Unregulated =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(1) Illegal = A</a:t>
            </a:r>
          </a:p>
          <a:p>
            <a:pPr lvl="1"/>
            <a:r>
              <a:rPr lang="en-US" dirty="0" smtClean="0"/>
              <a:t>(2) Unreported = B</a:t>
            </a:r>
          </a:p>
          <a:p>
            <a:pPr lvl="1"/>
            <a:r>
              <a:rPr lang="en-US" dirty="0" smtClean="0"/>
              <a:t>(3) Unregulated =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Article</a:t>
            </a:r>
            <a:r>
              <a:rPr lang="en-US" baseline="0" dirty="0" smtClean="0"/>
              <a:t> and film clip</a:t>
            </a:r>
            <a:r>
              <a:rPr lang="en-US" dirty="0" smtClean="0"/>
              <a:t> can be found</a:t>
            </a:r>
            <a:r>
              <a:rPr lang="en-US" baseline="0" dirty="0" smtClean="0"/>
              <a:t> at </a:t>
            </a:r>
            <a:r>
              <a:rPr lang="en-US" dirty="0" smtClean="0">
                <a:hlinkClick r:id="rId3"/>
              </a:rPr>
              <a:t>https://www.tvnz.co.nz/one-news/new-zealand/elderly-kaipara-men-s-fight-help-conserve-prized-toheroa-shellfish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Spend time discussing and figuring out why they think what they do!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How the MSC is working to</a:t>
            </a:r>
            <a:r>
              <a:rPr lang="en-US" baseline="0" dirty="0" smtClean="0"/>
              <a:t> tackle illegal fishing: </a:t>
            </a:r>
            <a:r>
              <a:rPr lang="en-US" dirty="0" smtClean="0"/>
              <a:t>http://</a:t>
            </a:r>
            <a:r>
              <a:rPr lang="en-US" dirty="0" err="1" smtClean="0"/>
              <a:t>blog.msc.org</a:t>
            </a:r>
            <a:r>
              <a:rPr lang="en-US" dirty="0" smtClean="0"/>
              <a:t>/blog/2015/04/01/tackling-illegal-fishing-one-certificate-at-a-time/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dirty="0" smtClean="0"/>
              <a:t>Visit</a:t>
            </a:r>
            <a:r>
              <a:rPr lang="en-US" baseline="0" dirty="0" smtClean="0"/>
              <a:t> Global Fishing Watch at https://</a:t>
            </a:r>
            <a:r>
              <a:rPr lang="en-US" baseline="0" dirty="0" err="1" smtClean="0"/>
              <a:t>globalfishingwatch.org</a:t>
            </a:r>
            <a:r>
              <a:rPr lang="en-US" baseline="0" dirty="0" smtClean="0"/>
              <a:t>/map/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Watch this about the Global Fishing Watch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=ISbIUjCz8Pg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</a:t>
            </a:r>
            <a:r>
              <a:rPr lang="en-US" baseline="0" dirty="0" smtClean="0"/>
              <a:t> also track sustainable fisheries using the MSC Track a Fishery Tool</a:t>
            </a:r>
          </a:p>
          <a:p>
            <a:endParaRPr lang="en-US" baseline="0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fisheries.msc.org</a:t>
            </a:r>
            <a:r>
              <a:rPr lang="en-US" dirty="0" smtClean="0"/>
              <a:t>/en/fisheries/ </a:t>
            </a:r>
          </a:p>
          <a:p>
            <a:endParaRPr lang="en-US" dirty="0" smtClean="0"/>
          </a:p>
          <a:p>
            <a:r>
              <a:rPr lang="en-US" dirty="0" smtClean="0"/>
              <a:t>CONSIDER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Why are some areas fished more than others?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Screen Shot 2020-09-22 at 5.32.28 AM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1741"/>
          <a:stretch/>
        </p:blipFill>
        <p:spPr>
          <a:xfrm>
            <a:off x="0" y="4400837"/>
            <a:ext cx="8531682" cy="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s://globalfishingwatch.org/map/" TargetMode="Externa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://patagonian-toothfish-story.msc.org" TargetMode="External"/><Relationship Id="rId6" Type="http://schemas.openxmlformats.org/officeDocument/2006/relationships/hyperlink" Target="http://blog.msc.org/blog/2015/05/14/patagonia-toothfish/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tvnz.co.nz/one-news/new-zealand/elderly-kaipara-men-s-fight-help-conserve-prized-toheroa-shellfish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://blog.msc.org/blog/2015/04/01/tackling-illegal-fishing-one-certificate-at-a-time/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s://globalfishingwatch.org/map/" TargetMode="External"/><Relationship Id="rId6" Type="http://schemas.openxmlformats.org/officeDocument/2006/relationships/hyperlink" Target="https://www.youtube.com/watch?v=ISbIUjCz8Pg" TargetMode="Externa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059" y="1024802"/>
            <a:ext cx="3981237" cy="356619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noProof="0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noProof="0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3300" noProof="0" dirty="0" smtClean="0"/>
              <a:t>Illegal, unreported, and unregulated (IUU) fishing is when people fish outside of the law and is a big problem around the world</a:t>
            </a: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3300" noProof="0" dirty="0" smtClean="0"/>
              <a:t>It is often conducted without concern for marine life or the environment and </a:t>
            </a:r>
            <a:r>
              <a:rPr lang="en-AU" sz="3300" dirty="0" smtClean="0"/>
              <a:t>includes: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sz="3300" noProof="0" dirty="0" smtClean="0"/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noProof="0" dirty="0" smtClean="0"/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endParaRPr lang="en-AU" noProof="0" dirty="0" smtClean="0"/>
          </a:p>
          <a:p>
            <a:endParaRPr lang="en-AU" noProof="0" dirty="0" smtClean="0"/>
          </a:p>
          <a:p>
            <a:endParaRPr lang="en-AU" noProof="0" dirty="0" smtClean="0"/>
          </a:p>
          <a:p>
            <a:pPr marL="0" indent="0">
              <a:buNone/>
            </a:pPr>
            <a:endParaRPr lang="en-AU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385" y="41715"/>
            <a:ext cx="8948615" cy="758428"/>
          </a:xfrm>
        </p:spPr>
        <p:txBody>
          <a:bodyPr>
            <a:normAutofit fontScale="90000"/>
          </a:bodyPr>
          <a:lstStyle/>
          <a:p>
            <a:r>
              <a:rPr lang="en-AU" sz="3200" noProof="0" dirty="0" smtClean="0"/>
              <a:t>6.4. ILLEGAL FISHING</a:t>
            </a:r>
            <a:br>
              <a:rPr lang="en-AU" sz="3200" noProof="0" dirty="0" smtClean="0"/>
            </a:br>
            <a:r>
              <a:rPr lang="en-AU" sz="2000" noProof="0" dirty="0" smtClean="0"/>
              <a:t>Focus Question: What is illegal, unregulated and unreported fishing &amp; how does it impact sustainability? </a:t>
            </a:r>
            <a:endParaRPr lang="en-AU" sz="2000" noProof="0" dirty="0"/>
          </a:p>
        </p:txBody>
      </p:sp>
      <p:pic>
        <p:nvPicPr>
          <p:cNvPr id="5" name="Content Placeholder 4" descr="Screen Shot 2020-08-09 at 11.47.27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1393"/>
          <a:stretch>
            <a:fillRect/>
          </a:stretch>
        </p:blipFill>
        <p:spPr>
          <a:xfrm>
            <a:off x="4982640" y="1195406"/>
            <a:ext cx="3704160" cy="2971884"/>
          </a:xfrm>
        </p:spPr>
      </p:pic>
      <p:sp>
        <p:nvSpPr>
          <p:cNvPr id="9" name="TextBox 8"/>
          <p:cNvSpPr txBox="1"/>
          <p:nvPr/>
        </p:nvSpPr>
        <p:spPr>
          <a:xfrm>
            <a:off x="5670645" y="4216130"/>
            <a:ext cx="23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Patagonian Toothfish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87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306" y="465074"/>
            <a:ext cx="9585583" cy="44455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0221" y="1167191"/>
            <a:ext cx="4322715" cy="353369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sz="55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55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>
              <a:lnSpc>
                <a:spcPct val="130000"/>
              </a:lnSpc>
            </a:pPr>
            <a:r>
              <a:rPr lang="en-US" sz="4400" dirty="0" smtClean="0"/>
              <a:t>Look at the global map? Where is most of the fishing activity? Why?</a:t>
            </a:r>
          </a:p>
          <a:p>
            <a:pPr>
              <a:lnSpc>
                <a:spcPct val="130000"/>
              </a:lnSpc>
            </a:pPr>
            <a:r>
              <a:rPr lang="en-US" sz="4400" dirty="0" smtClean="0"/>
              <a:t>Where is most of the fishing happening around Aotearoa New Zealand right now? </a:t>
            </a:r>
          </a:p>
          <a:p>
            <a:pPr>
              <a:lnSpc>
                <a:spcPct val="130000"/>
              </a:lnSpc>
            </a:pPr>
            <a:r>
              <a:rPr lang="en-US" sz="4400" dirty="0" smtClean="0"/>
              <a:t>Which parts of our ocean have the most activity (you can mouse over to see the number of objects)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ILLEGAL FISHING</a:t>
            </a:r>
            <a:endParaRPr lang="en-US" dirty="0"/>
          </a:p>
        </p:txBody>
      </p:sp>
      <p:pic>
        <p:nvPicPr>
          <p:cNvPr id="9" name="Content Placeholder 8">
            <a:hlinkClick r:id="rId5"/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5" y="1151197"/>
            <a:ext cx="3630882" cy="221063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400" y="3460250"/>
            <a:ext cx="4222044" cy="123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x-none" sz="55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55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5500" dirty="0" smtClean="0"/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4400" dirty="0" smtClean="0"/>
              <a:t>Visit the </a:t>
            </a:r>
            <a:r>
              <a:rPr lang="en-US" sz="4400" dirty="0" smtClean="0">
                <a:hlinkClick r:id="rId5"/>
              </a:rPr>
              <a:t>Global Fishing Watch </a:t>
            </a:r>
            <a:r>
              <a:rPr lang="en-US" sz="4400" dirty="0" smtClean="0"/>
              <a:t>site and explore the map</a:t>
            </a:r>
          </a:p>
        </p:txBody>
      </p:sp>
    </p:spTree>
    <p:extLst>
      <p:ext uri="{BB962C8B-B14F-4D97-AF65-F5344CB8AC3E}">
        <p14:creationId xmlns:p14="http://schemas.microsoft.com/office/powerpoint/2010/main" val="215711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4" y="661152"/>
            <a:ext cx="4944114" cy="434414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1015375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/>
                <a:gridCol w="1262234"/>
                <a:gridCol w="1262234"/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 smtClean="0">
                          <a:latin typeface="Arial"/>
                          <a:cs typeface="Arial"/>
                        </a:rPr>
                        <a:t>Illegal fishing</a:t>
                      </a:r>
                    </a:p>
                    <a:p>
                      <a:pPr algn="ctr"/>
                      <a:r>
                        <a:rPr lang="en-US" sz="2000" b="0" i="0" dirty="0" smtClean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 smtClean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30462"/>
            <a:ext cx="4603544" cy="36620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Have you ever taken or sold seafood when you shouldn’t have?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Why do you think people sometimes take or sell kai moana that they shouldn’t?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What impact can illegal fishing and sale of kai moana have on our environment? </a:t>
            </a:r>
            <a:endParaRPr lang="en-AU" sz="1800" noProof="0" dirty="0" smtClean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noProof="0" dirty="0" smtClean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>
                <a:latin typeface="Arial"/>
                <a:cs typeface="Arial"/>
              </a:rPr>
              <a:t>Fill in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571001" y="3200725"/>
            <a:ext cx="1733403" cy="179872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ILLEGAL FISHING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2790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91" y="727166"/>
            <a:ext cx="6466797" cy="38747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7511" y="1279103"/>
            <a:ext cx="2466905" cy="30463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noProof="0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noProof="0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noProof="0" dirty="0" smtClean="0"/>
              <a:t>Illegal fishing for Patagonian toothfish threatened the sustainability of this fish</a:t>
            </a:r>
          </a:p>
          <a:p>
            <a:endParaRPr lang="en-AU" noProof="0" dirty="0" smtClean="0"/>
          </a:p>
          <a:p>
            <a:endParaRPr lang="en-AU" noProof="0" dirty="0" smtClean="0"/>
          </a:p>
          <a:p>
            <a:pPr marL="0" indent="0">
              <a:buNone/>
            </a:pPr>
            <a:endParaRPr lang="en-AU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385" y="41715"/>
            <a:ext cx="8491415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ILLEGAL FISHING</a:t>
            </a:r>
            <a:endParaRPr lang="en-AU" sz="20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6186" y="1961687"/>
            <a:ext cx="5554271" cy="2401025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4000" b="1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900" noProof="0" dirty="0" smtClean="0"/>
              <a:t>In the past, illegal fishing for Patagonian toothfish threatened sustainability of fish stocks</a:t>
            </a:r>
          </a:p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900" noProof="0" dirty="0" smtClean="0">
                <a:hlinkClick r:id="rId5"/>
              </a:rPr>
              <a:t>Read more about the Toothfish story and the hunt for pirate fishers</a:t>
            </a:r>
            <a:endParaRPr lang="en-AU" sz="2900" noProof="0" dirty="0"/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7449">
            <a:off x="3412069" y="1283583"/>
            <a:ext cx="2899065" cy="14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41335"/>
            <a:ext cx="9144001" cy="4211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87368" y="1195405"/>
            <a:ext cx="4038600" cy="39480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A. Fishing that is either not reported or not reported </a:t>
            </a:r>
            <a:r>
              <a:rPr lang="en-US" dirty="0" smtClean="0"/>
              <a:t>truthfully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B. Fishing by NZ boats for fish not covered by fishing laws or outside our fishery areas OR fishing by overseas boats with no permission in our fishing waters</a:t>
            </a:r>
          </a:p>
          <a:p>
            <a:endParaRPr lang="en-US" dirty="0"/>
          </a:p>
          <a:p>
            <a:r>
              <a:rPr lang="en-US" dirty="0" smtClean="0"/>
              <a:t>C. </a:t>
            </a:r>
            <a:r>
              <a:rPr lang="en-US" dirty="0"/>
              <a:t>Fishing by NZ boats or in NZ waters that is not conducted according to NZ law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946" y="93912"/>
            <a:ext cx="8425854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ILLEGAL FISHING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12974"/>
            <a:ext cx="4038600" cy="324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</a:t>
            </a:r>
            <a:r>
              <a:rPr lang="x-none" sz="2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ACTIVIT</a:t>
            </a:r>
            <a:r>
              <a:rPr lang="en-AU" sz="2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000" dirty="0" smtClean="0"/>
          </a:p>
          <a:p>
            <a:r>
              <a:rPr lang="en-US" sz="2000" dirty="0" smtClean="0"/>
              <a:t>See if you can match these terms (1, 2, 3) to </a:t>
            </a:r>
            <a:r>
              <a:rPr lang="en-US" sz="2000" dirty="0"/>
              <a:t>the definitions (A, B, C</a:t>
            </a:r>
            <a:r>
              <a:rPr lang="en-US" sz="2000" dirty="0" smtClean="0"/>
              <a:t>):</a:t>
            </a:r>
          </a:p>
          <a:p>
            <a:pPr lvl="1"/>
            <a:r>
              <a:rPr lang="en-US" sz="2000" dirty="0" smtClean="0"/>
              <a:t>(1) illegal</a:t>
            </a:r>
          </a:p>
          <a:p>
            <a:pPr lvl="1"/>
            <a:r>
              <a:rPr lang="en-US" sz="2000" dirty="0" smtClean="0"/>
              <a:t>(2) unreported &amp; </a:t>
            </a:r>
          </a:p>
          <a:p>
            <a:pPr lvl="1"/>
            <a:r>
              <a:rPr lang="en-US" sz="2000" dirty="0" smtClean="0"/>
              <a:t>(3) unregulated</a:t>
            </a:r>
          </a:p>
        </p:txBody>
      </p:sp>
      <p:pic>
        <p:nvPicPr>
          <p:cNvPr id="6" name="Picture 5" descr="Blue_Seagu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196" flipH="1">
            <a:off x="3644458" y="723440"/>
            <a:ext cx="1140644" cy="131199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60946" y="2053050"/>
            <a:ext cx="4234854" cy="1113519"/>
          </a:xfrm>
          <a:prstGeom prst="wedgeRectCallout">
            <a:avLst>
              <a:gd name="adj1" fmla="val 27866"/>
              <a:gd name="adj2" fmla="val -103601"/>
            </a:avLst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194"/>
                </a:solidFill>
                <a:latin typeface="Arial"/>
                <a:cs typeface="Arial"/>
              </a:rPr>
              <a:t>Ready for some answers?</a:t>
            </a:r>
            <a:endParaRPr lang="en-US" sz="20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47507" flipH="1">
            <a:off x="2077905" y="2926085"/>
            <a:ext cx="3494957" cy="1470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51982" flipH="1" flipV="1">
            <a:off x="2426849" y="1963608"/>
            <a:ext cx="3664421" cy="156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93900" flipH="1" flipV="1">
            <a:off x="2393506" y="2165465"/>
            <a:ext cx="3580273" cy="22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1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4206"/>
            <a:ext cx="9302743" cy="3880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6254" y="1393556"/>
            <a:ext cx="3705440" cy="3126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2600" b="1" noProof="0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buNone/>
            </a:pPr>
            <a:r>
              <a:rPr lang="en-AU" sz="2400" noProof="0" dirty="0" smtClean="0"/>
              <a:t>Which of the following do you think is not legal and is it an example of fishing that is</a:t>
            </a:r>
          </a:p>
          <a:p>
            <a:pPr marL="0" indent="0">
              <a:buNone/>
            </a:pPr>
            <a:r>
              <a:rPr lang="en-AU" sz="2400" noProof="0" dirty="0" smtClean="0"/>
              <a:t> </a:t>
            </a:r>
          </a:p>
          <a:p>
            <a:r>
              <a:rPr lang="en-AU" sz="2400" noProof="0" dirty="0" smtClean="0"/>
              <a:t>(1) Illegal</a:t>
            </a:r>
          </a:p>
          <a:p>
            <a:r>
              <a:rPr lang="en-AU" sz="2400" noProof="0" dirty="0" smtClean="0"/>
              <a:t>(2) Unreported or </a:t>
            </a:r>
          </a:p>
          <a:p>
            <a:r>
              <a:rPr lang="en-AU" sz="2400" noProof="0" dirty="0" smtClean="0"/>
              <a:t>(3) Unregulated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7036" y="1983975"/>
            <a:ext cx="4163728" cy="2687945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 smtClean="0"/>
              <a:t>A recreational fisher selling fish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 smtClean="0"/>
              <a:t>A commercial fisher failing to report their catch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 smtClean="0"/>
              <a:t>A foreign vessel (with no quota) fishing for hapuka less than 200 miles from land</a:t>
            </a:r>
            <a:endParaRPr lang="en-AU" sz="2200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54" y="93912"/>
            <a:ext cx="8490546" cy="758428"/>
          </a:xfrm>
        </p:spPr>
        <p:txBody>
          <a:bodyPr/>
          <a:lstStyle/>
          <a:p>
            <a:r>
              <a:rPr lang="en-AU" sz="3200" noProof="0" dirty="0" smtClean="0"/>
              <a:t>ILLEGAL FISHING</a:t>
            </a:r>
            <a:endParaRPr lang="en-AU" noProof="0" dirty="0"/>
          </a:p>
        </p:txBody>
      </p:sp>
      <p:pic>
        <p:nvPicPr>
          <p:cNvPr id="5" name="Picture 4" descr="Blue_Seagu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85072" flipH="1" flipV="1">
            <a:off x="3695525" y="571166"/>
            <a:ext cx="1212576" cy="164478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385844" y="852340"/>
            <a:ext cx="3758156" cy="956928"/>
          </a:xfrm>
          <a:prstGeom prst="wedgeRectCallout">
            <a:avLst>
              <a:gd name="adj1" fmla="val -63422"/>
              <a:gd name="adj2" fmla="val -8061"/>
            </a:avLst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194"/>
                </a:solidFill>
                <a:latin typeface="Arial"/>
                <a:cs typeface="Arial"/>
              </a:rPr>
              <a:t>Ready for some answers?</a:t>
            </a:r>
            <a:endParaRPr lang="en-US" sz="20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52943" flipH="1" flipV="1">
            <a:off x="1460914" y="1924315"/>
            <a:ext cx="3664421" cy="1818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81756" flipH="1" flipV="1">
            <a:off x="2036513" y="3108003"/>
            <a:ext cx="3257914" cy="194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52811" flipH="1" flipV="1">
            <a:off x="1929181" y="2407494"/>
            <a:ext cx="3257914" cy="19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733" y="967604"/>
            <a:ext cx="9906000" cy="37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43294" y="3088574"/>
            <a:ext cx="4138706" cy="142366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</a:t>
            </a:r>
            <a:r>
              <a:rPr lang="en-AU" sz="31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 smtClean="0"/>
              <a:t>Short film [2:07] about </a:t>
            </a:r>
            <a:r>
              <a:rPr lang="en-US" sz="2600" dirty="0" smtClean="0">
                <a:hlinkClick r:id="rId4"/>
              </a:rPr>
              <a:t>why toheroa </a:t>
            </a:r>
            <a:r>
              <a:rPr lang="en-US" sz="2600" dirty="0">
                <a:hlinkClick r:id="rId4"/>
              </a:rPr>
              <a:t>are not </a:t>
            </a:r>
            <a:r>
              <a:rPr lang="en-US" sz="2600" dirty="0" smtClean="0">
                <a:hlinkClick r:id="rId4"/>
              </a:rPr>
              <a:t>recovering on </a:t>
            </a:r>
            <a:r>
              <a:rPr lang="en-US" sz="2600" dirty="0">
                <a:hlinkClick r:id="rId4"/>
              </a:rPr>
              <a:t>Ripiro </a:t>
            </a:r>
            <a:r>
              <a:rPr lang="en-US" sz="2600" dirty="0" smtClean="0">
                <a:hlinkClick r:id="rId4"/>
              </a:rPr>
              <a:t>Beach</a:t>
            </a:r>
            <a:endParaRPr lang="en-AU" sz="2600" b="1" dirty="0" smtClean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4713" y="1104820"/>
            <a:ext cx="3806467" cy="3517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Aft>
                <a:spcPts val="600"/>
              </a:spcAft>
            </a:pPr>
            <a:r>
              <a:rPr lang="en-US" sz="1900" dirty="0" smtClean="0"/>
              <a:t>In Aotearoa New Zealand selling fish without quota is illegal under the QMS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Taking fish beyond the recreational limit or without a customary permit is also illegal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Let’s visit Jim and Barry (Ngā kaitiaki </a:t>
            </a:r>
            <a:r>
              <a:rPr lang="en-US" sz="1900" dirty="0" err="1" smtClean="0"/>
              <a:t>toheroa</a:t>
            </a:r>
            <a:r>
              <a:rPr lang="en-US" sz="1900" dirty="0" smtClean="0"/>
              <a:t>) and see how illegal fishing or ‘poaching’ has impacted </a:t>
            </a:r>
            <a:r>
              <a:rPr lang="en-US" sz="1900" dirty="0" err="1" smtClean="0"/>
              <a:t>toheroa</a:t>
            </a:r>
            <a:endParaRPr lang="en-US" sz="19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ILLEGAL </a:t>
            </a:r>
            <a:r>
              <a:rPr lang="en-US" sz="3600" dirty="0"/>
              <a:t>FISHING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33" y="1287506"/>
            <a:ext cx="3119798" cy="17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91" y="747965"/>
            <a:ext cx="9421091" cy="4078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US" sz="3200" dirty="0"/>
              <a:t>ILLEGAL FISHING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466" y="1322866"/>
            <a:ext cx="3851183" cy="23432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AU" sz="5500" dirty="0" smtClean="0">
                <a:solidFill>
                  <a:srgbClr val="005DAA"/>
                </a:solidFill>
              </a:rPr>
              <a:t>“We all have a right to fish regardless of  the rules”</a:t>
            </a:r>
          </a:p>
          <a:p>
            <a:pPr marL="0" indent="0" algn="ctr">
              <a:buNone/>
            </a:pPr>
            <a:endParaRPr lang="en-AU" sz="5500" dirty="0" smtClean="0"/>
          </a:p>
          <a:p>
            <a:pPr marL="0" indent="0" algn="ctr">
              <a:buNone/>
            </a:pPr>
            <a:r>
              <a:rPr lang="en-AU" sz="5500" dirty="0" smtClean="0">
                <a:solidFill>
                  <a:srgbClr val="005DAA"/>
                </a:solidFill>
              </a:rPr>
              <a:t>“Illegal fishing has little impact on the environment or the sustainability of fisheries”</a:t>
            </a:r>
            <a:endParaRPr lang="en-AU" sz="5500" dirty="0">
              <a:solidFill>
                <a:srgbClr val="005DAA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726" y="1305706"/>
            <a:ext cx="3851183" cy="3312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6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6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6800" dirty="0"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5800" dirty="0" smtClean="0"/>
              <a:t>Place yourself along a continuum (line) with strongly agree at one end and strongly disagree at the other end, based on your belief around the following statements</a:t>
            </a:r>
          </a:p>
          <a:p>
            <a:pPr>
              <a:lnSpc>
                <a:spcPct val="130000"/>
              </a:lnSpc>
            </a:pPr>
            <a:r>
              <a:rPr lang="en-US" sz="5800" dirty="0" smtClean="0">
                <a:solidFill>
                  <a:srgbClr val="00B194"/>
                </a:solidFill>
              </a:rPr>
              <a:t>WHY? </a:t>
            </a:r>
            <a:r>
              <a:rPr lang="en-US" sz="5800" dirty="0" smtClean="0"/>
              <a:t>Justify your position with your </a:t>
            </a:r>
            <a:r>
              <a:rPr lang="en-US" sz="5800" dirty="0" err="1" smtClean="0"/>
              <a:t>neighbour</a:t>
            </a:r>
            <a:r>
              <a:rPr lang="en-US" sz="5800" dirty="0" smtClean="0"/>
              <a:t>!</a:t>
            </a:r>
          </a:p>
          <a:p>
            <a:pPr marL="0" indent="0">
              <a:buFont typeface="Arial"/>
              <a:buNone/>
            </a:pPr>
            <a:endParaRPr lang="en-AU" sz="5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50102" y="3763921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7492" y="3723274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2" name="Up-Down Arrow 11"/>
          <p:cNvSpPr/>
          <p:nvPr/>
        </p:nvSpPr>
        <p:spPr>
          <a:xfrm rot="16200000">
            <a:off x="6288653" y="3026039"/>
            <a:ext cx="737461" cy="1954036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207"/>
            <a:ext cx="4648200" cy="16704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3234" y="1354266"/>
            <a:ext cx="4038601" cy="11493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300" dirty="0" smtClean="0"/>
              <a:t>Complete the </a:t>
            </a:r>
            <a:r>
              <a:rPr lang="en-US" sz="2300" dirty="0" smtClean="0">
                <a:solidFill>
                  <a:srgbClr val="005DAA"/>
                </a:solidFill>
              </a:rPr>
              <a:t>illegal fishing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49872"/>
            <a:ext cx="4345751" cy="32588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The Marine Stewardship Council is working hard to </a:t>
            </a:r>
            <a:r>
              <a:rPr lang="en-US" sz="2000" dirty="0" smtClean="0">
                <a:hlinkClick r:id="rId5"/>
              </a:rPr>
              <a:t>address illegal fishing</a:t>
            </a:r>
            <a:r>
              <a:rPr lang="en-US" sz="2000" dirty="0"/>
              <a:t> </a:t>
            </a:r>
            <a:r>
              <a:rPr lang="en-US" sz="2000" dirty="0" smtClean="0"/>
              <a:t>as it </a:t>
            </a:r>
            <a:r>
              <a:rPr lang="en-US" sz="2000" dirty="0"/>
              <a:t>is not </a:t>
            </a:r>
            <a:r>
              <a:rPr lang="en-US" sz="2000" dirty="0" smtClean="0"/>
              <a:t>sustainable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/>
              <a:t>When </a:t>
            </a:r>
            <a:r>
              <a:rPr lang="en-US" sz="2000" dirty="0"/>
              <a:t>you buy seafood that has the Blue Fish Tick you know that fish has been legally and sustainably </a:t>
            </a:r>
            <a:r>
              <a:rPr lang="en-US" sz="2000" dirty="0" smtClean="0"/>
              <a:t>caught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234" y="93912"/>
            <a:ext cx="8403566" cy="7584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ILLEGAL FISHING</a:t>
            </a:r>
            <a:endParaRPr lang="en-US" sz="2000" dirty="0"/>
          </a:p>
        </p:txBody>
      </p:sp>
      <p:pic>
        <p:nvPicPr>
          <p:cNvPr id="6" name="Picture 5" descr="Blue_Seagu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105">
            <a:off x="3797125" y="1938686"/>
            <a:ext cx="1049418" cy="131199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2449" y="2542486"/>
            <a:ext cx="4345751" cy="2015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100" b="1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IUU fishing threatens the sustainability of fish populations, ecosystems, and the livelihoods of those who fish legally</a:t>
            </a:r>
          </a:p>
        </p:txBody>
      </p:sp>
    </p:spTree>
    <p:extLst>
      <p:ext uri="{BB962C8B-B14F-4D97-AF65-F5344CB8AC3E}">
        <p14:creationId xmlns:p14="http://schemas.microsoft.com/office/powerpoint/2010/main" val="143405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74" y="465074"/>
            <a:ext cx="9629751" cy="4681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8784" y="1467555"/>
            <a:ext cx="3739215" cy="38812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hlinkClick r:id="rId5"/>
              </a:rPr>
              <a:t>Global Fishing Watch </a:t>
            </a:r>
            <a:r>
              <a:rPr lang="en-US" sz="1800" dirty="0"/>
              <a:t>is an independent non profit </a:t>
            </a:r>
            <a:r>
              <a:rPr lang="en-US" sz="1800" dirty="0" err="1"/>
              <a:t>organisation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130000"/>
              </a:lnSpc>
            </a:pPr>
            <a:r>
              <a:rPr lang="en-US" sz="1800" dirty="0" smtClean="0"/>
              <a:t>Global Fishing Watch track </a:t>
            </a:r>
            <a:r>
              <a:rPr lang="en-US" sz="1800" dirty="0"/>
              <a:t>global commercial fishing in real </a:t>
            </a:r>
            <a:r>
              <a:rPr lang="en-US" sz="1800" dirty="0" smtClean="0"/>
              <a:t>time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ILLEGAL FISHING</a:t>
            </a:r>
            <a:endParaRPr lang="en-US" dirty="0"/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92" y="1144851"/>
            <a:ext cx="3383320" cy="194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919673" y="3214688"/>
            <a:ext cx="3921382" cy="14222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2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</a:t>
            </a: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 smtClean="0"/>
              <a:t>Short film about </a:t>
            </a:r>
            <a:r>
              <a:rPr lang="en-US" sz="1800" dirty="0">
                <a:hlinkClick r:id="rId6"/>
              </a:rPr>
              <a:t>Global Fishing Watch</a:t>
            </a:r>
            <a:r>
              <a:rPr lang="en-US" sz="1800" dirty="0"/>
              <a:t> [0:53</a:t>
            </a:r>
            <a:r>
              <a:rPr lang="en-US" sz="1800" dirty="0" smtClean="0"/>
              <a:t>]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35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85532</TotalTime>
  <Words>1283</Words>
  <Application>Microsoft Macintosh PowerPoint</Application>
  <PresentationFormat>On-screen Show (16:9)</PresentationFormat>
  <Paragraphs>170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6.4. ILLEGAL FISHING Focus Question: What is illegal, unregulated and unreported fishing &amp; how does it impact sustainability? 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440</cp:revision>
  <dcterms:created xsi:type="dcterms:W3CDTF">2020-04-01T02:04:56Z</dcterms:created>
  <dcterms:modified xsi:type="dcterms:W3CDTF">2020-11-24T23:57:22Z</dcterms:modified>
</cp:coreProperties>
</file>