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35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384" r:id="rId2"/>
    <p:sldId id="385" r:id="rId3"/>
    <p:sldId id="418" r:id="rId4"/>
    <p:sldId id="417" r:id="rId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002E6C"/>
    <a:srgbClr val="00B194"/>
    <a:srgbClr val="005D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81" autoAdjust="0"/>
    <p:restoredTop sz="74595" autoAdjust="0"/>
  </p:normalViewPr>
  <p:slideViewPr>
    <p:cSldViewPr snapToGrid="0" snapToObjects="1">
      <p:cViewPr varScale="1">
        <p:scale>
          <a:sx n="77" d="100"/>
          <a:sy n="77" d="100"/>
        </p:scale>
        <p:origin x="-200" y="-10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220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49" d="100"/>
          <a:sy n="49" d="100"/>
        </p:scale>
        <p:origin x="-1824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handoutMaster" Target="handoutMasters/handout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B93BC-88BE-664E-8268-A9099EDC0416}" type="datetimeFigureOut">
              <a:rPr lang="en-US" smtClean="0"/>
              <a:t>25/11/20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081047-5AFF-D746-99CC-EBA04BAF0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906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CAA122-7A35-9745-A26A-EE8C50CA7602}" type="datetimeFigureOut">
              <a:rPr lang="en-US" smtClean="0"/>
              <a:t>25/11/20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mi-NZ" dirty="0" smtClean="0"/>
              <a:t>Click to edit Master text styles</a:t>
            </a:r>
          </a:p>
          <a:p>
            <a:pPr lvl="1"/>
            <a:r>
              <a:rPr lang="mi-NZ" dirty="0" smtClean="0"/>
              <a:t>Second level</a:t>
            </a:r>
          </a:p>
          <a:p>
            <a:pPr lvl="2"/>
            <a:r>
              <a:rPr lang="mi-NZ" dirty="0" smtClean="0"/>
              <a:t>Third level</a:t>
            </a:r>
          </a:p>
          <a:p>
            <a:pPr lvl="3"/>
            <a:r>
              <a:rPr lang="mi-NZ" dirty="0" smtClean="0"/>
              <a:t>Fourth level</a:t>
            </a:r>
          </a:p>
          <a:p>
            <a:pPr lvl="4"/>
            <a:r>
              <a:rPr lang="mi-NZ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458200"/>
            <a:ext cx="2971800" cy="6842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4DFFE2-AB0B-A546-BA03-FA78CA7417E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 descr="MSCI_NZSCHOOLSLOGO_WIDE_RGB_BLUE_UR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8458200"/>
            <a:ext cx="1625600" cy="536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4464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Arial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Arial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Arial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Arial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Arial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TEACHER NOTES</a:t>
            </a:r>
          </a:p>
          <a:p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baseline="0" dirty="0" smtClean="0">
              <a:solidFill>
                <a:srgbClr val="175EAA"/>
              </a:solidFill>
              <a:latin typeface="MetaPro-Normal"/>
              <a:cs typeface="MetaPro-Normal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baseline="0" dirty="0" smtClean="0">
                <a:solidFill>
                  <a:srgbClr val="175EAA"/>
                </a:solidFill>
                <a:latin typeface="MetaPro-Normal"/>
                <a:cs typeface="MetaPro-Normal"/>
              </a:rPr>
              <a:t>USEFUL RESOURCES / RĀRANGI PUKAPUKA</a:t>
            </a:r>
            <a:endParaRPr lang="en-US" dirty="0" smtClean="0"/>
          </a:p>
          <a:p>
            <a:r>
              <a:rPr lang="en-US" dirty="0" smtClean="0"/>
              <a:t>To learn</a:t>
            </a:r>
            <a:r>
              <a:rPr lang="en-US" baseline="0" dirty="0" smtClean="0"/>
              <a:t> more about flags of convenience see: </a:t>
            </a:r>
          </a:p>
          <a:p>
            <a:endParaRPr lang="en-US" baseline="0" dirty="0" smtClean="0"/>
          </a:p>
          <a:p>
            <a:r>
              <a:rPr lang="en-US" dirty="0" smtClean="0"/>
              <a:t>https://</a:t>
            </a:r>
            <a:r>
              <a:rPr lang="en-US" dirty="0" err="1" smtClean="0"/>
              <a:t>kids.kiddle.co</a:t>
            </a:r>
            <a:r>
              <a:rPr lang="en-US" dirty="0" smtClean="0"/>
              <a:t>/</a:t>
            </a:r>
            <a:r>
              <a:rPr lang="en-US" dirty="0" err="1" smtClean="0"/>
              <a:t>Flag_of_convenience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590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81000" y="4359681"/>
            <a:ext cx="6096000" cy="4114800"/>
          </a:xfrm>
        </p:spPr>
        <p:txBody>
          <a:bodyPr/>
          <a:lstStyle/>
          <a:p>
            <a:r>
              <a:rPr lang="en-US" b="1" dirty="0" smtClean="0"/>
              <a:t>TEACHER NOTES</a:t>
            </a:r>
          </a:p>
          <a:p>
            <a:endParaRPr lang="en-US" dirty="0" smtClean="0"/>
          </a:p>
          <a:p>
            <a:r>
              <a:rPr lang="en-US" dirty="0" smtClean="0"/>
              <a:t>Film clip can be found at: https://</a:t>
            </a:r>
            <a:r>
              <a:rPr lang="en-US" dirty="0" err="1" smtClean="0"/>
              <a:t>www.youtube.com</a:t>
            </a:r>
            <a:r>
              <a:rPr lang="en-US" dirty="0" smtClean="0"/>
              <a:t>/</a:t>
            </a:r>
            <a:r>
              <a:rPr lang="en-US" dirty="0" err="1" smtClean="0"/>
              <a:t>watch?v</a:t>
            </a:r>
            <a:r>
              <a:rPr lang="en-US" dirty="0" smtClean="0"/>
              <a:t>=MrJEel-n8mQ&amp;feature=</a:t>
            </a:r>
            <a:r>
              <a:rPr lang="en-US" dirty="0" err="1" smtClean="0"/>
              <a:t>emb_logo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580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81000" y="4359681"/>
            <a:ext cx="6096000" cy="4114800"/>
          </a:xfrm>
        </p:spPr>
        <p:txBody>
          <a:bodyPr/>
          <a:lstStyle/>
          <a:p>
            <a:r>
              <a:rPr lang="en-US" b="1" dirty="0" smtClean="0"/>
              <a:t>TEACHER NOTES</a:t>
            </a:r>
          </a:p>
          <a:p>
            <a:endParaRPr lang="en-US" dirty="0" smtClean="0"/>
          </a:p>
          <a:p>
            <a:r>
              <a:rPr lang="en-US" dirty="0" smtClean="0"/>
              <a:t>https://</a:t>
            </a:r>
            <a:r>
              <a:rPr lang="en-US" dirty="0" err="1" smtClean="0"/>
              <a:t>www.humanrightsatsea.org</a:t>
            </a:r>
            <a:r>
              <a:rPr lang="en-US" dirty="0" smtClean="0"/>
              <a:t>/who-are-we/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580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81000" y="4359681"/>
            <a:ext cx="6096000" cy="4114800"/>
          </a:xfrm>
        </p:spPr>
        <p:txBody>
          <a:bodyPr/>
          <a:lstStyle/>
          <a:p>
            <a:r>
              <a:rPr lang="en-US" b="1" dirty="0" smtClean="0"/>
              <a:t>TEACHER NOTES</a:t>
            </a:r>
          </a:p>
          <a:p>
            <a:endParaRPr lang="en-US" dirty="0" smtClean="0"/>
          </a:p>
          <a:p>
            <a:pPr marL="0" indent="0" algn="l">
              <a:buFont typeface="+mj-lt"/>
              <a:buNone/>
            </a:pPr>
            <a:r>
              <a:rPr lang="en-US" dirty="0" smtClean="0"/>
              <a:t>Film clip can be found at: https://</a:t>
            </a:r>
            <a:r>
              <a:rPr lang="en-US" dirty="0" err="1" smtClean="0"/>
              <a:t>www.humanrightsatsea.org</a:t>
            </a:r>
            <a:r>
              <a:rPr lang="en-US" dirty="0" smtClean="0"/>
              <a:t>/educational-material/</a:t>
            </a:r>
            <a:r>
              <a:rPr lang="en-US" dirty="0" err="1" smtClean="0"/>
              <a:t>labour</a:t>
            </a:r>
            <a:r>
              <a:rPr lang="en-US" dirty="0" smtClean="0"/>
              <a:t>-rights-and-human-rights/ </a:t>
            </a:r>
          </a:p>
          <a:p>
            <a:pPr marL="0" indent="0" algn="l">
              <a:buFont typeface="+mj-lt"/>
              <a:buNone/>
            </a:pPr>
            <a:endParaRPr lang="en-US" dirty="0" smtClean="0"/>
          </a:p>
          <a:p>
            <a:pPr marL="0" indent="0" algn="l">
              <a:buFont typeface="+mj-lt"/>
              <a:buNone/>
            </a:pPr>
            <a:r>
              <a:rPr lang="en-US" dirty="0" smtClean="0"/>
              <a:t>He </a:t>
            </a:r>
            <a:r>
              <a:rPr lang="en-US" dirty="0" err="1" smtClean="0"/>
              <a:t>Pātai</a:t>
            </a:r>
            <a:endParaRPr lang="en-US" dirty="0" smtClean="0"/>
          </a:p>
          <a:p>
            <a:pPr marL="228600" indent="-228600" algn="l">
              <a:buFont typeface="+mj-lt"/>
              <a:buAutoNum type="arabicPeriod"/>
            </a:pPr>
            <a:endParaRPr lang="en-US" dirty="0" smtClean="0"/>
          </a:p>
          <a:p>
            <a:pPr marL="228600" indent="-228600" algn="l">
              <a:lnSpc>
                <a:spcPct val="130000"/>
              </a:lnSpc>
              <a:buFont typeface="+mj-lt"/>
              <a:buAutoNum type="arabicPeriod"/>
            </a:pPr>
            <a:r>
              <a:rPr lang="en-AU" sz="1200" dirty="0" smtClean="0"/>
              <a:t>What are labour rights? Human rights that relate to work</a:t>
            </a:r>
          </a:p>
          <a:p>
            <a:pPr marL="228600" indent="-228600" algn="l">
              <a:lnSpc>
                <a:spcPct val="130000"/>
              </a:lnSpc>
              <a:buFont typeface="+mj-lt"/>
              <a:buAutoNum type="arabicPeriod"/>
            </a:pPr>
            <a:r>
              <a:rPr lang="en-AU" sz="1200" dirty="0" smtClean="0"/>
              <a:t>What is declaration was made in 1948?</a:t>
            </a:r>
            <a:r>
              <a:rPr lang="en-AU" sz="1200" baseline="0" dirty="0" smtClean="0"/>
              <a:t> </a:t>
            </a:r>
            <a:r>
              <a:rPr lang="en-AU" sz="1200" dirty="0" smtClean="0"/>
              <a:t>Universal Declaration of Human Rights</a:t>
            </a:r>
          </a:p>
          <a:p>
            <a:pPr marL="228600" indent="-228600" algn="l">
              <a:lnSpc>
                <a:spcPct val="130000"/>
              </a:lnSpc>
              <a:buFont typeface="+mj-lt"/>
              <a:buAutoNum type="arabicPeriod"/>
            </a:pPr>
            <a:r>
              <a:rPr lang="en-AU" sz="1200" dirty="0" smtClean="0"/>
              <a:t>What are three basic worker rights?</a:t>
            </a:r>
            <a:r>
              <a:rPr lang="en-AU" sz="1200" baseline="0" dirty="0" smtClean="0"/>
              <a:t> E.g. </a:t>
            </a:r>
            <a:r>
              <a:rPr lang="en-AU" sz="1200" dirty="0" smtClean="0"/>
              <a:t>Right to work in job of choice;</a:t>
            </a:r>
            <a:r>
              <a:rPr lang="en-AU" sz="1200" baseline="0" dirty="0" smtClean="0"/>
              <a:t> </a:t>
            </a:r>
            <a:r>
              <a:rPr lang="en-AU" sz="1200" dirty="0" smtClean="0"/>
              <a:t>Equal pay;</a:t>
            </a:r>
            <a:r>
              <a:rPr lang="en-AU" sz="1200" baseline="0" dirty="0" smtClean="0"/>
              <a:t> </a:t>
            </a:r>
            <a:r>
              <a:rPr lang="en-AU" sz="1200" dirty="0" smtClean="0"/>
              <a:t>Right to appropriate rest and leisure time</a:t>
            </a:r>
            <a:r>
              <a:rPr lang="en-AU" sz="1200" baseline="0" dirty="0" smtClean="0"/>
              <a:t> or could include </a:t>
            </a:r>
            <a:r>
              <a:rPr lang="en-AU" sz="1200" dirty="0" smtClean="0"/>
              <a:t>Freedom from forced labour;</a:t>
            </a:r>
            <a:r>
              <a:rPr lang="en-AU" sz="1200" baseline="0" dirty="0" smtClean="0"/>
              <a:t> </a:t>
            </a:r>
            <a:r>
              <a:rPr lang="en-AU" sz="1200" dirty="0" smtClean="0"/>
              <a:t>Freedom from child labour etc </a:t>
            </a:r>
          </a:p>
          <a:p>
            <a:pPr marL="228600" indent="-228600" algn="l">
              <a:lnSpc>
                <a:spcPct val="130000"/>
              </a:lnSpc>
              <a:buFont typeface="+mj-lt"/>
              <a:buAutoNum type="arabicPeriod"/>
            </a:pPr>
            <a:r>
              <a:rPr lang="en-AU" sz="1200" dirty="0" smtClean="0"/>
              <a:t>Are fishing vessels included in maritime rights? YES</a:t>
            </a:r>
          </a:p>
          <a:p>
            <a:pPr marL="228600" indent="-228600" algn="l">
              <a:lnSpc>
                <a:spcPct val="130000"/>
              </a:lnSpc>
              <a:buFont typeface="+mj-lt"/>
              <a:buAutoNum type="arabicPeriod"/>
            </a:pPr>
            <a:r>
              <a:rPr lang="en-AU" sz="1200" dirty="0" smtClean="0"/>
              <a:t>Are labour rights human rights? YES</a:t>
            </a:r>
          </a:p>
          <a:p>
            <a:pPr marL="228600" indent="-228600" algn="l">
              <a:lnSpc>
                <a:spcPct val="130000"/>
              </a:lnSpc>
              <a:buFont typeface="+mj-lt"/>
              <a:buAutoNum type="arabicPeriod"/>
            </a:pPr>
            <a:endParaRPr lang="en-AU" sz="1200" dirty="0" smtClean="0"/>
          </a:p>
          <a:p>
            <a:pPr marL="0" indent="0" algn="l">
              <a:lnSpc>
                <a:spcPct val="130000"/>
              </a:lnSpc>
              <a:buFont typeface="+mj-lt"/>
              <a:buNone/>
            </a:pPr>
            <a:r>
              <a:rPr lang="en-AU" sz="1200" dirty="0" smtClean="0"/>
              <a:t>MSC</a:t>
            </a:r>
            <a:r>
              <a:rPr lang="en-AU" sz="1200" baseline="0" dirty="0" smtClean="0"/>
              <a:t> on Human Rights: https://</a:t>
            </a:r>
            <a:r>
              <a:rPr lang="en-AU" sz="1200" baseline="0" dirty="0" err="1" smtClean="0"/>
              <a:t>www.msc.org</a:t>
            </a:r>
            <a:r>
              <a:rPr lang="en-AU" sz="1200" baseline="0" dirty="0" smtClean="0"/>
              <a:t>/what-we-are-doing/our-approach/forced-and-child-labour</a:t>
            </a:r>
            <a:endParaRPr lang="en-AU" sz="1200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580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mi-NZ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mi-NZ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037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912"/>
            <a:ext cx="8229600" cy="758428"/>
          </a:xfrm>
        </p:spPr>
        <p:txBody>
          <a:bodyPr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mi-NZ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mi-NZ" smtClean="0"/>
              <a:t>Click to edit Master text styles</a:t>
            </a:r>
          </a:p>
          <a:p>
            <a:pPr lvl="1"/>
            <a:r>
              <a:rPr lang="mi-NZ" smtClean="0"/>
              <a:t>Second level</a:t>
            </a:r>
          </a:p>
          <a:p>
            <a:pPr lvl="2"/>
            <a:r>
              <a:rPr lang="mi-NZ" smtClean="0"/>
              <a:t>Third level</a:t>
            </a:r>
          </a:p>
          <a:p>
            <a:pPr lvl="3"/>
            <a:r>
              <a:rPr lang="mi-NZ" smtClean="0"/>
              <a:t>Fourth level</a:t>
            </a:r>
          </a:p>
          <a:p>
            <a:pPr lvl="4"/>
            <a:r>
              <a:rPr lang="mi-NZ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952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5405"/>
            <a:ext cx="4038600" cy="32402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mi-NZ" dirty="0" smtClean="0"/>
              <a:t>Click to edit Master text styles</a:t>
            </a:r>
          </a:p>
          <a:p>
            <a:pPr lvl="1"/>
            <a:r>
              <a:rPr lang="mi-NZ" dirty="0" smtClean="0"/>
              <a:t>Second level</a:t>
            </a:r>
          </a:p>
          <a:p>
            <a:pPr lvl="2"/>
            <a:r>
              <a:rPr lang="mi-NZ" dirty="0" smtClean="0"/>
              <a:t>Third level</a:t>
            </a:r>
          </a:p>
          <a:p>
            <a:pPr lvl="3"/>
            <a:r>
              <a:rPr lang="mi-NZ" dirty="0" smtClean="0"/>
              <a:t>Fourth level</a:t>
            </a:r>
          </a:p>
          <a:p>
            <a:pPr lvl="4"/>
            <a:r>
              <a:rPr lang="mi-NZ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5405"/>
            <a:ext cx="4038600" cy="32402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mi-NZ" smtClean="0"/>
              <a:t>Click to edit Master text styles</a:t>
            </a:r>
          </a:p>
          <a:p>
            <a:pPr lvl="1"/>
            <a:r>
              <a:rPr lang="mi-NZ" smtClean="0"/>
              <a:t>Second level</a:t>
            </a:r>
          </a:p>
          <a:p>
            <a:pPr lvl="2"/>
            <a:r>
              <a:rPr lang="mi-NZ" smtClean="0"/>
              <a:t>Third level</a:t>
            </a:r>
          </a:p>
          <a:p>
            <a:pPr lvl="3"/>
            <a:r>
              <a:rPr lang="mi-NZ" smtClean="0"/>
              <a:t>Fourth level</a:t>
            </a:r>
          </a:p>
          <a:p>
            <a:pPr lvl="4"/>
            <a:r>
              <a:rPr lang="mi-NZ" smtClean="0"/>
              <a:t>Fifth level</a:t>
            </a:r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93912"/>
            <a:ext cx="8229600" cy="758428"/>
          </a:xfrm>
        </p:spPr>
        <p:txBody>
          <a:bodyPr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mi-NZ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19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93912"/>
            <a:ext cx="8229600" cy="758428"/>
          </a:xfrm>
        </p:spPr>
        <p:txBody>
          <a:bodyPr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mi-NZ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595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93912"/>
            <a:ext cx="8229600" cy="758428"/>
          </a:xfrm>
        </p:spPr>
        <p:txBody>
          <a:bodyPr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mi-NZ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439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file://localhost/Users/rika/Dropbox/MSC%20Job/2020/MSC%20templates%20and%20graphics/FISH%20SWIRL/Rika%20final%20banner%20files/Rect%20Banner%20Fish%20Swirl%20SMALL.png" TargetMode="External"/><Relationship Id="rId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31268"/>
            <a:ext cx="8229600" cy="7584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mi-N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3"/>
            <a:ext cx="8229600" cy="3039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mi-NZ" dirty="0" smtClean="0"/>
              <a:t>Click to edit Master text styles</a:t>
            </a:r>
          </a:p>
          <a:p>
            <a:pPr lvl="1"/>
            <a:r>
              <a:rPr lang="mi-NZ" dirty="0" smtClean="0"/>
              <a:t>Second level</a:t>
            </a:r>
          </a:p>
          <a:p>
            <a:pPr lvl="2"/>
            <a:r>
              <a:rPr lang="mi-NZ" dirty="0" smtClean="0"/>
              <a:t>Third level</a:t>
            </a:r>
          </a:p>
          <a:p>
            <a:pPr lvl="3"/>
            <a:r>
              <a:rPr lang="mi-NZ" dirty="0" smtClean="0"/>
              <a:t>Fourth level</a:t>
            </a:r>
          </a:p>
          <a:p>
            <a:pPr lvl="4"/>
            <a:r>
              <a:rPr lang="mi-NZ" dirty="0" smtClean="0"/>
              <a:t>Fifth level</a:t>
            </a:r>
            <a:endParaRPr lang="en-US" dirty="0"/>
          </a:p>
        </p:txBody>
      </p:sp>
      <p:pic>
        <p:nvPicPr>
          <p:cNvPr id="7" name="Rect Banner Fish Swirl SMALL.png" descr="/Users/rika/Dropbox/MSC Job/2020/MSC templates and graphics/FISH SWIRL/Rika final banner files/Rect Banner Fish Swirl SMALL.png"/>
          <p:cNvPicPr>
            <a:picLocks noChangeAspect="1"/>
          </p:cNvPicPr>
          <p:nvPr userDrawn="1"/>
        </p:nvPicPr>
        <p:blipFill rotWithShape="1">
          <a:blip r:embed="rId7" r:link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015"/>
          <a:stretch/>
        </p:blipFill>
        <p:spPr>
          <a:xfrm>
            <a:off x="1734" y="-94079"/>
            <a:ext cx="9142275" cy="1058486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531682" y="4615175"/>
            <a:ext cx="4826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0545C6F-B84F-9E45-99FB-1A159270FA95}" type="slidenum">
              <a:rPr lang="en-US" smtClean="0">
                <a:solidFill>
                  <a:srgbClr val="005DAA"/>
                </a:solidFill>
              </a:rPr>
              <a:pPr/>
              <a:t>‹#›</a:t>
            </a:fld>
            <a:endParaRPr lang="en-US" dirty="0">
              <a:solidFill>
                <a:srgbClr val="005DAA"/>
              </a:solidFill>
            </a:endParaRPr>
          </a:p>
        </p:txBody>
      </p:sp>
      <p:pic>
        <p:nvPicPr>
          <p:cNvPr id="5" name="Picture 4" descr="Screen Shot 2020-09-22 at 5.32.28 AM.png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" r="1741"/>
          <a:stretch/>
        </p:blipFill>
        <p:spPr>
          <a:xfrm>
            <a:off x="0" y="4400837"/>
            <a:ext cx="8531682" cy="70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762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100" kern="1200">
          <a:solidFill>
            <a:schemeClr val="tx1"/>
          </a:solidFill>
          <a:latin typeface="Arial Narrow"/>
          <a:ea typeface="+mj-ea"/>
          <a:cs typeface="Arial Narrow"/>
        </a:defRPr>
      </a:lvl1pPr>
    </p:titleStyle>
    <p:bodyStyle>
      <a:lvl1pPr marL="342900" indent="-342900" algn="l" defTabSz="457200" rtl="0" eaLnBrk="1" latinLnBrk="0" hangingPunct="1">
        <a:lnSpc>
          <a:spcPct val="112000"/>
        </a:lnSpc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lnSpc>
          <a:spcPct val="112000"/>
        </a:lnSpc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lnSpc>
          <a:spcPct val="112000"/>
        </a:lnSpc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lnSpc>
          <a:spcPct val="112000"/>
        </a:lnSpc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lnSpc>
          <a:spcPct val="112000"/>
        </a:lnSpc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file://localhost/Users/rika/Dropbox/MSC%20Job/2020/MSC%20templates%20and%20graphics/TEMPLATE%20FILES/MSC%20GRAPHIC%20ASSETS/SCREEN%20RES/Illustration_BlueAssets/PNG/Blue_YellowSquare.png" TargetMode="External"/><Relationship Id="rId5" Type="http://schemas.openxmlformats.org/officeDocument/2006/relationships/hyperlink" Target="https://www.youtube.com/watch?v=MrJEel-n8mQ&amp;feature=emb_logo" TargetMode="External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file://localhost/Users/rika/Dropbox/MSC%20Job/2020/MSC%20templates%20and%20graphics/TEMPLATE%20FILES/MSC%20GRAPHIC%20ASSETS/SCREEN%20RES/Illustration_BlueAssets/PNG/Blue_YellowSquare.png" TargetMode="External"/><Relationship Id="rId5" Type="http://schemas.openxmlformats.org/officeDocument/2006/relationships/hyperlink" Target="https://www.humanrightsatsea.org/who-are-we/" TargetMode="External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file://localhost/Users/rika/Dropbox/MSC%20Job/2020/MSC%20templates%20and%20graphics/TEMPLATE%20FILES/MSC%20GRAPHIC%20ASSETS/SCREEN%20RES/Illustration_BlueAssets/PNG/Blue_YellowSquare.png" TargetMode="External"/><Relationship Id="rId5" Type="http://schemas.openxmlformats.org/officeDocument/2006/relationships/hyperlink" Target="https://www.humanrightsatsea.org/educational-material/labour-rights-and-human-rights/" TargetMode="External"/><Relationship Id="rId6" Type="http://schemas.openxmlformats.org/officeDocument/2006/relationships/hyperlink" Target="https://www.msc.org/what-we-are-doing/our-approach/forced-and-child-labour" TargetMode="External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199" y="1131113"/>
            <a:ext cx="4478861" cy="32402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AU" sz="1800" b="1" dirty="0">
                <a:solidFill>
                  <a:srgbClr val="00B194"/>
                </a:solidFill>
                <a:latin typeface="Arial Narrow"/>
                <a:cs typeface="Arial Narrow"/>
              </a:rPr>
              <a:t>KŌRERORERO / DISCUSSION</a:t>
            </a:r>
            <a:endParaRPr lang="en-AU" sz="1800" b="1" dirty="0">
              <a:solidFill>
                <a:srgbClr val="175EAA"/>
              </a:solidFill>
              <a:latin typeface="Arial Narrow"/>
              <a:cs typeface="Arial Narrow"/>
            </a:endParaRPr>
          </a:p>
          <a:p>
            <a:r>
              <a:rPr lang="en-US" sz="1800" dirty="0" smtClean="0"/>
              <a:t>Fishing on boats registered here in Aotearoa New Zealand can be a great job!</a:t>
            </a:r>
          </a:p>
          <a:p>
            <a:endParaRPr lang="en-US" sz="500" dirty="0" smtClean="0"/>
          </a:p>
          <a:p>
            <a:r>
              <a:rPr lang="en-US" sz="1800" dirty="0" smtClean="0"/>
              <a:t>BUT there are cases of slavery, piracy, and tough working conditions on some overseas fishing boats</a:t>
            </a:r>
          </a:p>
          <a:p>
            <a:r>
              <a:rPr lang="en-US" sz="1800" dirty="0" smtClean="0"/>
              <a:t>Some of </a:t>
            </a:r>
            <a:r>
              <a:rPr lang="en-US" sz="1800" dirty="0"/>
              <a:t>these </a:t>
            </a:r>
            <a:r>
              <a:rPr lang="en-US" sz="1800" dirty="0" smtClean="0"/>
              <a:t>boats fly ‘</a:t>
            </a:r>
            <a:r>
              <a:rPr lang="en-US" sz="1800" dirty="0"/>
              <a:t>flags of convenience</a:t>
            </a:r>
            <a:r>
              <a:rPr lang="en-US" sz="1800" dirty="0" smtClean="0"/>
              <a:t>’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936061" y="1854373"/>
            <a:ext cx="4038600" cy="27262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What is a flag of convenience?</a:t>
            </a:r>
          </a:p>
          <a:p>
            <a:r>
              <a:rPr lang="en-US" sz="1800" dirty="0" smtClean="0"/>
              <a:t>Every boat must be registered with a county</a:t>
            </a:r>
            <a:endParaRPr lang="en-US" sz="800" dirty="0"/>
          </a:p>
          <a:p>
            <a:endParaRPr lang="en-US" sz="500" dirty="0" smtClean="0"/>
          </a:p>
          <a:p>
            <a:r>
              <a:rPr lang="en-US" sz="1800" dirty="0" smtClean="0"/>
              <a:t>Some vessels are registered and fly the flag of countries that cannot or will not enforce any rules</a:t>
            </a:r>
          </a:p>
          <a:p>
            <a:endParaRPr lang="en-US" sz="500" dirty="0" smtClean="0"/>
          </a:p>
          <a:p>
            <a:r>
              <a:rPr lang="en-US" sz="1800" dirty="0" smtClean="0"/>
              <a:t>These are ‘flags of convenience’</a:t>
            </a:r>
            <a:endParaRPr lang="en-US" sz="1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4001" y="93912"/>
            <a:ext cx="9059332" cy="7584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6.5. SLAVERY AT SEA</a:t>
            </a:r>
            <a:br>
              <a:rPr lang="en-US" dirty="0" smtClean="0"/>
            </a:br>
            <a:r>
              <a:rPr lang="en-US" sz="2000" dirty="0"/>
              <a:t>Focus Question: </a:t>
            </a:r>
            <a:r>
              <a:rPr lang="en-US" sz="2000" dirty="0" smtClean="0"/>
              <a:t>Why do human rights abuses occur on </a:t>
            </a:r>
            <a:r>
              <a:rPr lang="en-US" sz="2000" dirty="0"/>
              <a:t>fishing vessels at sea?</a:t>
            </a:r>
          </a:p>
        </p:txBody>
      </p:sp>
      <p:pic>
        <p:nvPicPr>
          <p:cNvPr id="5" name="Picture 4" descr="Blue_Boa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5335" y="1122411"/>
            <a:ext cx="1862667" cy="835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600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lue_YellowSquare.png" descr="/Users/rika/Dropbox/MSC Job/2020/MSC templates and graphics/TEMPLATE FILES/MSC GRAPHIC ASSETS/SCREEN RES/Illustration_BlueAssets/PNG/Blue_YellowSquare.png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703908"/>
            <a:ext cx="9302743" cy="4192842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8907" y="93912"/>
            <a:ext cx="8487893" cy="75842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SLAVERY AT </a:t>
            </a:r>
            <a:r>
              <a:rPr lang="en-US" sz="2800" dirty="0"/>
              <a:t>SEA</a:t>
            </a:r>
          </a:p>
        </p:txBody>
      </p:sp>
      <p:pic>
        <p:nvPicPr>
          <p:cNvPr id="9" name="Content Placeholder 8" descr="Screen Shot 2020-09-07 at 1.14.48 PM.png">
            <a:hlinkClick r:id="rId5"/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703" b="-3280"/>
          <a:stretch/>
        </p:blipFill>
        <p:spPr>
          <a:xfrm>
            <a:off x="660400" y="1195405"/>
            <a:ext cx="3454400" cy="1940837"/>
          </a:xfr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330200" y="3148740"/>
            <a:ext cx="4038600" cy="128687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spcBef>
                <a:spcPts val="400"/>
              </a:spcBef>
              <a:spcAft>
                <a:spcPts val="400"/>
              </a:spcAft>
              <a:buFont typeface="Arial"/>
              <a:buNone/>
            </a:pPr>
            <a:r>
              <a:rPr lang="en-AU" sz="2200" b="1" dirty="0" smtClean="0">
                <a:solidFill>
                  <a:srgbClr val="002E6C"/>
                </a:solidFill>
                <a:latin typeface="Arial Narrow"/>
                <a:cs typeface="Arial Narrow"/>
              </a:rPr>
              <a:t>MĀTAKI TĒNEI / WATCH THIS</a:t>
            </a:r>
          </a:p>
          <a:p>
            <a:pPr marL="0" indent="0" algn="ctr">
              <a:lnSpc>
                <a:spcPct val="130000"/>
              </a:lnSpc>
              <a:spcBef>
                <a:spcPts val="400"/>
              </a:spcBef>
              <a:spcAft>
                <a:spcPts val="400"/>
              </a:spcAft>
              <a:buFont typeface="Arial"/>
              <a:buNone/>
            </a:pPr>
            <a:r>
              <a:rPr lang="en-US" sz="1800" dirty="0" smtClean="0"/>
              <a:t>Short clip about the problem of </a:t>
            </a:r>
            <a:r>
              <a:rPr lang="en-US" sz="1800" dirty="0" smtClean="0">
                <a:hlinkClick r:id="rId5"/>
              </a:rPr>
              <a:t>forced </a:t>
            </a:r>
            <a:r>
              <a:rPr lang="en-US" sz="1800" dirty="0" err="1" smtClean="0">
                <a:hlinkClick r:id="rId5"/>
              </a:rPr>
              <a:t>labour</a:t>
            </a:r>
            <a:r>
              <a:rPr lang="en-US" sz="1800" dirty="0" smtClean="0">
                <a:hlinkClick r:id="rId5"/>
              </a:rPr>
              <a:t> on fishing vessels</a:t>
            </a:r>
            <a:r>
              <a:rPr lang="en-US" sz="1800" dirty="0" smtClean="0"/>
              <a:t> [1:00] </a:t>
            </a:r>
            <a:endParaRPr lang="en-US" sz="1800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574869" y="1195404"/>
            <a:ext cx="4238255" cy="3548321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lnSpc>
                <a:spcPct val="130000"/>
              </a:lnSpc>
              <a:buNone/>
            </a:pPr>
            <a:r>
              <a:rPr lang="en-AU" b="1" dirty="0">
                <a:solidFill>
                  <a:srgbClr val="00B6DE"/>
                </a:solidFill>
                <a:latin typeface="Arial Narrow"/>
                <a:cs typeface="Arial Narrow"/>
              </a:rPr>
              <a:t>HE PĀTAI / CONSIDER THIS</a:t>
            </a:r>
          </a:p>
          <a:p>
            <a:pPr marL="0" indent="0" algn="ctr">
              <a:lnSpc>
                <a:spcPct val="130000"/>
              </a:lnSpc>
              <a:buNone/>
            </a:pPr>
            <a:r>
              <a:rPr lang="en-AU" sz="2300" dirty="0" smtClean="0"/>
              <a:t>Watch the film again &amp; list reasons why people being forced to work for long periods of time at sea</a:t>
            </a:r>
          </a:p>
          <a:p>
            <a:pPr marL="0" indent="0" algn="ctr">
              <a:lnSpc>
                <a:spcPct val="130000"/>
              </a:lnSpc>
              <a:buNone/>
            </a:pPr>
            <a:r>
              <a:rPr lang="en-AU" b="1" dirty="0">
                <a:solidFill>
                  <a:srgbClr val="00B194"/>
                </a:solidFill>
                <a:latin typeface="Arial Narrow"/>
                <a:cs typeface="Arial Narrow"/>
              </a:rPr>
              <a:t>KŌRERORERO / DISCUSSION</a:t>
            </a:r>
            <a:endParaRPr lang="en-AU" b="1" dirty="0">
              <a:solidFill>
                <a:srgbClr val="175EAA"/>
              </a:solidFill>
              <a:latin typeface="Arial Narrow"/>
              <a:cs typeface="Arial Narrow"/>
            </a:endParaRPr>
          </a:p>
          <a:p>
            <a:pPr marL="0" indent="0" algn="ctr">
              <a:lnSpc>
                <a:spcPct val="130000"/>
              </a:lnSpc>
              <a:buNone/>
            </a:pPr>
            <a:r>
              <a:rPr lang="en-US" sz="2300" dirty="0" smtClean="0"/>
              <a:t>The </a:t>
            </a:r>
            <a:r>
              <a:rPr lang="en-US" sz="2300" dirty="0"/>
              <a:t>Marine Stewardship Council requires all certified fisheries to be checked to ensure they do not use forced </a:t>
            </a:r>
            <a:r>
              <a:rPr lang="en-US" sz="2300" dirty="0" err="1"/>
              <a:t>labour</a:t>
            </a:r>
            <a:r>
              <a:rPr lang="en-US" sz="2300" dirty="0"/>
              <a:t> or child </a:t>
            </a:r>
            <a:r>
              <a:rPr lang="en-US" sz="2300" dirty="0" err="1"/>
              <a:t>labour</a:t>
            </a:r>
            <a:r>
              <a:rPr lang="en-US" sz="2300" dirty="0"/>
              <a:t> aboard their fishing vessels</a:t>
            </a:r>
          </a:p>
          <a:p>
            <a:pPr marL="0" indent="0" algn="ctr">
              <a:buNone/>
            </a:pPr>
            <a:endParaRPr lang="en-AU" sz="2200" dirty="0" smtClean="0"/>
          </a:p>
          <a:p>
            <a:pPr marL="0" indent="0">
              <a:buNone/>
            </a:pPr>
            <a:endParaRPr lang="en-AU" sz="1800" b="1" dirty="0">
              <a:solidFill>
                <a:srgbClr val="175EAA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661046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lue_YellowSquare.png" descr="/Users/rika/Dropbox/MSC Job/2020/MSC templates and graphics/TEMPLATE FILES/MSC GRAPHIC ASSETS/SCREEN RES/Illustration_BlueAssets/PNG/Blue_YellowSquare.png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703908"/>
            <a:ext cx="9302743" cy="4192842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8907" y="93912"/>
            <a:ext cx="8487893" cy="75842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SLAVERY AT </a:t>
            </a:r>
            <a:r>
              <a:rPr lang="en-US" sz="2800" dirty="0"/>
              <a:t>SEA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517475" y="1195404"/>
            <a:ext cx="4445571" cy="3548321"/>
          </a:xfrm>
        </p:spPr>
        <p:txBody>
          <a:bodyPr>
            <a:normAutofit fontScale="92500"/>
          </a:bodyPr>
          <a:lstStyle/>
          <a:p>
            <a:pPr marL="0" indent="0" algn="ctr">
              <a:lnSpc>
                <a:spcPct val="130000"/>
              </a:lnSpc>
              <a:buNone/>
            </a:pPr>
            <a:r>
              <a:rPr lang="en-AU" b="1" dirty="0" smtClean="0">
                <a:solidFill>
                  <a:srgbClr val="00B194"/>
                </a:solidFill>
                <a:latin typeface="Arial Narrow"/>
                <a:cs typeface="Arial Narrow"/>
              </a:rPr>
              <a:t>KŌRERORERO </a:t>
            </a:r>
            <a:r>
              <a:rPr lang="en-AU" b="1" dirty="0">
                <a:solidFill>
                  <a:srgbClr val="00B194"/>
                </a:solidFill>
                <a:latin typeface="Arial Narrow"/>
                <a:cs typeface="Arial Narrow"/>
              </a:rPr>
              <a:t>/ DISCUSSION</a:t>
            </a:r>
            <a:endParaRPr lang="en-AU" b="1" dirty="0">
              <a:solidFill>
                <a:srgbClr val="175EAA"/>
              </a:solidFill>
              <a:latin typeface="Arial Narrow"/>
              <a:cs typeface="Arial Narrow"/>
            </a:endParaRPr>
          </a:p>
          <a:p>
            <a:pPr>
              <a:lnSpc>
                <a:spcPct val="130000"/>
              </a:lnSpc>
            </a:pPr>
            <a:r>
              <a:rPr lang="en-US" sz="2100" dirty="0" smtClean="0"/>
              <a:t>Forced </a:t>
            </a:r>
            <a:r>
              <a:rPr lang="en-US" sz="2100" dirty="0" err="1" smtClean="0"/>
              <a:t>labour</a:t>
            </a:r>
            <a:r>
              <a:rPr lang="en-US" sz="2100" dirty="0" smtClean="0"/>
              <a:t> and slavery at sea do not respect basic human rights</a:t>
            </a:r>
          </a:p>
          <a:p>
            <a:pPr>
              <a:lnSpc>
                <a:spcPct val="130000"/>
              </a:lnSpc>
            </a:pPr>
            <a:r>
              <a:rPr lang="en-US" sz="2100" dirty="0" smtClean="0"/>
              <a:t>Human rights are rights that are believed to belong to every person</a:t>
            </a:r>
          </a:p>
          <a:p>
            <a:pPr>
              <a:lnSpc>
                <a:spcPct val="130000"/>
              </a:lnSpc>
            </a:pPr>
            <a:r>
              <a:rPr lang="en-US" sz="2100" dirty="0" smtClean="0"/>
              <a:t>Example of a human right:  the right to equality and freedom from discrimination</a:t>
            </a:r>
            <a:endParaRPr lang="en-US" sz="2100" dirty="0"/>
          </a:p>
          <a:p>
            <a:pPr marL="0" indent="0" algn="ctr">
              <a:buNone/>
            </a:pPr>
            <a:endParaRPr lang="en-AU" sz="2200" dirty="0" smtClean="0"/>
          </a:p>
          <a:p>
            <a:pPr marL="0" indent="0">
              <a:buNone/>
            </a:pPr>
            <a:endParaRPr lang="en-AU" sz="1800" b="1" dirty="0">
              <a:solidFill>
                <a:srgbClr val="175EAA"/>
              </a:solidFill>
              <a:latin typeface="Arial Narrow"/>
              <a:cs typeface="Arial Narrow"/>
            </a:endParaRPr>
          </a:p>
        </p:txBody>
      </p:sp>
      <p:sp>
        <p:nvSpPr>
          <p:cNvPr id="8" name="Content Placeholder 1"/>
          <p:cNvSpPr>
            <a:spLocks noGrp="1"/>
          </p:cNvSpPr>
          <p:nvPr>
            <p:ph sz="half" idx="1"/>
          </p:nvPr>
        </p:nvSpPr>
        <p:spPr>
          <a:xfrm>
            <a:off x="4963046" y="1160971"/>
            <a:ext cx="4027258" cy="33300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sz="2400" b="1" noProof="0" dirty="0" smtClean="0">
                <a:solidFill>
                  <a:srgbClr val="009AC7"/>
                </a:solidFill>
                <a:latin typeface="Arial Narrow"/>
                <a:cs typeface="Arial Narrow"/>
              </a:rPr>
              <a:t>KŌRERO PUKAPUKA / READ</a:t>
            </a:r>
          </a:p>
          <a:p>
            <a:pPr marL="0" indent="0" algn="ctr">
              <a:buNone/>
            </a:pPr>
            <a:r>
              <a:rPr lang="en-AU" sz="1900" noProof="0" dirty="0" smtClean="0"/>
              <a:t>Read about the </a:t>
            </a:r>
            <a:r>
              <a:rPr lang="en-AU" sz="1900" noProof="0" dirty="0" smtClean="0">
                <a:hlinkClick r:id="rId5"/>
              </a:rPr>
              <a:t>Human Rights at Sea organisation</a:t>
            </a:r>
            <a:endParaRPr lang="en-AU" sz="1900" noProof="0" dirty="0" smtClean="0"/>
          </a:p>
          <a:p>
            <a:pPr marL="0" indent="0" algn="ctr">
              <a:buNone/>
            </a:pPr>
            <a:endParaRPr lang="en-AU" sz="1200" noProof="0" dirty="0" smtClean="0"/>
          </a:p>
          <a:p>
            <a:pPr marL="0" indent="0" algn="ctr">
              <a:lnSpc>
                <a:spcPct val="130000"/>
              </a:lnSpc>
              <a:buNone/>
            </a:pPr>
            <a:endParaRPr lang="en-AU" sz="2400" b="1" dirty="0" smtClean="0">
              <a:solidFill>
                <a:srgbClr val="00B6DE"/>
              </a:solidFill>
              <a:latin typeface="Arial Narrow"/>
              <a:cs typeface="Arial Narrow"/>
            </a:endParaRPr>
          </a:p>
          <a:p>
            <a:pPr marL="0" indent="0" algn="ctr">
              <a:lnSpc>
                <a:spcPct val="130000"/>
              </a:lnSpc>
              <a:buNone/>
            </a:pPr>
            <a:r>
              <a:rPr lang="en-AU" sz="2400" b="1" dirty="0" smtClean="0">
                <a:solidFill>
                  <a:srgbClr val="00B6DE"/>
                </a:solidFill>
                <a:latin typeface="Arial Narrow"/>
                <a:cs typeface="Arial Narrow"/>
              </a:rPr>
              <a:t>HE </a:t>
            </a:r>
            <a:r>
              <a:rPr lang="en-AU" sz="2400" b="1" dirty="0">
                <a:solidFill>
                  <a:srgbClr val="00B6DE"/>
                </a:solidFill>
                <a:latin typeface="Arial Narrow"/>
                <a:cs typeface="Arial Narrow"/>
              </a:rPr>
              <a:t>PĀTAI / CONSIDER THIS</a:t>
            </a:r>
          </a:p>
          <a:p>
            <a:pPr marL="0" indent="0" algn="ctr">
              <a:lnSpc>
                <a:spcPct val="130000"/>
              </a:lnSpc>
              <a:buNone/>
            </a:pPr>
            <a:r>
              <a:rPr lang="en-AU" sz="1800" dirty="0" smtClean="0"/>
              <a:t>Why were they created and what do they do?</a:t>
            </a:r>
            <a:endParaRPr lang="en-AU" sz="1800" dirty="0"/>
          </a:p>
          <a:p>
            <a:pPr marL="0" indent="0" algn="ctr">
              <a:buNone/>
            </a:pPr>
            <a:endParaRPr lang="en-AU" sz="2100" noProof="0" dirty="0"/>
          </a:p>
        </p:txBody>
      </p:sp>
      <p:sp>
        <p:nvSpPr>
          <p:cNvPr id="11" name="Rectangle 10"/>
          <p:cNvSpPr/>
          <p:nvPr/>
        </p:nvSpPr>
        <p:spPr>
          <a:xfrm rot="1355423">
            <a:off x="6483435" y="108662"/>
            <a:ext cx="3224595" cy="51262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Local Brewery Five"/>
                <a:cs typeface="Local Brewery Five"/>
              </a:rPr>
              <a:t>       Experts ONLY!</a:t>
            </a:r>
            <a:endParaRPr lang="en-US" sz="2400" dirty="0">
              <a:solidFill>
                <a:srgbClr val="FF0000"/>
              </a:solidFill>
              <a:latin typeface="Local Brewery Five"/>
              <a:cs typeface="Local Brewery Five"/>
            </a:endParaRPr>
          </a:p>
        </p:txBody>
      </p:sp>
      <p:pic>
        <p:nvPicPr>
          <p:cNvPr id="5" name="Picture 4" descr="Screen Shot 2020-09-22 at 8.57.39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840" y="2471333"/>
            <a:ext cx="2240604" cy="72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041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lue_YellowSquare.png" descr="/Users/rika/Dropbox/MSC Job/2020/MSC templates and graphics/TEMPLATE FILES/MSC GRAPHIC ASSETS/SCREEN RES/Illustration_BlueAssets/PNG/Blue_YellowSquare.png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7939" y="703908"/>
            <a:ext cx="9530681" cy="4192842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8907" y="93912"/>
            <a:ext cx="8487893" cy="75842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SLAVERY AT </a:t>
            </a:r>
            <a:r>
              <a:rPr lang="en-US" sz="2800" dirty="0"/>
              <a:t>SEA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98906" y="2531526"/>
            <a:ext cx="5011117" cy="203541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spcBef>
                <a:spcPts val="400"/>
              </a:spcBef>
              <a:spcAft>
                <a:spcPts val="400"/>
              </a:spcAft>
              <a:buFont typeface="Arial"/>
              <a:buNone/>
            </a:pPr>
            <a:r>
              <a:rPr lang="en-AU" sz="2200" b="1" dirty="0" smtClean="0">
                <a:solidFill>
                  <a:srgbClr val="002E6C"/>
                </a:solidFill>
                <a:latin typeface="Arial Narrow"/>
                <a:cs typeface="Arial Narrow"/>
              </a:rPr>
              <a:t>MĀTAKI TĒNEI / WATCH THIS</a:t>
            </a:r>
          </a:p>
          <a:p>
            <a:pPr marL="0" indent="0" algn="ctr">
              <a:lnSpc>
                <a:spcPct val="130000"/>
              </a:lnSpc>
              <a:spcBef>
                <a:spcPts val="400"/>
              </a:spcBef>
              <a:spcAft>
                <a:spcPts val="400"/>
              </a:spcAft>
              <a:buFont typeface="Arial"/>
              <a:buNone/>
            </a:pPr>
            <a:r>
              <a:rPr lang="en-US" sz="1900" dirty="0" smtClean="0">
                <a:hlinkClick r:id="rId5"/>
              </a:rPr>
              <a:t>Human Rights at Sea </a:t>
            </a:r>
            <a:r>
              <a:rPr lang="en-US" sz="1900" dirty="0" smtClean="0"/>
              <a:t>[4:54]</a:t>
            </a:r>
          </a:p>
          <a:p>
            <a:pPr marL="0" indent="0" algn="ctr">
              <a:buNone/>
            </a:pPr>
            <a:r>
              <a:rPr lang="en-AU" sz="2400" b="1" dirty="0">
                <a:solidFill>
                  <a:srgbClr val="009AC7"/>
                </a:solidFill>
                <a:latin typeface="Arial Narrow"/>
                <a:cs typeface="Arial Narrow"/>
              </a:rPr>
              <a:t>KŌRERO PUKAPUKA / READ</a:t>
            </a:r>
          </a:p>
          <a:p>
            <a:pPr marL="0" indent="0" algn="ctr">
              <a:lnSpc>
                <a:spcPct val="130000"/>
              </a:lnSpc>
              <a:buNone/>
            </a:pPr>
            <a:r>
              <a:rPr lang="en-US" sz="1900" dirty="0"/>
              <a:t>Read more about </a:t>
            </a:r>
            <a:r>
              <a:rPr lang="en-US" sz="1900" dirty="0" smtClean="0"/>
              <a:t>Marine </a:t>
            </a:r>
            <a:r>
              <a:rPr lang="en-US" sz="1900" dirty="0"/>
              <a:t>Stewardship Council </a:t>
            </a:r>
            <a:r>
              <a:rPr lang="en-US" sz="1900" dirty="0" smtClean="0"/>
              <a:t>&amp; </a:t>
            </a:r>
            <a:r>
              <a:rPr lang="en-US" sz="1900" dirty="0" smtClean="0">
                <a:hlinkClick r:id="rId6"/>
              </a:rPr>
              <a:t>human </a:t>
            </a:r>
            <a:r>
              <a:rPr lang="en-US" sz="1900" dirty="0">
                <a:hlinkClick r:id="rId6"/>
              </a:rPr>
              <a:t>rights issues at sea! </a:t>
            </a:r>
            <a:r>
              <a:rPr lang="en-US" sz="1900" dirty="0" smtClean="0"/>
              <a:t> </a:t>
            </a:r>
            <a:endParaRPr lang="en-US" sz="1900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5210023" y="1306879"/>
            <a:ext cx="3598175" cy="3510481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en-AU" b="1" dirty="0">
                <a:solidFill>
                  <a:srgbClr val="00B6DE"/>
                </a:solidFill>
                <a:latin typeface="Arial Narrow"/>
                <a:cs typeface="Arial Narrow"/>
              </a:rPr>
              <a:t>HE PĀTAI / CONSIDER THIS</a:t>
            </a:r>
          </a:p>
          <a:p>
            <a:pPr marL="196850" indent="-196850">
              <a:lnSpc>
                <a:spcPct val="130000"/>
              </a:lnSpc>
              <a:buFont typeface="+mj-lt"/>
              <a:buAutoNum type="arabicPeriod"/>
            </a:pPr>
            <a:r>
              <a:rPr lang="en-AU" sz="2600" dirty="0" smtClean="0"/>
              <a:t>What are labour rights?</a:t>
            </a:r>
          </a:p>
          <a:p>
            <a:pPr marL="196850" indent="-196850">
              <a:lnSpc>
                <a:spcPct val="130000"/>
              </a:lnSpc>
              <a:buFont typeface="+mj-lt"/>
              <a:buAutoNum type="arabicPeriod"/>
            </a:pPr>
            <a:r>
              <a:rPr lang="en-AU" sz="2600" smtClean="0"/>
              <a:t>What </a:t>
            </a:r>
            <a:r>
              <a:rPr lang="en-AU" sz="2600" dirty="0" smtClean="0"/>
              <a:t>declaration was made in 1948?</a:t>
            </a:r>
          </a:p>
          <a:p>
            <a:pPr marL="196850" indent="-196850">
              <a:lnSpc>
                <a:spcPct val="130000"/>
              </a:lnSpc>
              <a:buFont typeface="+mj-lt"/>
              <a:buAutoNum type="arabicPeriod"/>
            </a:pPr>
            <a:r>
              <a:rPr lang="en-AU" sz="2600" dirty="0" smtClean="0"/>
              <a:t>What are three basic worker rights?</a:t>
            </a:r>
          </a:p>
          <a:p>
            <a:pPr marL="196850" indent="-196850">
              <a:lnSpc>
                <a:spcPct val="130000"/>
              </a:lnSpc>
              <a:buFont typeface="+mj-lt"/>
              <a:buAutoNum type="arabicPeriod"/>
            </a:pPr>
            <a:r>
              <a:rPr lang="en-AU" sz="2600" dirty="0" smtClean="0"/>
              <a:t>Are fishing vessels subject to maritime rights? </a:t>
            </a:r>
          </a:p>
          <a:p>
            <a:pPr marL="196850" indent="-196850">
              <a:lnSpc>
                <a:spcPct val="130000"/>
              </a:lnSpc>
              <a:buFont typeface="+mj-lt"/>
              <a:buAutoNum type="arabicPeriod"/>
            </a:pPr>
            <a:r>
              <a:rPr lang="en-AU" sz="2600" dirty="0" smtClean="0"/>
              <a:t>Are labour rights human rights? </a:t>
            </a:r>
          </a:p>
          <a:p>
            <a:pPr marL="0" indent="0">
              <a:lnSpc>
                <a:spcPct val="130000"/>
              </a:lnSpc>
              <a:buNone/>
            </a:pPr>
            <a:endParaRPr lang="en-AU" sz="1300" dirty="0" smtClean="0"/>
          </a:p>
        </p:txBody>
      </p:sp>
      <p:sp>
        <p:nvSpPr>
          <p:cNvPr id="8" name="Rectangle 7"/>
          <p:cNvSpPr/>
          <p:nvPr/>
        </p:nvSpPr>
        <p:spPr>
          <a:xfrm rot="1355423">
            <a:off x="6483435" y="108662"/>
            <a:ext cx="3224595" cy="51262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Local Brewery Five"/>
                <a:cs typeface="Local Brewery Five"/>
              </a:rPr>
              <a:t>       Experts ONLY!</a:t>
            </a:r>
            <a:endParaRPr lang="en-US" sz="2400" dirty="0">
              <a:solidFill>
                <a:srgbClr val="FF0000"/>
              </a:solidFill>
              <a:latin typeface="Local Brewery Five"/>
              <a:cs typeface="Local Brewery Five"/>
            </a:endParaRPr>
          </a:p>
        </p:txBody>
      </p:sp>
      <p:pic>
        <p:nvPicPr>
          <p:cNvPr id="5" name="Picture 4" descr="Screen Shot 2020-09-22 at 8.33.24 AM.png">
            <a:hlinkClick r:id="rId5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705" y="1220971"/>
            <a:ext cx="2292296" cy="1310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14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85533</TotalTime>
  <Words>528</Words>
  <Application>Microsoft Macintosh PowerPoint</Application>
  <PresentationFormat>On-screen Show (16:9)</PresentationFormat>
  <Paragraphs>73</Paragraphs>
  <Slides>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6.5. SLAVERY AT SEA Focus Question: Why do human rights abuses occur on fishing vessels at sea?</vt:lpstr>
      <vt:lpstr>SLAVERY AT SEA</vt:lpstr>
      <vt:lpstr>SLAVERY AT SEA</vt:lpstr>
      <vt:lpstr>SLAVERY AT SEA</vt:lpstr>
    </vt:vector>
  </TitlesOfParts>
  <Company>Indigo Pacific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Rika Milne</dc:creator>
  <cp:lastModifiedBy>Rika Milne</cp:lastModifiedBy>
  <cp:revision>440</cp:revision>
  <dcterms:created xsi:type="dcterms:W3CDTF">2020-04-01T02:04:56Z</dcterms:created>
  <dcterms:modified xsi:type="dcterms:W3CDTF">2020-11-24T23:58:37Z</dcterms:modified>
</cp:coreProperties>
</file>