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5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16" r:id="rId2"/>
    <p:sldId id="410" r:id="rId3"/>
    <p:sldId id="445" r:id="rId4"/>
    <p:sldId id="449" r:id="rId5"/>
    <p:sldId id="448" r:id="rId6"/>
    <p:sldId id="451" r:id="rId7"/>
    <p:sldId id="423" r:id="rId8"/>
    <p:sldId id="450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002E6C"/>
    <a:srgbClr val="00B194"/>
    <a:srgbClr val="005D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5" autoAdjust="0"/>
    <p:restoredTop sz="61912" autoAdjust="0"/>
  </p:normalViewPr>
  <p:slideViewPr>
    <p:cSldViewPr snapToGrid="0" snapToObjects="1">
      <p:cViewPr varScale="1">
        <p:scale>
          <a:sx n="67" d="100"/>
          <a:sy n="67" d="100"/>
        </p:scale>
        <p:origin x="-560" y="-11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41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2"/>
    </p:cViewPr>
  </p:sorterViewPr>
  <p:notesViewPr>
    <p:cSldViewPr snapToGrid="0" snapToObjects="1">
      <p:cViewPr varScale="1">
        <p:scale>
          <a:sx n="82" d="100"/>
          <a:sy n="82" d="100"/>
        </p:scale>
        <p:origin x="-283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5ADFA-CFF2-0443-A496-A05597192F62}" type="datetimeFigureOut">
              <a:rPr lang="en-US" smtClean="0"/>
              <a:t>28/11/20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A9037-A424-D84F-A4DF-FCF1CE215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757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AA122-7A35-9745-A26A-EE8C50CA7602}" type="datetimeFigureOut">
              <a:rPr lang="en-US" smtClean="0"/>
              <a:t>28/11/20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0999" y="4343400"/>
            <a:ext cx="6096001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mi-NZ" dirty="0" smtClean="0"/>
              <a:t>Click to edit Master text styles</a:t>
            </a:r>
          </a:p>
          <a:p>
            <a:pPr lvl="1"/>
            <a:r>
              <a:rPr lang="mi-NZ" dirty="0" smtClean="0"/>
              <a:t>Second level</a:t>
            </a:r>
          </a:p>
          <a:p>
            <a:pPr lvl="2"/>
            <a:r>
              <a:rPr lang="mi-NZ" dirty="0" smtClean="0"/>
              <a:t>Third level</a:t>
            </a:r>
          </a:p>
          <a:p>
            <a:pPr lvl="3"/>
            <a:r>
              <a:rPr lang="mi-NZ" dirty="0" smtClean="0"/>
              <a:t>Fourth level</a:t>
            </a:r>
          </a:p>
          <a:p>
            <a:pPr lvl="4"/>
            <a:r>
              <a:rPr lang="mi-NZ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DFFE2-AB0B-A546-BA03-FA78CA741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464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Relationship Id="rId3" Type="http://schemas.openxmlformats.org/officeDocument/2006/relationships/hyperlink" Target="http://new-zealand-hoki.msc.org/" TargetMode="Externa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Relationship Id="rId3" Type="http://schemas.openxmlformats.org/officeDocument/2006/relationships/hyperlink" Target="http://new-zealand-hoki.msc.org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 smtClean="0">
              <a:latin typeface="MetaPro-Normal"/>
              <a:cs typeface="MetaPro-Norm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45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24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See teacher outline for fully developed activities and resources to support.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24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 smtClean="0">
                <a:solidFill>
                  <a:srgbClr val="175EAA"/>
                </a:solidFill>
                <a:latin typeface="MetaPro-Normal"/>
                <a:cs typeface="MetaPro-Normal"/>
              </a:rPr>
              <a:t>USEFUL RESOURCES / RĀRANGI PUKAPUKA</a:t>
            </a:r>
            <a:endParaRPr lang="en-US" dirty="0" smtClean="0"/>
          </a:p>
          <a:p>
            <a:r>
              <a:rPr lang="en-US" baseline="0" dirty="0" smtClean="0"/>
              <a:t>This definition of sustainable development comes from the </a:t>
            </a:r>
            <a:r>
              <a:rPr lang="en-US" baseline="0" dirty="0" err="1" smtClean="0"/>
              <a:t>Brundtland</a:t>
            </a:r>
            <a:r>
              <a:rPr lang="en-US" baseline="0" dirty="0" smtClean="0"/>
              <a:t> Report: Our Common Future. See: https://</a:t>
            </a:r>
            <a:r>
              <a:rPr lang="en-US" baseline="0" dirty="0" err="1" smtClean="0"/>
              <a:t>sustainabledevelopment.un.org</a:t>
            </a:r>
            <a:r>
              <a:rPr lang="en-US" baseline="0" dirty="0" smtClean="0"/>
              <a:t>/content/documents/5987our-common-future.pdf (see paragraph 27)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24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 smtClean="0">
                <a:solidFill>
                  <a:srgbClr val="175EAA"/>
                </a:solidFill>
                <a:latin typeface="MetaPro-Normal"/>
                <a:cs typeface="MetaPro-Normal"/>
              </a:rPr>
              <a:t>USEFUL RESOURCES / RĀRANGI PUKAPUKA</a:t>
            </a:r>
            <a:endParaRPr lang="en-US" dirty="0" smtClean="0"/>
          </a:p>
          <a:p>
            <a:r>
              <a:rPr lang="en-US" baseline="0" dirty="0" smtClean="0"/>
              <a:t>This definition of sustainable development comes from the </a:t>
            </a:r>
            <a:r>
              <a:rPr lang="en-US" baseline="0" dirty="0" err="1" smtClean="0"/>
              <a:t>Brundtland</a:t>
            </a:r>
            <a:r>
              <a:rPr lang="en-US" baseline="0" dirty="0" smtClean="0"/>
              <a:t> Report: Our Common Future. See: https://</a:t>
            </a:r>
            <a:r>
              <a:rPr lang="en-US" baseline="0" dirty="0" err="1" smtClean="0"/>
              <a:t>sustainabledevelopment.un.org</a:t>
            </a:r>
            <a:r>
              <a:rPr lang="en-US" baseline="0" dirty="0" smtClean="0"/>
              <a:t>/content/documents/5987our-common-future.pdf (see paragraph 27)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24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 smtClean="0">
                <a:solidFill>
                  <a:srgbClr val="175EAA"/>
                </a:solidFill>
                <a:latin typeface="MetaPro-Normal"/>
                <a:cs typeface="MetaPro-Normal"/>
              </a:rPr>
              <a:t>USEFUL RESOURCES / RĀRANGI PUKAPUKA</a:t>
            </a:r>
            <a:endParaRPr lang="en-US" dirty="0" smtClean="0"/>
          </a:p>
          <a:p>
            <a:r>
              <a:rPr lang="en-US" baseline="0" dirty="0" smtClean="0"/>
              <a:t>This definition of sustainable development comes from the </a:t>
            </a:r>
            <a:r>
              <a:rPr lang="en-US" baseline="0" dirty="0" err="1" smtClean="0"/>
              <a:t>Brundtland</a:t>
            </a:r>
            <a:r>
              <a:rPr lang="en-US" baseline="0" dirty="0" smtClean="0"/>
              <a:t> Report: Our Common Future. See: https://</a:t>
            </a:r>
            <a:r>
              <a:rPr lang="en-US" baseline="0" dirty="0" err="1" smtClean="0"/>
              <a:t>sustainabledevelopment.un.org</a:t>
            </a:r>
            <a:r>
              <a:rPr lang="en-US" baseline="0" dirty="0" smtClean="0"/>
              <a:t>/content/documents/5987our-common-future.pdf (see paragraph 27)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24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rgbClr val="175EAA"/>
              </a:solidFill>
              <a:latin typeface="MetaPro-Normal"/>
              <a:cs typeface="MetaPro-Norm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latin typeface="MetaPro-Normal"/>
                <a:cs typeface="MetaPro-Normal"/>
              </a:rPr>
              <a:t>Hoki story can</a:t>
            </a:r>
            <a:r>
              <a:rPr lang="en-US" sz="1200" b="0" baseline="0" dirty="0" smtClean="0">
                <a:latin typeface="MetaPro-Normal"/>
                <a:cs typeface="MetaPro-Normal"/>
              </a:rPr>
              <a:t> be found at </a:t>
            </a:r>
            <a:r>
              <a:rPr lang="en-US" sz="1200" b="0" baseline="0" dirty="0" smtClean="0">
                <a:latin typeface="MetaPro-Normal"/>
                <a:cs typeface="MetaPro-Normal"/>
                <a:hlinkClick r:id="rId3"/>
              </a:rPr>
              <a:t>http://new-zealand-hoki.msc.org/</a:t>
            </a:r>
            <a:r>
              <a:rPr lang="en-US" sz="1200" b="0" baseline="0" dirty="0" smtClean="0">
                <a:latin typeface="MetaPro-Normal"/>
                <a:cs typeface="MetaPro-Normal"/>
              </a:rPr>
              <a:t> </a:t>
            </a:r>
            <a:endParaRPr lang="en-US" sz="1200" b="0" dirty="0" smtClean="0">
              <a:latin typeface="MetaPro-Normal"/>
              <a:cs typeface="MetaPro-Norm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baseline="0" dirty="0" smtClean="0">
              <a:solidFill>
                <a:srgbClr val="175EAA"/>
              </a:solidFill>
              <a:effectLst/>
              <a:latin typeface="MetaPro-Normal"/>
              <a:cs typeface="MetaPro-Norm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54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512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rgbClr val="175EAA"/>
              </a:solidFill>
              <a:latin typeface="MetaPro-Normal"/>
              <a:cs typeface="MetaPro-Norm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rgbClr val="000000"/>
                </a:solidFill>
                <a:latin typeface="MetaPro-Normal"/>
                <a:cs typeface="MetaPro-Normal"/>
              </a:rPr>
              <a:t>Hoki story can</a:t>
            </a:r>
            <a:r>
              <a:rPr lang="en-US" sz="1200" b="0" baseline="0" dirty="0" smtClean="0">
                <a:solidFill>
                  <a:srgbClr val="000000"/>
                </a:solidFill>
                <a:latin typeface="MetaPro-Normal"/>
                <a:cs typeface="MetaPro-Normal"/>
              </a:rPr>
              <a:t> be found at </a:t>
            </a:r>
            <a:r>
              <a:rPr lang="en-US" sz="1200" b="0" baseline="0" dirty="0" smtClean="0">
                <a:solidFill>
                  <a:srgbClr val="000000"/>
                </a:solidFill>
                <a:latin typeface="MetaPro-Normal"/>
                <a:cs typeface="MetaPro-Normal"/>
                <a:hlinkClick r:id="rId3"/>
              </a:rPr>
              <a:t>http://new-</a:t>
            </a:r>
            <a:r>
              <a:rPr lang="en-US" sz="1200" b="0" baseline="0" dirty="0" err="1" smtClean="0">
                <a:solidFill>
                  <a:srgbClr val="000000"/>
                </a:solidFill>
                <a:latin typeface="MetaPro-Normal"/>
                <a:cs typeface="MetaPro-Normal"/>
                <a:hlinkClick r:id="rId3"/>
              </a:rPr>
              <a:t>zealand</a:t>
            </a:r>
            <a:r>
              <a:rPr lang="en-US" sz="1200" b="0" baseline="0" dirty="0" smtClean="0">
                <a:solidFill>
                  <a:srgbClr val="000000"/>
                </a:solidFill>
                <a:latin typeface="MetaPro-Normal"/>
                <a:cs typeface="MetaPro-Normal"/>
                <a:hlinkClick r:id="rId3"/>
              </a:rPr>
              <a:t>-</a:t>
            </a:r>
            <a:r>
              <a:rPr lang="en-US" sz="1200" b="0" baseline="0" dirty="0" err="1" smtClean="0">
                <a:solidFill>
                  <a:srgbClr val="000000"/>
                </a:solidFill>
                <a:latin typeface="MetaPro-Normal"/>
                <a:cs typeface="MetaPro-Normal"/>
                <a:hlinkClick r:id="rId3"/>
              </a:rPr>
              <a:t>hoki.msc.org</a:t>
            </a:r>
            <a:r>
              <a:rPr lang="en-US" sz="1200" b="0" baseline="0" dirty="0" smtClean="0">
                <a:solidFill>
                  <a:srgbClr val="000000"/>
                </a:solidFill>
                <a:latin typeface="MetaPro-Normal"/>
                <a:cs typeface="MetaPro-Normal"/>
                <a:hlinkClick r:id="rId3"/>
              </a:rPr>
              <a:t>/</a:t>
            </a:r>
            <a:endParaRPr lang="en-US" sz="1200" b="0" dirty="0" smtClean="0">
              <a:solidFill>
                <a:srgbClr val="000000"/>
              </a:solidFill>
              <a:latin typeface="MetaPro-Normal"/>
              <a:cs typeface="MetaPro-Norm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54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mi-NZ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mi-NZ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03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52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5405"/>
            <a:ext cx="4038600" cy="32402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 dirty="0" smtClean="0"/>
              <a:t>Click to edit Master text styles</a:t>
            </a:r>
          </a:p>
          <a:p>
            <a:pPr lvl="1"/>
            <a:r>
              <a:rPr lang="mi-NZ" dirty="0" smtClean="0"/>
              <a:t>Second level</a:t>
            </a:r>
          </a:p>
          <a:p>
            <a:pPr lvl="2"/>
            <a:r>
              <a:rPr lang="mi-NZ" dirty="0" smtClean="0"/>
              <a:t>Third level</a:t>
            </a:r>
          </a:p>
          <a:p>
            <a:pPr lvl="3"/>
            <a:r>
              <a:rPr lang="mi-NZ" dirty="0" smtClean="0"/>
              <a:t>Fourth level</a:t>
            </a:r>
          </a:p>
          <a:p>
            <a:pPr lvl="4"/>
            <a:r>
              <a:rPr lang="mi-NZ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5405"/>
            <a:ext cx="4038600" cy="32402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1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59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439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file://localhost/Users/rika/Dropbox/MSC%20Job/2020/MSC%20templates%20and%20graphics/FISH%20SWIRL/Rika%20final%20banner%20files/Rect%20Banner%20Fish%20Swirl%20SMALL.png" TargetMode="External"/><Relationship Id="rId9" Type="http://schemas.openxmlformats.org/officeDocument/2006/relationships/image" Target="../media/image2.png"/><Relationship Id="rId10" Type="http://schemas.openxmlformats.org/officeDocument/2006/relationships/image" Target="../media/image3.png"/><Relationship Id="rId11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1268"/>
            <a:ext cx="8229600" cy="758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039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pic>
        <p:nvPicPr>
          <p:cNvPr id="7" name="Rect Banner Fish Swirl SMALL.png" descr="/Users/rika/Dropbox/MSC Job/2020/MSC templates and graphics/FISH SWIRL/Rika final banner files/Rect Banner Fish Swirl SMALL.png"/>
          <p:cNvPicPr>
            <a:picLocks noChangeAspect="1"/>
          </p:cNvPicPr>
          <p:nvPr userDrawn="1"/>
        </p:nvPicPr>
        <p:blipFill rotWithShape="1">
          <a:blip r:embed="rId7" r:link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015"/>
          <a:stretch/>
        </p:blipFill>
        <p:spPr>
          <a:xfrm>
            <a:off x="1" y="-94079"/>
            <a:ext cx="9160942" cy="1058486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531682" y="4615175"/>
            <a:ext cx="482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545C6F-B84F-9E45-99FB-1A159270FA95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  <p:pic>
        <p:nvPicPr>
          <p:cNvPr id="10" name="Picture 9" descr="Screen Shot 2020-09-21 at 1.21.45 PM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48719"/>
            <a:ext cx="8531682" cy="794781"/>
          </a:xfrm>
          <a:prstGeom prst="rect">
            <a:avLst/>
          </a:prstGeom>
        </p:spPr>
      </p:pic>
      <p:pic>
        <p:nvPicPr>
          <p:cNvPr id="5" name="Picture 4" descr="White_Jellyfish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22022">
            <a:off x="8670005" y="34720"/>
            <a:ext cx="395371" cy="896764"/>
          </a:xfrm>
          <a:prstGeom prst="rect">
            <a:avLst/>
          </a:prstGeom>
        </p:spPr>
      </p:pic>
      <p:pic>
        <p:nvPicPr>
          <p:cNvPr id="6" name="Picture 5" descr="White_Starfish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76835">
            <a:off x="8182127" y="336811"/>
            <a:ext cx="491334" cy="475557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822267" y="-389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76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new-zealand-hoki.msc.org/" TargetMode="External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lue_Fish5 copy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6808" y="751407"/>
            <a:ext cx="9601471" cy="4079650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204852" y="1074955"/>
            <a:ext cx="3911454" cy="340798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3200" kern="1200">
                <a:solidFill>
                  <a:schemeClr val="tx1"/>
                </a:solidFill>
                <a:latin typeface="Meta office pro"/>
                <a:ea typeface="+mn-ea"/>
                <a:cs typeface="Meta office pro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2800" kern="1200">
                <a:solidFill>
                  <a:schemeClr val="tx1"/>
                </a:solidFill>
                <a:latin typeface="Meta office pro"/>
                <a:ea typeface="+mn-ea"/>
                <a:cs typeface="Meta office pro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Meta office pro"/>
                <a:ea typeface="+mn-ea"/>
                <a:cs typeface="Meta office pro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Meta office pro"/>
                <a:ea typeface="+mn-ea"/>
                <a:cs typeface="Meta office pro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»"/>
              <a:defRPr sz="2000" kern="1200">
                <a:solidFill>
                  <a:schemeClr val="tx1"/>
                </a:solidFill>
                <a:latin typeface="Meta office pro"/>
                <a:ea typeface="+mn-ea"/>
                <a:cs typeface="Meta office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200" b="1" dirty="0">
                <a:solidFill>
                  <a:srgbClr val="00B194"/>
                </a:solidFill>
                <a:latin typeface="Arial Narrow"/>
                <a:cs typeface="Arial Narrow"/>
              </a:rPr>
              <a:t>KŌRERORERO/ DISCUSSION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latin typeface="Arial"/>
                <a:cs typeface="Arial"/>
              </a:rPr>
              <a:t>Kaitiakitanga is often understood as </a:t>
            </a:r>
            <a:r>
              <a:rPr lang="en-US" sz="1800" dirty="0" smtClean="0">
                <a:latin typeface="Arial"/>
                <a:cs typeface="Arial"/>
              </a:rPr>
              <a:t>guardianship 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 smtClean="0">
                <a:latin typeface="Arial"/>
                <a:cs typeface="Arial"/>
              </a:rPr>
              <a:t>Kaitiakitanga is about reciprocity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 smtClean="0">
                <a:latin typeface="Arial"/>
                <a:cs typeface="Arial"/>
              </a:rPr>
              <a:t>The ocean will </a:t>
            </a:r>
            <a:r>
              <a:rPr lang="en-US" sz="1800" dirty="0">
                <a:latin typeface="Arial"/>
                <a:cs typeface="Arial"/>
              </a:rPr>
              <a:t>sustain us only if it is looked </a:t>
            </a:r>
            <a:r>
              <a:rPr lang="en-US" sz="1800" dirty="0" smtClean="0">
                <a:latin typeface="Arial"/>
                <a:cs typeface="Arial"/>
              </a:rPr>
              <a:t>after</a:t>
            </a:r>
          </a:p>
          <a:p>
            <a:pPr marL="0" indent="0" algn="ctr">
              <a:lnSpc>
                <a:spcPct val="14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000" b="1" dirty="0">
                <a:solidFill>
                  <a:srgbClr val="175EAA"/>
                </a:solidFill>
                <a:latin typeface="Arial Narrow"/>
                <a:cs typeface="Arial Narrow"/>
              </a:rPr>
              <a:t>MAHI / ACTIVITY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1800" dirty="0"/>
              <a:t>Complete the </a:t>
            </a:r>
            <a:r>
              <a:rPr lang="en-AU" sz="1800" dirty="0">
                <a:solidFill>
                  <a:srgbClr val="005DAA"/>
                </a:solidFill>
              </a:rPr>
              <a:t>Kaitiakitanga worksheet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lang="en-US" sz="1800" dirty="0" smtClean="0">
              <a:latin typeface="Arial"/>
              <a:cs typeface="Arial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04851" y="93912"/>
            <a:ext cx="8939149" cy="758428"/>
          </a:xfrm>
        </p:spPr>
        <p:txBody>
          <a:bodyPr>
            <a:normAutofit fontScale="90000"/>
          </a:bodyPr>
          <a:lstStyle/>
          <a:p>
            <a:r>
              <a:rPr lang="en-AU" noProof="0" dirty="0" smtClean="0"/>
              <a:t>8.2. </a:t>
            </a:r>
            <a:r>
              <a:rPr lang="en-AU" sz="3600" dirty="0"/>
              <a:t>KAITIAKITANGA &amp; SUSTAINABILITY</a:t>
            </a:r>
            <a:r>
              <a:rPr lang="en-AU" noProof="0" dirty="0" smtClean="0"/>
              <a:t/>
            </a:r>
            <a:br>
              <a:rPr lang="en-AU" noProof="0" dirty="0" smtClean="0"/>
            </a:br>
            <a:r>
              <a:rPr lang="en-AU" sz="2400" noProof="0" dirty="0" smtClean="0"/>
              <a:t>Focus Question: </a:t>
            </a:r>
            <a:r>
              <a:rPr lang="en-AU" sz="2400" dirty="0" smtClean="0"/>
              <a:t>What </a:t>
            </a:r>
            <a:r>
              <a:rPr lang="en-AU" sz="2400" dirty="0"/>
              <a:t>is my role in our kaitiakitanga of the ocean??</a:t>
            </a:r>
            <a:endParaRPr lang="en-AU" sz="2400" noProof="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357153" y="1118753"/>
            <a:ext cx="4422839" cy="37476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3200" kern="1200">
                <a:solidFill>
                  <a:schemeClr val="tx1"/>
                </a:solidFill>
                <a:latin typeface="Meta office pro"/>
                <a:ea typeface="+mn-ea"/>
                <a:cs typeface="Meta office pro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2800" kern="1200">
                <a:solidFill>
                  <a:schemeClr val="tx1"/>
                </a:solidFill>
                <a:latin typeface="Meta office pro"/>
                <a:ea typeface="+mn-ea"/>
                <a:cs typeface="Meta office pro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Meta office pro"/>
                <a:ea typeface="+mn-ea"/>
                <a:cs typeface="Meta office pro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Meta office pro"/>
                <a:ea typeface="+mn-ea"/>
                <a:cs typeface="Meta office pro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»"/>
              <a:defRPr sz="2000" kern="1200">
                <a:solidFill>
                  <a:schemeClr val="tx1"/>
                </a:solidFill>
                <a:latin typeface="Meta office pro"/>
                <a:ea typeface="+mn-ea"/>
                <a:cs typeface="Meta office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800" i="1" dirty="0" smtClean="0">
                <a:solidFill>
                  <a:srgbClr val="005DAA"/>
                </a:solidFill>
                <a:latin typeface="Arial"/>
                <a:cs typeface="Arial"/>
              </a:rPr>
              <a:t>He </a:t>
            </a:r>
            <a:r>
              <a:rPr lang="en-US" sz="1800" i="1" dirty="0">
                <a:solidFill>
                  <a:srgbClr val="005DAA"/>
                </a:solidFill>
                <a:latin typeface="Arial"/>
                <a:cs typeface="Arial"/>
              </a:rPr>
              <a:t>tai moana, he tai ika, 	</a:t>
            </a:r>
          </a:p>
          <a:p>
            <a:pPr marL="0" indent="0" 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800" i="1" dirty="0">
                <a:solidFill>
                  <a:srgbClr val="005DAA"/>
                </a:solidFill>
                <a:latin typeface="Arial"/>
                <a:cs typeface="Arial"/>
              </a:rPr>
              <a:t>He tai timu, he ika </a:t>
            </a:r>
            <a:r>
              <a:rPr lang="en-US" sz="1800" i="1" dirty="0" smtClean="0">
                <a:solidFill>
                  <a:srgbClr val="005DAA"/>
                </a:solidFill>
                <a:latin typeface="Arial"/>
                <a:cs typeface="Arial"/>
              </a:rPr>
              <a:t>nunumi</a:t>
            </a:r>
          </a:p>
          <a:p>
            <a:pPr marL="0" indent="0" 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800" i="1" dirty="0">
                <a:solidFill>
                  <a:srgbClr val="005DAA"/>
                </a:solidFill>
                <a:latin typeface="Arial"/>
                <a:cs typeface="Arial"/>
              </a:rPr>
              <a:t>A sea that is healthy, is a sea that flourishes with life	</a:t>
            </a:r>
          </a:p>
          <a:p>
            <a:pPr marL="0" indent="0" 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800" i="1" dirty="0">
                <a:solidFill>
                  <a:srgbClr val="005DAA"/>
                </a:solidFill>
                <a:latin typeface="Arial"/>
                <a:cs typeface="Arial"/>
              </a:rPr>
              <a:t>A sea in decline, becomes void of sea </a:t>
            </a:r>
            <a:r>
              <a:rPr lang="en-US" sz="1800" i="1" dirty="0" smtClean="0">
                <a:solidFill>
                  <a:srgbClr val="005DAA"/>
                </a:solidFill>
                <a:latin typeface="Arial"/>
                <a:cs typeface="Arial"/>
              </a:rPr>
              <a:t>life</a:t>
            </a:r>
          </a:p>
          <a:p>
            <a:pPr marL="0" indent="0" 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sz="900" i="1" dirty="0" smtClean="0">
              <a:solidFill>
                <a:srgbClr val="005DAA"/>
              </a:solidFill>
              <a:latin typeface="Arial"/>
              <a:cs typeface="Arial"/>
            </a:endParaRPr>
          </a:p>
          <a:p>
            <a:pPr marL="0" indent="0" 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000" b="1" dirty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  <a:endParaRPr lang="en-AU" sz="2000" dirty="0"/>
          </a:p>
          <a:p>
            <a:pPr marL="0" indent="0" 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1800" dirty="0"/>
              <a:t>What does this whakataukī or proverb suggest about looking after our </a:t>
            </a:r>
            <a:r>
              <a:rPr lang="en-AU" sz="1800" dirty="0" smtClean="0"/>
              <a:t>ocean &amp; kai moana [seafood]?</a:t>
            </a:r>
            <a:endParaRPr lang="en-AU" sz="1800" dirty="0"/>
          </a:p>
          <a:p>
            <a: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sz="1800" i="1" dirty="0" smtClean="0">
              <a:solidFill>
                <a:srgbClr val="005DAA"/>
              </a:solidFill>
              <a:latin typeface="Arial"/>
              <a:cs typeface="Arial"/>
            </a:endParaRPr>
          </a:p>
          <a:p>
            <a:pPr marL="260350" indent="-260350">
              <a:spcBef>
                <a:spcPts val="300"/>
              </a:spcBef>
              <a:spcAft>
                <a:spcPts val="300"/>
              </a:spcAft>
            </a:pPr>
            <a:endParaRPr lang="en-US" sz="1800" dirty="0">
              <a:latin typeface="Arial"/>
              <a:cs typeface="Arial"/>
            </a:endParaRPr>
          </a:p>
          <a:p>
            <a:pPr marL="260350" indent="-260350">
              <a:spcBef>
                <a:spcPts val="300"/>
              </a:spcBef>
              <a:spcAft>
                <a:spcPts val="300"/>
              </a:spcAft>
            </a:pPr>
            <a:endParaRPr lang="en-US" sz="1800" dirty="0">
              <a:latin typeface="Arial"/>
              <a:cs typeface="Arial"/>
            </a:endParaRPr>
          </a:p>
          <a:p>
            <a:pPr marL="260350" indent="-260350">
              <a:spcBef>
                <a:spcPts val="300"/>
              </a:spcBef>
              <a:spcAft>
                <a:spcPts val="300"/>
              </a:spcAft>
            </a:pPr>
            <a:endParaRPr lang="en-US" sz="1800" dirty="0">
              <a:latin typeface="Arial"/>
              <a:cs typeface="Arial"/>
            </a:endParaRPr>
          </a:p>
          <a:p>
            <a:pPr marL="260350" indent="-260350">
              <a:spcBef>
                <a:spcPts val="300"/>
              </a:spcBef>
              <a:spcAft>
                <a:spcPts val="300"/>
              </a:spcAft>
            </a:pPr>
            <a:endParaRPr lang="en-US" sz="1800" dirty="0">
              <a:latin typeface="Arial"/>
              <a:cs typeface="Arial"/>
            </a:endParaRPr>
          </a:p>
        </p:txBody>
      </p:sp>
      <p:pic>
        <p:nvPicPr>
          <p:cNvPr id="9" name="Picture 8" descr="Blue_Seabre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079729" y="2787657"/>
            <a:ext cx="1419954" cy="1214393"/>
          </a:xfrm>
          <a:prstGeom prst="rect">
            <a:avLst/>
          </a:prstGeom>
        </p:spPr>
      </p:pic>
      <p:pic>
        <p:nvPicPr>
          <p:cNvPr id="12" name="Picture 11" descr="Blue_Seabrea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732929" y="3539702"/>
            <a:ext cx="766754" cy="65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4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lue_Fish5 copy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2480" y="3332151"/>
            <a:ext cx="9601471" cy="129299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850" y="1115354"/>
            <a:ext cx="5459195" cy="2216797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AU" sz="6800" b="1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  <a:endParaRPr lang="en-AU" sz="6800" b="1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AU" sz="4500" dirty="0"/>
              <a:t>The sea and its bounty is a Taonga Tuku iho [treasure passed down from previous generations] </a:t>
            </a:r>
            <a:endParaRPr lang="en-AU" sz="4500" dirty="0" smtClean="0"/>
          </a:p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AU" sz="4500" dirty="0"/>
              <a:t>I</a:t>
            </a:r>
            <a:r>
              <a:rPr lang="en-AU" sz="4500" dirty="0" smtClean="0"/>
              <a:t>f </a:t>
            </a:r>
            <a:r>
              <a:rPr lang="en-AU" sz="4500" dirty="0"/>
              <a:t>we are good kaitiaki [guardians] the sea will provide for generations to </a:t>
            </a:r>
            <a:r>
              <a:rPr lang="en-AU" sz="4500" dirty="0" smtClean="0"/>
              <a:t>come</a:t>
            </a:r>
            <a:endParaRPr lang="en-AU" sz="45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4851" y="93912"/>
            <a:ext cx="8481949" cy="758428"/>
          </a:xfrm>
        </p:spPr>
        <p:txBody>
          <a:bodyPr>
            <a:normAutofit/>
          </a:bodyPr>
          <a:lstStyle/>
          <a:p>
            <a:r>
              <a:rPr lang="en-AU" sz="3600" dirty="0"/>
              <a:t>KAITIAKITANGA &amp; SUSTAINABILITY</a:t>
            </a:r>
            <a:endParaRPr lang="en-US" dirty="0"/>
          </a:p>
        </p:txBody>
      </p:sp>
      <p:pic>
        <p:nvPicPr>
          <p:cNvPr id="2" name="Picture 1" descr="RS1851_iStock_000018282129_Medium-sc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244" y="1159850"/>
            <a:ext cx="2899426" cy="19320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1749" y="3332151"/>
            <a:ext cx="8646249" cy="1494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AU" sz="2000" b="1" dirty="0" smtClean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  <a:endParaRPr lang="en-AU" sz="2000" dirty="0" smtClean="0"/>
          </a:p>
          <a:p>
            <a:pPr marL="342900" indent="-3429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en-AU" dirty="0" smtClean="0">
                <a:latin typeface="Arial"/>
                <a:cs typeface="Arial"/>
              </a:rPr>
              <a:t>Do you agree with this statement? If we are good kaitiaki [guardians] the sea will provide for generations to come - Why </a:t>
            </a:r>
            <a:r>
              <a:rPr lang="en-AU" dirty="0">
                <a:latin typeface="Arial"/>
                <a:cs typeface="Arial"/>
              </a:rPr>
              <a:t>/ Why not? </a:t>
            </a:r>
            <a:endParaRPr lang="en-AU" dirty="0" smtClean="0">
              <a:latin typeface="Arial"/>
              <a:cs typeface="Arial"/>
            </a:endParaRPr>
          </a:p>
          <a:p>
            <a:pPr 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49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_Fish5 copy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103" y="941985"/>
            <a:ext cx="9601471" cy="36897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851" y="93912"/>
            <a:ext cx="8939149" cy="758428"/>
          </a:xfrm>
        </p:spPr>
        <p:txBody>
          <a:bodyPr>
            <a:normAutofit/>
          </a:bodyPr>
          <a:lstStyle/>
          <a:p>
            <a:r>
              <a:rPr lang="en-AU" sz="3600" dirty="0"/>
              <a:t>KAITIAKITANGA &amp; SUSTAINABILITY</a:t>
            </a:r>
            <a:endParaRPr lang="en-AU" sz="24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530" y="1487898"/>
            <a:ext cx="4408682" cy="3143866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32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x-none" sz="8800" b="1" dirty="0">
                <a:solidFill>
                  <a:srgbClr val="175EAA"/>
                </a:solidFill>
                <a:latin typeface="Arial Narrow"/>
                <a:cs typeface="Arial Narrow"/>
              </a:rPr>
              <a:t>MAHI / </a:t>
            </a:r>
            <a:r>
              <a:rPr lang="x-none" sz="8800" b="1" dirty="0" smtClean="0">
                <a:solidFill>
                  <a:srgbClr val="175EAA"/>
                </a:solidFill>
                <a:latin typeface="Arial Narrow"/>
                <a:cs typeface="Arial Narrow"/>
              </a:rPr>
              <a:t>ACTIVIT</a:t>
            </a:r>
            <a:r>
              <a:rPr lang="en-AU" sz="8800" b="1" dirty="0" smtClean="0">
                <a:solidFill>
                  <a:srgbClr val="175EAA"/>
                </a:solidFill>
                <a:latin typeface="Arial Narrow"/>
                <a:cs typeface="Arial Narrow"/>
              </a:rPr>
              <a:t>Y</a:t>
            </a:r>
          </a:p>
          <a:p>
            <a:pPr marL="66675" indent="0">
              <a:lnSpc>
                <a:spcPct val="132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AU" sz="7200" dirty="0" smtClean="0">
                <a:solidFill>
                  <a:srgbClr val="000000"/>
                </a:solidFill>
              </a:rPr>
              <a:t>Sort value statement cards according to what you agree and disagree with</a:t>
            </a:r>
          </a:p>
          <a:p>
            <a:pPr marL="66675" indent="0">
              <a:lnSpc>
                <a:spcPct val="132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AU" sz="7200" dirty="0" smtClean="0">
                <a:solidFill>
                  <a:srgbClr val="000000"/>
                </a:solidFill>
              </a:rPr>
              <a:t>(see </a:t>
            </a:r>
            <a:r>
              <a:rPr lang="en-AU" sz="7200" dirty="0" smtClean="0">
                <a:solidFill>
                  <a:srgbClr val="005DAA"/>
                </a:solidFill>
              </a:rPr>
              <a:t>Teacher Outline </a:t>
            </a:r>
            <a:r>
              <a:rPr lang="en-AU" sz="7200" dirty="0" smtClean="0">
                <a:solidFill>
                  <a:srgbClr val="000000"/>
                </a:solidFill>
              </a:rPr>
              <a:t>for cards)</a:t>
            </a:r>
            <a:endParaRPr lang="en-AU" sz="7200" dirty="0">
              <a:solidFill>
                <a:srgbClr val="000000"/>
              </a:solidFill>
            </a:endParaRPr>
          </a:p>
        </p:txBody>
      </p:sp>
      <p:pic>
        <p:nvPicPr>
          <p:cNvPr id="5" name="Picture 4" descr="Blue_Shel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76086">
            <a:off x="4192726" y="1256539"/>
            <a:ext cx="1352664" cy="1214745"/>
          </a:xfrm>
          <a:prstGeom prst="rect">
            <a:avLst/>
          </a:prstGeom>
        </p:spPr>
      </p:pic>
      <p:pic>
        <p:nvPicPr>
          <p:cNvPr id="8" name="Picture 7" descr="Blue_Shell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04962">
            <a:off x="4514970" y="2781946"/>
            <a:ext cx="744862" cy="668915"/>
          </a:xfrm>
          <a:prstGeom prst="rect">
            <a:avLst/>
          </a:prstGeom>
        </p:spPr>
      </p:pic>
      <p:pic>
        <p:nvPicPr>
          <p:cNvPr id="9" name="Picture 8" descr="Blue_Shell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64975">
            <a:off x="4736193" y="3759765"/>
            <a:ext cx="609522" cy="547374"/>
          </a:xfrm>
          <a:prstGeom prst="rect">
            <a:avLst/>
          </a:prstGeom>
        </p:spPr>
      </p:pic>
      <p:pic>
        <p:nvPicPr>
          <p:cNvPr id="10" name="Picture 9" descr="Screen Shot 2020-10-13 at 8.27.24 PM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5581">
            <a:off x="5651468" y="611825"/>
            <a:ext cx="3057389" cy="383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13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_Yellow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21" y="597777"/>
            <a:ext cx="4945257" cy="403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851" y="93912"/>
            <a:ext cx="8939149" cy="758428"/>
          </a:xfrm>
        </p:spPr>
        <p:txBody>
          <a:bodyPr>
            <a:normAutofit/>
          </a:bodyPr>
          <a:lstStyle/>
          <a:p>
            <a:r>
              <a:rPr lang="en-AU" sz="3200" dirty="0"/>
              <a:t>KAITIAKITANGA &amp; SUSTAINABILITY</a:t>
            </a:r>
            <a:endParaRPr lang="en-AU" sz="24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363" y="1261783"/>
            <a:ext cx="4578268" cy="3827086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6600" b="1" dirty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  <a:endParaRPr lang="en-AU" sz="6600" dirty="0"/>
          </a:p>
          <a:p>
            <a:pPr>
              <a:lnSpc>
                <a:spcPct val="132000"/>
              </a:lnSpc>
            </a:pPr>
            <a:r>
              <a:rPr lang="en-AU" sz="5500" dirty="0" smtClean="0"/>
              <a:t>People all over the world are thinking about looking after our environment</a:t>
            </a:r>
          </a:p>
          <a:p>
            <a:pPr>
              <a:lnSpc>
                <a:spcPct val="132000"/>
              </a:lnSpc>
            </a:pPr>
            <a:r>
              <a:rPr lang="en-AU" sz="5500" dirty="0" smtClean="0"/>
              <a:t>‘Sustainability’ is a term used when talking about the future of our planet!</a:t>
            </a:r>
          </a:p>
          <a:p>
            <a:pPr>
              <a:lnSpc>
                <a:spcPct val="132000"/>
              </a:lnSpc>
            </a:pPr>
            <a:r>
              <a:rPr lang="en-AU" sz="5500" dirty="0" smtClean="0"/>
              <a:t>Think about what you do every day (what you eat, where you live, what you buy</a:t>
            </a:r>
            <a:r>
              <a:rPr lang="mr-IN" sz="5500" dirty="0" smtClean="0"/>
              <a:t>…</a:t>
            </a:r>
            <a:r>
              <a:rPr lang="mi-NZ" sz="5500" dirty="0" smtClean="0"/>
              <a:t>. </a:t>
            </a:r>
            <a:r>
              <a:rPr lang="en-AU" sz="5500" dirty="0" smtClean="0"/>
              <a:t>What does the word </a:t>
            </a:r>
            <a:r>
              <a:rPr lang="en-AU" sz="5500" dirty="0"/>
              <a:t>‘sustainability</a:t>
            </a:r>
            <a:r>
              <a:rPr lang="en-AU" sz="5500" dirty="0" smtClean="0"/>
              <a:t>’ mean to you?</a:t>
            </a:r>
            <a:endParaRPr lang="en-AU" sz="5500" dirty="0"/>
          </a:p>
          <a:p>
            <a:pPr marL="0" indent="0">
              <a:lnSpc>
                <a:spcPct val="132000"/>
              </a:lnSpc>
              <a:buNone/>
            </a:pPr>
            <a:endParaRPr lang="en-AU" sz="5500" dirty="0" smtClean="0">
              <a:solidFill>
                <a:srgbClr val="005DAA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18237" y="1508417"/>
            <a:ext cx="3607606" cy="774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endParaRPr lang="en-AU" dirty="0" smtClean="0">
              <a:latin typeface="Arial"/>
              <a:cs typeface="Arial"/>
            </a:endParaRPr>
          </a:p>
          <a:p>
            <a:pPr 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lang="en-US" dirty="0"/>
          </a:p>
        </p:txBody>
      </p:sp>
      <p:pic>
        <p:nvPicPr>
          <p:cNvPr id="15" name="Picture 14" descr="Blue_Seabre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0106" flipH="1">
            <a:off x="7382748" y="3344510"/>
            <a:ext cx="1394421" cy="1399805"/>
          </a:xfrm>
          <a:prstGeom prst="rect">
            <a:avLst/>
          </a:prstGeom>
        </p:spPr>
      </p:pic>
      <p:pic>
        <p:nvPicPr>
          <p:cNvPr id="16" name="Picture 15" descr="Blue_Seabre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0106" flipH="1">
            <a:off x="6786996" y="3880814"/>
            <a:ext cx="1006759" cy="1010646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4713711" y="1261783"/>
            <a:ext cx="3999445" cy="2431055"/>
          </a:xfrm>
          <a:prstGeom prst="wedgeEllipseCallout">
            <a:avLst>
              <a:gd name="adj1" fmla="val 15654"/>
              <a:gd name="adj2" fmla="val 63595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AU" dirty="0">
                <a:solidFill>
                  <a:srgbClr val="005DAA"/>
                </a:solidFill>
                <a:latin typeface="Arial"/>
                <a:cs typeface="Arial"/>
              </a:rPr>
              <a:t>Sustainability is: </a:t>
            </a:r>
          </a:p>
          <a:p>
            <a:pPr 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AU" dirty="0">
                <a:solidFill>
                  <a:srgbClr val="005DAA"/>
                </a:solidFill>
                <a:latin typeface="Arial"/>
                <a:cs typeface="Arial"/>
              </a:rPr>
              <a:t>“development that meets the needs of the present without compromising the ability of future generations to meet their own needs”</a:t>
            </a:r>
          </a:p>
        </p:txBody>
      </p:sp>
    </p:spTree>
    <p:extLst>
      <p:ext uri="{BB962C8B-B14F-4D97-AF65-F5344CB8AC3E}">
        <p14:creationId xmlns:p14="http://schemas.microsoft.com/office/powerpoint/2010/main" val="167150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_Yellow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093" y="678831"/>
            <a:ext cx="9149769" cy="41168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851" y="93912"/>
            <a:ext cx="8939149" cy="758428"/>
          </a:xfrm>
        </p:spPr>
        <p:txBody>
          <a:bodyPr>
            <a:normAutofit/>
          </a:bodyPr>
          <a:lstStyle/>
          <a:p>
            <a:r>
              <a:rPr lang="en-AU" sz="3200" dirty="0"/>
              <a:t>KAITIAKITANGA &amp; SUSTAINABILITY</a:t>
            </a:r>
            <a:endParaRPr lang="en-AU" sz="2400" noProof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61514" y="1811054"/>
            <a:ext cx="3524543" cy="2066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US" sz="7200" dirty="0" smtClean="0">
              <a:solidFill>
                <a:srgbClr val="005DAA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1213" y="3662377"/>
            <a:ext cx="105801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00B194"/>
                </a:solidFill>
                <a:latin typeface="Arial"/>
                <a:cs typeface="Arial"/>
              </a:rPr>
              <a:t>Strongly agree</a:t>
            </a:r>
            <a:endParaRPr lang="en-US" sz="1600" dirty="0">
              <a:solidFill>
                <a:srgbClr val="00B194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48266" y="3637377"/>
            <a:ext cx="11132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194"/>
                </a:solidFill>
                <a:latin typeface="Arial"/>
                <a:cs typeface="Arial"/>
              </a:rPr>
              <a:t>Strongly disagree</a:t>
            </a:r>
            <a:endParaRPr lang="en-US" sz="1600" dirty="0">
              <a:solidFill>
                <a:srgbClr val="00B194"/>
              </a:solidFill>
              <a:latin typeface="Arial"/>
              <a:cs typeface="Arial"/>
            </a:endParaRPr>
          </a:p>
        </p:txBody>
      </p:sp>
      <p:sp>
        <p:nvSpPr>
          <p:cNvPr id="12" name="Up-Down Arrow 11"/>
          <p:cNvSpPr/>
          <p:nvPr/>
        </p:nvSpPr>
        <p:spPr>
          <a:xfrm rot="16200000">
            <a:off x="2177551" y="3015930"/>
            <a:ext cx="737461" cy="1815368"/>
          </a:xfrm>
          <a:prstGeom prst="upDownArrow">
            <a:avLst/>
          </a:prstGeom>
          <a:solidFill>
            <a:srgbClr val="00B19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65125" y="1241117"/>
            <a:ext cx="3905251" cy="2217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x-none" sz="8000" b="1" dirty="0" smtClean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sz="8000" b="1" dirty="0" smtClean="0">
                <a:solidFill>
                  <a:srgbClr val="175EAA"/>
                </a:solidFill>
                <a:latin typeface="Arial Narrow"/>
                <a:cs typeface="Arial Narrow"/>
              </a:rPr>
              <a:t>Y</a:t>
            </a:r>
            <a:endParaRPr lang="en-US" sz="8000" dirty="0" smtClean="0">
              <a:latin typeface="Arial Narrow"/>
              <a:cs typeface="Arial Narrow"/>
            </a:endParaRPr>
          </a:p>
          <a:p>
            <a:pPr marL="0" indent="0">
              <a:lnSpc>
                <a:spcPct val="132000"/>
              </a:lnSpc>
              <a:buNone/>
            </a:pPr>
            <a:r>
              <a:rPr lang="en-US" sz="7200" dirty="0" smtClean="0"/>
              <a:t>Place yourself along a continuum (line) with strongly agree at one end &amp; strongly disagree at the other based on your belief around the following statement:</a:t>
            </a:r>
            <a:endParaRPr lang="en-US" sz="7200" dirty="0" smtClean="0">
              <a:solidFill>
                <a:srgbClr val="005DAA"/>
              </a:solidFill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4011984" y="1350886"/>
            <a:ext cx="3999445" cy="2882149"/>
          </a:xfrm>
          <a:prstGeom prst="wedgeEllipseCallout">
            <a:avLst>
              <a:gd name="adj1" fmla="val 43018"/>
              <a:gd name="adj2" fmla="val 46925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5DAA"/>
                </a:solidFill>
              </a:rPr>
              <a:t>“Human needs and requirements are more important than the protection of the environment. Resources (including seafood) should be fully exploited for human development.”</a:t>
            </a:r>
          </a:p>
        </p:txBody>
      </p:sp>
      <p:pic>
        <p:nvPicPr>
          <p:cNvPr id="5" name="Picture 4" descr="Blue_Boa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66908">
            <a:off x="7747947" y="3894162"/>
            <a:ext cx="1075861" cy="48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18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_Yellow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093" y="678831"/>
            <a:ext cx="9149769" cy="41168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851" y="93912"/>
            <a:ext cx="8939149" cy="758428"/>
          </a:xfrm>
        </p:spPr>
        <p:txBody>
          <a:bodyPr>
            <a:normAutofit/>
          </a:bodyPr>
          <a:lstStyle/>
          <a:p>
            <a:r>
              <a:rPr lang="en-AU" sz="3200" dirty="0" smtClean="0"/>
              <a:t>KAITIAKITANGA </a:t>
            </a:r>
            <a:r>
              <a:rPr lang="en-AU" sz="3200" dirty="0"/>
              <a:t>&amp; SUSTAINABILITY</a:t>
            </a:r>
            <a:endParaRPr lang="en-AU" sz="3200" noProof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61514" y="1811054"/>
            <a:ext cx="3524543" cy="2066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US" sz="7200" dirty="0" smtClean="0">
              <a:solidFill>
                <a:srgbClr val="005DAA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1213" y="3662377"/>
            <a:ext cx="105801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00B194"/>
                </a:solidFill>
                <a:latin typeface="Arial"/>
                <a:cs typeface="Arial"/>
              </a:rPr>
              <a:t>Strongly agree</a:t>
            </a:r>
            <a:endParaRPr lang="en-US" sz="1600" dirty="0">
              <a:solidFill>
                <a:srgbClr val="00B194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48266" y="3637377"/>
            <a:ext cx="11132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194"/>
                </a:solidFill>
                <a:latin typeface="Arial"/>
                <a:cs typeface="Arial"/>
              </a:rPr>
              <a:t>Strongly disagree</a:t>
            </a:r>
            <a:endParaRPr lang="en-US" sz="1600" dirty="0">
              <a:solidFill>
                <a:srgbClr val="00B194"/>
              </a:solidFill>
              <a:latin typeface="Arial"/>
              <a:cs typeface="Arial"/>
            </a:endParaRPr>
          </a:p>
        </p:txBody>
      </p:sp>
      <p:sp>
        <p:nvSpPr>
          <p:cNvPr id="12" name="Up-Down Arrow 11"/>
          <p:cNvSpPr/>
          <p:nvPr/>
        </p:nvSpPr>
        <p:spPr>
          <a:xfrm rot="16200000">
            <a:off x="2177551" y="3015930"/>
            <a:ext cx="737461" cy="1815368"/>
          </a:xfrm>
          <a:prstGeom prst="upDownArrow">
            <a:avLst/>
          </a:prstGeom>
          <a:solidFill>
            <a:srgbClr val="00B19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65125" y="1241117"/>
            <a:ext cx="3905251" cy="2217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x-none" sz="8000" b="1" dirty="0" smtClean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sz="8000" b="1" dirty="0" smtClean="0">
                <a:solidFill>
                  <a:srgbClr val="175EAA"/>
                </a:solidFill>
                <a:latin typeface="Arial Narrow"/>
                <a:cs typeface="Arial Narrow"/>
              </a:rPr>
              <a:t>Y</a:t>
            </a:r>
            <a:endParaRPr lang="en-US" sz="8000" dirty="0" smtClean="0">
              <a:latin typeface="Arial Narrow"/>
              <a:cs typeface="Arial Narrow"/>
            </a:endParaRPr>
          </a:p>
          <a:p>
            <a:pPr marL="0" indent="0">
              <a:lnSpc>
                <a:spcPct val="132000"/>
              </a:lnSpc>
              <a:buNone/>
            </a:pPr>
            <a:r>
              <a:rPr lang="en-US" sz="7200" dirty="0" smtClean="0"/>
              <a:t>Place yourself along a continuum (line) with strongly agree at one end &amp; strongly disagree at the other based on your belief around the following statement:</a:t>
            </a:r>
            <a:endParaRPr lang="en-US" sz="7200" dirty="0" smtClean="0">
              <a:solidFill>
                <a:srgbClr val="005DAA"/>
              </a:solidFill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4011984" y="1350886"/>
            <a:ext cx="3999445" cy="2882149"/>
          </a:xfrm>
          <a:prstGeom prst="wedgeEllipseCallout">
            <a:avLst>
              <a:gd name="adj1" fmla="val 43018"/>
              <a:gd name="adj2" fmla="val 46925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5DAA"/>
                </a:solidFill>
              </a:rPr>
              <a:t>“</a:t>
            </a:r>
            <a:r>
              <a:rPr lang="en-US" dirty="0">
                <a:solidFill>
                  <a:srgbClr val="005DAA"/>
                </a:solidFill>
              </a:rPr>
              <a:t>The ocean is a food basket. Marine life and other ocean resources primarily provide us with food and other uses.”</a:t>
            </a:r>
          </a:p>
        </p:txBody>
      </p:sp>
      <p:pic>
        <p:nvPicPr>
          <p:cNvPr id="5" name="Picture 4" descr="Blue_Boa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66908">
            <a:off x="7747947" y="3894162"/>
            <a:ext cx="1075861" cy="48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655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20-10-27 at 10.44.0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8933" y="-146270"/>
            <a:ext cx="5842001" cy="528977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6267" y="93912"/>
            <a:ext cx="8500533" cy="758428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KAITIAKITANGA</a:t>
            </a:r>
            <a:br>
              <a:rPr lang="en-AU" dirty="0" smtClean="0"/>
            </a:br>
            <a:r>
              <a:rPr lang="en-AU" dirty="0" smtClean="0"/>
              <a:t>&amp; SUSTAINABILITY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195405"/>
            <a:ext cx="2666833" cy="324020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AU" b="1" dirty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  <a:endParaRPr lang="en-AU" dirty="0"/>
          </a:p>
          <a:p>
            <a:pPr marL="0" indent="0">
              <a:buNone/>
            </a:pPr>
            <a:r>
              <a:rPr lang="en-US" dirty="0" smtClean="0"/>
              <a:t>Consider different aspects of sustainability</a:t>
            </a:r>
          </a:p>
          <a:p>
            <a:pPr marL="0" indent="0">
              <a:buNone/>
            </a:pPr>
            <a:r>
              <a:rPr lang="en-US" dirty="0" smtClean="0"/>
              <a:t>Think about overfishing. Which aspect would each of the following relate to?</a:t>
            </a:r>
          </a:p>
        </p:txBody>
      </p:sp>
      <p:sp>
        <p:nvSpPr>
          <p:cNvPr id="6" name="Rectangle 5"/>
          <p:cNvSpPr/>
          <p:nvPr/>
        </p:nvSpPr>
        <p:spPr>
          <a:xfrm rot="1355423">
            <a:off x="5778337" y="120177"/>
            <a:ext cx="3920390" cy="60636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Local Brewery Five"/>
                <a:cs typeface="Local Brewery Five"/>
              </a:rPr>
              <a:t>       FOR THE EXPERTS!</a:t>
            </a:r>
            <a:endParaRPr lang="en-US" sz="2400" dirty="0">
              <a:solidFill>
                <a:srgbClr val="FF0000"/>
              </a:solidFill>
              <a:latin typeface="Local Brewery Five"/>
              <a:cs typeface="Local Brewery Five"/>
            </a:endParaRPr>
          </a:p>
        </p:txBody>
      </p:sp>
    </p:spTree>
    <p:extLst>
      <p:ext uri="{BB962C8B-B14F-4D97-AF65-F5344CB8AC3E}">
        <p14:creationId xmlns:p14="http://schemas.microsoft.com/office/powerpoint/2010/main" val="935852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/>
              <a:t>KAITIAKITANGA &amp; SUSTAINABILITY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064032"/>
            <a:ext cx="3484337" cy="356310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AU" b="1" dirty="0">
                <a:solidFill>
                  <a:srgbClr val="009AC7"/>
                </a:solidFill>
                <a:latin typeface="Arial Narrow"/>
                <a:cs typeface="Arial Narrow"/>
              </a:rPr>
              <a:t>KŌRERO PUKAPUKA / READ</a:t>
            </a:r>
          </a:p>
          <a:p>
            <a:pPr marL="0" inden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 smtClean="0"/>
              <a:t>Read the </a:t>
            </a:r>
            <a:r>
              <a:rPr lang="en-US" dirty="0" smtClean="0">
                <a:hlinkClick r:id="rId3"/>
              </a:rPr>
              <a:t>New Zealand Hoki story</a:t>
            </a:r>
            <a:endParaRPr lang="en-US" dirty="0" smtClean="0"/>
          </a:p>
          <a:p>
            <a:pPr marL="0" inden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dirty="0" smtClean="0"/>
          </a:p>
          <a:p>
            <a:pPr marL="0" inden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x-none" b="1" dirty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b="1" dirty="0">
                <a:solidFill>
                  <a:srgbClr val="175EAA"/>
                </a:solidFill>
                <a:latin typeface="Arial Narrow"/>
                <a:cs typeface="Arial Narrow"/>
              </a:rPr>
              <a:t>Y</a:t>
            </a:r>
            <a:endParaRPr lang="en-US" dirty="0">
              <a:solidFill>
                <a:srgbClr val="005DAA"/>
              </a:solidFill>
            </a:endParaRPr>
          </a:p>
          <a:p>
            <a:pPr marL="0" inden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 smtClean="0"/>
              <a:t>Consider different aspects of sustainability as they apply to the story of New Zealand hoki</a:t>
            </a:r>
          </a:p>
          <a:p>
            <a:pPr marL="0" inden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300" dirty="0" smtClean="0"/>
              <a:t>(See Aspects of sustainability activity in </a:t>
            </a:r>
            <a:r>
              <a:rPr lang="en-US" sz="2300" dirty="0" smtClean="0">
                <a:solidFill>
                  <a:srgbClr val="005DAA"/>
                </a:solidFill>
              </a:rPr>
              <a:t>Teacher Outline)</a:t>
            </a:r>
          </a:p>
        </p:txBody>
      </p:sp>
      <p:sp>
        <p:nvSpPr>
          <p:cNvPr id="6" name="Rectangle 5"/>
          <p:cNvSpPr/>
          <p:nvPr/>
        </p:nvSpPr>
        <p:spPr>
          <a:xfrm rot="1355423">
            <a:off x="5778337" y="120177"/>
            <a:ext cx="3920390" cy="60636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Local Brewery Five"/>
                <a:cs typeface="Local Brewery Five"/>
              </a:rPr>
              <a:t>       FOR THE EXPERTS!</a:t>
            </a:r>
            <a:endParaRPr lang="en-US" sz="2400" dirty="0">
              <a:solidFill>
                <a:srgbClr val="FF0000"/>
              </a:solidFill>
              <a:latin typeface="Local Brewery Five"/>
              <a:cs typeface="Local Brewery Five"/>
            </a:endParaRPr>
          </a:p>
        </p:txBody>
      </p:sp>
      <p:pic>
        <p:nvPicPr>
          <p:cNvPr id="3" name="Picture 2" descr="Screen Shot 2020-10-14 at 4.07.15 PM.png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45055">
            <a:off x="3911182" y="1346641"/>
            <a:ext cx="4757426" cy="28478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15788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99860</TotalTime>
  <Words>641</Words>
  <Application>Microsoft Macintosh PowerPoint</Application>
  <PresentationFormat>On-screen Show (16:9)</PresentationFormat>
  <Paragraphs>91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8.2. KAITIAKITANGA &amp; SUSTAINABILITY Focus Question: What is my role in our kaitiakitanga of the ocean??</vt:lpstr>
      <vt:lpstr>KAITIAKITANGA &amp; SUSTAINABILITY</vt:lpstr>
      <vt:lpstr>KAITIAKITANGA &amp; SUSTAINABILITY</vt:lpstr>
      <vt:lpstr>KAITIAKITANGA &amp; SUSTAINABILITY</vt:lpstr>
      <vt:lpstr>KAITIAKITANGA &amp; SUSTAINABILITY</vt:lpstr>
      <vt:lpstr>KAITIAKITANGA &amp; SUSTAINABILITY</vt:lpstr>
      <vt:lpstr>KAITIAKITANGA &amp; SUSTAINABILITY</vt:lpstr>
      <vt:lpstr>KAITIAKITANGA &amp; SUSTAINABILITY</vt:lpstr>
    </vt:vector>
  </TitlesOfParts>
  <Company>Indigo Pacific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Rika Milne</dc:creator>
  <cp:lastModifiedBy>Rika Milne</cp:lastModifiedBy>
  <cp:revision>505</cp:revision>
  <dcterms:created xsi:type="dcterms:W3CDTF">2020-04-01T02:04:56Z</dcterms:created>
  <dcterms:modified xsi:type="dcterms:W3CDTF">2020-11-28T01:55:18Z</dcterms:modified>
</cp:coreProperties>
</file>