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7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13" r:id="rId2"/>
    <p:sldId id="415" r:id="rId3"/>
    <p:sldId id="414" r:id="rId4"/>
    <p:sldId id="432" r:id="rId5"/>
    <p:sldId id="436" r:id="rId6"/>
    <p:sldId id="437" r:id="rId7"/>
    <p:sldId id="438" r:id="rId8"/>
    <p:sldId id="440" r:id="rId9"/>
    <p:sldId id="433" r:id="rId10"/>
    <p:sldId id="441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2E6C"/>
    <a:srgbClr val="00B194"/>
    <a:srgbClr val="005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5" autoAdjust="0"/>
    <p:restoredTop sz="61912" autoAdjust="0"/>
  </p:normalViewPr>
  <p:slideViewPr>
    <p:cSldViewPr snapToGrid="0" snapToObjects="1">
      <p:cViewPr varScale="1">
        <p:scale>
          <a:sx n="67" d="100"/>
          <a:sy n="67" d="100"/>
        </p:scale>
        <p:origin x="-560" y="-1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41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2"/>
    </p:cViewPr>
  </p:sorterViewPr>
  <p:notesViewPr>
    <p:cSldViewPr snapToGrid="0" snapToObjects="1">
      <p:cViewPr varScale="1">
        <p:scale>
          <a:sx n="82" d="100"/>
          <a:sy n="82" d="100"/>
        </p:scale>
        <p:origin x="-283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5ADFA-CFF2-0443-A496-A05597192F62}" type="datetimeFigureOut">
              <a:rPr lang="en-US" smtClean="0"/>
              <a:t>28/11/20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A9037-A424-D84F-A4DF-FCF1CE215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75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A122-7A35-9745-A26A-EE8C50CA7602}" type="datetimeFigureOut">
              <a:rPr lang="en-US" smtClean="0"/>
              <a:t>28/11/20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0999" y="4343400"/>
            <a:ext cx="6096001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i-NZ" dirty="0" smtClean="0"/>
              <a:t>Click to edit Master text styles</a:t>
            </a:r>
          </a:p>
          <a:p>
            <a:pPr lvl="1"/>
            <a:r>
              <a:rPr lang="mi-NZ" dirty="0" smtClean="0"/>
              <a:t>Second level</a:t>
            </a:r>
          </a:p>
          <a:p>
            <a:pPr lvl="2"/>
            <a:r>
              <a:rPr lang="mi-NZ" dirty="0" smtClean="0"/>
              <a:t>Third level</a:t>
            </a:r>
          </a:p>
          <a:p>
            <a:pPr lvl="3"/>
            <a:r>
              <a:rPr lang="mi-NZ" dirty="0" smtClean="0"/>
              <a:t>Fourth level</a:t>
            </a:r>
          </a:p>
          <a:p>
            <a:pPr lvl="4"/>
            <a:r>
              <a:rPr lang="mi-NZ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DFFE2-AB0B-A546-BA03-FA78CA74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464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Relationship Id="rId3" Type="http://schemas.openxmlformats.org/officeDocument/2006/relationships/hyperlink" Target="https://www.consumerprotection.govt.nz/resources-2/school-resources/year-9-10-school-resources/module-2-consumer-power/" TargetMode="Externa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000000"/>
              </a:solidFill>
              <a:latin typeface="MetaPro-Normal"/>
              <a:cs typeface="MetaPro-Norm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000000"/>
                </a:solidFill>
                <a:latin typeface="MetaPro-Normal"/>
                <a:cs typeface="MetaPro-Normal"/>
              </a:rPr>
              <a:t>Adapted from an activity by MBI on consumer</a:t>
            </a:r>
            <a:r>
              <a:rPr lang="en-US" sz="1200" b="0" baseline="0" dirty="0" smtClean="0">
                <a:solidFill>
                  <a:srgbClr val="000000"/>
                </a:solidFill>
                <a:latin typeface="MetaPro-Normal"/>
                <a:cs typeface="MetaPro-Normal"/>
              </a:rPr>
              <a:t> protection.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solidFill>
                <a:srgbClr val="175EAA"/>
              </a:solidFill>
              <a:latin typeface="MetaPro-Normal"/>
              <a:cs typeface="MetaPro-Norm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smtClean="0">
                <a:solidFill>
                  <a:srgbClr val="175EAA"/>
                </a:solidFill>
                <a:latin typeface="MetaPro-Normal"/>
                <a:cs typeface="MetaPro-Normal"/>
              </a:rPr>
              <a:t>See </a:t>
            </a:r>
            <a:r>
              <a:rPr lang="en-US" sz="1200" b="0" baseline="0" dirty="0" smtClean="0">
                <a:solidFill>
                  <a:srgbClr val="175EAA"/>
                </a:solidFill>
                <a:latin typeface="MetaPro-Normal"/>
                <a:cs typeface="MetaPro-Normal"/>
                <a:hlinkClick r:id="rId3"/>
              </a:rPr>
              <a:t>https://www.consumerprotection.govt.nz/resources-2/school-resources/year-9-10-school-resources/module-2-consumer-power/</a:t>
            </a:r>
            <a:r>
              <a:rPr lang="en-US" sz="1200" b="0" baseline="0" dirty="0" smtClean="0">
                <a:solidFill>
                  <a:srgbClr val="175EAA"/>
                </a:solidFill>
                <a:latin typeface="MetaPro-Normal"/>
                <a:cs typeface="MetaPro-Normal"/>
              </a:rPr>
              <a:t> </a:t>
            </a:r>
            <a:endParaRPr lang="en-US" sz="1200" b="0" dirty="0" smtClean="0">
              <a:solidFill>
                <a:srgbClr val="175EAA"/>
              </a:solidFill>
              <a:latin typeface="MetaPro-Normal"/>
              <a:cs typeface="MetaPro-Norm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70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sz="1200" b="1" kern="1200" baseline="0" dirty="0" smtClean="0">
              <a:solidFill>
                <a:srgbClr val="175EAA"/>
              </a:solidFill>
              <a:effectLst/>
              <a:latin typeface="MetaPro-Normal"/>
              <a:cs typeface="MetaPro-Normal"/>
            </a:endParaRPr>
          </a:p>
          <a:p>
            <a:r>
              <a:rPr lang="en-US" dirty="0" smtClean="0"/>
              <a:t>https://</a:t>
            </a:r>
            <a:r>
              <a:rPr lang="en-US" dirty="0" err="1" smtClean="0"/>
              <a:t>www.msc.org</a:t>
            </a:r>
            <a:r>
              <a:rPr lang="en-US" dirty="0" smtClean="0"/>
              <a:t>/docs/default-source/default-document-library/about-the-</a:t>
            </a:r>
            <a:r>
              <a:rPr lang="en-US" dirty="0" err="1" smtClean="0"/>
              <a:t>msc</a:t>
            </a:r>
            <a:r>
              <a:rPr lang="en-US" dirty="0" smtClean="0"/>
              <a:t>/msc-consumer-survey-2016-infographic-seafood-consumers-put-sustainability-before-price-and-brand.pdf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70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41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endParaRPr lang="en-US" dirty="0" smtClean="0"/>
          </a:p>
          <a:p>
            <a:r>
              <a:rPr lang="en-US" dirty="0" smtClean="0"/>
              <a:t>Reasons might include:</a:t>
            </a:r>
          </a:p>
          <a:p>
            <a:endParaRPr lang="en-US" dirty="0" smtClean="0"/>
          </a:p>
          <a:p>
            <a:r>
              <a:rPr lang="en-US" dirty="0" smtClean="0"/>
              <a:t>MSC label / environmentally</a:t>
            </a:r>
            <a:r>
              <a:rPr lang="en-US" baseline="0" dirty="0" smtClean="0"/>
              <a:t> driven decisions</a:t>
            </a:r>
          </a:p>
          <a:p>
            <a:r>
              <a:rPr lang="en-US" baseline="0" dirty="0" smtClean="0"/>
              <a:t>Price </a:t>
            </a:r>
            <a:r>
              <a:rPr lang="mr-IN" baseline="0" dirty="0" smtClean="0"/>
              <a:t>–</a:t>
            </a:r>
            <a:r>
              <a:rPr lang="en-US" baseline="0" dirty="0" smtClean="0"/>
              <a:t> economically driven decisions</a:t>
            </a:r>
          </a:p>
          <a:p>
            <a:r>
              <a:rPr lang="en-US" baseline="0" dirty="0" smtClean="0"/>
              <a:t>Taste / </a:t>
            </a:r>
            <a:r>
              <a:rPr lang="en-US" baseline="0" dirty="0" err="1" smtClean="0"/>
              <a:t>flavour</a:t>
            </a:r>
            <a:endParaRPr lang="en-US" baseline="0" dirty="0" smtClean="0"/>
          </a:p>
          <a:p>
            <a:r>
              <a:rPr lang="en-US" baseline="0" dirty="0" smtClean="0"/>
              <a:t>Look</a:t>
            </a:r>
          </a:p>
          <a:p>
            <a:r>
              <a:rPr lang="en-US" baseline="0" dirty="0" smtClean="0"/>
              <a:t>Packaging</a:t>
            </a:r>
          </a:p>
          <a:p>
            <a:r>
              <a:rPr lang="en-US" baseline="0" dirty="0" smtClean="0"/>
              <a:t>Brand</a:t>
            </a:r>
          </a:p>
          <a:p>
            <a:r>
              <a:rPr lang="en-US" baseline="0" dirty="0" smtClean="0"/>
              <a:t>Other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94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sz="1200" b="1" kern="1200" baseline="0" dirty="0" smtClean="0">
              <a:solidFill>
                <a:srgbClr val="175EAA"/>
              </a:solidFill>
              <a:effectLst/>
              <a:latin typeface="MetaPro-Normal"/>
              <a:cs typeface="MetaPro-Normal"/>
            </a:endParaRPr>
          </a:p>
          <a:p>
            <a:r>
              <a:rPr lang="en-US" dirty="0" smtClean="0"/>
              <a:t>For the</a:t>
            </a:r>
            <a:r>
              <a:rPr lang="en-US" baseline="0" dirty="0" smtClean="0"/>
              <a:t> full MSC slide show and more data see: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www.msc.org</a:t>
            </a:r>
            <a:r>
              <a:rPr lang="en-US" dirty="0" smtClean="0"/>
              <a:t>/docs/default-source/default-document-library/for-business/</a:t>
            </a:r>
            <a:r>
              <a:rPr lang="en-US" dirty="0" err="1" smtClean="0"/>
              <a:t>msc</a:t>
            </a:r>
            <a:r>
              <a:rPr lang="en-US" dirty="0" smtClean="0"/>
              <a:t>-</a:t>
            </a:r>
            <a:r>
              <a:rPr lang="en-US" dirty="0" err="1" smtClean="0"/>
              <a:t>globescan</a:t>
            </a:r>
            <a:r>
              <a:rPr lang="en-US" dirty="0" smtClean="0"/>
              <a:t>-understanding-consumers-webinar-deck---</a:t>
            </a:r>
            <a:r>
              <a:rPr lang="en-US" dirty="0" err="1" smtClean="0"/>
              <a:t>asia-pacific.pdf?sfvrsn</a:t>
            </a:r>
            <a:r>
              <a:rPr lang="en-US" dirty="0" smtClean="0"/>
              <a:t>=1abf2180_4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70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sz="1200" b="1" kern="1200" baseline="0" dirty="0" smtClean="0">
              <a:solidFill>
                <a:srgbClr val="175EAA"/>
              </a:solidFill>
              <a:effectLst/>
              <a:latin typeface="MetaPro-Normal"/>
              <a:cs typeface="MetaPro-Normal"/>
            </a:endParaRPr>
          </a:p>
          <a:p>
            <a:endParaRPr lang="en-US" dirty="0" smtClean="0"/>
          </a:p>
          <a:p>
            <a:r>
              <a:rPr lang="en-US" dirty="0" smtClean="0"/>
              <a:t>For the</a:t>
            </a:r>
            <a:r>
              <a:rPr lang="en-US" baseline="0" dirty="0" smtClean="0"/>
              <a:t> full MSC slide show and more data see: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www.msc.org</a:t>
            </a:r>
            <a:r>
              <a:rPr lang="en-US" dirty="0" smtClean="0"/>
              <a:t>/docs/default-source/default-document-library/for-business/rise-of-the-conscious-food-consumer---</a:t>
            </a:r>
            <a:r>
              <a:rPr lang="en-US" dirty="0" err="1" smtClean="0"/>
              <a:t>asia-pacific-webinar-slides.pdf?sfvrsn</a:t>
            </a:r>
            <a:r>
              <a:rPr lang="en-US" dirty="0" smtClean="0"/>
              <a:t>=b5a32860_4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46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sz="1200" b="1" kern="1200" baseline="0" dirty="0" smtClean="0">
              <a:solidFill>
                <a:srgbClr val="175EAA"/>
              </a:solidFill>
              <a:effectLst/>
              <a:latin typeface="MetaPro-Normal"/>
              <a:cs typeface="MetaPro-Normal"/>
            </a:endParaRPr>
          </a:p>
          <a:p>
            <a:endParaRPr lang="en-US" dirty="0" smtClean="0"/>
          </a:p>
          <a:p>
            <a:r>
              <a:rPr lang="en-US" dirty="0" smtClean="0"/>
              <a:t>For the</a:t>
            </a:r>
            <a:r>
              <a:rPr lang="en-US" baseline="0" dirty="0" smtClean="0"/>
              <a:t> full MSC slide show and more data see: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www.msc.org</a:t>
            </a:r>
            <a:r>
              <a:rPr lang="en-US" dirty="0" smtClean="0"/>
              <a:t>/docs/default-source/default-document-library/for-business/</a:t>
            </a:r>
            <a:r>
              <a:rPr lang="en-US" dirty="0" err="1" smtClean="0"/>
              <a:t>msc</a:t>
            </a:r>
            <a:r>
              <a:rPr lang="en-US" dirty="0" smtClean="0"/>
              <a:t>-</a:t>
            </a:r>
            <a:r>
              <a:rPr lang="en-US" dirty="0" err="1" smtClean="0"/>
              <a:t>globescan</a:t>
            </a:r>
            <a:r>
              <a:rPr lang="en-US" dirty="0" smtClean="0"/>
              <a:t>-understanding-consumers-webinar-deck---</a:t>
            </a:r>
            <a:r>
              <a:rPr lang="en-US" dirty="0" err="1" smtClean="0"/>
              <a:t>asia-pacific.pdf?sfvrsn</a:t>
            </a:r>
            <a:r>
              <a:rPr lang="en-US" dirty="0" smtClean="0"/>
              <a:t>=1abf2180_4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48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sz="1200" b="1" kern="1200" baseline="0" dirty="0" smtClean="0">
              <a:solidFill>
                <a:srgbClr val="175EAA"/>
              </a:solidFill>
              <a:effectLst/>
              <a:latin typeface="MetaPro-Normal"/>
              <a:cs typeface="MetaPro-Normal"/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the</a:t>
            </a:r>
            <a:r>
              <a:rPr lang="en-US" baseline="0" dirty="0" smtClean="0"/>
              <a:t> full MSC slide show and more data see: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www.msc.org</a:t>
            </a:r>
            <a:r>
              <a:rPr lang="en-US" dirty="0" smtClean="0"/>
              <a:t>/docs/default-source/default-document-library/for-business/</a:t>
            </a:r>
            <a:r>
              <a:rPr lang="en-US" dirty="0" err="1" smtClean="0"/>
              <a:t>msc</a:t>
            </a:r>
            <a:r>
              <a:rPr lang="en-US" dirty="0" smtClean="0"/>
              <a:t>-</a:t>
            </a:r>
            <a:r>
              <a:rPr lang="en-US" dirty="0" err="1" smtClean="0"/>
              <a:t>globescan</a:t>
            </a:r>
            <a:r>
              <a:rPr lang="en-US" dirty="0" smtClean="0"/>
              <a:t>-understanding-consumers-webinar-deck---</a:t>
            </a:r>
            <a:r>
              <a:rPr lang="en-US" dirty="0" err="1" smtClean="0"/>
              <a:t>asia-pacific.pdf?sfvrsn</a:t>
            </a:r>
            <a:r>
              <a:rPr lang="en-US" dirty="0" smtClean="0"/>
              <a:t>=1abf2180_4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48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sz="1200" b="1" kern="1200" baseline="0" dirty="0" smtClean="0">
              <a:solidFill>
                <a:srgbClr val="175EAA"/>
              </a:solidFill>
              <a:effectLst/>
              <a:latin typeface="MetaPro-Normal"/>
              <a:cs typeface="MetaPro-Normal"/>
            </a:endParaRPr>
          </a:p>
          <a:p>
            <a:endParaRPr lang="en-US" dirty="0" smtClean="0"/>
          </a:p>
          <a:p>
            <a:r>
              <a:rPr lang="en-US" dirty="0" smtClean="0"/>
              <a:t>For the</a:t>
            </a:r>
            <a:r>
              <a:rPr lang="en-US" baseline="0" dirty="0" smtClean="0"/>
              <a:t> full MSC slide show and more data see: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www.msc.org</a:t>
            </a:r>
            <a:r>
              <a:rPr lang="en-US" dirty="0" smtClean="0"/>
              <a:t>/docs/default-source/default-document-library/for-business/</a:t>
            </a:r>
            <a:r>
              <a:rPr lang="en-US" dirty="0" err="1" smtClean="0"/>
              <a:t>msc</a:t>
            </a:r>
            <a:r>
              <a:rPr lang="en-US" dirty="0" smtClean="0"/>
              <a:t>-</a:t>
            </a:r>
            <a:r>
              <a:rPr lang="en-US" dirty="0" err="1" smtClean="0"/>
              <a:t>globescan</a:t>
            </a:r>
            <a:r>
              <a:rPr lang="en-US" dirty="0" smtClean="0"/>
              <a:t>-understanding-consumers-webinar-deck---</a:t>
            </a:r>
            <a:r>
              <a:rPr lang="en-US" dirty="0" err="1" smtClean="0"/>
              <a:t>asia-pacific.pdf?sfvrsn</a:t>
            </a:r>
            <a:r>
              <a:rPr lang="en-US" dirty="0" smtClean="0"/>
              <a:t>=1abf2180_4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48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err="1" smtClean="0"/>
              <a:t>Analyse</a:t>
            </a:r>
            <a:r>
              <a:rPr lang="en-US" dirty="0" smtClean="0"/>
              <a:t> the data from this survey by presenting it in a series of graphs. </a:t>
            </a:r>
          </a:p>
          <a:p>
            <a:endParaRPr lang="en-US" dirty="0" smtClean="0"/>
          </a:p>
          <a:p>
            <a:r>
              <a:rPr lang="en-US" dirty="0" smtClean="0"/>
              <a:t>Have the students </a:t>
            </a:r>
            <a:r>
              <a:rPr lang="en-US" dirty="0" err="1" smtClean="0"/>
              <a:t>analyse</a:t>
            </a:r>
            <a:r>
              <a:rPr lang="en-US" dirty="0" smtClean="0"/>
              <a:t> the results by reading and interpreting the graphs. </a:t>
            </a:r>
          </a:p>
          <a:p>
            <a:endParaRPr lang="en-US" dirty="0" smtClean="0"/>
          </a:p>
          <a:p>
            <a:r>
              <a:rPr lang="en-US" dirty="0" smtClean="0"/>
              <a:t>Can they suggest explanations for the results?</a:t>
            </a:r>
          </a:p>
          <a:p>
            <a:endParaRPr lang="en-US" dirty="0" smtClean="0"/>
          </a:p>
          <a:p>
            <a:r>
              <a:rPr lang="en-US" dirty="0" smtClean="0"/>
              <a:t>Find results from a global study on consumer trends and compare these with the class survey results.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70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mi-NZ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dirty="0" smtClean="0"/>
              <a:t>Click to edit Master text styles</a:t>
            </a:r>
          </a:p>
          <a:p>
            <a:pPr lvl="1"/>
            <a:r>
              <a:rPr lang="mi-NZ" dirty="0" smtClean="0"/>
              <a:t>Second level</a:t>
            </a:r>
          </a:p>
          <a:p>
            <a:pPr lvl="2"/>
            <a:r>
              <a:rPr lang="mi-NZ" dirty="0" smtClean="0"/>
              <a:t>Third level</a:t>
            </a:r>
          </a:p>
          <a:p>
            <a:pPr lvl="3"/>
            <a:r>
              <a:rPr lang="mi-NZ" dirty="0" smtClean="0"/>
              <a:t>Fourth level</a:t>
            </a:r>
          </a:p>
          <a:p>
            <a:pPr lvl="4"/>
            <a:r>
              <a:rPr lang="mi-NZ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3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file://localhost/Users/rika/Dropbox/MSC%20Job/2020/MSC%20templates%20and%20graphics/FISH%20SWIRL/Rika%20final%20banner%20files/Rect%20Banner%20Fish%20Swirl%20SMALL.png" TargetMode="External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268"/>
            <a:ext cx="8229600" cy="75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03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pic>
        <p:nvPicPr>
          <p:cNvPr id="7" name="Rect Banner Fish Swirl SMALL.png" descr="/Users/rika/Dropbox/MSC Job/2020/MSC templates and graphics/FISH SWIRL/Rika final banner files/Rect Banner Fish Swirl SMALL.png"/>
          <p:cNvPicPr>
            <a:picLocks noChangeAspect="1"/>
          </p:cNvPicPr>
          <p:nvPr userDrawn="1"/>
        </p:nvPicPr>
        <p:blipFill rotWithShape="1">
          <a:blip r:embed="rId7" r:link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15"/>
          <a:stretch/>
        </p:blipFill>
        <p:spPr>
          <a:xfrm>
            <a:off x="1" y="-94079"/>
            <a:ext cx="9160942" cy="105848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31682" y="4615175"/>
            <a:ext cx="482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545C6F-B84F-9E45-99FB-1A159270FA95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10" name="Picture 9" descr="Screen Shot 2020-09-21 at 1.21.45 PM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8719"/>
            <a:ext cx="8531682" cy="794781"/>
          </a:xfrm>
          <a:prstGeom prst="rect">
            <a:avLst/>
          </a:prstGeom>
        </p:spPr>
      </p:pic>
      <p:pic>
        <p:nvPicPr>
          <p:cNvPr id="5" name="Picture 4" descr="White_Jellyfish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22022">
            <a:off x="8670005" y="34720"/>
            <a:ext cx="395371" cy="896764"/>
          </a:xfrm>
          <a:prstGeom prst="rect">
            <a:avLst/>
          </a:prstGeom>
        </p:spPr>
      </p:pic>
      <p:pic>
        <p:nvPicPr>
          <p:cNvPr id="6" name="Picture 5" descr="White_Starfish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6835">
            <a:off x="8182127" y="336811"/>
            <a:ext cx="491334" cy="47555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822267" y="-389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76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27.jpe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9.jpeg"/><Relationship Id="rId6" Type="http://schemas.openxmlformats.org/officeDocument/2006/relationships/image" Target="../media/image13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589" y="749885"/>
            <a:ext cx="9268437" cy="39809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2507" y="1649423"/>
            <a:ext cx="4649634" cy="1664020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AU" sz="600" b="1" dirty="0">
              <a:solidFill>
                <a:srgbClr val="00B6DE"/>
              </a:solidFill>
              <a:latin typeface="Arial Narrow"/>
              <a:cs typeface="Arial Narrow"/>
            </a:endParaRP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400" dirty="0" smtClean="0">
                <a:solidFill>
                  <a:srgbClr val="005DAA"/>
                </a:solidFill>
              </a:rPr>
              <a:t>“Consumers </a:t>
            </a:r>
            <a:r>
              <a:rPr lang="en-AU" sz="2400" dirty="0">
                <a:solidFill>
                  <a:srgbClr val="005DAA"/>
                </a:solidFill>
              </a:rPr>
              <a:t>have a powerful role to play in influencing the production of </a:t>
            </a:r>
            <a:r>
              <a:rPr lang="en-AU" sz="2400" dirty="0" smtClean="0">
                <a:solidFill>
                  <a:srgbClr val="005DAA"/>
                </a:solidFill>
              </a:rPr>
              <a:t>goods”</a:t>
            </a:r>
          </a:p>
          <a:p>
            <a:pPr marL="0" indent="0">
              <a:buNone/>
            </a:pPr>
            <a:endParaRPr lang="en-US" dirty="0">
              <a:latin typeface="Arial Narrow"/>
              <a:cs typeface="Arial Narrow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AU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AU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02" y="93912"/>
            <a:ext cx="8497998" cy="758428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FFFFFF"/>
                </a:solidFill>
              </a:rPr>
              <a:t>8.4.TAKING </a:t>
            </a:r>
            <a:r>
              <a:rPr lang="en-AU" dirty="0">
                <a:solidFill>
                  <a:srgbClr val="FFFFFF"/>
                </a:solidFill>
              </a:rPr>
              <a:t>ACTION: </a:t>
            </a:r>
            <a:r>
              <a:rPr lang="en-AU" dirty="0" smtClean="0">
                <a:solidFill>
                  <a:srgbClr val="FFFFFF"/>
                </a:solidFill>
              </a:rPr>
              <a:t>CONSUMER CHOICE</a:t>
            </a:r>
            <a:r>
              <a:rPr lang="en-AU" sz="5400" dirty="0">
                <a:solidFill>
                  <a:srgbClr val="FFFFFF"/>
                </a:solidFill>
              </a:rPr>
              <a:t/>
            </a:r>
            <a:br>
              <a:rPr lang="en-AU" sz="5400" dirty="0">
                <a:solidFill>
                  <a:srgbClr val="FFFFFF"/>
                </a:solidFill>
              </a:rPr>
            </a:br>
            <a:r>
              <a:rPr lang="en-AU" sz="2000" dirty="0">
                <a:solidFill>
                  <a:srgbClr val="FFFFFF"/>
                </a:solidFill>
              </a:rPr>
              <a:t>Focus Question: What actions can I take to help the health of kai moana [seafood] resources?</a:t>
            </a:r>
            <a:endParaRPr lang="en-US" sz="2000" dirty="0"/>
          </a:p>
        </p:txBody>
      </p:sp>
      <p:sp>
        <p:nvSpPr>
          <p:cNvPr id="10" name="Up-Down Arrow 9"/>
          <p:cNvSpPr/>
          <p:nvPr/>
        </p:nvSpPr>
        <p:spPr>
          <a:xfrm rot="16200000">
            <a:off x="6011995" y="2763635"/>
            <a:ext cx="737461" cy="2386466"/>
          </a:xfrm>
          <a:prstGeom prst="upDownArrow">
            <a:avLst/>
          </a:prstGeom>
          <a:solidFill>
            <a:srgbClr val="00B19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29483" y="3695631"/>
            <a:ext cx="10580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B194"/>
                </a:solidFill>
                <a:latin typeface="Arial"/>
                <a:cs typeface="Arial"/>
              </a:rPr>
              <a:t>Strongly agree</a:t>
            </a:r>
            <a:endParaRPr lang="en-US" sz="1600" dirty="0">
              <a:solidFill>
                <a:srgbClr val="00B194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8893" y="3695631"/>
            <a:ext cx="11132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194"/>
                </a:solidFill>
                <a:latin typeface="Arial"/>
                <a:cs typeface="Arial"/>
              </a:rPr>
              <a:t>Strongly disagree</a:t>
            </a:r>
            <a:endParaRPr lang="en-US" sz="1600" dirty="0">
              <a:solidFill>
                <a:srgbClr val="00B194"/>
              </a:solidFill>
              <a:latin typeface="Arial"/>
              <a:cs typeface="Arial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98531" y="1255314"/>
            <a:ext cx="3094836" cy="326965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x-none" sz="3100" b="1" dirty="0" smtClean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3100" b="1" dirty="0" smtClean="0">
                <a:solidFill>
                  <a:srgbClr val="175EAA"/>
                </a:solidFill>
                <a:latin typeface="Arial Narrow"/>
                <a:cs typeface="Arial Narrow"/>
              </a:rPr>
              <a:t>Y  </a:t>
            </a:r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AU" sz="2600" dirty="0" smtClean="0"/>
              <a:t>(Viewpoint Continuum: see </a:t>
            </a:r>
            <a:r>
              <a:rPr lang="en-AU" sz="2600" dirty="0" smtClean="0">
                <a:solidFill>
                  <a:srgbClr val="005DAA"/>
                </a:solidFill>
              </a:rPr>
              <a:t>Teacher Outline</a:t>
            </a:r>
            <a:r>
              <a:rPr lang="en-AU" sz="2600" dirty="0" smtClean="0"/>
              <a:t>)</a:t>
            </a:r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sz="2900" dirty="0" smtClean="0"/>
              <a:t>There are many different viewpoints! </a:t>
            </a:r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sz="2900" dirty="0" smtClean="0"/>
              <a:t>Place yourself along a continuum (line), based on your belief around the following statement:</a:t>
            </a:r>
          </a:p>
          <a:p>
            <a:pPr marL="0" indent="0">
              <a:buFont typeface="Arial"/>
              <a:buNone/>
            </a:pPr>
            <a:endParaRPr lang="en-US" dirty="0" smtClean="0">
              <a:latin typeface="Arial Narrow"/>
              <a:cs typeface="Arial Narrow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AU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AU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 smtClean="0"/>
          </a:p>
        </p:txBody>
      </p:sp>
      <p:pic>
        <p:nvPicPr>
          <p:cNvPr id="2" name="Picture 1" descr="Blue_Seahors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92507" y="1084435"/>
            <a:ext cx="717147" cy="666913"/>
          </a:xfrm>
          <a:prstGeom prst="rect">
            <a:avLst/>
          </a:prstGeom>
        </p:spPr>
      </p:pic>
      <p:pic>
        <p:nvPicPr>
          <p:cNvPr id="5" name="Picture 4" descr="Blue_Jellyfish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3366" y="1417892"/>
            <a:ext cx="565842" cy="128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9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2548" y="857639"/>
            <a:ext cx="9593552" cy="39809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957" y="1353909"/>
            <a:ext cx="4191843" cy="2193839"/>
          </a:xfrm>
        </p:spPr>
        <p:txBody>
          <a:bodyPr>
            <a:normAutofit fontScale="62500" lnSpcReduction="20000"/>
          </a:bodyPr>
          <a:lstStyle/>
          <a:p>
            <a:pPr marL="0" indent="0" algn="r">
              <a:lnSpc>
                <a:spcPct val="140000"/>
              </a:lnSpc>
              <a:buNone/>
            </a:pPr>
            <a:r>
              <a:rPr lang="x-none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b="1" dirty="0">
                <a:solidFill>
                  <a:srgbClr val="175EAA"/>
                </a:solidFill>
                <a:latin typeface="Arial Narrow"/>
                <a:cs typeface="Arial Narrow"/>
              </a:rPr>
              <a:t>Y  </a:t>
            </a:r>
          </a:p>
          <a:p>
            <a:pPr marL="0" indent="0" algn="r">
              <a:lnSpc>
                <a:spcPct val="140000"/>
              </a:lnSpc>
              <a:buNone/>
            </a:pPr>
            <a:r>
              <a:rPr lang="en-AU" sz="2800" dirty="0"/>
              <a:t>Revisit the continuum </a:t>
            </a:r>
            <a:r>
              <a:rPr lang="mr-IN" sz="2800" dirty="0"/>
              <a:t>–</a:t>
            </a:r>
            <a:r>
              <a:rPr lang="en-AU" sz="2800" dirty="0"/>
              <a:t> have  your views changed</a:t>
            </a:r>
            <a:r>
              <a:rPr lang="en-AU" sz="2800" dirty="0" smtClean="0"/>
              <a:t>? </a:t>
            </a:r>
            <a:r>
              <a:rPr lang="en-US" sz="2800" dirty="0" smtClean="0"/>
              <a:t>Why / </a:t>
            </a:r>
            <a:r>
              <a:rPr lang="en-US" sz="2800" dirty="0"/>
              <a:t>Why not?</a:t>
            </a:r>
          </a:p>
          <a:p>
            <a:pPr marL="0" indent="0" algn="r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AU" sz="1300" b="1" dirty="0">
              <a:solidFill>
                <a:srgbClr val="00B6DE"/>
              </a:solidFill>
              <a:latin typeface="Arial Narrow"/>
              <a:cs typeface="Arial Narrow"/>
            </a:endParaRPr>
          </a:p>
          <a:p>
            <a:pPr marL="0" indent="0" algn="r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700" dirty="0" smtClean="0">
                <a:solidFill>
                  <a:srgbClr val="005DAA"/>
                </a:solidFill>
              </a:rPr>
              <a:t>“Consumers </a:t>
            </a:r>
            <a:r>
              <a:rPr lang="en-AU" sz="2700" dirty="0">
                <a:solidFill>
                  <a:srgbClr val="005DAA"/>
                </a:solidFill>
              </a:rPr>
              <a:t>have a powerful role to play in influencing the production of </a:t>
            </a:r>
            <a:r>
              <a:rPr lang="en-AU" sz="2700" dirty="0" smtClean="0">
                <a:solidFill>
                  <a:srgbClr val="005DAA"/>
                </a:solidFill>
              </a:rPr>
              <a:t>goods”</a:t>
            </a:r>
          </a:p>
          <a:p>
            <a:pPr marL="0" indent="0" algn="r">
              <a:buNone/>
            </a:pPr>
            <a:endParaRPr lang="en-US" dirty="0">
              <a:latin typeface="Arial Narrow"/>
              <a:cs typeface="Arial Narrow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AU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AU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TAKING ACTION: CONSUMER CHOICE</a:t>
            </a:r>
            <a:endParaRPr lang="en-US" dirty="0"/>
          </a:p>
        </p:txBody>
      </p:sp>
      <p:sp>
        <p:nvSpPr>
          <p:cNvPr id="10" name="Up-Down Arrow 9"/>
          <p:cNvSpPr/>
          <p:nvPr/>
        </p:nvSpPr>
        <p:spPr>
          <a:xfrm rot="16200000">
            <a:off x="6157975" y="2792829"/>
            <a:ext cx="737461" cy="2386466"/>
          </a:xfrm>
          <a:prstGeom prst="upDownArrow">
            <a:avLst/>
          </a:prstGeom>
          <a:solidFill>
            <a:srgbClr val="00B19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75463" y="3724825"/>
            <a:ext cx="10580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B194"/>
                </a:solidFill>
                <a:latin typeface="Arial"/>
                <a:cs typeface="Arial"/>
              </a:rPr>
              <a:t>Strongly agree</a:t>
            </a:r>
            <a:endParaRPr lang="en-US" sz="1600" dirty="0">
              <a:solidFill>
                <a:srgbClr val="00B194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4873" y="3724825"/>
            <a:ext cx="11132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194"/>
                </a:solidFill>
                <a:latin typeface="Arial"/>
                <a:cs typeface="Arial"/>
              </a:rPr>
              <a:t>Strongly disagree</a:t>
            </a:r>
            <a:endParaRPr lang="en-US" sz="1600" dirty="0">
              <a:solidFill>
                <a:srgbClr val="00B194"/>
              </a:solidFill>
              <a:latin typeface="Arial"/>
              <a:cs typeface="Arial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96413" y="2004357"/>
            <a:ext cx="3870356" cy="239934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endParaRPr lang="en-AU" sz="2900" dirty="0" smtClean="0"/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36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3600" b="1" dirty="0">
                <a:solidFill>
                  <a:srgbClr val="175EAA"/>
                </a:solidFill>
                <a:latin typeface="Arial Narrow"/>
                <a:cs typeface="Arial Narrow"/>
              </a:rPr>
              <a:t>Y  </a:t>
            </a:r>
            <a:endParaRPr lang="en-AU" sz="3600" dirty="0" smtClean="0"/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AU" sz="2600" dirty="0" smtClean="0"/>
              <a:t>Have another go ranking products on slide ?? </a:t>
            </a:r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sz="2600" dirty="0" smtClean="0"/>
              <a:t>Have your rankings changed?</a:t>
            </a:r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600" dirty="0"/>
              <a:t>Why </a:t>
            </a:r>
            <a:r>
              <a:rPr lang="en-US" sz="2600" dirty="0" smtClean="0"/>
              <a:t>/ </a:t>
            </a:r>
            <a:r>
              <a:rPr lang="en-US" sz="2600" dirty="0"/>
              <a:t>Why not</a:t>
            </a:r>
            <a:r>
              <a:rPr lang="en-US" sz="2600" dirty="0" smtClean="0"/>
              <a:t>?</a:t>
            </a:r>
            <a:endParaRPr lang="en-AU" dirty="0" smtClean="0"/>
          </a:p>
        </p:txBody>
      </p:sp>
      <p:pic>
        <p:nvPicPr>
          <p:cNvPr id="9" name="Picture 8" descr="Screen Shot 2020-09-16 at 8.46.02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68069">
            <a:off x="3284005" y="1477067"/>
            <a:ext cx="763522" cy="1054578"/>
          </a:xfrm>
          <a:prstGeom prst="rect">
            <a:avLst/>
          </a:prstGeom>
        </p:spPr>
      </p:pic>
      <p:pic>
        <p:nvPicPr>
          <p:cNvPr id="14" name="Picture 6" descr="Image result for msc tuna">
            <a:extLst>
              <a:ext uri="{FF2B5EF4-FFF2-40B4-BE49-F238E27FC236}">
                <a16:creationId xmlns:a16="http://schemas.microsoft.com/office/drawing/2014/main" xmlns="" id="{A2CADB29-4394-4F6D-B2E2-F48286BBA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7724" y="1738030"/>
            <a:ext cx="649923" cy="53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Screen Shot 2020-09-16 at 8.55.28 P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5779">
            <a:off x="565803" y="1244835"/>
            <a:ext cx="774332" cy="1093425"/>
          </a:xfrm>
          <a:prstGeom prst="rect">
            <a:avLst/>
          </a:prstGeom>
        </p:spPr>
      </p:pic>
      <p:pic>
        <p:nvPicPr>
          <p:cNvPr id="16" name="Picture 15" descr="Screen Shot 2020-09-16 at 9.05.04 P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1473">
            <a:off x="2411006" y="1754779"/>
            <a:ext cx="502219" cy="63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0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32" y="1118884"/>
            <a:ext cx="3192371" cy="360215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3800" b="1" dirty="0">
                <a:solidFill>
                  <a:srgbClr val="00B194"/>
                </a:solidFill>
                <a:latin typeface="Arial Narrow"/>
                <a:cs typeface="Arial Narrow"/>
              </a:rPr>
              <a:t>KŌRERORERO/ DISCUSSION</a:t>
            </a:r>
          </a:p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3800" dirty="0" smtClean="0"/>
              <a:t>A lot of thinking and research has gone in to trying to figure out what makes people buy one product over an other</a:t>
            </a:r>
          </a:p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3800" b="1" dirty="0" smtClean="0">
                <a:solidFill>
                  <a:srgbClr val="00B6DE"/>
                </a:solidFill>
                <a:latin typeface="Arial Narrow"/>
                <a:cs typeface="Arial Narrow"/>
              </a:rPr>
              <a:t>HE </a:t>
            </a:r>
            <a:r>
              <a:rPr lang="en-US" sz="3800" b="1" dirty="0">
                <a:solidFill>
                  <a:srgbClr val="00B6DE"/>
                </a:solidFill>
                <a:latin typeface="Arial Narrow"/>
                <a:cs typeface="Arial Narrow"/>
              </a:rPr>
              <a:t>PĀTAI / CONSIDER THIS</a:t>
            </a:r>
          </a:p>
          <a:p>
            <a:pPr marL="11113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174625" algn="l"/>
              </a:tabLst>
            </a:pPr>
            <a:r>
              <a:rPr lang="en-US" sz="3800" dirty="0" smtClean="0"/>
              <a:t>What makes you buy one product over another? Is it the product, the packaging or</a:t>
            </a:r>
            <a:r>
              <a:rPr lang="mr-IN" sz="3800" dirty="0" smtClean="0"/>
              <a:t>…</a:t>
            </a:r>
            <a:r>
              <a:rPr lang="mi-NZ" sz="3800" dirty="0" smtClean="0"/>
              <a:t>.</a:t>
            </a:r>
            <a:r>
              <a:rPr lang="en-US" sz="3800" dirty="0" smtClean="0"/>
              <a:t>?</a:t>
            </a:r>
            <a:endParaRPr lang="en-US" sz="3800" dirty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TAKING ACTION: CONSUMER CHOICE</a:t>
            </a:r>
            <a:endParaRPr lang="en-US" dirty="0"/>
          </a:p>
        </p:txBody>
      </p:sp>
      <p:pic>
        <p:nvPicPr>
          <p:cNvPr id="6" name="Picture 5" descr="Screen Shot 2020-09-16 at 9.05.04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821" y="2278434"/>
            <a:ext cx="1382617" cy="1750267"/>
          </a:xfrm>
          <a:prstGeom prst="rect">
            <a:avLst/>
          </a:prstGeom>
        </p:spPr>
      </p:pic>
      <p:pic>
        <p:nvPicPr>
          <p:cNvPr id="7" name="Picture 6" descr="Image result for msc tuna">
            <a:extLst>
              <a:ext uri="{FF2B5EF4-FFF2-40B4-BE49-F238E27FC236}">
                <a16:creationId xmlns:a16="http://schemas.microsoft.com/office/drawing/2014/main" xmlns="" id="{A2CADB29-4394-4F6D-B2E2-F48286BBA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4855" y="2761592"/>
            <a:ext cx="1803827" cy="147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reen Shot 2020-09-16 at 8.46.02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025" y="2035247"/>
            <a:ext cx="1443276" cy="1993454"/>
          </a:xfrm>
          <a:prstGeom prst="rect">
            <a:avLst/>
          </a:prstGeom>
        </p:spPr>
      </p:pic>
      <p:pic>
        <p:nvPicPr>
          <p:cNvPr id="9" name="Picture 8" descr="Blue_Edible Crab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98376">
            <a:off x="7897173" y="1250558"/>
            <a:ext cx="987959" cy="79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82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_Fish5 copy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7461" y="823858"/>
            <a:ext cx="9697535" cy="386063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TAKING ACTION: CONSUMER CHOICE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3932" y="1023438"/>
            <a:ext cx="8455376" cy="1392133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x-none" sz="8800" b="1" dirty="0" smtClean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8800" b="1" dirty="0" smtClean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</a:p>
          <a:p>
            <a:pPr marL="0" indent="0" algn="r">
              <a:buFont typeface="Arial"/>
              <a:buNone/>
            </a:pPr>
            <a:r>
              <a:rPr lang="x-none" sz="7200" dirty="0" smtClean="0">
                <a:solidFill>
                  <a:srgbClr val="000000"/>
                </a:solidFill>
                <a:latin typeface="Arial Narrow"/>
                <a:cs typeface="Arial Narrow"/>
              </a:rPr>
              <a:t>Rank your preferred products 1-4. Give reasons for your choices.</a:t>
            </a:r>
            <a:endParaRPr lang="en-AU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373932" y="3833177"/>
            <a:ext cx="1591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$5.49 per box</a:t>
            </a:r>
          </a:p>
          <a:p>
            <a:r>
              <a:rPr lang="en-US" dirty="0" smtClean="0"/>
              <a:t>$1.37 per 100g</a:t>
            </a:r>
            <a:endParaRPr lang="en-US" dirty="0"/>
          </a:p>
        </p:txBody>
      </p:sp>
      <p:pic>
        <p:nvPicPr>
          <p:cNvPr id="7" name="Picture 6" descr="Screen Shot 2020-09-16 at 8.46.02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66" y="1856323"/>
            <a:ext cx="1443276" cy="1993454"/>
          </a:xfrm>
          <a:prstGeom prst="rect">
            <a:avLst/>
          </a:prstGeom>
        </p:spPr>
      </p:pic>
      <p:pic>
        <p:nvPicPr>
          <p:cNvPr id="8" name="Picture 6" descr="Image result for msc tuna">
            <a:extLst>
              <a:ext uri="{FF2B5EF4-FFF2-40B4-BE49-F238E27FC236}">
                <a16:creationId xmlns:a16="http://schemas.microsoft.com/office/drawing/2014/main" xmlns="" id="{A2CADB29-4394-4F6D-B2E2-F48286BBA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8414" y="2496510"/>
            <a:ext cx="1803827" cy="147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46631" y="3891425"/>
            <a:ext cx="1591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$2.00 per can</a:t>
            </a:r>
          </a:p>
          <a:p>
            <a:r>
              <a:rPr lang="en-US" dirty="0" smtClean="0"/>
              <a:t>$2.10 per 100g</a:t>
            </a:r>
            <a:endParaRPr lang="en-US" dirty="0"/>
          </a:p>
        </p:txBody>
      </p:sp>
      <p:pic>
        <p:nvPicPr>
          <p:cNvPr id="10" name="Picture 9" descr="Screen Shot 2020-09-16 at 8.55.28 P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015" y="2059750"/>
            <a:ext cx="1306099" cy="18443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06014" y="3891425"/>
            <a:ext cx="1591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$5.99 per box</a:t>
            </a:r>
          </a:p>
          <a:p>
            <a:r>
              <a:rPr lang="en-US" dirty="0" smtClean="0"/>
              <a:t>$2.22 per 100g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16438" y="3891426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$2.79 per sachet</a:t>
            </a:r>
          </a:p>
          <a:p>
            <a:r>
              <a:rPr lang="en-US" dirty="0" smtClean="0"/>
              <a:t>$2.54 per 100g</a:t>
            </a:r>
            <a:endParaRPr lang="en-US" dirty="0"/>
          </a:p>
        </p:txBody>
      </p:sp>
      <p:pic>
        <p:nvPicPr>
          <p:cNvPr id="13" name="Picture 12" descr="Screen Shot 2020-09-16 at 9.05.04 P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8889" y="2141159"/>
            <a:ext cx="1382617" cy="17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7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93" y="1200153"/>
            <a:ext cx="3605631" cy="352686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194"/>
                </a:solidFill>
                <a:latin typeface="Arial Narrow"/>
                <a:cs typeface="Arial Narrow"/>
              </a:rPr>
              <a:t>KŌRERORERO/ DISCUSSION</a:t>
            </a:r>
          </a:p>
          <a:p>
            <a:pPr>
              <a:lnSpc>
                <a:spcPct val="130000"/>
              </a:lnSpc>
            </a:pPr>
            <a:r>
              <a:rPr lang="en-US" sz="2900" dirty="0" smtClean="0"/>
              <a:t>Every couple of years Marine Stewardship Council conduct an independent survey to find out what seafood consumers are thinking!</a:t>
            </a:r>
          </a:p>
          <a:p>
            <a:pPr>
              <a:lnSpc>
                <a:spcPct val="130000"/>
              </a:lnSpc>
            </a:pPr>
            <a:r>
              <a:rPr lang="en-US" sz="2900" dirty="0" smtClean="0"/>
              <a:t>Results from 2020 Asia Pacific survey of more than 5,700 consumers found 4,578  were seafood consumers</a:t>
            </a: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TAKING ACTION: CONSUMER CHOICE</a:t>
            </a:r>
            <a:endParaRPr lang="en-US" dirty="0"/>
          </a:p>
        </p:txBody>
      </p:sp>
      <p:pic>
        <p:nvPicPr>
          <p:cNvPr id="2" name="Picture 1" descr="Screen Shot 2020-10-14 at 5.55.51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024" y="1754826"/>
            <a:ext cx="5155795" cy="236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43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635" y="759464"/>
            <a:ext cx="9749449" cy="39467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03" y="1117712"/>
            <a:ext cx="2692845" cy="370858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3600" b="1" dirty="0">
                <a:solidFill>
                  <a:srgbClr val="00B6DE"/>
                </a:solidFill>
                <a:latin typeface="Arial Narrow"/>
                <a:cs typeface="Arial Narrow"/>
              </a:rPr>
              <a:t>HE PĀTAI / </a:t>
            </a:r>
            <a:endParaRPr lang="en-US" sz="3600" b="1" dirty="0" smtClean="0">
              <a:solidFill>
                <a:srgbClr val="00B6DE"/>
              </a:solidFill>
              <a:latin typeface="Arial Narrow"/>
              <a:cs typeface="Arial Narrow"/>
            </a:endParaRP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3600" b="1" dirty="0" smtClean="0">
                <a:solidFill>
                  <a:srgbClr val="00B6DE"/>
                </a:solidFill>
                <a:latin typeface="Arial Narrow"/>
                <a:cs typeface="Arial Narrow"/>
              </a:rPr>
              <a:t>CONSIDER </a:t>
            </a:r>
            <a:r>
              <a:rPr lang="en-US" sz="3600" b="1" dirty="0">
                <a:solidFill>
                  <a:srgbClr val="00B6DE"/>
                </a:solidFill>
                <a:latin typeface="Arial Narrow"/>
                <a:cs typeface="Arial Narrow"/>
              </a:rPr>
              <a:t>THIS</a:t>
            </a:r>
          </a:p>
          <a:p>
            <a:pPr marL="179388" indent="-168275">
              <a:lnSpc>
                <a:spcPct val="130000"/>
              </a:lnSpc>
              <a:tabLst>
                <a:tab pos="174625" algn="l"/>
              </a:tabLst>
            </a:pPr>
            <a:r>
              <a:rPr lang="en-US" sz="3300" dirty="0" smtClean="0"/>
              <a:t>The 2020 survey found 30% of seafood consumers felt strongly that their </a:t>
            </a:r>
            <a:r>
              <a:rPr lang="en-AU" sz="3300" dirty="0" smtClean="0"/>
              <a:t>favourite</a:t>
            </a:r>
            <a:r>
              <a:rPr lang="en-US" sz="3300" dirty="0" smtClean="0"/>
              <a:t> sea food would not be available in 20 years time! </a:t>
            </a:r>
          </a:p>
          <a:p>
            <a:pPr marL="179388" indent="-168275">
              <a:lnSpc>
                <a:spcPct val="130000"/>
              </a:lnSpc>
              <a:tabLst>
                <a:tab pos="174625" algn="l"/>
              </a:tabLst>
            </a:pPr>
            <a:r>
              <a:rPr lang="en-US" sz="3300" dirty="0" smtClean="0"/>
              <a:t>What do you think?</a:t>
            </a:r>
          </a:p>
          <a:p>
            <a:pPr marL="179388" indent="-168275">
              <a:lnSpc>
                <a:spcPct val="130000"/>
              </a:lnSpc>
              <a:tabLst>
                <a:tab pos="174625" algn="l"/>
              </a:tabLst>
            </a:pPr>
            <a:endParaRPr lang="en-US" sz="33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TAKING ACTION: CONSUMER CHOICE</a:t>
            </a:r>
            <a:endParaRPr lang="en-US" dirty="0"/>
          </a:p>
        </p:txBody>
      </p:sp>
      <p:pic>
        <p:nvPicPr>
          <p:cNvPr id="5" name="Picture 4" descr="Blue_Edible Cra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29514">
            <a:off x="8064507" y="3906913"/>
            <a:ext cx="987959" cy="797565"/>
          </a:xfrm>
          <a:prstGeom prst="rect">
            <a:avLst/>
          </a:prstGeom>
        </p:spPr>
      </p:pic>
      <p:pic>
        <p:nvPicPr>
          <p:cNvPr id="6" name="Picture 5" descr="Screen Shot 2020-11-27 at 6.00.17 PM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3949" y="1385120"/>
            <a:ext cx="5812852" cy="242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31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TAKING ACTION: CONSUMER CHOICE</a:t>
            </a:r>
            <a:endParaRPr lang="en-US" dirty="0"/>
          </a:p>
        </p:txBody>
      </p:sp>
      <p:pic>
        <p:nvPicPr>
          <p:cNvPr id="9" name="Picture 8" descr="Blue_Shel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613" y="3854360"/>
            <a:ext cx="904327" cy="812121"/>
          </a:xfrm>
          <a:prstGeom prst="rect">
            <a:avLst/>
          </a:prstGeom>
        </p:spPr>
      </p:pic>
      <p:pic>
        <p:nvPicPr>
          <p:cNvPr id="5" name="Picture 4" descr="Screen Shot 2020-11-27 at 3.36.47 P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408" y="1336349"/>
            <a:ext cx="7956205" cy="290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40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652" y="669213"/>
            <a:ext cx="6453579" cy="40324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889" y="1097198"/>
            <a:ext cx="4672724" cy="3347061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4000" b="1" dirty="0">
                <a:solidFill>
                  <a:srgbClr val="00B6DE"/>
                </a:solidFill>
                <a:latin typeface="Arial Narrow"/>
                <a:cs typeface="Arial Narrow"/>
              </a:rPr>
              <a:t>HE PĀTAI / </a:t>
            </a:r>
            <a:r>
              <a:rPr lang="en-US" sz="4000" b="1" dirty="0" smtClean="0">
                <a:solidFill>
                  <a:srgbClr val="00B6DE"/>
                </a:solidFill>
                <a:latin typeface="Arial Narrow"/>
                <a:cs typeface="Arial Narrow"/>
              </a:rPr>
              <a:t>CONSIDER </a:t>
            </a:r>
            <a:r>
              <a:rPr lang="en-US" sz="4000" b="1" dirty="0">
                <a:solidFill>
                  <a:srgbClr val="00B6DE"/>
                </a:solidFill>
                <a:latin typeface="Arial Narrow"/>
                <a:cs typeface="Arial Narrow"/>
              </a:rPr>
              <a:t>THIS</a:t>
            </a:r>
          </a:p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274638" algn="l"/>
              </a:tabLst>
            </a:pPr>
            <a:r>
              <a:rPr lang="en-US" sz="3300" dirty="0" smtClean="0"/>
              <a:t>What factors motivates you when purchasing kai moana? </a:t>
            </a:r>
            <a:endParaRPr lang="en-US" dirty="0" smtClean="0"/>
          </a:p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40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40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</a:p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dirty="0" smtClean="0">
                <a:solidFill>
                  <a:srgbClr val="000000"/>
                </a:solidFill>
              </a:rPr>
              <a:t>Rank your top three motivations when buying seafood.  Record all individual results and then graph to show results for your entire group / rōpu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4376" y="93912"/>
            <a:ext cx="8482424" cy="758428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TAKING ACTION: </a:t>
            </a:r>
            <a:br>
              <a:rPr lang="en-AU" dirty="0" smtClean="0"/>
            </a:br>
            <a:r>
              <a:rPr lang="en-AU" dirty="0" smtClean="0"/>
              <a:t>CONSUMER CHOICE</a:t>
            </a:r>
            <a:endParaRPr lang="en-US" dirty="0"/>
          </a:p>
        </p:txBody>
      </p:sp>
      <p:pic>
        <p:nvPicPr>
          <p:cNvPr id="2" name="Picture 1" descr="Screen Shot 2020-10-13 at 9.32.4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7296" y="-134171"/>
            <a:ext cx="3196704" cy="4578430"/>
          </a:xfrm>
          <a:prstGeom prst="rect">
            <a:avLst/>
          </a:prstGeom>
        </p:spPr>
      </p:pic>
      <p:pic>
        <p:nvPicPr>
          <p:cNvPr id="7" name="Picture 6" descr="Blue_Lobste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47393">
            <a:off x="4617327" y="1720856"/>
            <a:ext cx="1058017" cy="1670699"/>
          </a:xfrm>
          <a:prstGeom prst="rect">
            <a:avLst/>
          </a:prstGeom>
        </p:spPr>
      </p:pic>
      <p:pic>
        <p:nvPicPr>
          <p:cNvPr id="8" name="Picture 7" descr="Blue_Lobste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28321">
            <a:off x="4707524" y="3142040"/>
            <a:ext cx="570180" cy="9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4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9213"/>
            <a:ext cx="3243952" cy="41107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889" y="1028562"/>
            <a:ext cx="2774947" cy="3604449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4000" b="1" dirty="0">
                <a:solidFill>
                  <a:srgbClr val="00B6DE"/>
                </a:solidFill>
                <a:latin typeface="Arial Narrow"/>
                <a:cs typeface="Arial Narrow"/>
              </a:rPr>
              <a:t>HE PĀTAI / </a:t>
            </a:r>
            <a:endParaRPr lang="en-US" sz="4000" b="1" dirty="0" smtClean="0">
              <a:solidFill>
                <a:srgbClr val="00B6DE"/>
              </a:solidFill>
              <a:latin typeface="Arial Narrow"/>
              <a:cs typeface="Arial Narrow"/>
            </a:endParaRPr>
          </a:p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4000" b="1" dirty="0" smtClean="0">
                <a:solidFill>
                  <a:srgbClr val="00B6DE"/>
                </a:solidFill>
                <a:latin typeface="Arial Narrow"/>
                <a:cs typeface="Arial Narrow"/>
              </a:rPr>
              <a:t>CONSIDER </a:t>
            </a:r>
            <a:r>
              <a:rPr lang="en-US" sz="4000" b="1" dirty="0">
                <a:solidFill>
                  <a:srgbClr val="00B6DE"/>
                </a:solidFill>
                <a:latin typeface="Arial Narrow"/>
                <a:cs typeface="Arial Narrow"/>
              </a:rPr>
              <a:t>THIS</a:t>
            </a:r>
          </a:p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274638" algn="l"/>
              </a:tabLst>
            </a:pPr>
            <a:r>
              <a:rPr lang="en-US" sz="3300" dirty="0" smtClean="0"/>
              <a:t>I</a:t>
            </a:r>
            <a:r>
              <a:rPr lang="x-none" sz="3300" dirty="0" smtClean="0"/>
              <a:t>n 2020 MSC found conventional factors such as  freshness were the main factors influencing choice</a:t>
            </a:r>
          </a:p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274638" algn="l"/>
              </a:tabLst>
            </a:pPr>
            <a:r>
              <a:rPr lang="x-none" sz="3300" dirty="0" smtClean="0"/>
              <a:t>How does this compare with your group / rōpu results?   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9889" y="93912"/>
            <a:ext cx="8366911" cy="758428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TAKING ACTION: </a:t>
            </a:r>
            <a:br>
              <a:rPr lang="en-AU" dirty="0" smtClean="0"/>
            </a:br>
            <a:r>
              <a:rPr lang="en-AU" dirty="0" smtClean="0"/>
              <a:t>CONSUMER CHOICE</a:t>
            </a:r>
            <a:endParaRPr lang="en-US" dirty="0"/>
          </a:p>
        </p:txBody>
      </p:sp>
      <p:pic>
        <p:nvPicPr>
          <p:cNvPr id="2" name="Picture 1" descr="Screen Shot 2020-11-27 at 3.13.4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3952" y="1671325"/>
            <a:ext cx="5900047" cy="2461162"/>
          </a:xfrm>
          <a:prstGeom prst="rect">
            <a:avLst/>
          </a:prstGeom>
        </p:spPr>
      </p:pic>
      <p:pic>
        <p:nvPicPr>
          <p:cNvPr id="8" name="Picture 7" descr="Blue_Seabre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249" y="1331167"/>
            <a:ext cx="1704751" cy="1225067"/>
          </a:xfrm>
          <a:prstGeom prst="rect">
            <a:avLst/>
          </a:prstGeom>
        </p:spPr>
      </p:pic>
      <p:pic>
        <p:nvPicPr>
          <p:cNvPr id="7" name="Picture 6" descr="Blue_Seabre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7145" y="746167"/>
            <a:ext cx="1704751" cy="122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5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7213"/>
            <a:ext cx="9144000" cy="408367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TAKING ACTION: CONSUMER CHOICE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72765" y="1382558"/>
            <a:ext cx="6462277" cy="362750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x-none" sz="4800" b="1" dirty="0" smtClean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4800" b="1" dirty="0" smtClean="0">
                <a:solidFill>
                  <a:srgbClr val="175EAA"/>
                </a:solidFill>
                <a:latin typeface="Arial Narrow"/>
                <a:cs typeface="Arial Narrow"/>
              </a:rPr>
              <a:t>Y  </a:t>
            </a:r>
            <a:r>
              <a:rPr lang="en-AU" sz="2900" dirty="0" smtClean="0"/>
              <a:t>(see </a:t>
            </a:r>
            <a:r>
              <a:rPr lang="en-AU" sz="2900" dirty="0" smtClean="0">
                <a:solidFill>
                  <a:srgbClr val="005DAA"/>
                </a:solidFill>
              </a:rPr>
              <a:t>Teacher Outline</a:t>
            </a:r>
            <a:r>
              <a:rPr lang="en-AU" sz="2900" dirty="0" smtClean="0"/>
              <a:t>)</a:t>
            </a:r>
          </a:p>
          <a:p>
            <a:pPr marL="0" indent="0">
              <a:lnSpc>
                <a:spcPct val="130000"/>
              </a:lnSpc>
              <a:spcAft>
                <a:spcPts val="300"/>
              </a:spcAft>
              <a:buFont typeface="Arial"/>
              <a:buNone/>
            </a:pPr>
            <a:r>
              <a:rPr lang="en-US" sz="2900" dirty="0" smtClean="0"/>
              <a:t>Conduct a survey (using Google Survey or similar) of whānau. Include questions such as:  </a:t>
            </a:r>
          </a:p>
          <a:p>
            <a:pPr>
              <a:lnSpc>
                <a:spcPct val="130000"/>
              </a:lnSpc>
              <a:spcAft>
                <a:spcPts val="300"/>
              </a:spcAft>
            </a:pPr>
            <a:r>
              <a:rPr lang="en-US" sz="2900" dirty="0"/>
              <a:t>Do you consider </a:t>
            </a:r>
            <a:r>
              <a:rPr lang="en-US" sz="2900" dirty="0" smtClean="0"/>
              <a:t>sustainable &amp; ethical issues </a:t>
            </a:r>
            <a:r>
              <a:rPr lang="en-US" sz="2900" dirty="0"/>
              <a:t>before </a:t>
            </a:r>
            <a:r>
              <a:rPr lang="en-US" sz="2900" dirty="0" smtClean="0"/>
              <a:t>purchasing?</a:t>
            </a:r>
            <a:endParaRPr lang="en-US" sz="2900" dirty="0"/>
          </a:p>
          <a:p>
            <a:pPr>
              <a:lnSpc>
                <a:spcPct val="130000"/>
              </a:lnSpc>
              <a:spcAft>
                <a:spcPts val="300"/>
              </a:spcAft>
            </a:pPr>
            <a:r>
              <a:rPr lang="en-US" sz="2900" dirty="0" smtClean="0"/>
              <a:t>Would </a:t>
            </a:r>
            <a:r>
              <a:rPr lang="en-US" sz="2900" dirty="0"/>
              <a:t>you buy </a:t>
            </a:r>
            <a:r>
              <a:rPr lang="en-US" sz="2900" dirty="0" smtClean="0"/>
              <a:t>a fish of </a:t>
            </a:r>
            <a:r>
              <a:rPr lang="en-US" sz="2900" dirty="0"/>
              <a:t>lesser quality if it were </a:t>
            </a:r>
            <a:r>
              <a:rPr lang="en-US" sz="2900" dirty="0" smtClean="0"/>
              <a:t>more sustainable?</a:t>
            </a:r>
            <a:endParaRPr lang="en-US" sz="2900" dirty="0"/>
          </a:p>
          <a:p>
            <a:pPr>
              <a:lnSpc>
                <a:spcPct val="130000"/>
              </a:lnSpc>
              <a:spcAft>
                <a:spcPts val="300"/>
              </a:spcAft>
            </a:pPr>
            <a:r>
              <a:rPr lang="en-US" sz="2900" dirty="0"/>
              <a:t>Would you spend more on an equivalent </a:t>
            </a:r>
            <a:r>
              <a:rPr lang="en-US" sz="2900" dirty="0" smtClean="0"/>
              <a:t>fish if </a:t>
            </a:r>
            <a:r>
              <a:rPr lang="en-US" sz="2900" dirty="0"/>
              <a:t>it </a:t>
            </a:r>
            <a:r>
              <a:rPr lang="en-US" sz="2900" dirty="0" smtClean="0"/>
              <a:t>was certified as sustainable?</a:t>
            </a:r>
            <a:endParaRPr lang="en-US" sz="2900" dirty="0"/>
          </a:p>
          <a:p>
            <a:pPr>
              <a:lnSpc>
                <a:spcPct val="130000"/>
              </a:lnSpc>
              <a:spcAft>
                <a:spcPts val="300"/>
              </a:spcAft>
            </a:pPr>
            <a:r>
              <a:rPr lang="en-US" sz="2900" dirty="0"/>
              <a:t>Would you </a:t>
            </a:r>
            <a:r>
              <a:rPr lang="en-US" sz="2900" dirty="0" smtClean="0"/>
              <a:t>stop buying seafood if </a:t>
            </a:r>
            <a:r>
              <a:rPr lang="en-US" sz="2900" dirty="0"/>
              <a:t>it was not </a:t>
            </a:r>
            <a:r>
              <a:rPr lang="en-US" sz="2900" dirty="0" smtClean="0"/>
              <a:t>caught sustainably?</a:t>
            </a:r>
          </a:p>
          <a:p>
            <a:pPr marL="0" indent="0">
              <a:buFont typeface="Arial"/>
              <a:buNone/>
            </a:pPr>
            <a:endParaRPr lang="en-US" dirty="0" smtClean="0">
              <a:latin typeface="Arial Narrow"/>
              <a:cs typeface="Arial Narrow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AU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AU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 smtClean="0"/>
          </a:p>
        </p:txBody>
      </p:sp>
      <p:pic>
        <p:nvPicPr>
          <p:cNvPr id="6" name="Picture 5" descr="Blue_Lobst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411627" y="2217200"/>
            <a:ext cx="988858" cy="1561490"/>
          </a:xfrm>
          <a:prstGeom prst="rect">
            <a:avLst/>
          </a:prstGeom>
        </p:spPr>
      </p:pic>
      <p:pic>
        <p:nvPicPr>
          <p:cNvPr id="7" name="Picture 6" descr="Blue_Co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35042" y="3407596"/>
            <a:ext cx="1651757" cy="1096312"/>
          </a:xfrm>
          <a:prstGeom prst="rect">
            <a:avLst/>
          </a:prstGeom>
        </p:spPr>
      </p:pic>
      <p:pic>
        <p:nvPicPr>
          <p:cNvPr id="9" name="Picture 8" descr="Blue_Edible Crab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218" y="1387048"/>
            <a:ext cx="1181251" cy="95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6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99860</TotalTime>
  <Words>990</Words>
  <Application>Microsoft Macintosh PowerPoint</Application>
  <PresentationFormat>On-screen Show (16:9)</PresentationFormat>
  <Paragraphs>144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8.4.TAKING ACTION: CONSUMER CHOICE Focus Question: What actions can I take to help the health of kai moana [seafood] resources?</vt:lpstr>
      <vt:lpstr>TAKING ACTION: CONSUMER CHOICE</vt:lpstr>
      <vt:lpstr>TAKING ACTION: CONSUMER CHOICE</vt:lpstr>
      <vt:lpstr>TAKING ACTION: CONSUMER CHOICE</vt:lpstr>
      <vt:lpstr>TAKING ACTION: CONSUMER CHOICE</vt:lpstr>
      <vt:lpstr>TAKING ACTION: CONSUMER CHOICE</vt:lpstr>
      <vt:lpstr>TAKING ACTION:  CONSUMER CHOICE</vt:lpstr>
      <vt:lpstr>TAKING ACTION:  CONSUMER CHOICE</vt:lpstr>
      <vt:lpstr>TAKING ACTION: CONSUMER CHOICE</vt:lpstr>
      <vt:lpstr>TAKING ACTION: CONSUMER CHOICE</vt:lpstr>
    </vt:vector>
  </TitlesOfParts>
  <Company>Indigo Pacific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Rika Milne</dc:creator>
  <cp:lastModifiedBy>Rika Milne</cp:lastModifiedBy>
  <cp:revision>507</cp:revision>
  <dcterms:created xsi:type="dcterms:W3CDTF">2020-04-01T02:04:56Z</dcterms:created>
  <dcterms:modified xsi:type="dcterms:W3CDTF">2020-11-28T01:58:02Z</dcterms:modified>
</cp:coreProperties>
</file>