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7" saveSubsetFonts="1" autoCompressPictures="0">
  <p:sldMasterIdLst>
    <p:sldMasterId id="2147483648" r:id="rId1"/>
  </p:sldMasterIdLst>
  <p:notesMasterIdLst>
    <p:notesMasterId r:id="rId22"/>
  </p:notesMasterIdLst>
  <p:handoutMasterIdLst>
    <p:handoutMasterId r:id="rId23"/>
  </p:handoutMasterIdLst>
  <p:sldIdLst>
    <p:sldId id="264" r:id="rId2"/>
    <p:sldId id="267" r:id="rId3"/>
    <p:sldId id="313" r:id="rId4"/>
    <p:sldId id="322" r:id="rId5"/>
    <p:sldId id="315" r:id="rId6"/>
    <p:sldId id="311" r:id="rId7"/>
    <p:sldId id="335" r:id="rId8"/>
    <p:sldId id="331" r:id="rId9"/>
    <p:sldId id="324" r:id="rId10"/>
    <p:sldId id="332" r:id="rId11"/>
    <p:sldId id="327" r:id="rId12"/>
    <p:sldId id="334" r:id="rId13"/>
    <p:sldId id="317" r:id="rId14"/>
    <p:sldId id="337" r:id="rId15"/>
    <p:sldId id="336" r:id="rId16"/>
    <p:sldId id="338" r:id="rId17"/>
    <p:sldId id="328" r:id="rId18"/>
    <p:sldId id="316" r:id="rId19"/>
    <p:sldId id="333" r:id="rId20"/>
    <p:sldId id="350"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30" autoAdjust="0"/>
    <p:restoredTop sz="66511" autoAdjust="0"/>
  </p:normalViewPr>
  <p:slideViewPr>
    <p:cSldViewPr snapToGrid="0" snapToObjects="1">
      <p:cViewPr varScale="1">
        <p:scale>
          <a:sx n="72" d="100"/>
          <a:sy n="72" d="100"/>
        </p:scale>
        <p:origin x="-1536" y="-104"/>
      </p:cViewPr>
      <p:guideLst>
        <p:guide orient="horz" pos="162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66" d="100"/>
        <a:sy n="66" d="100"/>
      </p:scale>
      <p:origin x="0" y="3344"/>
    </p:cViewPr>
  </p:sorterViewPr>
  <p:notesViewPr>
    <p:cSldViewPr snapToGrid="0" snapToObjects="1">
      <p:cViewPr varScale="1">
        <p:scale>
          <a:sx n="70" d="100"/>
          <a:sy n="70" d="100"/>
        </p:scale>
        <p:origin x="-29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795630-4FF0-7B4F-91F6-EE00D18B76A9}" type="datetimeFigureOut">
              <a:rPr lang="en-US" smtClean="0"/>
              <a:t>14/02/21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888200-7A44-0B4E-A8B4-5261DD461175}" type="slidenum">
              <a:rPr lang="en-US" smtClean="0"/>
              <a:t>‹#›</a:t>
            </a:fld>
            <a:endParaRPr lang="en-US"/>
          </a:p>
        </p:txBody>
      </p:sp>
    </p:spTree>
    <p:extLst>
      <p:ext uri="{BB962C8B-B14F-4D97-AF65-F5344CB8AC3E}">
        <p14:creationId xmlns:p14="http://schemas.microsoft.com/office/powerpoint/2010/main" val="1212544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14/02/21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7</a:t>
            </a:fld>
            <a:endParaRPr lang="en-US"/>
          </a:p>
        </p:txBody>
      </p:sp>
    </p:spTree>
    <p:extLst>
      <p:ext uri="{BB962C8B-B14F-4D97-AF65-F5344CB8AC3E}">
        <p14:creationId xmlns:p14="http://schemas.microsoft.com/office/powerpoint/2010/main" val="352665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Film can</a:t>
            </a:r>
            <a:r>
              <a:rPr lang="en-US" baseline="0" dirty="0" smtClean="0">
                <a:latin typeface="Arial"/>
                <a:cs typeface="Arial"/>
              </a:rPr>
              <a:t> be found on You Tube at:</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watch?time_continue</a:t>
            </a:r>
            <a:r>
              <a:rPr lang="en-US" dirty="0" smtClean="0">
                <a:latin typeface="Arial"/>
                <a:cs typeface="Arial"/>
              </a:rPr>
              <a:t>=17&amp;v=pK767idHYmM&amp;feature=</a:t>
            </a:r>
            <a:r>
              <a:rPr lang="en-US" dirty="0" err="1" smtClean="0">
                <a:latin typeface="Arial"/>
                <a:cs typeface="Arial"/>
              </a:rPr>
              <a:t>emb_logo</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The design of dredges varies depending on the species being targeted, but many consist of a triangular frame. A bar (with or without teeth) at the front of this frame dislodges shellfish as it is dragged over the sediment and passes them into a metal collecting basket. By contrast, hydraulic dredges use jets of water to disturb the seabed and dislodge shellfish. The use of specific mesh sizes and escape panels prevents any undersized or non-target species being retained in the basket.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The environmental impact of dredging varies significantly depending on the type of sediment on the seabed and the habitat it supports. As such, there is often strict regulation around the types of dredge permitted, and the frequency with which they can operate in an area.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MSC certified dredge fisheries have taken measures to minimize the impacts on seabed habitats. These include restricting the area within which dredging can take place, replacing traditional dredges with lighter dredges and introducing boulder exclusion devices to prevent the loss of habitat features.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r>
              <a:rPr lang="en-US" b="1" i="1" dirty="0" smtClean="0">
                <a:latin typeface="Arial"/>
                <a:cs typeface="Arial"/>
              </a:rPr>
              <a:t>Why do fish swim</a:t>
            </a:r>
            <a:r>
              <a:rPr lang="en-US" b="1" i="1" baseline="0" dirty="0" smtClean="0">
                <a:latin typeface="Arial"/>
                <a:cs typeface="Arial"/>
              </a:rPr>
              <a:t> in schools?</a:t>
            </a:r>
            <a:endParaRPr lang="en-US" dirty="0" smtClean="0">
              <a:latin typeface="Arial"/>
              <a:cs typeface="Arial"/>
            </a:endParaRPr>
          </a:p>
          <a:p>
            <a:r>
              <a:rPr lang="en-US" dirty="0" smtClean="0">
                <a:latin typeface="Arial"/>
                <a:cs typeface="Arial"/>
              </a:rPr>
              <a:t>Many species evolved to swim this way </a:t>
            </a:r>
          </a:p>
          <a:p>
            <a:pPr marL="228600" indent="-228600">
              <a:buAutoNum type="arabicPeriod"/>
            </a:pPr>
            <a:r>
              <a:rPr lang="en-US" dirty="0" smtClean="0">
                <a:latin typeface="Arial"/>
                <a:cs typeface="Arial"/>
              </a:rPr>
              <a:t>to protect themselves from predators</a:t>
            </a:r>
          </a:p>
          <a:p>
            <a:pPr marL="228600" indent="-228600">
              <a:buAutoNum type="arabicPeriod"/>
            </a:pPr>
            <a:r>
              <a:rPr lang="en-US" dirty="0" smtClean="0">
                <a:latin typeface="Arial"/>
                <a:cs typeface="Arial"/>
              </a:rPr>
              <a:t>increase the chances of finding their next meal</a:t>
            </a:r>
          </a:p>
          <a:p>
            <a:pPr marL="228600" indent="-228600">
              <a:buAutoNum type="arabicPeriod"/>
            </a:pPr>
            <a:r>
              <a:rPr lang="en-US" dirty="0" smtClean="0">
                <a:latin typeface="Arial"/>
                <a:cs typeface="Arial"/>
              </a:rPr>
              <a:t>and also to help them swim more efficiently</a:t>
            </a:r>
          </a:p>
          <a:p>
            <a:endParaRPr lang="en-US" dirty="0" smtClean="0">
              <a:latin typeface="Arial"/>
              <a:cs typeface="Arial"/>
            </a:endParaRPr>
          </a:p>
          <a:p>
            <a:r>
              <a:rPr lang="en-US" dirty="0" smtClean="0">
                <a:latin typeface="Arial"/>
                <a:cs typeface="Arial"/>
              </a:rPr>
              <a:t>For more information see: https://</a:t>
            </a:r>
            <a:r>
              <a:rPr lang="en-US" dirty="0" err="1" smtClean="0">
                <a:latin typeface="Arial"/>
                <a:cs typeface="Arial"/>
              </a:rPr>
              <a:t>www.deepseaworld.com</a:t>
            </a:r>
            <a:r>
              <a:rPr lang="en-US" dirty="0" smtClean="0">
                <a:latin typeface="Arial"/>
                <a:cs typeface="Arial"/>
              </a:rPr>
              <a:t>/blog/sin-</a:t>
            </a:r>
            <a:r>
              <a:rPr lang="en-US" dirty="0" err="1" smtClean="0">
                <a:latin typeface="Arial"/>
                <a:cs typeface="Arial"/>
              </a:rPr>
              <a:t>categoria</a:t>
            </a:r>
            <a:r>
              <a:rPr lang="en-US" dirty="0" smtClean="0">
                <a:latin typeface="Arial"/>
                <a:cs typeface="Arial"/>
              </a:rPr>
              <a:t>/why-do-fish-swim-in-schools/ </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Film can</a:t>
            </a:r>
            <a:r>
              <a:rPr lang="en-US" baseline="0" dirty="0" smtClean="0">
                <a:latin typeface="Arial"/>
                <a:cs typeface="Arial"/>
              </a:rPr>
              <a:t> be found on You Tube at:</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watch?v</a:t>
            </a:r>
            <a:r>
              <a:rPr lang="en-US" dirty="0" smtClean="0">
                <a:latin typeface="Arial"/>
                <a:cs typeface="Arial"/>
              </a:rPr>
              <a:t>=</a:t>
            </a:r>
            <a:r>
              <a:rPr lang="en-US" dirty="0" err="1" smtClean="0">
                <a:latin typeface="Arial"/>
                <a:cs typeface="Arial"/>
              </a:rPr>
              <a:t>kljRgbODbOw&amp;feature</a:t>
            </a:r>
            <a:r>
              <a:rPr lang="en-US" dirty="0" smtClean="0">
                <a:latin typeface="Arial"/>
                <a:cs typeface="Arial"/>
              </a:rPr>
              <a:t>=</a:t>
            </a:r>
            <a:r>
              <a:rPr lang="en-US" dirty="0" err="1" smtClean="0">
                <a:latin typeface="Arial"/>
                <a:cs typeface="Arial"/>
              </a:rPr>
              <a:t>emb_logo</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Purse-seine fishing in open water is generally considered to be an efficient form of fishing. It has no contact with the seabed and can have low levels of bycatch (accidental catch of unwanted species).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MSC certified fisheries using purse seines must ensure that they leave enough fish in the ocean to reproduce. This can be achieved by targeting schools of adult fish and using a mesh size large enough to allow smaller fish to swim free.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Purse seines can also be used to catch fish congregating around fish aggregating devices (FADs). This fishing method can result in higher levels of bycatch, making it harder for these fisheries to achieve MSC certification. </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18</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Snapper are quite slow growing and live for up to 60 years.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Snapper</a:t>
            </a:r>
            <a:r>
              <a:rPr lang="en-US" sz="1200" baseline="0" dirty="0" smtClean="0">
                <a:latin typeface="Arial"/>
                <a:cs typeface="Arial"/>
              </a:rPr>
              <a:t> are seldom found below 100m. Juveniles are usually found in &lt;50m.</a:t>
            </a: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Snapper are often fished 30-50cm but can reach 100cm.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They can weigh anywhere from 1-2.5kg</a:t>
            </a:r>
            <a:r>
              <a:rPr lang="en-US" sz="1200" baseline="0" dirty="0" smtClean="0">
                <a:latin typeface="Arial"/>
                <a:cs typeface="Arial"/>
              </a:rPr>
              <a:t> to 19kg!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Film can</a:t>
            </a:r>
            <a:r>
              <a:rPr lang="en-US" baseline="0" dirty="0" smtClean="0">
                <a:latin typeface="Arial"/>
                <a:cs typeface="Arial"/>
              </a:rPr>
              <a:t> be found on You Tube at:</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watch?v</a:t>
            </a:r>
            <a:r>
              <a:rPr lang="en-US" dirty="0" smtClean="0">
                <a:latin typeface="Arial"/>
                <a:cs typeface="Arial"/>
              </a:rPr>
              <a:t>=cjQQI56BT2o&amp;feature=</a:t>
            </a:r>
            <a:r>
              <a:rPr lang="en-US" dirty="0" err="1" smtClean="0">
                <a:latin typeface="Arial"/>
                <a:cs typeface="Arial"/>
              </a:rPr>
              <a:t>emb_logo</a:t>
            </a:r>
            <a:r>
              <a:rPr lang="en-US" dirty="0" smtClean="0">
                <a:latin typeface="Arial"/>
                <a:cs typeface="Arial"/>
              </a:rPr>
              <a:t/>
            </a:r>
            <a:br>
              <a:rPr lang="en-US" dirty="0" smtClean="0">
                <a:latin typeface="Arial"/>
                <a:cs typeface="Arial"/>
              </a:rPr>
            </a:b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Without careful management, </a:t>
            </a:r>
            <a:r>
              <a:rPr lang="en-US" dirty="0" err="1" smtClean="0">
                <a:latin typeface="Arial"/>
                <a:cs typeface="Arial"/>
              </a:rPr>
              <a:t>longline</a:t>
            </a:r>
            <a:r>
              <a:rPr lang="en-US" dirty="0" smtClean="0">
                <a:latin typeface="Arial"/>
                <a:cs typeface="Arial"/>
              </a:rPr>
              <a:t> fisheries can have unintended interactions with non-target fish, seabirds, and other marine life. Because of this, to become MSC certified, they are often required to make improvements to their monitoring programs, and to mitigate interactions with non-target species.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MSC certified </a:t>
            </a:r>
            <a:r>
              <a:rPr lang="en-US" dirty="0" err="1" smtClean="0">
                <a:latin typeface="Arial"/>
                <a:cs typeface="Arial"/>
              </a:rPr>
              <a:t>longline</a:t>
            </a:r>
            <a:r>
              <a:rPr lang="en-US" dirty="0" smtClean="0">
                <a:latin typeface="Arial"/>
                <a:cs typeface="Arial"/>
              </a:rPr>
              <a:t> operations, such as those fishing for Patagonian </a:t>
            </a:r>
            <a:r>
              <a:rPr lang="en-US" dirty="0" err="1" smtClean="0">
                <a:latin typeface="Arial"/>
                <a:cs typeface="Arial"/>
              </a:rPr>
              <a:t>toothfish</a:t>
            </a:r>
            <a:r>
              <a:rPr lang="en-US" dirty="0" smtClean="0">
                <a:latin typeface="Arial"/>
                <a:cs typeface="Arial"/>
              </a:rPr>
              <a:t> in the Southern Ocean, have employed measures such as weighted long lines that sink more quickly, and tori-lines that scare away seabirds. Some have even made changes to fishing times to avoid interaction with endangered, threatened and protected (ETP) species.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Careful data collection and regulations, such as those followed by </a:t>
            </a:r>
            <a:r>
              <a:rPr lang="en-US" dirty="0" err="1" smtClean="0">
                <a:latin typeface="Arial"/>
                <a:cs typeface="Arial"/>
              </a:rPr>
              <a:t>longline</a:t>
            </a:r>
            <a:r>
              <a:rPr lang="en-US" dirty="0" smtClean="0">
                <a:latin typeface="Arial"/>
                <a:cs typeface="Arial"/>
              </a:rPr>
              <a:t> vessels in the Icelandic cod fishery, ensure sustainable catches.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7912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endParaRPr lang="en-US" dirty="0" smtClean="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Film can</a:t>
            </a:r>
            <a:r>
              <a:rPr lang="en-US" baseline="0" dirty="0" smtClean="0">
                <a:latin typeface="Arial"/>
                <a:cs typeface="Arial"/>
              </a:rPr>
              <a:t> be found on You Tube at:</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watch?time_continue</a:t>
            </a:r>
            <a:r>
              <a:rPr lang="en-US" dirty="0" smtClean="0">
                <a:latin typeface="Arial"/>
                <a:cs typeface="Arial"/>
              </a:rPr>
              <a:t>=2&amp;v=dTlwIIHYs7k&amp;feature=</a:t>
            </a:r>
            <a:r>
              <a:rPr lang="en-US" dirty="0" err="1" smtClean="0">
                <a:latin typeface="Arial"/>
                <a:cs typeface="Arial"/>
              </a:rPr>
              <a:t>emb_logo</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MSC certified fisheries, such as the Normandy and Jersey lobster fishery, take measures to ensure that undersized individuals can escape through the mesh walls of their traps. Exclusion devices are also used to prevent larger marine animals such as sea lions from accidentally becoming entangled while foraging for shellfish. MSC certification resulted in the Western Australian rock lobster fishery reducing its sea lion bycatch to zero. </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Imagine you are a fish living in the bottom of the deep sea. Then imagine you are a fish living in the middle of the open sea. What would each be like? Which fish do you think is likely to swim faster?</a:t>
            </a:r>
          </a:p>
          <a:p>
            <a:endParaRPr lang="en-US" dirty="0" smtClean="0">
              <a:latin typeface="Arial"/>
              <a:cs typeface="Arial"/>
            </a:endParaRPr>
          </a:p>
          <a:p>
            <a:r>
              <a:rPr lang="en-US" dirty="0" smtClean="0">
                <a:latin typeface="Arial"/>
                <a:cs typeface="Arial"/>
              </a:rPr>
              <a:t>Pelagic or open ocean</a:t>
            </a:r>
            <a:r>
              <a:rPr lang="en-US" baseline="0" dirty="0" smtClean="0">
                <a:latin typeface="Arial"/>
                <a:cs typeface="Arial"/>
              </a:rPr>
              <a:t> fish are often torpedo shaped to increase their swimming speed. Most fish this shape live in the open ocean and are good fast swimmers.</a:t>
            </a:r>
          </a:p>
          <a:p>
            <a:endParaRPr lang="en-US" baseline="0" dirty="0" smtClean="0">
              <a:latin typeface="Arial"/>
              <a:cs typeface="Arial"/>
            </a:endParaRPr>
          </a:p>
          <a:p>
            <a:r>
              <a:rPr lang="en-US" baseline="0" dirty="0" smtClean="0">
                <a:latin typeface="Arial"/>
                <a:cs typeface="Arial"/>
              </a:rPr>
              <a:t>Many deep water fish have big eyes to </a:t>
            </a:r>
            <a:r>
              <a:rPr lang="en-US" baseline="0" dirty="0" err="1" smtClean="0">
                <a:latin typeface="Arial"/>
                <a:cs typeface="Arial"/>
              </a:rPr>
              <a:t>maximise</a:t>
            </a:r>
            <a:r>
              <a:rPr lang="en-US" baseline="0" dirty="0" smtClean="0">
                <a:latin typeface="Arial"/>
                <a:cs typeface="Arial"/>
              </a:rPr>
              <a:t> their ability to capture light. </a:t>
            </a: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23</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Arial"/>
                <a:cs typeface="Arial"/>
              </a:rPr>
              <a:t>Impacts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Bycatch can be a proble</a:t>
            </a:r>
            <a:r>
              <a:rPr lang="en-US" baseline="0" dirty="0" smtClean="0">
                <a:latin typeface="Arial"/>
                <a:cs typeface="Arial"/>
              </a:rPr>
              <a:t>m for set netters </a:t>
            </a:r>
            <a:endParaRPr lang="en-US" dirty="0" smtClean="0">
              <a:latin typeface="Arial"/>
              <a:cs typeface="Arial"/>
            </a:endParaRPr>
          </a:p>
          <a:p>
            <a:endParaRPr lang="en-US" b="1" i="1" dirty="0" smtClean="0">
              <a:latin typeface="Arial"/>
              <a:cs typeface="Arial"/>
            </a:endParaRPr>
          </a:p>
          <a:p>
            <a:r>
              <a:rPr lang="en-US" b="1" i="0" dirty="0" smtClean="0">
                <a:latin typeface="Arial"/>
                <a:cs typeface="Arial"/>
              </a:rPr>
              <a:t>About flounder</a:t>
            </a:r>
            <a:r>
              <a:rPr lang="en-US" b="1" i="0" baseline="0" dirty="0" smtClean="0">
                <a:latin typeface="Arial"/>
                <a:cs typeface="Arial"/>
              </a:rPr>
              <a:t>?</a:t>
            </a:r>
            <a:endParaRPr lang="en-US" i="0" dirty="0" smtClean="0">
              <a:latin typeface="Arial"/>
              <a:cs typeface="Arial"/>
            </a:endParaRPr>
          </a:p>
          <a:p>
            <a:r>
              <a:rPr lang="en-US" dirty="0" smtClean="0">
                <a:latin typeface="Arial"/>
                <a:cs typeface="Arial"/>
              </a:rPr>
              <a:t>Flounder</a:t>
            </a:r>
            <a:r>
              <a:rPr lang="en-US" baseline="0" dirty="0" smtClean="0">
                <a:latin typeface="Arial"/>
                <a:cs typeface="Arial"/>
              </a:rPr>
              <a:t> body shape is the way it is as it has adapted to living on the seafloor. Mouth is under the body, eyes are on top of the  body, and it camouflages itself on a flat sandy floor by being so very flat!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24</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Film can</a:t>
            </a:r>
            <a:r>
              <a:rPr lang="en-US" baseline="0" dirty="0" smtClean="0">
                <a:latin typeface="Arial"/>
                <a:cs typeface="Arial"/>
              </a:rPr>
              <a:t> be found on You Tube at:</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watch?v</a:t>
            </a:r>
            <a:r>
              <a:rPr lang="en-US" dirty="0" smtClean="0">
                <a:latin typeface="Arial"/>
                <a:cs typeface="Arial"/>
              </a:rPr>
              <a:t>=</a:t>
            </a:r>
            <a:r>
              <a:rPr lang="en-US" dirty="0" err="1" smtClean="0">
                <a:latin typeface="Arial"/>
                <a:cs typeface="Arial"/>
              </a:rPr>
              <a:t>AXyCCVXFmWk&amp;feature</a:t>
            </a:r>
            <a:r>
              <a:rPr lang="en-US" dirty="0" smtClean="0">
                <a:latin typeface="Arial"/>
                <a:cs typeface="Arial"/>
              </a:rPr>
              <a:t>=</a:t>
            </a:r>
            <a:r>
              <a:rPr lang="en-US" dirty="0" err="1" smtClean="0">
                <a:latin typeface="Arial"/>
                <a:cs typeface="Arial"/>
              </a:rPr>
              <a:t>emb_logo</a:t>
            </a:r>
            <a:r>
              <a:rPr lang="en-US" dirty="0" smtClean="0">
                <a:latin typeface="Arial"/>
                <a:cs typeface="Aria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Gillnets generally have low environmental impacts with minimal seabed interaction. The size of fish caught can be determined by the mesh size, helping to avoid catching juvenile fish.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While particular species of fish can be targeted by area, gillnets do carry the risk of bycatch (accidental capture of unwanted species) and interaction with other marine animals.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In order to be MSC certified, gillnet fisheries are often required to make improvements, which include increased monitoring and independent observer coverage. Gear modifications have also been made and some fisheries use ‘pingers’: acoustic alarms attached to nets which deter marine mammals.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25</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8</a:t>
            </a:fld>
            <a:endParaRPr lang="en-US"/>
          </a:p>
        </p:txBody>
      </p:sp>
    </p:spTree>
    <p:extLst>
      <p:ext uri="{BB962C8B-B14F-4D97-AF65-F5344CB8AC3E}">
        <p14:creationId xmlns:p14="http://schemas.microsoft.com/office/powerpoint/2010/main" val="919576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NOTES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26</a:t>
            </a:fld>
            <a:endParaRPr lang="en-US"/>
          </a:p>
        </p:txBody>
      </p:sp>
    </p:spTree>
    <p:extLst>
      <p:ext uri="{BB962C8B-B14F-4D97-AF65-F5344CB8AC3E}">
        <p14:creationId xmlns:p14="http://schemas.microsoft.com/office/powerpoint/2010/main" val="379196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latin typeface="Arial"/>
                <a:cs typeface="Arial"/>
              </a:rPr>
              <a:t>TEACHER NOTES</a:t>
            </a:r>
          </a:p>
          <a:p>
            <a:endParaRPr lang="en-US"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Arial"/>
                <a:cs typeface="Arial"/>
              </a:rPr>
              <a:t>USEFUL RESOURCES / RĀRANGI PUKAPUKA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Arial"/>
                <a:cs typeface="Arial"/>
              </a:rPr>
              <a:t>Information</a:t>
            </a:r>
            <a:r>
              <a:rPr lang="en-US" baseline="0" dirty="0" smtClean="0">
                <a:latin typeface="Arial"/>
                <a:cs typeface="Arial"/>
              </a:rPr>
              <a:t> on different types of fishing methods see: https://</a:t>
            </a:r>
            <a:r>
              <a:rPr lang="en-US" baseline="0" dirty="0" err="1" smtClean="0">
                <a:latin typeface="Arial"/>
                <a:cs typeface="Arial"/>
              </a:rPr>
              <a:t>www.msc.org</a:t>
            </a:r>
            <a:r>
              <a:rPr lang="en-US" baseline="0" dirty="0" smtClean="0">
                <a:latin typeface="Arial"/>
                <a:cs typeface="Arial"/>
              </a:rPr>
              <a:t>/en-au/what-we-are-doing/our-approach/fishing-methods-and-gear-types</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latin typeface="Arial"/>
                <a:cs typeface="Arial"/>
              </a:rPr>
              <a:t>TEACHER NOTES</a:t>
            </a:r>
          </a:p>
          <a:p>
            <a:endParaRPr lang="en-US"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Arial"/>
                <a:cs typeface="Arial"/>
              </a:rPr>
              <a:t>USEFUL RESOURCES / RĀRANGI PUKAPUKA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Arial"/>
                <a:cs typeface="Arial"/>
              </a:rPr>
              <a:t>Information</a:t>
            </a:r>
            <a:r>
              <a:rPr lang="en-US" baseline="0" dirty="0" smtClean="0">
                <a:latin typeface="Arial"/>
                <a:cs typeface="Arial"/>
              </a:rPr>
              <a:t> on different types of fishing methods see: https://</a:t>
            </a:r>
            <a:r>
              <a:rPr lang="en-US" baseline="0" dirty="0" err="1" smtClean="0">
                <a:latin typeface="Arial"/>
                <a:cs typeface="Arial"/>
              </a:rPr>
              <a:t>www.msc.org</a:t>
            </a:r>
            <a:r>
              <a:rPr lang="en-US" baseline="0" dirty="0" smtClean="0">
                <a:latin typeface="Arial"/>
                <a:cs typeface="Arial"/>
              </a:rPr>
              <a:t>/en-au/what-we-are-doing/our-approach/fishing-methods-and-gear-types</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endParaRPr lang="en-US" dirty="0" smtClean="0">
              <a:latin typeface="Arial"/>
              <a:cs typeface="Arial"/>
            </a:endParaRPr>
          </a:p>
          <a:p>
            <a:r>
              <a:rPr lang="x-none" b="0" i="0" dirty="0" smtClean="0">
                <a:latin typeface="Arial"/>
                <a:cs typeface="Arial"/>
              </a:rPr>
              <a:t>Impacts</a:t>
            </a:r>
            <a:r>
              <a:rPr lang="en-US" b="0" i="0" baseline="0" dirty="0" smtClean="0">
                <a:latin typeface="Arial"/>
                <a:cs typeface="Arial"/>
              </a:rPr>
              <a:t> include bycatch of non target species and habitat damage if trawl is towed across the seafloor.</a:t>
            </a:r>
            <a:endParaRPr lang="x-none" b="1" i="1" dirty="0" smtClean="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Film can</a:t>
            </a:r>
            <a:r>
              <a:rPr lang="en-US" baseline="0" dirty="0" smtClean="0">
                <a:latin typeface="Arial"/>
                <a:cs typeface="Arial"/>
              </a:rPr>
              <a:t> be found on You Tube at: </a:t>
            </a:r>
            <a:r>
              <a:rPr lang="en-US" dirty="0" smtClean="0">
                <a:latin typeface="Arial"/>
                <a:cs typeface="Arial"/>
              </a:rPr>
              <a:t>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watch?time_continue</a:t>
            </a:r>
            <a:r>
              <a:rPr lang="en-US" dirty="0" smtClean="0">
                <a:latin typeface="Arial"/>
                <a:cs typeface="Arial"/>
              </a:rPr>
              <a:t>=51&amp;v=</a:t>
            </a:r>
            <a:r>
              <a:rPr lang="en-US" dirty="0" err="1" smtClean="0">
                <a:latin typeface="Arial"/>
                <a:cs typeface="Arial"/>
              </a:rPr>
              <a:t>BcJFSl_YJHk&amp;feature</a:t>
            </a:r>
            <a:r>
              <a:rPr lang="en-US" dirty="0" smtClean="0">
                <a:latin typeface="Arial"/>
                <a:cs typeface="Arial"/>
              </a:rPr>
              <a:t>=</a:t>
            </a:r>
            <a:r>
              <a:rPr lang="en-US" dirty="0" err="1" smtClean="0">
                <a:latin typeface="Arial"/>
                <a:cs typeface="Arial"/>
              </a:rPr>
              <a:t>emb_title</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watch?time_continue</a:t>
            </a:r>
            <a:r>
              <a:rPr lang="en-US" dirty="0" smtClean="0">
                <a:latin typeface="Arial"/>
                <a:cs typeface="Arial"/>
              </a:rPr>
              <a:t>=17&amp;v=pK767idHYmM&amp;feature=</a:t>
            </a:r>
            <a:r>
              <a:rPr lang="en-US" dirty="0" err="1" smtClean="0">
                <a:latin typeface="Arial"/>
                <a:cs typeface="Arial"/>
              </a:rPr>
              <a:t>emb_logo</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0" i="0" dirty="0" smtClean="0">
                <a:latin typeface="Arial"/>
                <a:cs typeface="Arial"/>
              </a:rPr>
              <a:t>1 and</a:t>
            </a:r>
            <a:r>
              <a:rPr lang="x-none" b="0" i="0" baseline="0" dirty="0" smtClean="0">
                <a:latin typeface="Arial"/>
                <a:cs typeface="Arial"/>
              </a:rPr>
              <a:t> 2 </a:t>
            </a:r>
            <a:r>
              <a:rPr lang="x-none" b="0" i="0" dirty="0" smtClean="0">
                <a:latin typeface="Arial"/>
                <a:cs typeface="Arial"/>
              </a:rPr>
              <a:t>Impacts</a:t>
            </a:r>
            <a:r>
              <a:rPr lang="en-US" b="0" i="0" baseline="0" dirty="0" smtClean="0">
                <a:latin typeface="Arial"/>
                <a:cs typeface="Arial"/>
              </a:rPr>
              <a:t> include bycatch of non target species and habitat damage if trawl is towed across the seafloor.  Non target  species could be caught in the trawl net.</a:t>
            </a:r>
            <a:endParaRPr lang="x-none" b="1" i="1"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3. While </a:t>
            </a:r>
            <a:r>
              <a:rPr lang="en-US" dirty="0" err="1" smtClean="0">
                <a:latin typeface="Arial"/>
                <a:cs typeface="Arial"/>
              </a:rPr>
              <a:t>demersal</a:t>
            </a:r>
            <a:r>
              <a:rPr lang="en-US" dirty="0" smtClean="0">
                <a:latin typeface="Arial"/>
                <a:cs typeface="Arial"/>
              </a:rPr>
              <a:t> trawling often interacts with the seabed, modifications and careful management of fishing operations can reduce environmental impacts and increase sustainability.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MSC certified trawl fisheries have made many improvements to their practices. These include monitoring and mapping fishing areas, avoiding fishing in known sensitive or protected habitats, and banning bottom trawling during spawning season. Gear modifications, such as rock hoppers (balls or discs, often rubber), can also reduce the amount of contact between the net and the seabed. </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Film can</a:t>
            </a:r>
            <a:r>
              <a:rPr lang="en-US" baseline="0" dirty="0" smtClean="0">
                <a:latin typeface="Arial"/>
                <a:cs typeface="Arial"/>
              </a:rPr>
              <a:t> be found on You Tube at: </a:t>
            </a:r>
            <a:r>
              <a:rPr lang="en-US" dirty="0" smtClean="0">
                <a:latin typeface="Arial"/>
                <a:cs typeface="Arial"/>
              </a:rPr>
              <a:t>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watch?time_continue</a:t>
            </a:r>
            <a:r>
              <a:rPr lang="en-US" dirty="0" smtClean="0">
                <a:latin typeface="Arial"/>
                <a:cs typeface="Arial"/>
              </a:rPr>
              <a:t>=6&amp;v=DzSFB4H9MC8&amp;feature=</a:t>
            </a:r>
            <a:r>
              <a:rPr lang="en-US" dirty="0" err="1" smtClean="0">
                <a:latin typeface="Arial"/>
                <a:cs typeface="Arial"/>
              </a:rPr>
              <a:t>emb_logo</a:t>
            </a: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75EAA"/>
                </a:solidFill>
                <a:latin typeface="Arial"/>
                <a:cs typeface="Arial"/>
              </a:rPr>
              <a:t>EXTENSION: You could also make a table and compare the similarities and differences between bottom trawling and </a:t>
            </a:r>
            <a:r>
              <a:rPr lang="en-US" sz="1200" dirty="0" err="1" smtClean="0">
                <a:solidFill>
                  <a:srgbClr val="175EAA"/>
                </a:solidFill>
                <a:latin typeface="Arial"/>
                <a:cs typeface="Arial"/>
              </a:rPr>
              <a:t>midwater</a:t>
            </a:r>
            <a:r>
              <a:rPr lang="en-US" sz="1200" dirty="0" smtClean="0">
                <a:solidFill>
                  <a:srgbClr val="175EAA"/>
                </a:solidFill>
                <a:latin typeface="Arial"/>
                <a:cs typeface="Arial"/>
              </a:rPr>
              <a:t> trawling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indent="0">
              <a:buFont typeface="Arial"/>
              <a:buNone/>
            </a:pPr>
            <a:r>
              <a:rPr lang="en-US" dirty="0" smtClean="0">
                <a:latin typeface="Arial"/>
                <a:cs typeface="Arial"/>
              </a:rPr>
              <a:t>Tricky</a:t>
            </a:r>
            <a:r>
              <a:rPr lang="en-US" baseline="0" dirty="0" smtClean="0">
                <a:latin typeface="Arial"/>
                <a:cs typeface="Arial"/>
              </a:rPr>
              <a:t> Trawling Game URL: https://</a:t>
            </a:r>
            <a:r>
              <a:rPr lang="en-US" baseline="0" dirty="0" err="1" smtClean="0">
                <a:latin typeface="Arial"/>
                <a:cs typeface="Arial"/>
              </a:rPr>
              <a:t>campaign.zsl.org</a:t>
            </a:r>
            <a:r>
              <a:rPr lang="en-US" baseline="0" dirty="0" smtClean="0">
                <a:latin typeface="Arial"/>
                <a:cs typeface="Arial"/>
              </a:rPr>
              <a:t>/trickytrawling-2/?_</a:t>
            </a:r>
            <a:r>
              <a:rPr lang="en-US" baseline="0" dirty="0" err="1" smtClean="0">
                <a:latin typeface="Arial"/>
                <a:cs typeface="Arial"/>
              </a:rPr>
              <a:t>ga</a:t>
            </a:r>
            <a:r>
              <a:rPr lang="en-US" baseline="0" dirty="0" smtClean="0">
                <a:latin typeface="Arial"/>
                <a:cs typeface="Arial"/>
              </a:rPr>
              <a:t>=2.184000484.373077002.1579169377-1202650817.1579169377 </a:t>
            </a:r>
          </a:p>
          <a:p>
            <a:pPr marL="0" indent="0">
              <a:buFont typeface="Arial"/>
              <a:buNone/>
            </a:pPr>
            <a:endParaRPr lang="en-US" baseline="0" dirty="0" smtClean="0">
              <a:latin typeface="Arial"/>
              <a:cs typeface="Arial"/>
            </a:endParaRPr>
          </a:p>
          <a:p>
            <a:pPr marL="0" indent="0">
              <a:buFont typeface="Arial"/>
              <a:buNone/>
            </a:pPr>
            <a:r>
              <a:rPr lang="en-US" baseline="0" dirty="0" smtClean="0">
                <a:latin typeface="Arial"/>
                <a:cs typeface="Arial"/>
              </a:rPr>
              <a:t>ZSL has also created a glossary of terms and a set of activities to accompany this game! See: </a:t>
            </a:r>
          </a:p>
          <a:p>
            <a:pPr marL="0" indent="0">
              <a:buFont typeface="Arial"/>
              <a:buNone/>
            </a:pPr>
            <a:r>
              <a:rPr lang="en-US" dirty="0" smtClean="0">
                <a:latin typeface="Arial"/>
                <a:cs typeface="Arial"/>
              </a:rPr>
              <a:t>https://</a:t>
            </a:r>
            <a:r>
              <a:rPr lang="en-US" dirty="0" err="1" smtClean="0">
                <a:latin typeface="Arial"/>
                <a:cs typeface="Arial"/>
              </a:rPr>
              <a:t>campaign.zsl.org</a:t>
            </a:r>
            <a:r>
              <a:rPr lang="en-US" dirty="0" smtClean="0">
                <a:latin typeface="Arial"/>
                <a:cs typeface="Arial"/>
              </a:rPr>
              <a:t>/trickytrawling-2/?_</a:t>
            </a:r>
            <a:r>
              <a:rPr lang="en-US" dirty="0" err="1" smtClean="0">
                <a:latin typeface="Arial"/>
                <a:cs typeface="Arial"/>
              </a:rPr>
              <a:t>ga</a:t>
            </a:r>
            <a:r>
              <a:rPr lang="en-US" dirty="0" smtClean="0">
                <a:latin typeface="Arial"/>
                <a:cs typeface="Arial"/>
              </a:rPr>
              <a:t>=2.184000484.373077002.1579169377-1202650817.1579169377 </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r>
              <a:rPr lang="en-US" dirty="0" smtClean="0">
                <a:latin typeface="Arial"/>
                <a:cs typeface="Arial"/>
              </a:rPr>
              <a:t>For more information</a:t>
            </a:r>
            <a:r>
              <a:rPr lang="en-US" baseline="0" dirty="0" smtClean="0">
                <a:latin typeface="Arial"/>
                <a:cs typeface="Arial"/>
              </a:rPr>
              <a:t> see: </a:t>
            </a:r>
            <a:r>
              <a:rPr lang="en-US" dirty="0" smtClean="0">
                <a:latin typeface="Arial"/>
                <a:cs typeface="Arial"/>
              </a:rPr>
              <a:t>https://</a:t>
            </a:r>
            <a:r>
              <a:rPr lang="en-US" dirty="0" err="1" smtClean="0">
                <a:latin typeface="Arial"/>
                <a:cs typeface="Arial"/>
              </a:rPr>
              <a:t>www.msc.org</a:t>
            </a:r>
            <a:r>
              <a:rPr lang="en-US" dirty="0" smtClean="0">
                <a:latin typeface="Arial"/>
                <a:cs typeface="Arial"/>
              </a:rPr>
              <a:t>/what-we-are-doing/our-approach/fishing-methods-and-gear-types </a:t>
            </a:r>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dirty="0"/>
          </a:p>
        </p:txBody>
      </p:sp>
    </p:spTree>
    <p:extLst>
      <p:ext uri="{BB962C8B-B14F-4D97-AF65-F5344CB8AC3E}">
        <p14:creationId xmlns:p14="http://schemas.microsoft.com/office/powerpoint/2010/main" val="199795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file://localhost/Users/rika/Dropbox/MSC%20Job/2020/MSC%20templates%20and%20graphics/FISH%20SWIRL/Rika%20final%20banner%20files/Rect%20Banner%20Fish%20Swirl%20SMALL.png" TargetMode="Externa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11" name="Picture 10"/>
          <p:cNvPicPr/>
          <p:nvPr userDrawn="1"/>
        </p:nvPicPr>
        <p:blipFill>
          <a:blip r:embed="rId9" cstate="print">
            <a:extLst>
              <a:ext uri="{28A0092B-C50C-407E-A947-70E740481C1C}">
                <a14:useLocalDpi xmlns:a14="http://schemas.microsoft.com/office/drawing/2010/main"/>
              </a:ext>
            </a:extLst>
          </a:blip>
          <a:stretch>
            <a:fillRect/>
          </a:stretch>
        </p:blipFill>
        <p:spPr>
          <a:xfrm>
            <a:off x="0" y="4367232"/>
            <a:ext cx="8255350" cy="776268"/>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youtube.com/watch?time_continue=17&amp;v=pK767idHYmM&amp;feature=emb_logo" TargetMode="External"/><Relationship Id="rId6"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16.png"/><Relationship Id="rId6"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youtube.com/watch?v=kljRgbODbOw&amp;feature=emb_logo" TargetMode="External"/><Relationship Id="rId6"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6.png"/><Relationship Id="rId6"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youtube.com/watch?v=cjQQI56BT2o&amp;feature=emb_logo" TargetMode="External"/><Relationship Id="rId6"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2.png"/><Relationship Id="rId5" Type="http://schemas.openxmlformats.org/officeDocument/2006/relationships/image" Target="../media/image33.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youtube.com/watch?time_continue=2&amp;v=dTlwIIHYs7k&amp;feature=emb_logo" TargetMode="External"/><Relationship Id="rId6"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6.png"/><Relationship Id="rId5"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youtube.com/watch?v=AXyCCVXFmWk&amp;feature=emb_logo" TargetMode="External"/><Relationship Id="rId6"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msc.org/en-au/what-we-are-doing/our-approach/fishing-methods-and-gear-types" TargetMode="External"/><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youtube.com/watch?time_continue=51&amp;v=BcJFSl_YJHk&amp;feature=emb_title" TargetMode="External"/><Relationship Id="rId6"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youtube.com/watch?time_continue=6&amp;v=DzSFB4H9MC8&amp;feature=emb_logo" TargetMode="External"/><Relationship Id="rId6"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campaign.zsl.org/trickytrawling-2/?_ga=2.184000484.373077002.1579169377-1202650817.1579169377" TargetMode="External"/><Relationship Id="rId6" Type="http://schemas.openxmlformats.org/officeDocument/2006/relationships/image" Target="../media/image20.png"/><Relationship Id="rId7"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noProof="0" smtClean="0"/>
              <a:t>MIHI / INTRODUCTION</a:t>
            </a:r>
            <a:endParaRPr lang="en-AU" noProof="0"/>
          </a:p>
        </p:txBody>
      </p:sp>
      <p:pic>
        <p:nvPicPr>
          <p:cNvPr id="4" name="Picture 3"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5118494" y="663153"/>
            <a:ext cx="1719264" cy="1318991"/>
          </a:xfrm>
          <a:prstGeom prst="rect">
            <a:avLst/>
          </a:prstGeom>
        </p:spPr>
      </p:pic>
      <p:sp>
        <p:nvSpPr>
          <p:cNvPr id="5" name="Oval Callout 4"/>
          <p:cNvSpPr/>
          <p:nvPr/>
        </p:nvSpPr>
        <p:spPr>
          <a:xfrm>
            <a:off x="720065" y="3471490"/>
            <a:ext cx="5071792" cy="1123008"/>
          </a:xfrm>
          <a:prstGeom prst="wedgeEllipseCallout">
            <a:avLst>
              <a:gd name="adj1" fmla="val 57305"/>
              <a:gd name="adj2" fmla="val 4009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175EAA"/>
                </a:solidFill>
                <a:latin typeface="Arial Narrow"/>
                <a:cs typeface="Arial Narrow"/>
              </a:rPr>
              <a:t>No more sushi</a:t>
            </a:r>
            <a:r>
              <a:rPr lang="en-US" sz="2000" dirty="0" smtClean="0">
                <a:solidFill>
                  <a:srgbClr val="175EAA"/>
                </a:solidFill>
                <a:latin typeface="Arial Narrow"/>
                <a:cs typeface="Arial Narrow"/>
              </a:rPr>
              <a:t>! No </a:t>
            </a:r>
            <a:r>
              <a:rPr lang="en-US" sz="2000" dirty="0">
                <a:solidFill>
                  <a:srgbClr val="175EAA"/>
                </a:solidFill>
                <a:latin typeface="Arial Narrow"/>
                <a:cs typeface="Arial Narrow"/>
              </a:rPr>
              <a:t>more fishing! </a:t>
            </a:r>
          </a:p>
          <a:p>
            <a:pPr algn="ctr"/>
            <a:r>
              <a:rPr lang="en-US" sz="2000" dirty="0">
                <a:solidFill>
                  <a:srgbClr val="175EAA"/>
                </a:solidFill>
                <a:latin typeface="Arial Narrow"/>
                <a:cs typeface="Arial Narrow"/>
              </a:rPr>
              <a:t>No more fish &amp; chips</a:t>
            </a:r>
            <a:r>
              <a:rPr lang="en-US" sz="2000" dirty="0" smtClean="0">
                <a:solidFill>
                  <a:srgbClr val="175EAA"/>
                </a:solidFill>
                <a:latin typeface="Arial Narrow"/>
                <a:cs typeface="Arial Narrow"/>
              </a:rPr>
              <a:t>! No </a:t>
            </a:r>
            <a:r>
              <a:rPr lang="en-US" sz="2000" dirty="0">
                <a:solidFill>
                  <a:srgbClr val="175EAA"/>
                </a:solidFill>
                <a:latin typeface="Arial Narrow"/>
                <a:cs typeface="Arial Narrow"/>
              </a:rPr>
              <a:t>more</a:t>
            </a:r>
            <a:r>
              <a:rPr lang="mr-IN" sz="2000" dirty="0">
                <a:solidFill>
                  <a:srgbClr val="175EAA"/>
                </a:solidFill>
                <a:latin typeface="Arial Narrow"/>
                <a:cs typeface="Arial Narrow"/>
              </a:rPr>
              <a:t>…</a:t>
            </a:r>
            <a:r>
              <a:rPr lang="mi-NZ" sz="2000" dirty="0" smtClean="0">
                <a:solidFill>
                  <a:srgbClr val="175EAA"/>
                </a:solidFill>
                <a:latin typeface="Arial Narrow"/>
                <a:cs typeface="Arial Narrow"/>
              </a:rPr>
              <a:t>.?</a:t>
            </a:r>
            <a:endParaRPr lang="en-US" sz="2000" dirty="0">
              <a:solidFill>
                <a:srgbClr val="175EAA"/>
              </a:solidFill>
              <a:latin typeface="Arial Narrow"/>
              <a:cs typeface="Arial Narrow"/>
            </a:endParaRPr>
          </a:p>
        </p:txBody>
      </p:sp>
      <p:sp>
        <p:nvSpPr>
          <p:cNvPr id="6" name="Oval Callout 5"/>
          <p:cNvSpPr/>
          <p:nvPr/>
        </p:nvSpPr>
        <p:spPr>
          <a:xfrm>
            <a:off x="139396" y="1050279"/>
            <a:ext cx="4770446" cy="2139968"/>
          </a:xfrm>
          <a:prstGeom prst="wedgeEllipseCallout">
            <a:avLst>
              <a:gd name="adj1" fmla="val 54653"/>
              <a:gd name="adj2" fmla="val -299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smtClean="0">
                <a:solidFill>
                  <a:srgbClr val="175EAA"/>
                </a:solidFill>
                <a:latin typeface="Arial"/>
                <a:cs typeface="Arial"/>
              </a:rPr>
              <a:t>Can you imagine a world without fish?</a:t>
            </a:r>
            <a:endParaRPr lang="en-US" sz="3400" dirty="0">
              <a:solidFill>
                <a:srgbClr val="175EAA"/>
              </a:solidFill>
              <a:latin typeface="Arial"/>
              <a:cs typeface="Arial"/>
            </a:endParaRPr>
          </a:p>
        </p:txBody>
      </p:sp>
      <p:sp>
        <p:nvSpPr>
          <p:cNvPr id="7" name="Oval Callout 6"/>
          <p:cNvSpPr/>
          <p:nvPr/>
        </p:nvSpPr>
        <p:spPr>
          <a:xfrm>
            <a:off x="5791857" y="1640204"/>
            <a:ext cx="3352143" cy="1955177"/>
          </a:xfrm>
          <a:prstGeom prst="wedgeEllipseCallout">
            <a:avLst>
              <a:gd name="adj1" fmla="val -54800"/>
              <a:gd name="adj2" fmla="val 2874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175EAA"/>
                </a:solidFill>
                <a:latin typeface="Arial"/>
                <a:cs typeface="Arial"/>
              </a:rPr>
              <a:t>What would that be like?</a:t>
            </a:r>
            <a:endParaRPr lang="en-US" sz="3200" dirty="0">
              <a:solidFill>
                <a:srgbClr val="175EAA"/>
              </a:solidFill>
              <a:latin typeface="Arial"/>
              <a:cs typeface="Arial"/>
            </a:endParaRPr>
          </a:p>
        </p:txBody>
      </p:sp>
      <p:pic>
        <p:nvPicPr>
          <p:cNvPr id="8" name="Picture 7"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2402" y="2474452"/>
            <a:ext cx="1514879" cy="1318991"/>
          </a:xfrm>
          <a:prstGeom prst="rect">
            <a:avLst/>
          </a:prstGeom>
        </p:spPr>
      </p:pic>
      <p:pic>
        <p:nvPicPr>
          <p:cNvPr id="9" name="Picture 8"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190290" y="3839905"/>
            <a:ext cx="1173137" cy="1049064"/>
          </a:xfrm>
          <a:prstGeom prst="rect">
            <a:avLst/>
          </a:prstGeom>
        </p:spPr>
      </p:pic>
      <p:pic>
        <p:nvPicPr>
          <p:cNvPr id="10" name="Picture 9" descr="White_Shel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349284">
            <a:off x="8171286" y="1"/>
            <a:ext cx="898750" cy="807113"/>
          </a:xfrm>
          <a:prstGeom prst="rect">
            <a:avLst/>
          </a:prstGeom>
        </p:spPr>
      </p:pic>
      <p:pic>
        <p:nvPicPr>
          <p:cNvPr id="11" name="Picture 10" descr="White_Shel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784083">
            <a:off x="7496106" y="210297"/>
            <a:ext cx="623543" cy="559966"/>
          </a:xfrm>
          <a:prstGeom prst="rect">
            <a:avLst/>
          </a:prstGeom>
        </p:spPr>
      </p:pic>
    </p:spTree>
    <p:extLst>
      <p:ext uri="{BB962C8B-B14F-4D97-AF65-F5344CB8AC3E}">
        <p14:creationId xmlns:p14="http://schemas.microsoft.com/office/powerpoint/2010/main" val="3723598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[0:45] from Monterey Bay Aquarium showing how </a:t>
            </a:r>
            <a:r>
              <a:rPr lang="x-none" sz="1800" dirty="0" smtClean="0">
                <a:latin typeface="Arial"/>
                <a:cs typeface="Arial"/>
                <a:hlinkClick r:id="rId5"/>
              </a:rPr>
              <a:t>a dredge functions</a:t>
            </a:r>
            <a:endParaRPr lang="en-US" sz="1800" dirty="0" smtClean="0">
              <a:latin typeface="Arial"/>
              <a:cs typeface="Arial"/>
            </a:endParaRPr>
          </a:p>
        </p:txBody>
      </p:sp>
      <p:pic>
        <p:nvPicPr>
          <p:cNvPr id="3" name="Picture 2" descr="Screenshot 2020-06-15 20.32.54.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4181" y="1125350"/>
            <a:ext cx="3282615" cy="1688815"/>
          </a:xfrm>
          <a:prstGeom prst="rect">
            <a:avLst/>
          </a:prstGeom>
        </p:spPr>
      </p:pic>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smtClean="0">
                <a:latin typeface="Arial"/>
                <a:cs typeface="Arial"/>
              </a:rPr>
              <a:t>1. Could this fishing method </a:t>
            </a:r>
            <a:r>
              <a:rPr lang="en-US" sz="1800" dirty="0" smtClean="0">
                <a:latin typeface="Arial"/>
                <a:cs typeface="Arial"/>
              </a:rPr>
              <a:t>affect the seafloor? How?</a:t>
            </a:r>
          </a:p>
          <a:p>
            <a:pPr marL="0" indent="0" algn="ctr">
              <a:spcBef>
                <a:spcPts val="300"/>
              </a:spcBef>
              <a:spcAft>
                <a:spcPts val="300"/>
              </a:spcAft>
              <a:buNone/>
            </a:pPr>
            <a:r>
              <a:rPr lang="en-US" sz="1800" dirty="0" smtClean="0">
                <a:latin typeface="Arial"/>
                <a:cs typeface="Arial"/>
              </a:rPr>
              <a:t>2. </a:t>
            </a:r>
            <a:r>
              <a:rPr lang="en-US" sz="1800" dirty="0">
                <a:latin typeface="Arial"/>
                <a:cs typeface="Arial"/>
              </a:rPr>
              <a:t>C</a:t>
            </a:r>
            <a:r>
              <a:rPr lang="en-US" sz="1800" dirty="0" smtClean="0">
                <a:latin typeface="Arial"/>
                <a:cs typeface="Arial"/>
              </a:rPr>
              <a:t>ould this fishing method impact other [non target] fish and marine creatures? How?</a:t>
            </a:r>
          </a:p>
          <a:p>
            <a:pPr marL="0" indent="0" algn="ctr">
              <a:spcBef>
                <a:spcPts val="300"/>
              </a:spcBef>
              <a:spcAft>
                <a:spcPts val="300"/>
              </a:spcAft>
              <a:buNone/>
            </a:pPr>
            <a:r>
              <a:rPr lang="en-US" sz="1800" dirty="0" smtClean="0">
                <a:latin typeface="Arial"/>
                <a:cs typeface="Arial"/>
              </a:rPr>
              <a:t>3. How can these impacts be reduced? </a:t>
            </a:r>
          </a:p>
          <a:p>
            <a:pPr marL="0" indent="0" algn="ctr">
              <a:spcBef>
                <a:spcPts val="300"/>
              </a:spcBef>
              <a:spcAft>
                <a:spcPts val="300"/>
              </a:spcAft>
              <a:buNone/>
            </a:pPr>
            <a:endParaRPr lang="en-US" sz="1800" dirty="0" smtClean="0">
              <a:latin typeface="Arial"/>
              <a:cs typeface="Arial"/>
            </a:endParaRPr>
          </a:p>
        </p:txBody>
      </p:sp>
    </p:spTree>
    <p:extLst>
      <p:ext uri="{BB962C8B-B14F-4D97-AF65-F5344CB8AC3E}">
        <p14:creationId xmlns:p14="http://schemas.microsoft.com/office/powerpoint/2010/main" val="2780877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7410" y="2851955"/>
            <a:ext cx="2923381" cy="1321368"/>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sp>
        <p:nvSpPr>
          <p:cNvPr id="4" name="Content Placeholder 2"/>
          <p:cNvSpPr>
            <a:spLocks noGrp="1"/>
          </p:cNvSpPr>
          <p:nvPr>
            <p:ph sz="half" idx="1"/>
          </p:nvPr>
        </p:nvSpPr>
        <p:spPr>
          <a:xfrm>
            <a:off x="226292" y="1128972"/>
            <a:ext cx="3791118" cy="3373393"/>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smtClean="0">
                <a:solidFill>
                  <a:srgbClr val="175EAA"/>
                </a:solidFill>
              </a:rPr>
              <a:t>Purse seiners </a:t>
            </a:r>
            <a:endParaRPr lang="en-US" sz="1800" dirty="0"/>
          </a:p>
          <a:p>
            <a:pPr>
              <a:spcAft>
                <a:spcPts val="300"/>
              </a:spcAft>
            </a:pPr>
            <a:r>
              <a:rPr lang="en-US" sz="1800" dirty="0" smtClean="0"/>
              <a:t>Are </a:t>
            </a:r>
            <a:r>
              <a:rPr lang="en-US" sz="1800" dirty="0"/>
              <a:t>a vertical net ‘curtain’ that surrounds a school of </a:t>
            </a:r>
            <a:r>
              <a:rPr lang="en-US" sz="1800" dirty="0" smtClean="0"/>
              <a:t>fish in the open ocean, </a:t>
            </a:r>
            <a:r>
              <a:rPr lang="en-US" sz="1800" dirty="0"/>
              <a:t>then the bottom is drawn </a:t>
            </a:r>
            <a:r>
              <a:rPr lang="en-US" sz="1800" dirty="0" smtClean="0"/>
              <a:t>together  </a:t>
            </a:r>
          </a:p>
          <a:p>
            <a:pPr>
              <a:spcAft>
                <a:spcPts val="300"/>
              </a:spcAft>
            </a:pPr>
            <a:r>
              <a:rPr lang="en-US" sz="1800" dirty="0" smtClean="0"/>
              <a:t>Target pelagic </a:t>
            </a:r>
            <a:r>
              <a:rPr lang="en-US" sz="1800" dirty="0"/>
              <a:t>[mid-water] fish </a:t>
            </a:r>
            <a:r>
              <a:rPr lang="en-US" sz="1800" dirty="0" smtClean="0"/>
              <a:t>like </a:t>
            </a:r>
            <a:r>
              <a:rPr lang="en-US" sz="1800" dirty="0" err="1" smtClean="0"/>
              <a:t>kahawai</a:t>
            </a:r>
            <a:r>
              <a:rPr lang="en-US" sz="1800" dirty="0"/>
              <a:t> </a:t>
            </a:r>
            <a:r>
              <a:rPr lang="en-US" sz="1800" dirty="0" smtClean="0"/>
              <a:t>&amp; tuna in </a:t>
            </a:r>
            <a:r>
              <a:rPr lang="en-US" sz="1800" dirty="0"/>
              <a:t>Aotearoa New </a:t>
            </a:r>
            <a:r>
              <a:rPr lang="en-US" sz="1800" dirty="0" smtClean="0"/>
              <a:t>Zealand</a:t>
            </a:r>
            <a:endParaRPr lang="en-US" sz="1800"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2241" y="824609"/>
            <a:ext cx="4340458" cy="2023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1667" y="1298013"/>
            <a:ext cx="3416737" cy="91723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38614">
            <a:off x="2984965" y="3617366"/>
            <a:ext cx="1564393" cy="886629"/>
          </a:xfrm>
          <a:prstGeom prst="rect">
            <a:avLst/>
          </a:prstGeom>
        </p:spPr>
      </p:pic>
      <p:sp>
        <p:nvSpPr>
          <p:cNvPr id="10" name="Rounded Rectangular Callout 9"/>
          <p:cNvSpPr/>
          <p:nvPr/>
        </p:nvSpPr>
        <p:spPr>
          <a:xfrm>
            <a:off x="7438781" y="3662098"/>
            <a:ext cx="1463918" cy="1060816"/>
          </a:xfrm>
          <a:prstGeom prst="wedgeRoundRectCallout">
            <a:avLst>
              <a:gd name="adj1" fmla="val -72570"/>
              <a:gd name="adj2" fmla="val 1252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smtClean="0">
                <a:solidFill>
                  <a:srgbClr val="175EAA"/>
                </a:solidFill>
                <a:latin typeface="MetaPro-Normal"/>
                <a:cs typeface="MetaPro-Normal"/>
              </a:rPr>
              <a:t>Why do fish swim in schools?</a:t>
            </a:r>
            <a:endParaRPr lang="en-US" dirty="0">
              <a:solidFill>
                <a:srgbClr val="175EAA"/>
              </a:solidFill>
              <a:latin typeface="MetaPro-Normal"/>
              <a:cs typeface="MetaPro-Normal"/>
            </a:endParaRPr>
          </a:p>
        </p:txBody>
      </p:sp>
      <p:pic>
        <p:nvPicPr>
          <p:cNvPr id="13" name="Picture 12" descr="Blue_Fishe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627135" y="3766909"/>
            <a:ext cx="2095500" cy="956005"/>
          </a:xfrm>
          <a:prstGeom prst="rect">
            <a:avLst/>
          </a:prstGeom>
        </p:spPr>
      </p:pic>
    </p:spTree>
    <p:extLst>
      <p:ext uri="{BB962C8B-B14F-4D97-AF65-F5344CB8AC3E}">
        <p14:creationId xmlns:p14="http://schemas.microsoft.com/office/powerpoint/2010/main" val="1214115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[1:05] from Monterey Bay Aquarium about </a:t>
            </a:r>
            <a:r>
              <a:rPr lang="x-none" sz="1800" dirty="0" smtClean="0">
                <a:latin typeface="Arial"/>
                <a:cs typeface="Arial"/>
                <a:hlinkClick r:id="rId5"/>
              </a:rPr>
              <a:t>purse seining</a:t>
            </a:r>
            <a:endParaRPr lang="en-US" sz="1800" dirty="0" smtClean="0">
              <a:latin typeface="Arial"/>
              <a:cs typeface="Arial"/>
            </a:endParaRPr>
          </a:p>
        </p:txBody>
      </p:sp>
      <p:pic>
        <p:nvPicPr>
          <p:cNvPr id="3" name="Picture 2" descr="Screenshot 2020-06-15 20.47.48.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1096" y="1096519"/>
            <a:ext cx="3123687" cy="1644979"/>
          </a:xfrm>
          <a:prstGeom prst="rect">
            <a:avLst/>
          </a:prstGeom>
        </p:spPr>
      </p:pic>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smtClean="0">
                <a:latin typeface="Arial"/>
                <a:cs typeface="Arial"/>
              </a:rPr>
              <a:t>1. Could this fishing method </a:t>
            </a:r>
            <a:r>
              <a:rPr lang="en-US" sz="1800" dirty="0" smtClean="0">
                <a:latin typeface="Arial"/>
                <a:cs typeface="Arial"/>
              </a:rPr>
              <a:t>affect the seafloor? How?</a:t>
            </a:r>
          </a:p>
          <a:p>
            <a:pPr marL="0" indent="0" algn="ctr">
              <a:spcBef>
                <a:spcPts val="300"/>
              </a:spcBef>
              <a:spcAft>
                <a:spcPts val="300"/>
              </a:spcAft>
              <a:buNone/>
            </a:pPr>
            <a:r>
              <a:rPr lang="en-US" sz="1800" dirty="0" smtClean="0">
                <a:latin typeface="Arial"/>
                <a:cs typeface="Arial"/>
              </a:rPr>
              <a:t>2. </a:t>
            </a:r>
            <a:r>
              <a:rPr lang="en-US" sz="1800" dirty="0">
                <a:latin typeface="Arial"/>
                <a:cs typeface="Arial"/>
              </a:rPr>
              <a:t>C</a:t>
            </a:r>
            <a:r>
              <a:rPr lang="en-US" sz="1800" dirty="0" smtClean="0">
                <a:latin typeface="Arial"/>
                <a:cs typeface="Arial"/>
              </a:rPr>
              <a:t>ould this fishing method impact other [non target] fish and marine creatures? How?</a:t>
            </a:r>
          </a:p>
          <a:p>
            <a:pPr marL="0" indent="0" algn="ctr">
              <a:spcBef>
                <a:spcPts val="300"/>
              </a:spcBef>
              <a:spcAft>
                <a:spcPts val="300"/>
              </a:spcAft>
              <a:buNone/>
            </a:pPr>
            <a:r>
              <a:rPr lang="en-US" sz="1800" dirty="0" smtClean="0">
                <a:latin typeface="Arial"/>
                <a:cs typeface="Arial"/>
              </a:rPr>
              <a:t>3. How can these impacts be reduced? </a:t>
            </a:r>
          </a:p>
          <a:p>
            <a:pPr marL="0" indent="0" algn="ctr">
              <a:spcBef>
                <a:spcPts val="300"/>
              </a:spcBef>
              <a:spcAft>
                <a:spcPts val="300"/>
              </a:spcAft>
              <a:buNone/>
            </a:pPr>
            <a:endParaRPr lang="en-US" sz="1800" dirty="0" smtClean="0">
              <a:latin typeface="Arial"/>
              <a:cs typeface="Arial"/>
            </a:endParaRPr>
          </a:p>
        </p:txBody>
      </p:sp>
    </p:spTree>
    <p:extLst>
      <p:ext uri="{BB962C8B-B14F-4D97-AF65-F5344CB8AC3E}">
        <p14:creationId xmlns:p14="http://schemas.microsoft.com/office/powerpoint/2010/main" val="3365529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a:ext>
            </a:extLst>
          </a:blip>
          <a:srcRect/>
          <a:stretch>
            <a:fillRect/>
          </a:stretch>
        </p:blipFill>
        <p:spPr bwMode="auto">
          <a:xfrm>
            <a:off x="-395446" y="3085763"/>
            <a:ext cx="10065649" cy="1511831"/>
          </a:xfrm>
          <a:prstGeom prst="rect">
            <a:avLst/>
          </a:prstGeom>
          <a:noFill/>
          <a:ln>
            <a:noFill/>
          </a:ln>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4654" y="1077190"/>
            <a:ext cx="3497654" cy="1759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sz="half" idx="1"/>
          </p:nvPr>
        </p:nvSpPr>
        <p:spPr>
          <a:xfrm>
            <a:off x="226292" y="1050065"/>
            <a:ext cx="4029226" cy="4093435"/>
          </a:xfrm>
        </p:spPr>
        <p:txBody>
          <a:bodyPr>
            <a:noAutofit/>
          </a:bodyPr>
          <a:lstStyle/>
          <a:p>
            <a:pPr marL="0" indent="0">
              <a:spcAft>
                <a:spcPts val="300"/>
              </a:spcAft>
              <a:buNone/>
            </a:pPr>
            <a:r>
              <a:rPr lang="en-AU" sz="2000" b="1" dirty="0">
                <a:solidFill>
                  <a:srgbClr val="00B194"/>
                </a:solidFill>
                <a:latin typeface="Arial Narrow"/>
                <a:cs typeface="Arial Narrow"/>
              </a:rPr>
              <a:t>KŌRERORERO / </a:t>
            </a:r>
            <a:r>
              <a:rPr lang="en-AU" sz="2000" b="1" dirty="0" smtClean="0">
                <a:solidFill>
                  <a:srgbClr val="00B194"/>
                </a:solidFill>
                <a:latin typeface="Arial Narrow"/>
                <a:cs typeface="Arial Narrow"/>
              </a:rPr>
              <a:t>DISCUSSION</a:t>
            </a:r>
            <a:endParaRPr lang="en-US" sz="2000" b="1" dirty="0" smtClean="0">
              <a:solidFill>
                <a:srgbClr val="175EAA"/>
              </a:solidFill>
            </a:endParaRPr>
          </a:p>
          <a:p>
            <a:pPr marL="0" indent="0">
              <a:spcAft>
                <a:spcPts val="300"/>
              </a:spcAft>
              <a:buNone/>
            </a:pPr>
            <a:r>
              <a:rPr lang="en-US" sz="1800" b="1" dirty="0" smtClean="0">
                <a:solidFill>
                  <a:srgbClr val="175EAA"/>
                </a:solidFill>
              </a:rPr>
              <a:t>Long liners</a:t>
            </a:r>
            <a:r>
              <a:rPr lang="en-US" sz="1800" b="1" dirty="0">
                <a:solidFill>
                  <a:srgbClr val="175EAA"/>
                </a:solidFill>
              </a:rPr>
              <a:t> </a:t>
            </a:r>
            <a:endParaRPr lang="en-US" sz="1800" b="1" dirty="0" smtClean="0">
              <a:solidFill>
                <a:srgbClr val="175EAA"/>
              </a:solidFill>
            </a:endParaRPr>
          </a:p>
          <a:p>
            <a:pPr>
              <a:spcAft>
                <a:spcPts val="300"/>
              </a:spcAft>
            </a:pPr>
            <a:r>
              <a:rPr lang="en-US" sz="1800" dirty="0" smtClean="0"/>
              <a:t>Trail </a:t>
            </a:r>
            <a:r>
              <a:rPr lang="en-US" sz="1800" dirty="0"/>
              <a:t>a long line with many hooks, usually behind the boat </a:t>
            </a:r>
            <a:r>
              <a:rPr lang="en-US" sz="1800" dirty="0" smtClean="0"/>
              <a:t>&amp; can </a:t>
            </a:r>
            <a:r>
              <a:rPr lang="en-US" sz="1800" dirty="0"/>
              <a:t>be set for pelagic [mid-</a:t>
            </a:r>
            <a:r>
              <a:rPr lang="en-US" sz="1800" dirty="0" smtClean="0"/>
              <a:t>water] </a:t>
            </a:r>
            <a:r>
              <a:rPr lang="en-US" sz="1800" dirty="0"/>
              <a:t>or </a:t>
            </a:r>
            <a:r>
              <a:rPr lang="en-US" sz="1800" dirty="0" err="1"/>
              <a:t>demersal</a:t>
            </a:r>
            <a:r>
              <a:rPr lang="en-US" sz="1800" dirty="0"/>
              <a:t> [bottom living] fish </a:t>
            </a:r>
            <a:endParaRPr lang="en-US" sz="1800" dirty="0" smtClean="0"/>
          </a:p>
          <a:p>
            <a:pPr>
              <a:spcAft>
                <a:spcPts val="300"/>
              </a:spcAft>
            </a:pPr>
            <a:r>
              <a:rPr lang="en-US" sz="1800" dirty="0" smtClean="0"/>
              <a:t>Much of Aotearoa New Zealand snapper or </a:t>
            </a:r>
            <a:r>
              <a:rPr lang="en-US" sz="1800" dirty="0" err="1" smtClean="0"/>
              <a:t>tāmure</a:t>
            </a:r>
            <a:r>
              <a:rPr lang="en-US" sz="1800" dirty="0" smtClean="0"/>
              <a:t> are caught using long line</a:t>
            </a:r>
            <a:endParaRPr lang="en-US" sz="1800" dirty="0"/>
          </a:p>
          <a:p>
            <a:pPr>
              <a:spcAft>
                <a:spcPts val="300"/>
              </a:spcAft>
            </a:pPr>
            <a:endParaRPr lang="en-US" sz="1800" dirty="0"/>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0761" y="1300724"/>
            <a:ext cx="2930272" cy="91723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63674">
            <a:off x="2300339" y="3618240"/>
            <a:ext cx="1623157" cy="886629"/>
          </a:xfrm>
          <a:prstGeom prst="rect">
            <a:avLst/>
          </a:prstGeom>
        </p:spPr>
      </p:pic>
      <p:sp>
        <p:nvSpPr>
          <p:cNvPr id="3" name="Rectangle 2"/>
          <p:cNvSpPr/>
          <p:nvPr/>
        </p:nvSpPr>
        <p:spPr>
          <a:xfrm>
            <a:off x="5890448" y="3030563"/>
            <a:ext cx="2901860" cy="1477328"/>
          </a:xfrm>
          <a:prstGeom prst="rect">
            <a:avLst/>
          </a:prstGeom>
        </p:spPr>
        <p:txBody>
          <a:bodyPr wrap="square">
            <a:spAutoFit/>
          </a:bodyPr>
          <a:lstStyle/>
          <a:p>
            <a:pPr algn="ctr">
              <a:defRPr/>
            </a:pPr>
            <a:r>
              <a:rPr lang="en-AU" b="1" dirty="0">
                <a:solidFill>
                  <a:srgbClr val="00B6DE"/>
                </a:solidFill>
                <a:latin typeface="Arial Narrow"/>
                <a:cs typeface="Arial Narrow"/>
              </a:rPr>
              <a:t>HE PĀTAI / CONSIDER THIS</a:t>
            </a:r>
          </a:p>
          <a:p>
            <a:pPr algn="r">
              <a:defRPr/>
            </a:pPr>
            <a:r>
              <a:rPr lang="en-US" dirty="0" smtClean="0">
                <a:latin typeface="Arial"/>
                <a:cs typeface="Arial"/>
              </a:rPr>
              <a:t>Do </a:t>
            </a:r>
            <a:r>
              <a:rPr lang="en-US" dirty="0">
                <a:latin typeface="Arial"/>
                <a:cs typeface="Arial"/>
              </a:rPr>
              <a:t>you know</a:t>
            </a:r>
            <a:r>
              <a:rPr lang="mr-IN" dirty="0">
                <a:latin typeface="Arial"/>
                <a:cs typeface="Arial"/>
              </a:rPr>
              <a:t>…</a:t>
            </a:r>
            <a:endParaRPr lang="mi-NZ" dirty="0">
              <a:latin typeface="Arial"/>
              <a:cs typeface="Arial"/>
            </a:endParaRPr>
          </a:p>
          <a:p>
            <a:pPr algn="r">
              <a:defRPr/>
            </a:pPr>
            <a:r>
              <a:rPr lang="en-US" dirty="0">
                <a:latin typeface="Arial"/>
                <a:cs typeface="Arial"/>
              </a:rPr>
              <a:t>How </a:t>
            </a:r>
            <a:r>
              <a:rPr lang="en-US" dirty="0" smtClean="0">
                <a:latin typeface="Arial"/>
                <a:cs typeface="Arial"/>
              </a:rPr>
              <a:t>deep</a:t>
            </a:r>
          </a:p>
          <a:p>
            <a:pPr algn="r">
              <a:defRPr/>
            </a:pPr>
            <a:r>
              <a:rPr lang="en-US" dirty="0" smtClean="0">
                <a:latin typeface="Arial"/>
                <a:cs typeface="Arial"/>
              </a:rPr>
              <a:t> </a:t>
            </a:r>
            <a:r>
              <a:rPr lang="en-US" dirty="0">
                <a:latin typeface="Arial"/>
                <a:cs typeface="Arial"/>
              </a:rPr>
              <a:t>snapper swim?</a:t>
            </a:r>
          </a:p>
          <a:p>
            <a:pPr algn="r">
              <a:defRPr/>
            </a:pPr>
            <a:r>
              <a:rPr lang="en-US" dirty="0">
                <a:latin typeface="Arial"/>
                <a:cs typeface="Arial"/>
              </a:rPr>
              <a:t>How long do </a:t>
            </a:r>
            <a:r>
              <a:rPr lang="en-US" dirty="0" smtClean="0">
                <a:latin typeface="Arial"/>
                <a:cs typeface="Arial"/>
              </a:rPr>
              <a:t>they live for?</a:t>
            </a:r>
            <a:endParaRPr lang="en-US" dirty="0">
              <a:latin typeface="Arial"/>
              <a:cs typeface="Arial"/>
            </a:endParaRPr>
          </a:p>
        </p:txBody>
      </p:sp>
      <p:pic>
        <p:nvPicPr>
          <p:cNvPr id="7" name="Picture 6" descr="Pagrus auratus - snapper D8.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33800" y="2633339"/>
            <a:ext cx="1856648" cy="1686214"/>
          </a:xfrm>
          <a:prstGeom prst="rect">
            <a:avLst/>
          </a:prstGeom>
        </p:spPr>
      </p:pic>
      <p:sp>
        <p:nvSpPr>
          <p:cNvPr id="10" name="Rounded Rectangular Callout 9"/>
          <p:cNvSpPr/>
          <p:nvPr/>
        </p:nvSpPr>
        <p:spPr>
          <a:xfrm>
            <a:off x="5890448" y="3062374"/>
            <a:ext cx="3012251" cy="1445517"/>
          </a:xfrm>
          <a:prstGeom prst="wedgeRoundRectCallout">
            <a:avLst>
              <a:gd name="adj1" fmla="val -69865"/>
              <a:gd name="adj2" fmla="val -470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x-none" dirty="0" smtClean="0">
                <a:solidFill>
                  <a:srgbClr val="175EAA"/>
                </a:solidFill>
                <a:latin typeface="Arial"/>
                <a:cs typeface="Arial"/>
              </a:rPr>
              <a:t>Seldom found below 100m</a:t>
            </a:r>
          </a:p>
          <a:p>
            <a:pPr algn="ctr">
              <a:defRPr/>
            </a:pPr>
            <a:r>
              <a:rPr lang="x-none" dirty="0" smtClean="0">
                <a:solidFill>
                  <a:srgbClr val="175EAA"/>
                </a:solidFill>
                <a:latin typeface="Arial"/>
                <a:cs typeface="Arial"/>
              </a:rPr>
              <a:t>Slow growing &amp; live for up to 60 years old</a:t>
            </a:r>
            <a:endParaRPr lang="en-US" dirty="0">
              <a:solidFill>
                <a:srgbClr val="175EAA"/>
              </a:solidFill>
              <a:latin typeface="Arial"/>
              <a:cs typeface="Arial"/>
            </a:endParaRPr>
          </a:p>
        </p:txBody>
      </p:sp>
    </p:spTree>
    <p:extLst>
      <p:ext uri="{BB962C8B-B14F-4D97-AF65-F5344CB8AC3E}">
        <p14:creationId xmlns:p14="http://schemas.microsoft.com/office/powerpoint/2010/main" val="3690322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[1:25] from Monterey Bay Aquarium about </a:t>
            </a:r>
            <a:r>
              <a:rPr lang="x-none" sz="1800" dirty="0" smtClean="0">
                <a:latin typeface="Arial"/>
                <a:cs typeface="Arial"/>
                <a:hlinkClick r:id="rId5"/>
              </a:rPr>
              <a:t>long lining</a:t>
            </a:r>
            <a:endParaRPr lang="en-US" sz="1800" dirty="0" smtClean="0">
              <a:latin typeface="Arial"/>
              <a:cs typeface="Arial"/>
            </a:endParaRPr>
          </a:p>
        </p:txBody>
      </p:sp>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smtClean="0">
                <a:latin typeface="Arial"/>
                <a:cs typeface="Arial"/>
              </a:rPr>
              <a:t>1. Could this fishing method </a:t>
            </a:r>
            <a:r>
              <a:rPr lang="en-US" sz="1800" dirty="0" smtClean="0">
                <a:latin typeface="Arial"/>
                <a:cs typeface="Arial"/>
              </a:rPr>
              <a:t>affect the habitat or seafloor? How?</a:t>
            </a:r>
          </a:p>
          <a:p>
            <a:pPr marL="0" indent="0" algn="ctr">
              <a:spcBef>
                <a:spcPts val="300"/>
              </a:spcBef>
              <a:spcAft>
                <a:spcPts val="300"/>
              </a:spcAft>
              <a:buNone/>
            </a:pPr>
            <a:r>
              <a:rPr lang="en-US" sz="1800" dirty="0" smtClean="0">
                <a:latin typeface="Arial"/>
                <a:cs typeface="Arial"/>
              </a:rPr>
              <a:t>2. </a:t>
            </a:r>
            <a:r>
              <a:rPr lang="en-US" sz="1800" dirty="0">
                <a:latin typeface="Arial"/>
                <a:cs typeface="Arial"/>
              </a:rPr>
              <a:t>C</a:t>
            </a:r>
            <a:r>
              <a:rPr lang="en-US" sz="1800" dirty="0" smtClean="0">
                <a:latin typeface="Arial"/>
                <a:cs typeface="Arial"/>
              </a:rPr>
              <a:t>ould this fishing method impact other [non target] fish and marine creatures? How?</a:t>
            </a:r>
          </a:p>
          <a:p>
            <a:pPr marL="0" indent="0" algn="ctr">
              <a:spcBef>
                <a:spcPts val="300"/>
              </a:spcBef>
              <a:spcAft>
                <a:spcPts val="300"/>
              </a:spcAft>
              <a:buNone/>
            </a:pPr>
            <a:r>
              <a:rPr lang="en-US" sz="1800" dirty="0" smtClean="0">
                <a:latin typeface="Arial"/>
                <a:cs typeface="Arial"/>
              </a:rPr>
              <a:t>3. How can these impacts be reduced? </a:t>
            </a:r>
          </a:p>
          <a:p>
            <a:pPr marL="0" indent="0" algn="ctr">
              <a:spcBef>
                <a:spcPts val="300"/>
              </a:spcBef>
              <a:spcAft>
                <a:spcPts val="300"/>
              </a:spcAft>
              <a:buNone/>
            </a:pPr>
            <a:endParaRPr lang="en-US" sz="1800" dirty="0" smtClean="0">
              <a:latin typeface="Arial"/>
              <a:cs typeface="Arial"/>
            </a:endParaRPr>
          </a:p>
        </p:txBody>
      </p:sp>
      <p:pic>
        <p:nvPicPr>
          <p:cNvPr id="2" name="Picture 1" descr="Screenshot 2020-06-20 16.01.21.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213" y="1075489"/>
            <a:ext cx="3851590" cy="2019836"/>
          </a:xfrm>
          <a:prstGeom prst="rect">
            <a:avLst/>
          </a:prstGeom>
        </p:spPr>
      </p:pic>
    </p:spTree>
    <p:extLst>
      <p:ext uri="{BB962C8B-B14F-4D97-AF65-F5344CB8AC3E}">
        <p14:creationId xmlns:p14="http://schemas.microsoft.com/office/powerpoint/2010/main" val="2821445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sp>
        <p:nvSpPr>
          <p:cNvPr id="6" name="Content Placeholder 2"/>
          <p:cNvSpPr>
            <a:spLocks noGrp="1"/>
          </p:cNvSpPr>
          <p:nvPr>
            <p:ph sz="half" idx="1"/>
          </p:nvPr>
        </p:nvSpPr>
        <p:spPr>
          <a:xfrm>
            <a:off x="226292" y="1050065"/>
            <a:ext cx="4277286" cy="3959316"/>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smtClean="0">
                <a:solidFill>
                  <a:srgbClr val="175EAA"/>
                </a:solidFill>
              </a:rPr>
              <a:t>Pots and traps</a:t>
            </a:r>
          </a:p>
          <a:p>
            <a:pPr>
              <a:spcAft>
                <a:spcPts val="300"/>
              </a:spcAft>
            </a:pPr>
            <a:r>
              <a:rPr lang="en-US" sz="1800" dirty="0" smtClean="0"/>
              <a:t>Are typically </a:t>
            </a:r>
            <a:r>
              <a:rPr lang="en-US" sz="1800" dirty="0"/>
              <a:t>made from wood, wire netting or </a:t>
            </a:r>
            <a:r>
              <a:rPr lang="en-US" sz="1800" dirty="0" smtClean="0"/>
              <a:t>plastic</a:t>
            </a:r>
            <a:endParaRPr lang="en-US" sz="1800" dirty="0"/>
          </a:p>
          <a:p>
            <a:pPr>
              <a:spcAft>
                <a:spcPts val="300"/>
              </a:spcAft>
            </a:pPr>
            <a:r>
              <a:rPr lang="en-US" sz="1800" dirty="0" smtClean="0"/>
              <a:t>Are used </a:t>
            </a:r>
            <a:r>
              <a:rPr lang="en-US" sz="1800" dirty="0"/>
              <a:t>to catch crustaceans such as lobsters and </a:t>
            </a:r>
            <a:r>
              <a:rPr lang="en-US" sz="1800" dirty="0" smtClean="0"/>
              <a:t>crabs</a:t>
            </a:r>
          </a:p>
          <a:p>
            <a:pPr>
              <a:spcAft>
                <a:spcPts val="300"/>
              </a:spcAft>
            </a:pPr>
            <a:r>
              <a:rPr lang="en-US" sz="1800" dirty="0" smtClean="0"/>
              <a:t>Are used to catch koura or rock </a:t>
            </a:r>
            <a:r>
              <a:rPr lang="en-US" sz="1800" dirty="0"/>
              <a:t>lobster </a:t>
            </a:r>
            <a:r>
              <a:rPr lang="en-US" sz="1800" dirty="0" smtClean="0"/>
              <a:t>and </a:t>
            </a:r>
            <a:r>
              <a:rPr lang="en-US" sz="1800" dirty="0" err="1" smtClean="0"/>
              <a:t>pāpaka</a:t>
            </a:r>
            <a:r>
              <a:rPr lang="en-US" sz="1800" dirty="0" smtClean="0"/>
              <a:t> or paddle crabs in </a:t>
            </a:r>
            <a:r>
              <a:rPr lang="en-US" sz="1800" dirty="0"/>
              <a:t>Aotearoa New Zealand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7074" y="1311958"/>
            <a:ext cx="3042930" cy="917239"/>
          </a:xfrm>
          <a:prstGeom prst="rect">
            <a:avLst/>
          </a:prstGeom>
        </p:spPr>
      </p:pic>
      <p:pic>
        <p:nvPicPr>
          <p:cNvPr id="15" name="Picture 14"/>
          <p:cNvPicPr/>
          <p:nvPr/>
        </p:nvPicPr>
        <p:blipFill>
          <a:blip r:embed="rId4" cstate="print">
            <a:extLst>
              <a:ext uri="{28A0092B-C50C-407E-A947-70E740481C1C}">
                <a14:useLocalDpi xmlns:a14="http://schemas.microsoft.com/office/drawing/2010/main"/>
              </a:ext>
            </a:extLst>
          </a:blip>
          <a:srcRect/>
          <a:stretch>
            <a:fillRect/>
          </a:stretch>
        </p:blipFill>
        <p:spPr bwMode="auto">
          <a:xfrm>
            <a:off x="5459597" y="1008461"/>
            <a:ext cx="3381253" cy="1827785"/>
          </a:xfrm>
          <a:prstGeom prst="rect">
            <a:avLst/>
          </a:prstGeom>
          <a:noFill/>
          <a:ln>
            <a:noFill/>
          </a:ln>
        </p:spPr>
      </p:pic>
      <p:pic>
        <p:nvPicPr>
          <p:cNvPr id="2" name="Picture 1" descr="Rikas Crays Crevasse.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96354" y="3138343"/>
            <a:ext cx="2615760" cy="1233544"/>
          </a:xfrm>
          <a:prstGeom prst="rect">
            <a:avLst/>
          </a:prstGeom>
        </p:spPr>
      </p:pic>
    </p:spTree>
    <p:extLst>
      <p:ext uri="{BB962C8B-B14F-4D97-AF65-F5344CB8AC3E}">
        <p14:creationId xmlns:p14="http://schemas.microsoft.com/office/powerpoint/2010/main" val="2133137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[0:42] from Monterey Bay Aquarium about </a:t>
            </a:r>
            <a:r>
              <a:rPr lang="x-none" sz="1800" dirty="0" smtClean="0">
                <a:latin typeface="Arial"/>
                <a:cs typeface="Arial"/>
                <a:hlinkClick r:id="rId5"/>
              </a:rPr>
              <a:t>pots or traps</a:t>
            </a:r>
            <a:endParaRPr lang="en-US" sz="1800" dirty="0" smtClean="0">
              <a:latin typeface="Arial"/>
              <a:cs typeface="Arial"/>
            </a:endParaRPr>
          </a:p>
        </p:txBody>
      </p:sp>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smtClean="0">
                <a:latin typeface="Arial"/>
                <a:cs typeface="Arial"/>
              </a:rPr>
              <a:t>1. Could this fishing method </a:t>
            </a:r>
            <a:r>
              <a:rPr lang="en-US" sz="1800" dirty="0" smtClean="0">
                <a:latin typeface="Arial"/>
                <a:cs typeface="Arial"/>
              </a:rPr>
              <a:t>affect the habitat or seafloor? How?</a:t>
            </a:r>
          </a:p>
          <a:p>
            <a:pPr marL="0" indent="0" algn="ctr">
              <a:spcBef>
                <a:spcPts val="300"/>
              </a:spcBef>
              <a:spcAft>
                <a:spcPts val="300"/>
              </a:spcAft>
              <a:buNone/>
            </a:pPr>
            <a:r>
              <a:rPr lang="en-US" sz="1800" dirty="0" smtClean="0">
                <a:latin typeface="Arial"/>
                <a:cs typeface="Arial"/>
              </a:rPr>
              <a:t>2. </a:t>
            </a:r>
            <a:r>
              <a:rPr lang="en-US" sz="1800" dirty="0">
                <a:latin typeface="Arial"/>
                <a:cs typeface="Arial"/>
              </a:rPr>
              <a:t>C</a:t>
            </a:r>
            <a:r>
              <a:rPr lang="en-US" sz="1800" dirty="0" smtClean="0">
                <a:latin typeface="Arial"/>
                <a:cs typeface="Arial"/>
              </a:rPr>
              <a:t>ould this fishing method impact other [non target] marine creatures? How?</a:t>
            </a:r>
          </a:p>
          <a:p>
            <a:pPr marL="0" indent="0" algn="ctr">
              <a:spcBef>
                <a:spcPts val="300"/>
              </a:spcBef>
              <a:spcAft>
                <a:spcPts val="300"/>
              </a:spcAft>
              <a:buNone/>
            </a:pPr>
            <a:r>
              <a:rPr lang="en-US" sz="1800" dirty="0" smtClean="0">
                <a:latin typeface="Arial"/>
                <a:cs typeface="Arial"/>
              </a:rPr>
              <a:t>3. How can any impacts be reduced? </a:t>
            </a:r>
          </a:p>
          <a:p>
            <a:pPr marL="0" indent="0" algn="ctr">
              <a:spcBef>
                <a:spcPts val="300"/>
              </a:spcBef>
              <a:spcAft>
                <a:spcPts val="300"/>
              </a:spcAft>
              <a:buNone/>
            </a:pPr>
            <a:endParaRPr lang="en-US" sz="1800" dirty="0" smtClean="0">
              <a:latin typeface="Arial"/>
              <a:cs typeface="Arial"/>
            </a:endParaRPr>
          </a:p>
        </p:txBody>
      </p:sp>
      <p:pic>
        <p:nvPicPr>
          <p:cNvPr id="3" name="Picture 2" descr="Screenshot 2020-06-20 16.19.41.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213" y="1052952"/>
            <a:ext cx="3625045" cy="1966561"/>
          </a:xfrm>
          <a:prstGeom prst="rect">
            <a:avLst/>
          </a:prstGeom>
        </p:spPr>
      </p:pic>
    </p:spTree>
    <p:extLst>
      <p:ext uri="{BB962C8B-B14F-4D97-AF65-F5344CB8AC3E}">
        <p14:creationId xmlns:p14="http://schemas.microsoft.com/office/powerpoint/2010/main" val="2537321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unnus Alalunga Albacore fish illustration-pr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3181160" y="3396788"/>
            <a:ext cx="2765747" cy="1171544"/>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pic>
        <p:nvPicPr>
          <p:cNvPr id="3" name="Picture 2"/>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10402" y="1101782"/>
            <a:ext cx="4318952" cy="1998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sz="half" idx="1"/>
          </p:nvPr>
        </p:nvSpPr>
        <p:spPr>
          <a:xfrm>
            <a:off x="226291" y="1050065"/>
            <a:ext cx="3633364" cy="3386333"/>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smtClean="0">
                <a:solidFill>
                  <a:srgbClr val="175EAA"/>
                </a:solidFill>
              </a:rPr>
              <a:t>Pole </a:t>
            </a:r>
            <a:r>
              <a:rPr lang="en-US" sz="1800" b="1" dirty="0">
                <a:solidFill>
                  <a:srgbClr val="175EAA"/>
                </a:solidFill>
              </a:rPr>
              <a:t>and </a:t>
            </a:r>
            <a:r>
              <a:rPr lang="en-US" sz="1800" b="1" dirty="0" smtClean="0">
                <a:solidFill>
                  <a:srgbClr val="175EAA"/>
                </a:solidFill>
              </a:rPr>
              <a:t>lines</a:t>
            </a:r>
          </a:p>
          <a:p>
            <a:pPr>
              <a:spcAft>
                <a:spcPts val="300"/>
              </a:spcAft>
            </a:pPr>
            <a:r>
              <a:rPr lang="en-US" sz="1800" dirty="0" smtClean="0"/>
              <a:t>Catch large </a:t>
            </a:r>
            <a:r>
              <a:rPr lang="en-US" sz="1800" dirty="0"/>
              <a:t>pelagic [</a:t>
            </a:r>
            <a:r>
              <a:rPr lang="en-US" sz="1800" dirty="0" err="1"/>
              <a:t>midwater</a:t>
            </a:r>
            <a:r>
              <a:rPr lang="en-US" sz="1800" dirty="0"/>
              <a:t>] fish one at a </a:t>
            </a:r>
            <a:r>
              <a:rPr lang="en-US" sz="1800" dirty="0" smtClean="0"/>
              <a:t>time </a:t>
            </a:r>
          </a:p>
          <a:p>
            <a:pPr>
              <a:spcAft>
                <a:spcPts val="300"/>
              </a:spcAft>
            </a:pPr>
            <a:r>
              <a:rPr lang="en-US" sz="1800" dirty="0" smtClean="0"/>
              <a:t>Method has very </a:t>
            </a:r>
            <a:r>
              <a:rPr lang="en-US" sz="1800" dirty="0"/>
              <a:t>low catch of unwanted marine life</a:t>
            </a:r>
          </a:p>
          <a:p>
            <a:pPr>
              <a:spcAft>
                <a:spcPts val="300"/>
              </a:spcAft>
            </a:pPr>
            <a:r>
              <a:rPr lang="en-US" sz="1800" dirty="0" smtClean="0"/>
              <a:t>Are sometimes used to catch albacore tuna in Aotearoa </a:t>
            </a:r>
            <a:r>
              <a:rPr lang="en-US" sz="1800" dirty="0"/>
              <a:t>New Zealand </a:t>
            </a:r>
            <a:r>
              <a:rPr lang="en-US" sz="1800" dirty="0" smtClean="0"/>
              <a:t>waters</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9723" y="1311079"/>
            <a:ext cx="2445409" cy="91723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145101" flipV="1">
            <a:off x="3405842" y="2930619"/>
            <a:ext cx="1081870" cy="932336"/>
          </a:xfrm>
          <a:prstGeom prst="rect">
            <a:avLst/>
          </a:prstGeom>
        </p:spPr>
      </p:pic>
      <p:sp>
        <p:nvSpPr>
          <p:cNvPr id="10" name="Rounded Rectangular Callout 9"/>
          <p:cNvSpPr/>
          <p:nvPr/>
        </p:nvSpPr>
        <p:spPr>
          <a:xfrm>
            <a:off x="6733072" y="1279021"/>
            <a:ext cx="2274554" cy="3410957"/>
          </a:xfrm>
          <a:prstGeom prst="wedgeRoundRectCallout">
            <a:avLst>
              <a:gd name="adj1" fmla="val -83818"/>
              <a:gd name="adj2" fmla="val 2712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dirty="0" smtClean="0">
                <a:solidFill>
                  <a:srgbClr val="175EAA"/>
                </a:solidFill>
                <a:latin typeface="MetaPro-Normal"/>
                <a:cs typeface="MetaPro-Normal"/>
              </a:rPr>
              <a:t>Imagine a fish living in the very bottom of the deepest ocean and a pelagic [mid water] fish living in the bright blue open ocean.  Which would have better eyesight and be able to swim faster? </a:t>
            </a:r>
            <a:endParaRPr lang="en-US" dirty="0">
              <a:solidFill>
                <a:srgbClr val="175EAA"/>
              </a:solidFill>
              <a:latin typeface="MetaPro-Normal"/>
              <a:cs typeface="MetaPro-Normal"/>
            </a:endParaRPr>
          </a:p>
        </p:txBody>
      </p:sp>
    </p:spTree>
    <p:extLst>
      <p:ext uri="{BB962C8B-B14F-4D97-AF65-F5344CB8AC3E}">
        <p14:creationId xmlns:p14="http://schemas.microsoft.com/office/powerpoint/2010/main" val="1981707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sp>
        <p:nvSpPr>
          <p:cNvPr id="4" name="Content Placeholder 2"/>
          <p:cNvSpPr>
            <a:spLocks noGrp="1"/>
          </p:cNvSpPr>
          <p:nvPr>
            <p:ph sz="half" idx="1"/>
          </p:nvPr>
        </p:nvSpPr>
        <p:spPr>
          <a:xfrm>
            <a:off x="226293" y="923065"/>
            <a:ext cx="4029224" cy="3645270"/>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smtClean="0">
                <a:solidFill>
                  <a:srgbClr val="175EAA"/>
                </a:solidFill>
              </a:rPr>
              <a:t>Gill </a:t>
            </a:r>
            <a:r>
              <a:rPr lang="en-US" sz="1800" b="1" dirty="0" smtClean="0">
                <a:solidFill>
                  <a:srgbClr val="005DAA"/>
                </a:solidFill>
              </a:rPr>
              <a:t>nets </a:t>
            </a:r>
          </a:p>
          <a:p>
            <a:pPr>
              <a:spcAft>
                <a:spcPts val="300"/>
              </a:spcAft>
            </a:pPr>
            <a:r>
              <a:rPr lang="en-US" sz="1800" dirty="0"/>
              <a:t>A</a:t>
            </a:r>
            <a:r>
              <a:rPr lang="en-US" sz="1800" dirty="0" smtClean="0"/>
              <a:t>re a hanging curtain of net that target </a:t>
            </a:r>
            <a:r>
              <a:rPr lang="en-US" sz="1800" dirty="0"/>
              <a:t>schooling </a:t>
            </a:r>
            <a:r>
              <a:rPr lang="en-US" sz="1800" dirty="0" smtClean="0"/>
              <a:t>fish (like sardines)</a:t>
            </a:r>
          </a:p>
          <a:p>
            <a:pPr>
              <a:spcAft>
                <a:spcPts val="300"/>
              </a:spcAft>
            </a:pPr>
            <a:r>
              <a:rPr lang="en-US" sz="1800" dirty="0" smtClean="0"/>
              <a:t>Gill nets can float in deep water or set [anchored] to the seafloor</a:t>
            </a:r>
          </a:p>
          <a:p>
            <a:pPr>
              <a:spcAft>
                <a:spcPts val="300"/>
              </a:spcAft>
            </a:pPr>
            <a:r>
              <a:rPr lang="en-US" sz="1800" dirty="0" smtClean="0"/>
              <a:t>In Aotearoa New Zealand </a:t>
            </a:r>
            <a:r>
              <a:rPr lang="en-US" sz="1800" dirty="0" err="1" smtClean="0"/>
              <a:t>Pātiki</a:t>
            </a:r>
            <a:r>
              <a:rPr lang="en-US" sz="1800" dirty="0" smtClean="0"/>
              <a:t> or Yellow Belly Flounder are caught using set gill nets </a:t>
            </a:r>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b="-6400"/>
          <a:stretch/>
        </p:blipFill>
        <p:spPr>
          <a:xfrm>
            <a:off x="5136486" y="742339"/>
            <a:ext cx="3526909" cy="1621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47300">
            <a:off x="2732203" y="1025376"/>
            <a:ext cx="2327905" cy="917239"/>
          </a:xfrm>
          <a:prstGeom prst="rect">
            <a:avLst/>
          </a:prstGeom>
        </p:spPr>
      </p:pic>
      <p:sp>
        <p:nvSpPr>
          <p:cNvPr id="10" name="Rounded Rectangular Callout 9"/>
          <p:cNvSpPr/>
          <p:nvPr/>
        </p:nvSpPr>
        <p:spPr>
          <a:xfrm>
            <a:off x="6743735" y="2605967"/>
            <a:ext cx="2158964" cy="2049965"/>
          </a:xfrm>
          <a:prstGeom prst="wedgeRoundRectCallout">
            <a:avLst>
              <a:gd name="adj1" fmla="val -58160"/>
              <a:gd name="adj2" fmla="val 186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smtClean="0">
                <a:solidFill>
                  <a:srgbClr val="175EAA"/>
                </a:solidFill>
                <a:latin typeface="MetaPro-Normal"/>
                <a:cs typeface="MetaPro-Normal"/>
              </a:rPr>
              <a:t>Look at the body of the flounder. What can you guess about how / where flounder live?</a:t>
            </a:r>
            <a:endParaRPr lang="en-US" dirty="0">
              <a:solidFill>
                <a:srgbClr val="175EAA"/>
              </a:solidFill>
              <a:latin typeface="MetaPro-Normal"/>
              <a:cs typeface="MetaPro-Normal"/>
            </a:endParaRPr>
          </a:p>
        </p:txBody>
      </p:sp>
      <p:pic>
        <p:nvPicPr>
          <p:cNvPr id="3" name="Picture 2" descr="noun_Flounder_85444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39801" y="1553041"/>
            <a:ext cx="3785629" cy="3785629"/>
          </a:xfrm>
          <a:prstGeom prst="rect">
            <a:avLst/>
          </a:prstGeom>
        </p:spPr>
      </p:pic>
    </p:spTree>
    <p:extLst>
      <p:ext uri="{BB962C8B-B14F-4D97-AF65-F5344CB8AC3E}">
        <p14:creationId xmlns:p14="http://schemas.microsoft.com/office/powerpoint/2010/main" val="3690322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METHODS</a:t>
            </a:r>
            <a:endParaRPr lang="en-US" sz="3100" dirty="0">
              <a:latin typeface="Arial Narrow"/>
              <a:cs typeface="Arial Narrow"/>
            </a:endParaRP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[0:56] from Monterey Bay Aquarium about </a:t>
            </a:r>
            <a:r>
              <a:rPr lang="x-none" sz="1800" dirty="0" smtClean="0">
                <a:latin typeface="Arial"/>
                <a:cs typeface="Arial"/>
                <a:hlinkClick r:id="rId5"/>
              </a:rPr>
              <a:t>gill netting</a:t>
            </a:r>
            <a:endParaRPr lang="en-US" sz="1800" dirty="0" smtClean="0">
              <a:latin typeface="Arial"/>
              <a:cs typeface="Arial"/>
            </a:endParaRPr>
          </a:p>
        </p:txBody>
      </p:sp>
      <p:pic>
        <p:nvPicPr>
          <p:cNvPr id="2" name="Picture 1" descr="Screenshot 2020-06-15 20.39.28.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2316" y="1171351"/>
            <a:ext cx="3554480" cy="1911465"/>
          </a:xfrm>
          <a:prstGeom prst="rect">
            <a:avLst/>
          </a:prstGeom>
        </p:spPr>
      </p:pic>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smtClean="0">
                <a:latin typeface="Arial"/>
                <a:cs typeface="Arial"/>
              </a:rPr>
              <a:t>1. Could this fishing method </a:t>
            </a:r>
            <a:r>
              <a:rPr lang="en-US" sz="1800" dirty="0" smtClean="0">
                <a:latin typeface="Arial"/>
                <a:cs typeface="Arial"/>
              </a:rPr>
              <a:t>affect the seafloor? How?</a:t>
            </a:r>
          </a:p>
          <a:p>
            <a:pPr marL="0" indent="0" algn="ctr">
              <a:spcBef>
                <a:spcPts val="300"/>
              </a:spcBef>
              <a:spcAft>
                <a:spcPts val="300"/>
              </a:spcAft>
              <a:buNone/>
            </a:pPr>
            <a:r>
              <a:rPr lang="en-US" sz="1800" dirty="0" smtClean="0">
                <a:latin typeface="Arial"/>
                <a:cs typeface="Arial"/>
              </a:rPr>
              <a:t>2. </a:t>
            </a:r>
            <a:r>
              <a:rPr lang="en-US" sz="1800" dirty="0">
                <a:latin typeface="Arial"/>
                <a:cs typeface="Arial"/>
              </a:rPr>
              <a:t>C</a:t>
            </a:r>
            <a:r>
              <a:rPr lang="en-US" sz="1800" dirty="0" smtClean="0">
                <a:latin typeface="Arial"/>
                <a:cs typeface="Arial"/>
              </a:rPr>
              <a:t>ould this fishing method impact other [non target] fish and marine creatures? How?</a:t>
            </a:r>
          </a:p>
          <a:p>
            <a:pPr marL="0" indent="0" algn="ctr">
              <a:spcBef>
                <a:spcPts val="300"/>
              </a:spcBef>
              <a:spcAft>
                <a:spcPts val="300"/>
              </a:spcAft>
              <a:buNone/>
            </a:pPr>
            <a:r>
              <a:rPr lang="en-US" sz="1800" dirty="0" smtClean="0">
                <a:latin typeface="Arial"/>
                <a:cs typeface="Arial"/>
              </a:rPr>
              <a:t>3. How can these impacts be reduced? </a:t>
            </a:r>
          </a:p>
          <a:p>
            <a:pPr marL="0" indent="0" algn="ctr">
              <a:spcBef>
                <a:spcPts val="300"/>
              </a:spcBef>
              <a:spcAft>
                <a:spcPts val="300"/>
              </a:spcAft>
              <a:buNone/>
            </a:pPr>
            <a:endParaRPr lang="en-US" sz="1800" dirty="0" smtClean="0">
              <a:latin typeface="Arial"/>
              <a:cs typeface="Arial"/>
            </a:endParaRPr>
          </a:p>
        </p:txBody>
      </p:sp>
    </p:spTree>
    <p:extLst>
      <p:ext uri="{BB962C8B-B14F-4D97-AF65-F5344CB8AC3E}">
        <p14:creationId xmlns:p14="http://schemas.microsoft.com/office/powerpoint/2010/main" val="2437421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noProof="0" dirty="0" smtClean="0"/>
              <a:t>MIHI / INTRODUCTION</a:t>
            </a:r>
            <a:endParaRPr lang="en-AU" noProof="0" dirty="0"/>
          </a:p>
        </p:txBody>
      </p:sp>
      <p:sp>
        <p:nvSpPr>
          <p:cNvPr id="4" name="Content Placeholder 3"/>
          <p:cNvSpPr>
            <a:spLocks noGrp="1"/>
          </p:cNvSpPr>
          <p:nvPr>
            <p:ph sz="half" idx="4294967295"/>
          </p:nvPr>
        </p:nvSpPr>
        <p:spPr>
          <a:xfrm>
            <a:off x="613615" y="1293453"/>
            <a:ext cx="7561267" cy="2968972"/>
          </a:xfrm>
          <a:prstGeom prst="rect">
            <a:avLst/>
          </a:prstGeom>
        </p:spPr>
        <p:txBody>
          <a:bodyPr>
            <a:normAutofit fontScale="92500" lnSpcReduction="20000"/>
          </a:bodyPr>
          <a:lstStyle/>
          <a:p>
            <a:pPr marL="0" indent="0" algn="ctr">
              <a:buNone/>
            </a:pPr>
            <a:r>
              <a:rPr lang="en-AU" sz="2700" noProof="0" dirty="0" smtClean="0">
                <a:solidFill>
                  <a:srgbClr val="175EAA"/>
                </a:solidFill>
                <a:latin typeface="Arial"/>
                <a:cs typeface="Arial"/>
              </a:rPr>
              <a:t>The good news is… </a:t>
            </a:r>
            <a:r>
              <a:rPr lang="en-AU" sz="2300" noProof="0" dirty="0" smtClean="0">
                <a:latin typeface="Arial"/>
                <a:cs typeface="Arial"/>
              </a:rPr>
              <a:t>some special people are working hard to make sure this doesn’t happen!</a:t>
            </a:r>
          </a:p>
          <a:p>
            <a:pPr marL="0" indent="0" algn="ctr">
              <a:spcAft>
                <a:spcPts val="700"/>
              </a:spcAft>
              <a:buNone/>
            </a:pPr>
            <a:r>
              <a:rPr lang="en-AU" noProof="0" dirty="0" smtClean="0">
                <a:solidFill>
                  <a:srgbClr val="175EAA"/>
                </a:solidFill>
                <a:latin typeface="Arial Narrow"/>
                <a:cs typeface="Arial Narrow"/>
              </a:rPr>
              <a:t>In this topic look </a:t>
            </a:r>
            <a:r>
              <a:rPr lang="en-AU" noProof="0" dirty="0" smtClean="0">
                <a:solidFill>
                  <a:srgbClr val="005DAA"/>
                </a:solidFill>
                <a:latin typeface="Arial Narrow"/>
                <a:cs typeface="Arial Narrow"/>
              </a:rPr>
              <a:t>more closely at </a:t>
            </a:r>
            <a:r>
              <a:rPr lang="mr-IN" noProof="0" dirty="0" smtClean="0">
                <a:solidFill>
                  <a:srgbClr val="005DAA"/>
                </a:solidFill>
                <a:latin typeface="Arial Narrow"/>
                <a:cs typeface="Arial Narrow"/>
              </a:rPr>
              <a:t>…</a:t>
            </a:r>
            <a:r>
              <a:rPr lang="mi-NZ" noProof="0" dirty="0" smtClean="0">
                <a:solidFill>
                  <a:srgbClr val="005DAA"/>
                </a:solidFill>
                <a:latin typeface="Arial Narrow"/>
                <a:cs typeface="Arial Narrow"/>
              </a:rPr>
              <a:t>. </a:t>
            </a:r>
            <a:r>
              <a:rPr lang="en-US" dirty="0" smtClean="0">
                <a:solidFill>
                  <a:srgbClr val="005DAA"/>
                </a:solidFill>
                <a:latin typeface="Arial Narrow"/>
                <a:cs typeface="Arial Narrow"/>
              </a:rPr>
              <a:t>T</a:t>
            </a:r>
            <a:r>
              <a:rPr lang="x-none" dirty="0" smtClean="0">
                <a:solidFill>
                  <a:srgbClr val="005DAA"/>
                </a:solidFill>
                <a:latin typeface="Arial Narrow"/>
                <a:cs typeface="Arial Narrow"/>
              </a:rPr>
              <a:t>he environmental impacts of fishing</a:t>
            </a:r>
          </a:p>
          <a:p>
            <a:pPr marL="0" indent="0" algn="ctr">
              <a:buNone/>
            </a:pPr>
            <a:r>
              <a:rPr lang="en-AU" sz="2400" noProof="0" dirty="0" smtClean="0"/>
              <a:t>Think for a moment </a:t>
            </a:r>
            <a:r>
              <a:rPr lang="mr-IN" sz="2400" noProof="0" dirty="0" smtClean="0"/>
              <a:t>–</a:t>
            </a:r>
            <a:r>
              <a:rPr lang="en-AU" sz="2400" noProof="0" dirty="0" smtClean="0"/>
              <a:t> what fishing methods have you used? </a:t>
            </a:r>
            <a:r>
              <a:rPr lang="en-AU" sz="2400" dirty="0" smtClean="0"/>
              <a:t>And have you ever caught a marine animal that you didn’t mean to catch?</a:t>
            </a:r>
            <a:endParaRPr lang="en-AU" sz="2400" noProof="0" dirty="0" smtClean="0">
              <a:solidFill>
                <a:srgbClr val="005DAA"/>
              </a:solidFill>
              <a:latin typeface="Arial Narrow"/>
              <a:cs typeface="Arial Narrow"/>
            </a:endParaRPr>
          </a:p>
        </p:txBody>
      </p:sp>
      <p:pic>
        <p:nvPicPr>
          <p:cNvPr id="5" name="Picture 4"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852970" flipH="1">
            <a:off x="7575373" y="3566311"/>
            <a:ext cx="1394421" cy="1399805"/>
          </a:xfrm>
          <a:prstGeom prst="rect">
            <a:avLst/>
          </a:prstGeom>
        </p:spPr>
      </p:pic>
      <p:pic>
        <p:nvPicPr>
          <p:cNvPr id="6" name="Picture 5" descr="White_Shel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349284">
            <a:off x="8171286" y="1"/>
            <a:ext cx="898750" cy="807113"/>
          </a:xfrm>
          <a:prstGeom prst="rect">
            <a:avLst/>
          </a:prstGeom>
        </p:spPr>
      </p:pic>
      <p:pic>
        <p:nvPicPr>
          <p:cNvPr id="7" name="Picture 6" descr="White_Shel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784083">
            <a:off x="7496106" y="210297"/>
            <a:ext cx="623543" cy="559966"/>
          </a:xfrm>
          <a:prstGeom prst="rect">
            <a:avLst/>
          </a:prstGeom>
        </p:spPr>
      </p:pic>
    </p:spTree>
    <p:extLst>
      <p:ext uri="{BB962C8B-B14F-4D97-AF65-F5344CB8AC3E}">
        <p14:creationId xmlns:p14="http://schemas.microsoft.com/office/powerpoint/2010/main" val="293390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07107" y="658001"/>
            <a:ext cx="3608006" cy="4141465"/>
          </a:xfrm>
          <a:prstGeom prst="rect">
            <a:avLst/>
          </a:prstGeom>
        </p:spPr>
      </p:pic>
      <p:sp>
        <p:nvSpPr>
          <p:cNvPr id="2" name="Content Placeholder 1"/>
          <p:cNvSpPr>
            <a:spLocks noGrp="1"/>
          </p:cNvSpPr>
          <p:nvPr>
            <p:ph sz="half" idx="1"/>
          </p:nvPr>
        </p:nvSpPr>
        <p:spPr>
          <a:xfrm>
            <a:off x="457200" y="1195403"/>
            <a:ext cx="2992830" cy="3240209"/>
          </a:xfrm>
        </p:spPr>
        <p:txBody>
          <a:bodyPr>
            <a:normAutofit fontScale="92500" lnSpcReduction="10000"/>
          </a:bodyPr>
          <a:lstStyle/>
          <a:p>
            <a:pPr marL="0" indent="0">
              <a:buNone/>
            </a:pPr>
            <a:r>
              <a:rPr lang="en-US" b="1" dirty="0">
                <a:solidFill>
                  <a:srgbClr val="005DAA"/>
                </a:solidFill>
                <a:latin typeface="Arial Narrow"/>
                <a:cs typeface="Arial Narrow"/>
              </a:rPr>
              <a:t>MAHI / </a:t>
            </a:r>
            <a:r>
              <a:rPr lang="en-US" b="1" dirty="0" smtClean="0">
                <a:solidFill>
                  <a:srgbClr val="005DAA"/>
                </a:solidFill>
                <a:latin typeface="Arial Narrow"/>
                <a:cs typeface="Arial Narrow"/>
              </a:rPr>
              <a:t>ACTIVITY</a:t>
            </a:r>
          </a:p>
          <a:p>
            <a:pPr marL="0" indent="0">
              <a:buNone/>
            </a:pPr>
            <a:r>
              <a:rPr lang="x-none" sz="1900" dirty="0" smtClean="0"/>
              <a:t>Use </a:t>
            </a:r>
            <a:r>
              <a:rPr lang="x-none" sz="1900" dirty="0" smtClean="0">
                <a:solidFill>
                  <a:srgbClr val="005DAA"/>
                </a:solidFill>
              </a:rPr>
              <a:t>1.1 Fishing Method </a:t>
            </a:r>
            <a:r>
              <a:rPr lang="x-none" sz="1900" dirty="0">
                <a:solidFill>
                  <a:srgbClr val="005DAA"/>
                </a:solidFill>
              </a:rPr>
              <a:t>C</a:t>
            </a:r>
            <a:r>
              <a:rPr lang="x-none" sz="1900" dirty="0" smtClean="0">
                <a:solidFill>
                  <a:srgbClr val="005DAA"/>
                </a:solidFill>
              </a:rPr>
              <a:t>ards</a:t>
            </a:r>
            <a:r>
              <a:rPr lang="x-none" sz="1900" dirty="0" smtClean="0"/>
              <a:t> [see </a:t>
            </a:r>
            <a:r>
              <a:rPr lang="x-none" sz="1900" dirty="0" smtClean="0">
                <a:solidFill>
                  <a:srgbClr val="005DAA"/>
                </a:solidFill>
              </a:rPr>
              <a:t>T</a:t>
            </a:r>
            <a:r>
              <a:rPr lang="en-US" sz="1900" dirty="0" smtClean="0">
                <a:solidFill>
                  <a:srgbClr val="005DAA"/>
                </a:solidFill>
              </a:rPr>
              <a:t>e</a:t>
            </a:r>
            <a:r>
              <a:rPr lang="x-none" sz="1900" dirty="0" smtClean="0">
                <a:solidFill>
                  <a:srgbClr val="005DAA"/>
                </a:solidFill>
              </a:rPr>
              <a:t>acher Outline</a:t>
            </a:r>
            <a:r>
              <a:rPr lang="x-none" sz="1900" dirty="0" smtClean="0"/>
              <a:t>] to test your knowledge and match: </a:t>
            </a:r>
          </a:p>
          <a:p>
            <a:r>
              <a:rPr lang="x-none" sz="1900" dirty="0" smtClean="0"/>
              <a:t>T</a:t>
            </a:r>
            <a:r>
              <a:rPr lang="en-US" sz="1900" dirty="0" smtClean="0"/>
              <a:t>he </a:t>
            </a:r>
            <a:r>
              <a:rPr lang="x-none" sz="1900" dirty="0" smtClean="0"/>
              <a:t>method </a:t>
            </a:r>
            <a:r>
              <a:rPr lang="x-none" sz="1900" dirty="0"/>
              <a:t>description </a:t>
            </a:r>
          </a:p>
          <a:p>
            <a:r>
              <a:rPr lang="en-US" sz="1900" dirty="0" smtClean="0"/>
              <a:t>W</a:t>
            </a:r>
            <a:r>
              <a:rPr lang="x-none" sz="1900" dirty="0" smtClean="0"/>
              <a:t>ith the correct method picture</a:t>
            </a:r>
          </a:p>
          <a:p>
            <a:r>
              <a:rPr lang="x-none" sz="1900" dirty="0" smtClean="0"/>
              <a:t>And most relevant species / habitat card!</a:t>
            </a:r>
            <a:endParaRPr lang="en-US" sz="1900" dirty="0"/>
          </a:p>
          <a:p>
            <a:pPr marL="0" indent="0">
              <a:buNone/>
            </a:pPr>
            <a:endParaRPr lang="en-US" b="1" dirty="0">
              <a:solidFill>
                <a:srgbClr val="005DAA"/>
              </a:solidFill>
              <a:latin typeface="Arial Narrow"/>
              <a:cs typeface="Arial Narrow"/>
            </a:endParaRPr>
          </a:p>
          <a:p>
            <a:endParaRPr lang="en-US" dirty="0"/>
          </a:p>
        </p:txBody>
      </p:sp>
      <p:sp>
        <p:nvSpPr>
          <p:cNvPr id="4" name="Title 3"/>
          <p:cNvSpPr>
            <a:spLocks noGrp="1"/>
          </p:cNvSpPr>
          <p:nvPr>
            <p:ph type="title"/>
          </p:nvPr>
        </p:nvSpPr>
        <p:spPr>
          <a:xfrm>
            <a:off x="107107" y="93911"/>
            <a:ext cx="8579693" cy="758428"/>
          </a:xfrm>
        </p:spPr>
        <p:txBody>
          <a:bodyPr>
            <a:normAutofit/>
          </a:bodyPr>
          <a:lstStyle/>
          <a:p>
            <a:r>
              <a:rPr lang="en-US" sz="3600" dirty="0" smtClean="0"/>
              <a:t>FISHING METHODS</a:t>
            </a:r>
            <a:endParaRPr lang="en-US" dirty="0"/>
          </a:p>
        </p:txBody>
      </p:sp>
      <p:pic>
        <p:nvPicPr>
          <p:cNvPr id="7" name="Picture 6" descr="Screen Shot 2020-09-02 at 10.02.47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793596">
            <a:off x="3778435" y="2241100"/>
            <a:ext cx="4278257" cy="1985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creen Shot 2020-09-02 at 10.03.04 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1891" y="2331278"/>
            <a:ext cx="1385438" cy="2358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 Shot 2020-09-02 at 10.03.18 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69015" y="319209"/>
            <a:ext cx="1441391" cy="2327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578853">
            <a:off x="3039377" y="1837567"/>
            <a:ext cx="3145961" cy="917239"/>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232289">
            <a:off x="1539413" y="3183427"/>
            <a:ext cx="3019425" cy="917239"/>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37708" y="3882227"/>
            <a:ext cx="5289413" cy="917239"/>
          </a:xfrm>
          <a:prstGeom prst="rect">
            <a:avLst/>
          </a:prstGeom>
        </p:spPr>
      </p:pic>
    </p:spTree>
    <p:extLst>
      <p:ext uri="{BB962C8B-B14F-4D97-AF65-F5344CB8AC3E}">
        <p14:creationId xmlns:p14="http://schemas.microsoft.com/office/powerpoint/2010/main" val="3542964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46453" y="520280"/>
            <a:ext cx="5006165" cy="4546646"/>
          </a:xfrm>
          <a:prstGeom prst="rect">
            <a:avLst/>
          </a:prstGeom>
        </p:spPr>
      </p:pic>
      <p:sp>
        <p:nvSpPr>
          <p:cNvPr id="12" name="Title 1"/>
          <p:cNvSpPr txBox="1">
            <a:spLocks/>
          </p:cNvSpPr>
          <p:nvPr/>
        </p:nvSpPr>
        <p:spPr>
          <a:xfrm>
            <a:off x="0" y="-167477"/>
            <a:ext cx="9152618"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smtClean="0">
                <a:latin typeface="Arial Narrow"/>
                <a:cs typeface="Arial Narrow"/>
              </a:rPr>
              <a:t>4.4. </a:t>
            </a:r>
            <a:r>
              <a:rPr lang="en-US" sz="3200" dirty="0">
                <a:latin typeface="Arial Narrow"/>
                <a:cs typeface="Arial Narrow"/>
              </a:rPr>
              <a:t>FISHING METHODS</a:t>
            </a:r>
          </a:p>
          <a:p>
            <a:r>
              <a:rPr lang="en-US" sz="1800" dirty="0">
                <a:latin typeface="Arial Narrow"/>
                <a:cs typeface="Arial Narrow"/>
              </a:rPr>
              <a:t>Focus Question: What methods are used to catch fish? What fish are caught &amp; from </a:t>
            </a:r>
            <a:r>
              <a:rPr lang="en-US" sz="1800" dirty="0" smtClean="0">
                <a:latin typeface="Arial Narrow"/>
                <a:cs typeface="Arial Narrow"/>
              </a:rPr>
              <a:t>which habitat</a:t>
            </a:r>
            <a:r>
              <a:rPr lang="en-US" sz="1800" dirty="0">
                <a:latin typeface="Arial Narrow"/>
                <a:cs typeface="Arial Narrow"/>
              </a:rPr>
              <a:t>?</a:t>
            </a:r>
          </a:p>
        </p:txBody>
      </p:sp>
      <p:sp>
        <p:nvSpPr>
          <p:cNvPr id="17" name="Content Placeholder 2"/>
          <p:cNvSpPr txBox="1">
            <a:spLocks/>
          </p:cNvSpPr>
          <p:nvPr/>
        </p:nvSpPr>
        <p:spPr>
          <a:xfrm>
            <a:off x="167169" y="1092083"/>
            <a:ext cx="4481031" cy="362151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300"/>
              </a:spcAft>
              <a:buNone/>
            </a:pPr>
            <a:r>
              <a:rPr lang="en-AU" sz="2400" b="1" dirty="0">
                <a:solidFill>
                  <a:srgbClr val="00B194"/>
                </a:solidFill>
                <a:latin typeface="Arial Narrow"/>
                <a:cs typeface="Arial Narrow"/>
              </a:rPr>
              <a:t>KŌRERORERO / DISCUSSION</a:t>
            </a:r>
            <a:endParaRPr lang="en-AU" sz="2400" b="1" dirty="0">
              <a:solidFill>
                <a:srgbClr val="175EAA"/>
              </a:solidFill>
              <a:latin typeface="Arial Narrow"/>
              <a:cs typeface="Arial Narrow"/>
            </a:endParaRPr>
          </a:p>
          <a:p>
            <a:pPr>
              <a:spcAft>
                <a:spcPts val="300"/>
              </a:spcAft>
            </a:pPr>
            <a:r>
              <a:rPr lang="en-US" sz="2100" dirty="0" smtClean="0">
                <a:solidFill>
                  <a:srgbClr val="005DAA"/>
                </a:solidFill>
                <a:latin typeface="Arial"/>
                <a:cs typeface="Arial"/>
                <a:hlinkClick r:id="rId5"/>
              </a:rPr>
              <a:t>Fishing methods</a:t>
            </a:r>
            <a:r>
              <a:rPr lang="en-US" sz="2100" dirty="0">
                <a:solidFill>
                  <a:srgbClr val="000000"/>
                </a:solidFill>
                <a:latin typeface="Arial"/>
                <a:cs typeface="Arial"/>
              </a:rPr>
              <a:t> </a:t>
            </a:r>
            <a:r>
              <a:rPr lang="en-US" sz="2100" dirty="0" smtClean="0">
                <a:solidFill>
                  <a:srgbClr val="000000"/>
                </a:solidFill>
                <a:latin typeface="Arial"/>
                <a:cs typeface="Arial"/>
              </a:rPr>
              <a:t>are usually selected as they are efficient [making fishing economically viable]</a:t>
            </a:r>
          </a:p>
          <a:p>
            <a:pPr>
              <a:spcAft>
                <a:spcPts val="300"/>
              </a:spcAft>
            </a:pPr>
            <a:r>
              <a:rPr lang="en-US" sz="2100" dirty="0" smtClean="0">
                <a:solidFill>
                  <a:srgbClr val="000000"/>
                </a:solidFill>
                <a:latin typeface="Arial"/>
                <a:cs typeface="Arial"/>
              </a:rPr>
              <a:t>Some </a:t>
            </a:r>
            <a:r>
              <a:rPr lang="en-US" sz="2100" dirty="0">
                <a:solidFill>
                  <a:srgbClr val="000000"/>
                </a:solidFill>
                <a:latin typeface="Arial"/>
                <a:cs typeface="Arial"/>
              </a:rPr>
              <a:t>methods of fishing are more sustainable than others</a:t>
            </a:r>
          </a:p>
          <a:p>
            <a:pPr>
              <a:spcAft>
                <a:spcPts val="300"/>
              </a:spcAft>
            </a:pPr>
            <a:r>
              <a:rPr lang="en-US" sz="2100" dirty="0" smtClean="0">
                <a:solidFill>
                  <a:srgbClr val="000000"/>
                </a:solidFill>
                <a:latin typeface="Arial"/>
                <a:cs typeface="Arial"/>
              </a:rPr>
              <a:t>How sustainable fishing is can depend on a range of factors including:</a:t>
            </a:r>
          </a:p>
          <a:p>
            <a:pPr lvl="1"/>
            <a:r>
              <a:rPr lang="en-US" sz="1400" dirty="0" smtClean="0">
                <a:solidFill>
                  <a:srgbClr val="000000"/>
                </a:solidFill>
                <a:latin typeface="Arial"/>
                <a:cs typeface="Arial"/>
              </a:rPr>
              <a:t>Characteristics of the environment</a:t>
            </a:r>
            <a:endParaRPr lang="en-US" sz="1400" dirty="0">
              <a:solidFill>
                <a:srgbClr val="000000"/>
              </a:solidFill>
              <a:latin typeface="Arial"/>
              <a:cs typeface="Arial"/>
            </a:endParaRPr>
          </a:p>
          <a:p>
            <a:pPr lvl="1"/>
            <a:r>
              <a:rPr lang="en-US" sz="1400" dirty="0" smtClean="0">
                <a:solidFill>
                  <a:srgbClr val="000000"/>
                </a:solidFill>
                <a:latin typeface="Arial"/>
                <a:cs typeface="Arial"/>
              </a:rPr>
              <a:t>How fishing is undertaken</a:t>
            </a:r>
            <a:endParaRPr lang="en-US" sz="1400" dirty="0">
              <a:solidFill>
                <a:srgbClr val="000000"/>
              </a:solidFill>
              <a:latin typeface="Arial"/>
              <a:cs typeface="Arial"/>
            </a:endParaRPr>
          </a:p>
          <a:p>
            <a:pPr lvl="1"/>
            <a:r>
              <a:rPr lang="en-US" sz="1400" dirty="0" smtClean="0">
                <a:solidFill>
                  <a:srgbClr val="000000"/>
                </a:solidFill>
                <a:latin typeface="Arial"/>
                <a:cs typeface="Arial"/>
              </a:rPr>
              <a:t>Exact nature of gear used</a:t>
            </a:r>
            <a:endParaRPr lang="en-US" sz="1400" dirty="0">
              <a:solidFill>
                <a:srgbClr val="000000"/>
              </a:solidFill>
              <a:latin typeface="Arial"/>
              <a:cs typeface="Arial"/>
            </a:endParaRPr>
          </a:p>
          <a:p>
            <a:pPr marL="0" indent="0">
              <a:spcAft>
                <a:spcPts val="300"/>
              </a:spcAft>
              <a:buNone/>
            </a:pPr>
            <a:endParaRPr lang="en-US" sz="1800" dirty="0" smtClean="0">
              <a:solidFill>
                <a:srgbClr val="175EAA"/>
              </a:solidFill>
            </a:endParaRPr>
          </a:p>
          <a:p>
            <a:pPr marL="0" indent="0">
              <a:spcAft>
                <a:spcPts val="300"/>
              </a:spcAft>
              <a:buFont typeface="Arial"/>
              <a:buNone/>
            </a:pPr>
            <a:endParaRPr lang="en-US" sz="1800" dirty="0" smtClean="0">
              <a:solidFill>
                <a:srgbClr val="175EAA"/>
              </a:solidFill>
            </a:endParaRPr>
          </a:p>
        </p:txBody>
      </p:sp>
      <p:pic>
        <p:nvPicPr>
          <p:cNvPr id="13" name="Picture 12" descr="Screen Shot 2020-09-02 at 2.48.10 P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374126">
            <a:off x="4803923" y="1200065"/>
            <a:ext cx="2150927" cy="2984619"/>
          </a:xfrm>
          <a:prstGeom prst="rect">
            <a:avLst/>
          </a:prstGeom>
        </p:spPr>
      </p:pic>
      <p:sp>
        <p:nvSpPr>
          <p:cNvPr id="21" name="Content Placeholder 2"/>
          <p:cNvSpPr>
            <a:spLocks noGrp="1"/>
          </p:cNvSpPr>
          <p:nvPr>
            <p:ph sz="half" idx="2"/>
          </p:nvPr>
        </p:nvSpPr>
        <p:spPr>
          <a:xfrm>
            <a:off x="6789610" y="2528771"/>
            <a:ext cx="2238769" cy="2351003"/>
          </a:xfrm>
        </p:spPr>
        <p:txBody>
          <a:bodyPr/>
          <a:lstStyle/>
          <a:p>
            <a:pPr marL="0" indent="0" algn="ctr">
              <a:lnSpc>
                <a:spcPct val="100000"/>
              </a:lnSpc>
              <a:spcBef>
                <a:spcPts val="0"/>
              </a:spcBef>
              <a:spcAft>
                <a:spcPts val="0"/>
              </a:spcAft>
              <a:buNone/>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Aft>
                <a:spcPts val="300"/>
              </a:spcAft>
              <a:buNone/>
            </a:pPr>
            <a:r>
              <a:rPr lang="en-US" sz="1800" dirty="0" smtClean="0">
                <a:solidFill>
                  <a:srgbClr val="000000"/>
                </a:solidFill>
              </a:rPr>
              <a:t>Complete 4.1 Fishing Method Worksheet</a:t>
            </a:r>
            <a:endParaRPr lang="en-US" sz="1800" dirty="0">
              <a:solidFill>
                <a:srgbClr val="000000"/>
              </a:solidFill>
            </a:endParaRPr>
          </a:p>
        </p:txBody>
      </p:sp>
    </p:spTree>
    <p:extLst>
      <p:ext uri="{BB962C8B-B14F-4D97-AF65-F5344CB8AC3E}">
        <p14:creationId xmlns:p14="http://schemas.microsoft.com/office/powerpoint/2010/main" val="2724880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dissolv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dissolv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dissolv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dissolve">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dissolve">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dissolve">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wheel(1)">
                                      <p:cBhvr>
                                        <p:cTn id="42" dur="20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animEffect transition="in" filter="wheel(1)">
                                      <p:cBhvr>
                                        <p:cTn id="47" dur="20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354977" y="801262"/>
            <a:ext cx="5096227" cy="1523643"/>
          </a:xfrm>
          <a:prstGeom prst="rect">
            <a:avLst/>
          </a:prstGeom>
        </p:spPr>
      </p:pic>
      <p:sp>
        <p:nvSpPr>
          <p:cNvPr id="12" name="Title 1"/>
          <p:cNvSpPr txBox="1">
            <a:spLocks/>
          </p:cNvSpPr>
          <p:nvPr/>
        </p:nvSpPr>
        <p:spPr>
          <a:xfrm>
            <a:off x="135644" y="-91665"/>
            <a:ext cx="9008356"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4.1. FISHING METHODS</a:t>
            </a:r>
          </a:p>
          <a:p>
            <a:r>
              <a:rPr lang="en-US" sz="1900" dirty="0" smtClean="0">
                <a:latin typeface="Arial Narrow"/>
                <a:cs typeface="Arial Narrow"/>
              </a:rPr>
              <a:t>Focus Question: What methods are used to catch fish? What fish are caught &amp; from which habitat?</a:t>
            </a:r>
            <a:endParaRPr lang="en-US" sz="1900" dirty="0">
              <a:latin typeface="Arial Narrow"/>
              <a:cs typeface="Arial Narrow"/>
            </a:endParaRPr>
          </a:p>
        </p:txBody>
      </p:sp>
      <p:sp>
        <p:nvSpPr>
          <p:cNvPr id="3" name="Content Placeholder 2"/>
          <p:cNvSpPr>
            <a:spLocks noGrp="1"/>
          </p:cNvSpPr>
          <p:nvPr>
            <p:ph sz="half" idx="2"/>
          </p:nvPr>
        </p:nvSpPr>
        <p:spPr>
          <a:xfrm>
            <a:off x="4524762" y="933199"/>
            <a:ext cx="4406808" cy="2351003"/>
          </a:xfrm>
        </p:spPr>
        <p:txBody>
          <a:bodyPr/>
          <a:lstStyle/>
          <a:p>
            <a:pPr marL="0" indent="0" algn="ctr">
              <a:lnSpc>
                <a:spcPct val="100000"/>
              </a:lnSpc>
              <a:spcBef>
                <a:spcPts val="0"/>
              </a:spcBef>
              <a:spcAft>
                <a:spcPts val="0"/>
              </a:spcAft>
              <a:buNone/>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Aft>
                <a:spcPts val="300"/>
              </a:spcAft>
              <a:buNone/>
            </a:pPr>
            <a:r>
              <a:rPr lang="en-US" sz="2000" dirty="0" smtClean="0">
                <a:solidFill>
                  <a:srgbClr val="000000"/>
                </a:solidFill>
              </a:rPr>
              <a:t>Can </a:t>
            </a:r>
            <a:r>
              <a:rPr lang="en-US" sz="2000" dirty="0">
                <a:solidFill>
                  <a:srgbClr val="000000"/>
                </a:solidFill>
              </a:rPr>
              <a:t>you match the picture to the method above? </a:t>
            </a:r>
            <a:r>
              <a:rPr lang="en-US" sz="2000" dirty="0" smtClean="0">
                <a:solidFill>
                  <a:srgbClr val="000000"/>
                </a:solidFill>
              </a:rPr>
              <a:t>[click for answers]</a:t>
            </a:r>
            <a:endParaRPr lang="en-US" sz="2000" dirty="0">
              <a:solidFill>
                <a:srgbClr val="000000"/>
              </a:solidFill>
            </a:endParaRPr>
          </a:p>
          <a:p>
            <a:endParaRPr lang="en-US" dirty="0"/>
          </a:p>
        </p:txBody>
      </p:sp>
      <p:pic>
        <p:nvPicPr>
          <p:cNvPr id="11" name="Picture 10"/>
          <p:cNvPicPr/>
          <p:nvPr/>
        </p:nvPicPr>
        <p:blipFill>
          <a:blip r:embed="rId5" cstate="screen">
            <a:extLst>
              <a:ext uri="{28A0092B-C50C-407E-A947-70E740481C1C}">
                <a14:useLocalDpi xmlns:a14="http://schemas.microsoft.com/office/drawing/2010/main"/>
              </a:ext>
            </a:extLst>
          </a:blip>
          <a:srcRect/>
          <a:stretch>
            <a:fillRect/>
          </a:stretch>
        </p:blipFill>
        <p:spPr bwMode="auto">
          <a:xfrm rot="273234">
            <a:off x="6781553" y="2239151"/>
            <a:ext cx="2227105" cy="1280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97238">
            <a:off x="2254990" y="2070033"/>
            <a:ext cx="2218233" cy="1269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Content Placeholder 3"/>
          <p:cNvPicPr>
            <a:picLocks noChangeAspect="1"/>
          </p:cNvPicPr>
          <p:nvPr/>
        </p:nvPicPr>
        <p:blipFill rotWithShape="1">
          <a:blip r:embed="rId7" cstate="print">
            <a:extLst>
              <a:ext uri="{28A0092B-C50C-407E-A947-70E740481C1C}">
                <a14:useLocalDpi xmlns:a14="http://schemas.microsoft.com/office/drawing/2010/main"/>
              </a:ext>
            </a:extLst>
          </a:blip>
          <a:srcRect b="-6400"/>
          <a:stretch/>
        </p:blipFill>
        <p:spPr>
          <a:xfrm>
            <a:off x="2176437" y="3331036"/>
            <a:ext cx="2320671" cy="1269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Content Placeholder 9"/>
          <p:cNvPicPr>
            <a:picLocks noGrp="1" noChangeAspect="1"/>
          </p:cNvPicPr>
          <p:nvPr>
            <p:ph sz="half" idx="2"/>
          </p:nvPr>
        </p:nvPicPr>
        <p:blipFill rotWithShape="1">
          <a:blip r:embed="rId8" cstate="print">
            <a:extLst>
              <a:ext uri="{28A0092B-C50C-407E-A947-70E740481C1C}">
                <a14:useLocalDpi xmlns:a14="http://schemas.microsoft.com/office/drawing/2010/main"/>
              </a:ext>
            </a:extLst>
          </a:blip>
          <a:srcRect t="-4592" b="-1871"/>
          <a:stretch/>
        </p:blipFill>
        <p:spPr>
          <a:xfrm rot="198282">
            <a:off x="6851345" y="3393263"/>
            <a:ext cx="2195207" cy="1258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ontent Placeholder 2"/>
          <p:cNvSpPr txBox="1">
            <a:spLocks/>
          </p:cNvSpPr>
          <p:nvPr/>
        </p:nvSpPr>
        <p:spPr>
          <a:xfrm>
            <a:off x="135644" y="1079190"/>
            <a:ext cx="3608551" cy="3621513"/>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300"/>
              </a:spcAft>
              <a:buNone/>
            </a:pPr>
            <a:r>
              <a:rPr lang="en-AU" sz="2200" b="1" dirty="0">
                <a:solidFill>
                  <a:srgbClr val="00B194"/>
                </a:solidFill>
                <a:latin typeface="Arial Narrow"/>
                <a:cs typeface="Arial Narrow"/>
              </a:rPr>
              <a:t>KŌRERORERO / DISCUSSION</a:t>
            </a:r>
            <a:endParaRPr lang="en-AU" sz="2200" b="1" dirty="0">
              <a:solidFill>
                <a:srgbClr val="175EAA"/>
              </a:solidFill>
              <a:latin typeface="Arial Narrow"/>
              <a:cs typeface="Arial Narrow"/>
            </a:endParaRPr>
          </a:p>
          <a:p>
            <a:pPr marL="0" indent="0">
              <a:spcAft>
                <a:spcPts val="300"/>
              </a:spcAft>
              <a:buNone/>
            </a:pPr>
            <a:r>
              <a:rPr lang="en-US" sz="2100" dirty="0" smtClean="0">
                <a:solidFill>
                  <a:srgbClr val="000000"/>
                </a:solidFill>
                <a:latin typeface="Arial"/>
                <a:cs typeface="Arial"/>
              </a:rPr>
              <a:t>Fishing methods include:</a:t>
            </a:r>
          </a:p>
          <a:p>
            <a:pPr marL="263525" lvl="1" indent="-169863">
              <a:buFont typeface="+mj-lt"/>
              <a:buAutoNum type="arabicPeriod"/>
            </a:pPr>
            <a:r>
              <a:rPr lang="en-US" sz="1700" dirty="0" smtClean="0">
                <a:solidFill>
                  <a:srgbClr val="000000"/>
                </a:solidFill>
                <a:latin typeface="Arial"/>
                <a:cs typeface="Arial"/>
              </a:rPr>
              <a:t>Pole fishing</a:t>
            </a:r>
          </a:p>
          <a:p>
            <a:pPr marL="263525" lvl="1" indent="-169863">
              <a:buFont typeface="+mj-lt"/>
              <a:buAutoNum type="arabicPeriod"/>
            </a:pPr>
            <a:r>
              <a:rPr lang="en-US" sz="1700" dirty="0" smtClean="0">
                <a:solidFill>
                  <a:srgbClr val="000000"/>
                </a:solidFill>
                <a:latin typeface="Arial"/>
                <a:cs typeface="Arial"/>
              </a:rPr>
              <a:t>Purse seining</a:t>
            </a:r>
          </a:p>
          <a:p>
            <a:pPr marL="263525" lvl="1" indent="-169863">
              <a:buFont typeface="+mj-lt"/>
              <a:buAutoNum type="arabicPeriod"/>
            </a:pPr>
            <a:r>
              <a:rPr lang="en-US" sz="1700" dirty="0" smtClean="0">
                <a:solidFill>
                  <a:srgbClr val="000000"/>
                </a:solidFill>
                <a:latin typeface="Arial"/>
                <a:cs typeface="Arial"/>
              </a:rPr>
              <a:t>Long lining</a:t>
            </a:r>
          </a:p>
          <a:p>
            <a:pPr marL="263525" lvl="1" indent="-169863">
              <a:buFont typeface="+mj-lt"/>
              <a:buAutoNum type="arabicPeriod"/>
            </a:pPr>
            <a:r>
              <a:rPr lang="en-US" sz="1700" dirty="0" smtClean="0">
                <a:solidFill>
                  <a:srgbClr val="000000"/>
                </a:solidFill>
                <a:latin typeface="Arial"/>
                <a:cs typeface="Arial"/>
              </a:rPr>
              <a:t>Gill netting</a:t>
            </a:r>
          </a:p>
          <a:p>
            <a:pPr marL="263525" lvl="1" indent="-169863">
              <a:buFont typeface="+mj-lt"/>
              <a:buAutoNum type="arabicPeriod"/>
            </a:pPr>
            <a:r>
              <a:rPr lang="en-US" sz="1700" dirty="0" smtClean="0">
                <a:solidFill>
                  <a:srgbClr val="000000"/>
                </a:solidFill>
                <a:latin typeface="Arial"/>
                <a:cs typeface="Arial"/>
              </a:rPr>
              <a:t>Bottom trawling</a:t>
            </a:r>
          </a:p>
          <a:p>
            <a:pPr marL="263525" lvl="1" indent="-169863">
              <a:buFont typeface="+mj-lt"/>
              <a:buAutoNum type="arabicPeriod"/>
            </a:pPr>
            <a:r>
              <a:rPr lang="en-US" sz="1700" dirty="0" smtClean="0">
                <a:solidFill>
                  <a:srgbClr val="000000"/>
                </a:solidFill>
                <a:latin typeface="Arial"/>
                <a:cs typeface="Arial"/>
              </a:rPr>
              <a:t>Dredging </a:t>
            </a:r>
          </a:p>
        </p:txBody>
      </p:sp>
      <p:pic>
        <p:nvPicPr>
          <p:cNvPr id="18" name="Content Placeholder 15"/>
          <p:cNvPicPr>
            <a:picLocks/>
          </p:cNvPicPr>
          <p:nvPr/>
        </p:nvPicPr>
        <p:blipFill rotWithShape="1">
          <a:blip r:embed="rId9" cstate="print">
            <a:extLst>
              <a:ext uri="{28A0092B-C50C-407E-A947-70E740481C1C}">
                <a14:useLocalDpi xmlns:a14="http://schemas.microsoft.com/office/drawing/2010/main"/>
              </a:ext>
            </a:extLst>
          </a:blip>
          <a:srcRect t="-1594"/>
          <a:stretch/>
        </p:blipFill>
        <p:spPr bwMode="auto">
          <a:xfrm>
            <a:off x="4497108" y="3434791"/>
            <a:ext cx="2195484" cy="1195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Screenshot 2020-02-26 17.08.20.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21362682">
            <a:off x="4396097" y="2216772"/>
            <a:ext cx="2241984" cy="1269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4497108" y="2302940"/>
            <a:ext cx="395862" cy="369332"/>
          </a:xfrm>
          <a:prstGeom prst="rect">
            <a:avLst/>
          </a:prstGeom>
          <a:noFill/>
        </p:spPr>
        <p:txBody>
          <a:bodyPr wrap="square" rtlCol="0">
            <a:spAutoFit/>
          </a:bodyPr>
          <a:lstStyle/>
          <a:p>
            <a:r>
              <a:rPr lang="en-US" dirty="0" smtClean="0"/>
              <a:t>1</a:t>
            </a:r>
            <a:endParaRPr lang="en-US" dirty="0"/>
          </a:p>
        </p:txBody>
      </p:sp>
      <p:sp>
        <p:nvSpPr>
          <p:cNvPr id="13" name="TextBox 12"/>
          <p:cNvSpPr txBox="1"/>
          <p:nvPr/>
        </p:nvSpPr>
        <p:spPr>
          <a:xfrm>
            <a:off x="2633566" y="2078371"/>
            <a:ext cx="395862" cy="369332"/>
          </a:xfrm>
          <a:prstGeom prst="rect">
            <a:avLst/>
          </a:prstGeom>
          <a:noFill/>
        </p:spPr>
        <p:txBody>
          <a:bodyPr wrap="square" rtlCol="0">
            <a:spAutoFit/>
          </a:bodyPr>
          <a:lstStyle/>
          <a:p>
            <a:r>
              <a:rPr lang="en-US" dirty="0"/>
              <a:t>2</a:t>
            </a:r>
          </a:p>
        </p:txBody>
      </p:sp>
      <p:sp>
        <p:nvSpPr>
          <p:cNvPr id="20" name="TextBox 19"/>
          <p:cNvSpPr txBox="1"/>
          <p:nvPr/>
        </p:nvSpPr>
        <p:spPr>
          <a:xfrm>
            <a:off x="8506837" y="2390874"/>
            <a:ext cx="395862" cy="369332"/>
          </a:xfrm>
          <a:prstGeom prst="rect">
            <a:avLst/>
          </a:prstGeom>
          <a:noFill/>
        </p:spPr>
        <p:txBody>
          <a:bodyPr wrap="square" rtlCol="0">
            <a:spAutoFit/>
          </a:bodyPr>
          <a:lstStyle/>
          <a:p>
            <a:r>
              <a:rPr lang="en-US" dirty="0" smtClean="0"/>
              <a:t>3</a:t>
            </a:r>
            <a:endParaRPr lang="en-US" dirty="0"/>
          </a:p>
        </p:txBody>
      </p:sp>
      <p:sp>
        <p:nvSpPr>
          <p:cNvPr id="21" name="TextBox 20"/>
          <p:cNvSpPr txBox="1"/>
          <p:nvPr/>
        </p:nvSpPr>
        <p:spPr>
          <a:xfrm>
            <a:off x="2199499" y="3744914"/>
            <a:ext cx="395862" cy="369332"/>
          </a:xfrm>
          <a:prstGeom prst="rect">
            <a:avLst/>
          </a:prstGeom>
          <a:noFill/>
        </p:spPr>
        <p:txBody>
          <a:bodyPr wrap="square" rtlCol="0">
            <a:spAutoFit/>
          </a:bodyPr>
          <a:lstStyle/>
          <a:p>
            <a:r>
              <a:rPr lang="en-US" dirty="0" smtClean="0"/>
              <a:t>4</a:t>
            </a:r>
            <a:endParaRPr lang="en-US" dirty="0"/>
          </a:p>
        </p:txBody>
      </p:sp>
      <p:sp>
        <p:nvSpPr>
          <p:cNvPr id="22" name="TextBox 21"/>
          <p:cNvSpPr txBox="1"/>
          <p:nvPr/>
        </p:nvSpPr>
        <p:spPr>
          <a:xfrm>
            <a:off x="7063491" y="3760314"/>
            <a:ext cx="395862" cy="369332"/>
          </a:xfrm>
          <a:prstGeom prst="rect">
            <a:avLst/>
          </a:prstGeom>
          <a:noFill/>
        </p:spPr>
        <p:txBody>
          <a:bodyPr wrap="square" rtlCol="0">
            <a:spAutoFit/>
          </a:bodyPr>
          <a:lstStyle/>
          <a:p>
            <a:r>
              <a:rPr lang="en-US" dirty="0" smtClean="0"/>
              <a:t>5</a:t>
            </a:r>
            <a:endParaRPr lang="en-US" dirty="0"/>
          </a:p>
        </p:txBody>
      </p:sp>
      <p:sp>
        <p:nvSpPr>
          <p:cNvPr id="23" name="TextBox 22"/>
          <p:cNvSpPr txBox="1"/>
          <p:nvPr/>
        </p:nvSpPr>
        <p:spPr>
          <a:xfrm>
            <a:off x="4797269" y="3760314"/>
            <a:ext cx="395862"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3931418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dissolv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dissolv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dissolve">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dissolve">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dissolve">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dissolve">
                                      <p:cBhvr>
                                        <p:cTn id="42" dur="500"/>
                                        <p:tgtEl>
                                          <p:spTgt spid="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circle(in)">
                                      <p:cBhvr>
                                        <p:cTn id="67" dur="2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circle(in)">
                                      <p:cBhvr>
                                        <p:cTn id="7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ange Roughy-lpr.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40693" y="2781005"/>
            <a:ext cx="4000220" cy="1875941"/>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sp>
        <p:nvSpPr>
          <p:cNvPr id="4" name="Content Placeholder 2"/>
          <p:cNvSpPr>
            <a:spLocks noGrp="1"/>
          </p:cNvSpPr>
          <p:nvPr>
            <p:ph sz="half" idx="1"/>
          </p:nvPr>
        </p:nvSpPr>
        <p:spPr>
          <a:xfrm>
            <a:off x="102656" y="989716"/>
            <a:ext cx="4693744" cy="3667230"/>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AU" sz="2000" b="1" dirty="0">
              <a:solidFill>
                <a:srgbClr val="175EAA"/>
              </a:solidFill>
              <a:latin typeface="Arial Narrow"/>
              <a:cs typeface="Arial Narrow"/>
            </a:endParaRPr>
          </a:p>
          <a:p>
            <a:pPr marL="0" indent="0">
              <a:spcAft>
                <a:spcPts val="300"/>
              </a:spcAft>
              <a:buNone/>
            </a:pPr>
            <a:r>
              <a:rPr lang="en-US" sz="2000" b="1" dirty="0" smtClean="0">
                <a:solidFill>
                  <a:srgbClr val="175EAA"/>
                </a:solidFill>
              </a:rPr>
              <a:t>Bottom Trawlers</a:t>
            </a:r>
          </a:p>
          <a:p>
            <a:pPr>
              <a:spcAft>
                <a:spcPts val="300"/>
              </a:spcAft>
            </a:pPr>
            <a:r>
              <a:rPr lang="en-US" sz="2000" dirty="0" smtClean="0"/>
              <a:t>Use </a:t>
            </a:r>
            <a:r>
              <a:rPr lang="en-US" sz="2000" dirty="0"/>
              <a:t>cone-like nets with a closed end [cod-end] </a:t>
            </a:r>
          </a:p>
          <a:p>
            <a:pPr>
              <a:spcAft>
                <a:spcPts val="300"/>
              </a:spcAft>
            </a:pPr>
            <a:r>
              <a:rPr lang="en-US" sz="2000" dirty="0" smtClean="0"/>
              <a:t>Catch </a:t>
            </a:r>
            <a:r>
              <a:rPr lang="en-US" sz="2000" dirty="0"/>
              <a:t>fish living at great depths or on the </a:t>
            </a:r>
            <a:r>
              <a:rPr lang="en-US" sz="2000" dirty="0" smtClean="0"/>
              <a:t>seafloor</a:t>
            </a:r>
          </a:p>
          <a:p>
            <a:pPr>
              <a:spcAft>
                <a:spcPts val="300"/>
              </a:spcAft>
            </a:pPr>
            <a:r>
              <a:rPr lang="en-US" sz="2000" dirty="0" smtClean="0"/>
              <a:t>In Aotearoa New Zealand Orange Roughy are caught in deep water near the seafloor using bottom trawl</a:t>
            </a:r>
            <a:endParaRPr lang="en-US" sz="2000" dirty="0"/>
          </a:p>
        </p:txBody>
      </p:sp>
      <p:pic>
        <p:nvPicPr>
          <p:cNvPr id="5" name="Content Placeholder 9"/>
          <p:cNvPicPr>
            <a:picLocks noGrp="1" noChangeAspect="1"/>
          </p:cNvPicPr>
          <p:nvPr>
            <p:ph sz="half" idx="2"/>
          </p:nvPr>
        </p:nvPicPr>
        <p:blipFill rotWithShape="1">
          <a:blip r:embed="rId4" cstate="print">
            <a:extLst>
              <a:ext uri="{28A0092B-C50C-407E-A947-70E740481C1C}">
                <a14:useLocalDpi xmlns:a14="http://schemas.microsoft.com/office/drawing/2010/main"/>
              </a:ext>
            </a:extLst>
          </a:blip>
          <a:srcRect t="-4592" b="-1871"/>
          <a:stretch/>
        </p:blipFill>
        <p:spPr>
          <a:xfrm>
            <a:off x="4864812" y="1014704"/>
            <a:ext cx="4002097" cy="1854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4253" y="1298626"/>
            <a:ext cx="2341192" cy="91723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362779">
            <a:off x="4296256" y="3534816"/>
            <a:ext cx="523317" cy="886629"/>
          </a:xfrm>
          <a:prstGeom prst="rect">
            <a:avLst/>
          </a:prstGeom>
        </p:spPr>
      </p:pic>
    </p:spTree>
    <p:extLst>
      <p:ext uri="{BB962C8B-B14F-4D97-AF65-F5344CB8AC3E}">
        <p14:creationId xmlns:p14="http://schemas.microsoft.com/office/powerpoint/2010/main" val="3690322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2" name="Picture 1" descr="Screenshot 2020-06-15 20.24.35.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958" y="1124231"/>
            <a:ext cx="3575916" cy="1862977"/>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[0:51] from Monterey Bay Aquarium showing how </a:t>
            </a:r>
            <a:r>
              <a:rPr lang="x-none" sz="1800" dirty="0" smtClean="0">
                <a:latin typeface="Arial"/>
                <a:cs typeface="Arial"/>
                <a:hlinkClick r:id="rId5"/>
              </a:rPr>
              <a:t>a bottom trawl functions</a:t>
            </a:r>
            <a:endParaRPr lang="en-US" sz="1800" dirty="0" smtClean="0">
              <a:latin typeface="Arial"/>
              <a:cs typeface="Arial"/>
            </a:endParaRPr>
          </a:p>
        </p:txBody>
      </p:sp>
      <p:pic>
        <p:nvPicPr>
          <p:cNvPr id="10"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098300" y="1489269"/>
            <a:ext cx="4970065" cy="1601018"/>
          </a:xfrm>
          <a:prstGeom prst="rect">
            <a:avLst/>
          </a:prstGeom>
        </p:spPr>
      </p:pic>
      <p:sp>
        <p:nvSpPr>
          <p:cNvPr id="13"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smtClean="0">
                <a:latin typeface="Arial"/>
                <a:cs typeface="Arial"/>
              </a:rPr>
              <a:t>1. Could this fishing method </a:t>
            </a:r>
            <a:r>
              <a:rPr lang="en-US" sz="1800" dirty="0" smtClean="0">
                <a:latin typeface="Arial"/>
                <a:cs typeface="Arial"/>
              </a:rPr>
              <a:t>affect the seafloor? How?</a:t>
            </a:r>
          </a:p>
          <a:p>
            <a:pPr marL="0" indent="0" algn="ctr">
              <a:spcBef>
                <a:spcPts val="300"/>
              </a:spcBef>
              <a:spcAft>
                <a:spcPts val="300"/>
              </a:spcAft>
              <a:buNone/>
            </a:pPr>
            <a:r>
              <a:rPr lang="en-US" sz="1800" dirty="0" smtClean="0">
                <a:latin typeface="Arial"/>
                <a:cs typeface="Arial"/>
              </a:rPr>
              <a:t>2. </a:t>
            </a:r>
            <a:r>
              <a:rPr lang="en-US" sz="1800" dirty="0">
                <a:latin typeface="Arial"/>
                <a:cs typeface="Arial"/>
              </a:rPr>
              <a:t>C</a:t>
            </a:r>
            <a:r>
              <a:rPr lang="en-US" sz="1800" dirty="0" smtClean="0">
                <a:latin typeface="Arial"/>
                <a:cs typeface="Arial"/>
              </a:rPr>
              <a:t>ould this fishing method impact other [non target] fish and marine creatures? How?</a:t>
            </a:r>
          </a:p>
          <a:p>
            <a:pPr marL="0" indent="0" algn="ctr">
              <a:spcBef>
                <a:spcPts val="300"/>
              </a:spcBef>
              <a:spcAft>
                <a:spcPts val="300"/>
              </a:spcAft>
              <a:buNone/>
            </a:pPr>
            <a:r>
              <a:rPr lang="en-US" sz="1800" dirty="0" smtClean="0">
                <a:latin typeface="Arial"/>
                <a:cs typeface="Arial"/>
              </a:rPr>
              <a:t>3. How can these impacts be reduced? </a:t>
            </a:r>
          </a:p>
          <a:p>
            <a:pPr marL="0" indent="0" algn="ctr">
              <a:spcBef>
                <a:spcPts val="300"/>
              </a:spcBef>
              <a:spcAft>
                <a:spcPts val="300"/>
              </a:spcAft>
              <a:buNone/>
            </a:pPr>
            <a:endParaRPr lang="en-US" sz="1800" dirty="0" smtClean="0">
              <a:latin typeface="Arial"/>
              <a:cs typeface="Arial"/>
            </a:endParaRPr>
          </a:p>
        </p:txBody>
      </p:sp>
    </p:spTree>
    <p:extLst>
      <p:ext uri="{BB962C8B-B14F-4D97-AF65-F5344CB8AC3E}">
        <p14:creationId xmlns:p14="http://schemas.microsoft.com/office/powerpoint/2010/main" val="2003037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METHODS</a:t>
            </a:r>
            <a:endParaRPr lang="en-US" sz="3100" dirty="0">
              <a:latin typeface="Arial Narrow"/>
              <a:cs typeface="Arial Narrow"/>
            </a:endParaRP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3966797" y="560734"/>
            <a:ext cx="5177204" cy="4335385"/>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[0:49] from Monterey Bay Aquarium about </a:t>
            </a:r>
            <a:r>
              <a:rPr lang="x-none" sz="1800" dirty="0" smtClean="0">
                <a:latin typeface="Arial"/>
                <a:cs typeface="Arial"/>
                <a:hlinkClick r:id="rId5"/>
              </a:rPr>
              <a:t>midwater trawling</a:t>
            </a:r>
            <a:endParaRPr lang="en-US" sz="1800" dirty="0" smtClean="0">
              <a:latin typeface="Arial"/>
              <a:cs typeface="Arial"/>
            </a:endParaRPr>
          </a:p>
        </p:txBody>
      </p:sp>
      <p:pic>
        <p:nvPicPr>
          <p:cNvPr id="3" name="Picture 2" descr="Screenshot 2020-06-15 20.43.39.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213" y="1096267"/>
            <a:ext cx="3460891" cy="1850835"/>
          </a:xfrm>
          <a:prstGeom prst="rect">
            <a:avLst/>
          </a:prstGeom>
        </p:spPr>
      </p:pic>
      <p:sp>
        <p:nvSpPr>
          <p:cNvPr id="10" name="Content Placeholder 2"/>
          <p:cNvSpPr txBox="1">
            <a:spLocks/>
          </p:cNvSpPr>
          <p:nvPr/>
        </p:nvSpPr>
        <p:spPr>
          <a:xfrm>
            <a:off x="4265004" y="1241617"/>
            <a:ext cx="4637696" cy="338294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algn="ctr">
              <a:spcBef>
                <a:spcPts val="300"/>
              </a:spcBef>
              <a:spcAft>
                <a:spcPts val="300"/>
              </a:spcAft>
              <a:buAutoNum type="arabicPeriod"/>
            </a:pPr>
            <a:r>
              <a:rPr lang="x-none" sz="1800" dirty="0" smtClean="0">
                <a:latin typeface="Arial"/>
                <a:cs typeface="Arial"/>
              </a:rPr>
              <a:t>How is this method different to bottom trawling?</a:t>
            </a:r>
          </a:p>
          <a:p>
            <a:pPr algn="ctr">
              <a:spcBef>
                <a:spcPts val="300"/>
              </a:spcBef>
              <a:spcAft>
                <a:spcPts val="300"/>
              </a:spcAft>
              <a:buAutoNum type="arabicPeriod"/>
            </a:pPr>
            <a:r>
              <a:rPr lang="x-none" sz="1800" dirty="0" smtClean="0">
                <a:latin typeface="Arial"/>
                <a:cs typeface="Arial"/>
              </a:rPr>
              <a:t>Could this fishing method </a:t>
            </a:r>
            <a:r>
              <a:rPr lang="en-US" sz="1800" dirty="0" smtClean="0">
                <a:latin typeface="Arial"/>
                <a:cs typeface="Arial"/>
              </a:rPr>
              <a:t>affect the habitat or seafloor?</a:t>
            </a:r>
          </a:p>
          <a:p>
            <a:pPr marL="0" indent="0" algn="ctr">
              <a:spcBef>
                <a:spcPts val="300"/>
              </a:spcBef>
              <a:spcAft>
                <a:spcPts val="300"/>
              </a:spcAft>
              <a:buNone/>
            </a:pPr>
            <a:r>
              <a:rPr lang="en-US" sz="1800" dirty="0">
                <a:latin typeface="Arial"/>
                <a:cs typeface="Arial"/>
              </a:rPr>
              <a:t>3</a:t>
            </a:r>
            <a:r>
              <a:rPr lang="en-US" sz="1800" dirty="0" smtClean="0">
                <a:latin typeface="Arial"/>
                <a:cs typeface="Arial"/>
              </a:rPr>
              <a:t>. </a:t>
            </a:r>
            <a:r>
              <a:rPr lang="en-US" sz="1800" dirty="0">
                <a:latin typeface="Arial"/>
                <a:cs typeface="Arial"/>
              </a:rPr>
              <a:t>C</a:t>
            </a:r>
            <a:r>
              <a:rPr lang="en-US" sz="1800" dirty="0" smtClean="0">
                <a:latin typeface="Arial"/>
                <a:cs typeface="Arial"/>
              </a:rPr>
              <a:t>ould this fishing method impact other [non target] fish and marine creatures? How?</a:t>
            </a:r>
          </a:p>
          <a:p>
            <a:pPr marL="0" indent="0" algn="ctr">
              <a:spcBef>
                <a:spcPts val="300"/>
              </a:spcBef>
              <a:spcAft>
                <a:spcPts val="300"/>
              </a:spcAft>
              <a:buNone/>
            </a:pPr>
            <a:r>
              <a:rPr lang="en-US" sz="1800" dirty="0">
                <a:latin typeface="Arial"/>
                <a:cs typeface="Arial"/>
              </a:rPr>
              <a:t>4</a:t>
            </a:r>
            <a:r>
              <a:rPr lang="en-US" sz="1800" dirty="0" smtClean="0">
                <a:latin typeface="Arial"/>
                <a:cs typeface="Arial"/>
              </a:rPr>
              <a:t>. How can these impacts be reduced? </a:t>
            </a:r>
          </a:p>
          <a:p>
            <a:pPr marL="0" indent="0" algn="ctr">
              <a:spcBef>
                <a:spcPts val="300"/>
              </a:spcBef>
              <a:spcAft>
                <a:spcPts val="300"/>
              </a:spcAft>
              <a:buNone/>
            </a:pPr>
            <a:endParaRPr lang="en-US" sz="1800" dirty="0" smtClean="0">
              <a:latin typeface="Arial"/>
              <a:cs typeface="Arial"/>
            </a:endParaRPr>
          </a:p>
        </p:txBody>
      </p:sp>
    </p:spTree>
    <p:extLst>
      <p:ext uri="{BB962C8B-B14F-4D97-AF65-F5344CB8AC3E}">
        <p14:creationId xmlns:p14="http://schemas.microsoft.com/office/powerpoint/2010/main" val="3036049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1187438"/>
            <a:ext cx="4791439" cy="3526158"/>
          </a:xfrm>
          <a:prstGeom prst="rect">
            <a:avLst/>
          </a:prstGeom>
        </p:spPr>
      </p:pic>
      <p:pic>
        <p:nvPicPr>
          <p:cNvPr id="14" name="Picture 13">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06022" y="1400278"/>
            <a:ext cx="4111261" cy="222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673302">
            <a:off x="3430090" y="3562647"/>
            <a:ext cx="1715161" cy="1073892"/>
          </a:xfrm>
          <a:prstGeom prst="rect">
            <a:avLst/>
          </a:prstGeom>
        </p:spPr>
      </p:pic>
      <p:sp>
        <p:nvSpPr>
          <p:cNvPr id="16" name="Content Placeholder 2"/>
          <p:cNvSpPr txBox="1">
            <a:spLocks/>
          </p:cNvSpPr>
          <p:nvPr/>
        </p:nvSpPr>
        <p:spPr>
          <a:xfrm>
            <a:off x="395862" y="1837368"/>
            <a:ext cx="3891809" cy="2876227"/>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r>
              <a:rPr lang="x-none" sz="2000" b="1" dirty="0" smtClean="0">
                <a:solidFill>
                  <a:srgbClr val="175EAA"/>
                </a:solidFill>
                <a:latin typeface="Arial Narrow"/>
                <a:cs typeface="Arial Narrow"/>
              </a:rPr>
              <a:t>MAHI </a:t>
            </a:r>
            <a:r>
              <a:rPr lang="x-none" sz="2000" b="1" dirty="0">
                <a:solidFill>
                  <a:srgbClr val="175EAA"/>
                </a:solidFill>
                <a:latin typeface="Arial Narrow"/>
                <a:cs typeface="Arial Narrow"/>
              </a:rPr>
              <a:t>/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Aft>
                <a:spcPts val="300"/>
              </a:spcAft>
              <a:buNone/>
            </a:pPr>
            <a:r>
              <a:rPr lang="en-US" sz="2100" dirty="0" smtClean="0">
                <a:latin typeface="Arial"/>
                <a:cs typeface="Arial"/>
              </a:rPr>
              <a:t>Learn </a:t>
            </a:r>
            <a:r>
              <a:rPr lang="en-US" sz="2100" dirty="0">
                <a:latin typeface="Arial"/>
                <a:cs typeface="Arial"/>
              </a:rPr>
              <a:t>about fishing in Greenland and get a feel for how hard it is to trawl by playing this super cool </a:t>
            </a:r>
            <a:r>
              <a:rPr lang="en-US" sz="2100" dirty="0">
                <a:latin typeface="Arial"/>
                <a:cs typeface="Arial"/>
                <a:hlinkClick r:id="rId5"/>
              </a:rPr>
              <a:t>Tricky Trawling game</a:t>
            </a:r>
            <a:r>
              <a:rPr lang="en-US" sz="2100" dirty="0">
                <a:latin typeface="Arial"/>
                <a:cs typeface="Arial"/>
              </a:rPr>
              <a:t> </a:t>
            </a:r>
            <a:endParaRPr lang="en-US" sz="2100" dirty="0" smtClean="0">
              <a:latin typeface="Arial"/>
              <a:cs typeface="Arial"/>
            </a:endParaRPr>
          </a:p>
          <a:p>
            <a:pPr marL="0" indent="0">
              <a:spcAft>
                <a:spcPts val="300"/>
              </a:spcAft>
              <a:buNone/>
            </a:pPr>
            <a:endParaRPr lang="en-US" sz="1800" dirty="0" smtClean="0">
              <a:solidFill>
                <a:srgbClr val="175EAA"/>
              </a:solidFill>
              <a:latin typeface="Arial"/>
              <a:cs typeface="Arial"/>
            </a:endParaRPr>
          </a:p>
          <a:p>
            <a:pPr marL="0" indent="0">
              <a:spcAft>
                <a:spcPts val="300"/>
              </a:spcAft>
              <a:buFont typeface="Arial"/>
              <a:buNone/>
            </a:pPr>
            <a:endParaRPr lang="en-US" sz="1800" dirty="0" smtClean="0">
              <a:solidFill>
                <a:srgbClr val="175EAA"/>
              </a:solidFill>
              <a:latin typeface="Arial"/>
              <a:cs typeface="Arial"/>
            </a:endParaRPr>
          </a:p>
        </p:txBody>
      </p:sp>
      <p:sp>
        <p:nvSpPr>
          <p:cNvPr id="2" name="TextBox 1"/>
          <p:cNvSpPr txBox="1"/>
          <p:nvPr/>
        </p:nvSpPr>
        <p:spPr>
          <a:xfrm rot="16200000">
            <a:off x="6784171" y="2912086"/>
            <a:ext cx="4352562" cy="338554"/>
          </a:xfrm>
          <a:prstGeom prst="rect">
            <a:avLst/>
          </a:prstGeom>
          <a:noFill/>
        </p:spPr>
        <p:txBody>
          <a:bodyPr wrap="square" rtlCol="0">
            <a:spAutoFit/>
          </a:bodyPr>
          <a:lstStyle/>
          <a:p>
            <a:pPr algn="ctr"/>
            <a:r>
              <a:rPr lang="en-US" sz="1600" dirty="0" smtClean="0">
                <a:solidFill>
                  <a:srgbClr val="005DAA"/>
                </a:solidFill>
                <a:latin typeface="Arial"/>
                <a:cs typeface="Arial"/>
              </a:rPr>
              <a:t>Game created by ZSL See </a:t>
            </a:r>
            <a:r>
              <a:rPr lang="en-US" sz="1600" dirty="0" err="1" smtClean="0">
                <a:solidFill>
                  <a:srgbClr val="005DAA"/>
                </a:solidFill>
                <a:latin typeface="Arial"/>
                <a:cs typeface="Arial"/>
              </a:rPr>
              <a:t>campaign.zsl.org</a:t>
            </a:r>
            <a:endParaRPr lang="en-US" sz="1600" dirty="0">
              <a:solidFill>
                <a:srgbClr val="005DAA"/>
              </a:solidFill>
              <a:latin typeface="Arial"/>
              <a:cs typeface="Arial"/>
            </a:endParaRPr>
          </a:p>
        </p:txBody>
      </p:sp>
    </p:spTree>
    <p:extLst>
      <p:ext uri="{BB962C8B-B14F-4D97-AF65-F5344CB8AC3E}">
        <p14:creationId xmlns:p14="http://schemas.microsoft.com/office/powerpoint/2010/main" val="2543305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dissolve">
                                      <p:cBhvr>
                                        <p:cTn id="7" dur="500"/>
                                        <p:tgtEl>
                                          <p:spTgt spid="1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dissolve">
                                      <p:cBhvr>
                                        <p:cTn id="10" dur="500"/>
                                        <p:tgtEl>
                                          <p:spTgt spid="16">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hell-2479831_1280.png"/>
          <p:cNvPicPr>
            <a:picLocks noGrp="1" noChangeAspect="1"/>
          </p:cNvPicPr>
          <p:nvPr>
            <p:ph sz="half" idx="2"/>
          </p:nvPr>
        </p:nvPicPr>
        <p:blipFill>
          <a:blip r:embed="rId3" cstate="print">
            <a:extLst>
              <a:ext uri="{28A0092B-C50C-407E-A947-70E740481C1C}">
                <a14:useLocalDpi xmlns:a14="http://schemas.microsoft.com/office/drawing/2010/main"/>
              </a:ext>
            </a:extLst>
          </a:blip>
          <a:srcRect l="-44606" r="-44606"/>
          <a:stretch>
            <a:fillRect/>
          </a:stretch>
        </p:blipFill>
        <p:spPr>
          <a:xfrm>
            <a:off x="4918323" y="2867571"/>
            <a:ext cx="4407083" cy="1923395"/>
          </a:xfr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FISHING </a:t>
            </a:r>
            <a:r>
              <a:rPr lang="en-US" sz="3100" dirty="0">
                <a:latin typeface="Arial Narrow"/>
                <a:cs typeface="Arial Narrow"/>
              </a:rPr>
              <a:t>METHODS</a:t>
            </a:r>
          </a:p>
        </p:txBody>
      </p:sp>
      <p:sp>
        <p:nvSpPr>
          <p:cNvPr id="4" name="Content Placeholder 2"/>
          <p:cNvSpPr>
            <a:spLocks noGrp="1"/>
          </p:cNvSpPr>
          <p:nvPr>
            <p:ph sz="half" idx="1"/>
          </p:nvPr>
        </p:nvSpPr>
        <p:spPr>
          <a:xfrm>
            <a:off x="171068" y="1005524"/>
            <a:ext cx="4068379" cy="3381395"/>
          </a:xfrm>
        </p:spPr>
        <p:txBody>
          <a:bodyPr>
            <a:noAutofit/>
          </a:bodyPr>
          <a:lstStyle/>
          <a:p>
            <a:pPr marL="0" indent="0">
              <a:spcAft>
                <a:spcPts val="300"/>
              </a:spcAft>
              <a:buNone/>
            </a:pPr>
            <a:r>
              <a:rPr lang="en-AU" sz="2000" b="1" dirty="0">
                <a:solidFill>
                  <a:srgbClr val="00B194"/>
                </a:solidFill>
                <a:latin typeface="Arial Narrow"/>
                <a:cs typeface="Arial Narrow"/>
              </a:rPr>
              <a:t>KŌRERORERO / </a:t>
            </a:r>
            <a:r>
              <a:rPr lang="en-AU" sz="2000" b="1" dirty="0" smtClean="0">
                <a:solidFill>
                  <a:srgbClr val="00B194"/>
                </a:solidFill>
                <a:latin typeface="Arial Narrow"/>
                <a:cs typeface="Arial Narrow"/>
              </a:rPr>
              <a:t>DISCUSSION</a:t>
            </a:r>
            <a:endParaRPr lang="en-US" sz="2000" b="1" dirty="0" smtClean="0">
              <a:solidFill>
                <a:srgbClr val="175EAA"/>
              </a:solidFill>
            </a:endParaRPr>
          </a:p>
          <a:p>
            <a:pPr marL="0" indent="0">
              <a:spcAft>
                <a:spcPts val="300"/>
              </a:spcAft>
              <a:buNone/>
            </a:pPr>
            <a:r>
              <a:rPr lang="en-US" sz="1800" b="1" dirty="0" smtClean="0">
                <a:solidFill>
                  <a:srgbClr val="175EAA"/>
                </a:solidFill>
              </a:rPr>
              <a:t>Dredges </a:t>
            </a:r>
          </a:p>
          <a:p>
            <a:pPr>
              <a:spcAft>
                <a:spcPts val="300"/>
              </a:spcAft>
            </a:pPr>
            <a:r>
              <a:rPr lang="en-US" sz="1800" dirty="0" smtClean="0"/>
              <a:t>Tow rigid </a:t>
            </a:r>
            <a:r>
              <a:rPr lang="en-US" sz="1800" dirty="0"/>
              <a:t>structures </a:t>
            </a:r>
            <a:r>
              <a:rPr lang="en-US" sz="1800" dirty="0" smtClean="0"/>
              <a:t>on the seabed to harvest bivalves [shellfish with two shells] </a:t>
            </a:r>
          </a:p>
          <a:p>
            <a:pPr>
              <a:spcAft>
                <a:spcPts val="300"/>
              </a:spcAft>
            </a:pPr>
            <a:r>
              <a:rPr lang="en-US" sz="1800" dirty="0" smtClean="0"/>
              <a:t>Are used to catch ngā </a:t>
            </a:r>
            <a:r>
              <a:rPr lang="en-US" sz="1800" dirty="0" err="1" smtClean="0"/>
              <a:t>tupa</a:t>
            </a:r>
            <a:r>
              <a:rPr lang="en-US" sz="1800" dirty="0" smtClean="0"/>
              <a:t> or scallops </a:t>
            </a:r>
            <a:r>
              <a:rPr lang="en-US" sz="1800" dirty="0"/>
              <a:t>i</a:t>
            </a:r>
            <a:r>
              <a:rPr lang="en-US" sz="1800" dirty="0" smtClean="0"/>
              <a:t>n Aotearoa New Zealand </a:t>
            </a:r>
          </a:p>
          <a:p>
            <a:pPr>
              <a:spcAft>
                <a:spcPts val="300"/>
              </a:spcAft>
            </a:pPr>
            <a:r>
              <a:rPr lang="en-US" sz="1800" dirty="0" smtClean="0"/>
              <a:t>The famous </a:t>
            </a:r>
            <a:r>
              <a:rPr lang="en-US" sz="1800" dirty="0" err="1" smtClean="0"/>
              <a:t>tio</a:t>
            </a:r>
            <a:r>
              <a:rPr lang="en-US" sz="1800" dirty="0" smtClean="0"/>
              <a:t> </a:t>
            </a:r>
            <a:r>
              <a:rPr lang="en-US" sz="1800" dirty="0" err="1" smtClean="0"/>
              <a:t>paruparu</a:t>
            </a:r>
            <a:r>
              <a:rPr lang="en-US" sz="1800" dirty="0" smtClean="0"/>
              <a:t> or Bluff Oysters are also fished using the dredge method</a:t>
            </a:r>
            <a:endParaRPr lang="en-US" sz="1800" dirty="0"/>
          </a:p>
        </p:txBody>
      </p:sp>
      <p:pic>
        <p:nvPicPr>
          <p:cNvPr id="7" name="Content Placeholder 15"/>
          <p:cNvPicPr>
            <a:picLocks/>
          </p:cNvPicPr>
          <p:nvPr/>
        </p:nvPicPr>
        <p:blipFill rotWithShape="1">
          <a:blip r:embed="rId4" cstate="print">
            <a:extLst>
              <a:ext uri="{28A0092B-C50C-407E-A947-70E740481C1C}">
                <a14:useLocalDpi xmlns:a14="http://schemas.microsoft.com/office/drawing/2010/main"/>
              </a:ext>
            </a:extLst>
          </a:blip>
          <a:srcRect t="-1594"/>
          <a:stretch/>
        </p:blipFill>
        <p:spPr bwMode="auto">
          <a:xfrm>
            <a:off x="5337097" y="1009346"/>
            <a:ext cx="3708622" cy="177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1092" y="2867571"/>
            <a:ext cx="2138633" cy="886629"/>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53357" flipV="1">
            <a:off x="2884098" y="1282861"/>
            <a:ext cx="2341192" cy="919305"/>
          </a:xfrm>
          <a:prstGeom prst="rect">
            <a:avLst/>
          </a:prstGeom>
        </p:spPr>
      </p:pic>
    </p:spTree>
    <p:extLst>
      <p:ext uri="{BB962C8B-B14F-4D97-AF65-F5344CB8AC3E}">
        <p14:creationId xmlns:p14="http://schemas.microsoft.com/office/powerpoint/2010/main" val="4223101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110275</TotalTime>
  <Words>2593</Words>
  <Application>Microsoft Macintosh PowerPoint</Application>
  <PresentationFormat>On-screen Show (16:9)</PresentationFormat>
  <Paragraphs>283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MIHI / INTRODUCTION</vt:lpstr>
      <vt:lpstr>MIHI /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FISHING METHODS</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310</cp:revision>
  <dcterms:created xsi:type="dcterms:W3CDTF">2020-04-01T02:04:56Z</dcterms:created>
  <dcterms:modified xsi:type="dcterms:W3CDTF">2021-02-14T07:05:30Z</dcterms:modified>
</cp:coreProperties>
</file>