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saveSubsetFonts="1" autoCompressPictures="0">
  <p:sldMasterIdLst>
    <p:sldMasterId id="2147483648" r:id="rId1"/>
  </p:sldMasterIdLst>
  <p:notesMasterIdLst>
    <p:notesMasterId r:id="rId6"/>
  </p:notesMasterIdLst>
  <p:handoutMasterIdLst>
    <p:handoutMasterId r:id="rId7"/>
  </p:handoutMasterIdLst>
  <p:sldIdLst>
    <p:sldId id="326" r:id="rId2"/>
    <p:sldId id="345" r:id="rId3"/>
    <p:sldId id="344" r:id="rId4"/>
    <p:sldId id="340"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30" autoAdjust="0"/>
    <p:restoredTop sz="66511" autoAdjust="0"/>
  </p:normalViewPr>
  <p:slideViewPr>
    <p:cSldViewPr snapToGrid="0" snapToObjects="1">
      <p:cViewPr varScale="1">
        <p:scale>
          <a:sx n="72" d="100"/>
          <a:sy n="72" d="100"/>
        </p:scale>
        <p:origin x="-1536" y="-104"/>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3344"/>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63D636-57FD-C34F-9638-7FDF7E924D20}" type="datetimeFigureOut">
              <a:rPr lang="en-US" smtClean="0"/>
              <a:t>14/02/21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75A6D9-68AA-E046-9950-1BFE144F6933}" type="slidenum">
              <a:rPr lang="en-US" smtClean="0"/>
              <a:t>‹#›</a:t>
            </a:fld>
            <a:endParaRPr lang="en-US"/>
          </a:p>
        </p:txBody>
      </p:sp>
    </p:spTree>
    <p:extLst>
      <p:ext uri="{BB962C8B-B14F-4D97-AF65-F5344CB8AC3E}">
        <p14:creationId xmlns:p14="http://schemas.microsoft.com/office/powerpoint/2010/main" val="2537622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14/02/21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Arial"/>
                <a:cs typeface="Arial"/>
              </a:rPr>
              <a:t>TEACHER </a:t>
            </a:r>
            <a:r>
              <a:rPr lang="en-US" sz="1200" b="1" dirty="0" smtClean="0">
                <a:solidFill>
                  <a:srgbClr val="005DAA"/>
                </a:solidFill>
                <a:latin typeface="Arial"/>
                <a:cs typeface="Arial"/>
              </a:rPr>
              <a:t>NOTES</a:t>
            </a:r>
            <a:endParaRPr lang="en-US" b="1" dirty="0" smtClean="0">
              <a:solidFill>
                <a:srgbClr val="005DAA"/>
              </a:solidFill>
              <a:latin typeface="Arial"/>
              <a:cs typeface="Arial"/>
            </a:endParaRPr>
          </a:p>
          <a:p>
            <a:endParaRPr lang="en-US" dirty="0" smtClean="0"/>
          </a:p>
          <a:p>
            <a:r>
              <a:rPr lang="en-US" dirty="0" smtClean="0"/>
              <a:t>Film clip is: https://</a:t>
            </a:r>
            <a:r>
              <a:rPr lang="en-US" dirty="0" err="1" smtClean="0"/>
              <a:t>www.youtube.com</a:t>
            </a:r>
            <a:r>
              <a:rPr lang="en-US" dirty="0" smtClean="0"/>
              <a:t>/</a:t>
            </a:r>
            <a:r>
              <a:rPr lang="en-US" dirty="0" err="1" smtClean="0"/>
              <a:t>watch?v</a:t>
            </a:r>
            <a:r>
              <a:rPr lang="en-US" dirty="0" smtClean="0"/>
              <a:t>=s1jg8-LZXws</a:t>
            </a:r>
          </a:p>
        </p:txBody>
      </p:sp>
      <p:sp>
        <p:nvSpPr>
          <p:cNvPr id="4" name="Slide Number Placeholder 3"/>
          <p:cNvSpPr>
            <a:spLocks noGrp="1"/>
          </p:cNvSpPr>
          <p:nvPr>
            <p:ph type="sldNum" sz="quarter" idx="10"/>
          </p:nvPr>
        </p:nvSpPr>
        <p:spPr/>
        <p:txBody>
          <a:bodyPr/>
          <a:lstStyle/>
          <a:p>
            <a:fld id="{F84DFFE2-AB0B-A546-BA03-FA78CA7417E4}" type="slidenum">
              <a:rPr lang="en-US" smtClean="0"/>
              <a:t>27</a:t>
            </a:fld>
            <a:endParaRPr lang="en-US"/>
          </a:p>
        </p:txBody>
      </p:sp>
    </p:spTree>
    <p:extLst>
      <p:ext uri="{BB962C8B-B14F-4D97-AF65-F5344CB8AC3E}">
        <p14:creationId xmlns:p14="http://schemas.microsoft.com/office/powerpoint/2010/main" val="27630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Arial"/>
                <a:cs typeface="Arial"/>
              </a:rPr>
              <a:t>TEACHER </a:t>
            </a:r>
            <a:r>
              <a:rPr lang="en-US" sz="1200" b="1" dirty="0" smtClean="0">
                <a:solidFill>
                  <a:srgbClr val="005DAA"/>
                </a:solidFill>
                <a:latin typeface="Arial"/>
                <a:cs typeface="Arial"/>
              </a:rPr>
              <a:t>NOTES</a:t>
            </a:r>
            <a:endParaRPr lang="en-US" b="1" dirty="0" smtClean="0">
              <a:solidFill>
                <a:srgbClr val="005DAA"/>
              </a:solidFill>
              <a:latin typeface="Arial"/>
              <a:cs typeface="Arial"/>
            </a:endParaRPr>
          </a:p>
          <a:p>
            <a:endParaRPr lang="en-US" dirty="0" smtClean="0">
              <a:latin typeface="Arial"/>
              <a:cs typeface="Arial"/>
            </a:endParaRPr>
          </a:p>
          <a:p>
            <a:r>
              <a:rPr lang="en-US" dirty="0" smtClean="0">
                <a:latin typeface="Arial"/>
                <a:cs typeface="Arial"/>
              </a:rPr>
              <a:t>Sea</a:t>
            </a:r>
            <a:r>
              <a:rPr lang="en-US" baseline="0" dirty="0" smtClean="0">
                <a:latin typeface="Arial"/>
                <a:cs typeface="Arial"/>
              </a:rPr>
              <a:t> pens are animals and belong to the phylum </a:t>
            </a:r>
            <a:r>
              <a:rPr lang="en-US" baseline="0" dirty="0" err="1" smtClean="0">
                <a:latin typeface="Arial"/>
                <a:cs typeface="Arial"/>
              </a:rPr>
              <a:t>cnidaria</a:t>
            </a:r>
            <a:r>
              <a:rPr lang="en-US" baseline="0" dirty="0" smtClean="0">
                <a:latin typeface="Arial"/>
                <a:cs typeface="Arial"/>
              </a:rPr>
              <a:t> (known for their stinging cells). Other cnidarians include sea anemone, jelly fish and corals.  Sea pens grow up to 45cm tall and are found on sandy seafloors in the ocean at depths of 45 </a:t>
            </a:r>
            <a:r>
              <a:rPr lang="mr-IN" baseline="0" dirty="0" smtClean="0">
                <a:latin typeface="Arial"/>
                <a:cs typeface="Arial"/>
              </a:rPr>
              <a:t>–</a:t>
            </a:r>
            <a:r>
              <a:rPr lang="en-US" baseline="0" dirty="0" smtClean="0">
                <a:latin typeface="Arial"/>
                <a:cs typeface="Arial"/>
              </a:rPr>
              <a:t> 225m. </a:t>
            </a:r>
          </a:p>
          <a:p>
            <a:endParaRPr lang="en-US"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Arial"/>
                <a:cs typeface="Arial"/>
              </a:rPr>
              <a:t>USEFUL RESOURCES / RĀRANGI PUKAPUKA</a:t>
            </a:r>
            <a:endParaRPr lang="en-US" b="1" baseline="0" dirty="0" smtClean="0">
              <a:latin typeface="Arial"/>
              <a:cs typeface="Arial"/>
            </a:endParaRPr>
          </a:p>
          <a:p>
            <a:endParaRPr lang="en-US" baseline="0" dirty="0" smtClean="0">
              <a:latin typeface="Arial"/>
              <a:cs typeface="Arial"/>
            </a:endParaRPr>
          </a:p>
          <a:p>
            <a:r>
              <a:rPr lang="en-US" dirty="0" smtClean="0">
                <a:latin typeface="Arial"/>
                <a:cs typeface="Arial"/>
              </a:rPr>
              <a:t>For more information on sea pens</a:t>
            </a:r>
            <a:r>
              <a:rPr lang="en-US" baseline="0" dirty="0" smtClean="0">
                <a:latin typeface="Arial"/>
                <a:cs typeface="Arial"/>
              </a:rPr>
              <a:t> see: https://</a:t>
            </a:r>
            <a:r>
              <a:rPr lang="en-US" baseline="0" dirty="0" err="1" smtClean="0">
                <a:latin typeface="Arial"/>
                <a:cs typeface="Arial"/>
              </a:rPr>
              <a:t>www.montereybayaquarium.org</a:t>
            </a:r>
            <a:r>
              <a:rPr lang="en-US" baseline="0" dirty="0" smtClean="0">
                <a:latin typeface="Arial"/>
                <a:cs typeface="Arial"/>
              </a:rPr>
              <a:t>/animals/animals-a-to-z/sea-pen</a:t>
            </a:r>
          </a:p>
        </p:txBody>
      </p:sp>
      <p:sp>
        <p:nvSpPr>
          <p:cNvPr id="4" name="Slide Number Placeholder 3"/>
          <p:cNvSpPr>
            <a:spLocks noGrp="1"/>
          </p:cNvSpPr>
          <p:nvPr>
            <p:ph type="sldNum" sz="quarter" idx="10"/>
          </p:nvPr>
        </p:nvSpPr>
        <p:spPr/>
        <p:txBody>
          <a:bodyPr/>
          <a:lstStyle/>
          <a:p>
            <a:fld id="{F84DFFE2-AB0B-A546-BA03-FA78CA7417E4}" type="slidenum">
              <a:rPr lang="en-US" smtClean="0"/>
              <a:t>28</a:t>
            </a:fld>
            <a:endParaRPr lang="en-US"/>
          </a:p>
        </p:txBody>
      </p:sp>
    </p:spTree>
    <p:extLst>
      <p:ext uri="{BB962C8B-B14F-4D97-AF65-F5344CB8AC3E}">
        <p14:creationId xmlns:p14="http://schemas.microsoft.com/office/powerpoint/2010/main" val="27630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Arial"/>
                <a:cs typeface="Arial"/>
              </a:rPr>
              <a:t>TEACHER </a:t>
            </a:r>
            <a:r>
              <a:rPr lang="en-US" sz="1200" b="1" dirty="0" smtClean="0">
                <a:solidFill>
                  <a:srgbClr val="005DAA"/>
                </a:solidFill>
                <a:latin typeface="Arial"/>
                <a:cs typeface="Arial"/>
              </a:rPr>
              <a:t>NOTES</a:t>
            </a:r>
            <a:endParaRPr lang="en-US" b="1" dirty="0" smtClean="0">
              <a:solidFill>
                <a:srgbClr val="005DAA"/>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29</a:t>
            </a:fld>
            <a:endParaRPr lang="en-US"/>
          </a:p>
        </p:txBody>
      </p:sp>
    </p:spTree>
    <p:extLst>
      <p:ext uri="{BB962C8B-B14F-4D97-AF65-F5344CB8AC3E}">
        <p14:creationId xmlns:p14="http://schemas.microsoft.com/office/powerpoint/2010/main" val="163671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Arial"/>
                <a:cs typeface="Arial"/>
              </a:rPr>
              <a:t>TEACHER </a:t>
            </a:r>
            <a:r>
              <a:rPr lang="en-US" sz="1200" b="1" dirty="0" smtClean="0">
                <a:solidFill>
                  <a:srgbClr val="005DAA"/>
                </a:solidFill>
                <a:latin typeface="Arial"/>
                <a:cs typeface="Arial"/>
              </a:rPr>
              <a:t>NOTES</a:t>
            </a:r>
            <a:endParaRPr lang="en-US" b="1" dirty="0" smtClean="0">
              <a:solidFill>
                <a:srgbClr val="005DAA"/>
              </a:solidFill>
              <a:latin typeface="Arial"/>
              <a:cs typeface="Arial"/>
            </a:endParaRPr>
          </a:p>
          <a:p>
            <a:endParaRPr lang="en-US" dirty="0" smtClean="0">
              <a:latin typeface="Arial"/>
              <a:cs typeface="Arial"/>
            </a:endParaRPr>
          </a:p>
          <a:p>
            <a:r>
              <a:rPr lang="en-US" dirty="0" smtClean="0">
                <a:latin typeface="Arial"/>
                <a:cs typeface="Arial"/>
              </a:rPr>
              <a:t>Film URL: 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watch?v</a:t>
            </a:r>
            <a:r>
              <a:rPr lang="en-US" dirty="0" smtClean="0">
                <a:latin typeface="Arial"/>
                <a:cs typeface="Arial"/>
              </a:rPr>
              <a:t>=s1jg8-LZXws</a:t>
            </a:r>
          </a:p>
          <a:p>
            <a:endParaRPr lang="en-US" dirty="0" smtClean="0">
              <a:latin typeface="Arial"/>
              <a:cs typeface="Arial"/>
            </a:endParaRPr>
          </a:p>
          <a:p>
            <a:r>
              <a:rPr lang="en-US" b="1" dirty="0" smtClean="0">
                <a:solidFill>
                  <a:srgbClr val="005DAA"/>
                </a:solidFill>
                <a:latin typeface="Arial"/>
                <a:cs typeface="Arial"/>
              </a:rPr>
              <a:t>MAHI / ACTIVITY</a:t>
            </a:r>
          </a:p>
          <a:p>
            <a:endParaRPr lang="en-US" dirty="0" smtClean="0">
              <a:latin typeface="Arial"/>
              <a:cs typeface="Arial"/>
            </a:endParaRPr>
          </a:p>
          <a:p>
            <a:r>
              <a:rPr lang="en-US" dirty="0" smtClean="0">
                <a:latin typeface="Arial"/>
                <a:cs typeface="Arial"/>
              </a:rPr>
              <a:t>Activity</a:t>
            </a:r>
            <a:r>
              <a:rPr lang="en-US" baseline="0" dirty="0" smtClean="0">
                <a:latin typeface="Arial"/>
                <a:cs typeface="Arial"/>
              </a:rPr>
              <a:t> 4.1 Bycatch in a bucket is a game that can be played indoors and encourages learners to experience how hard it is to catch just the species that you want! </a:t>
            </a:r>
          </a:p>
          <a:p>
            <a:endParaRPr lang="en-US" baseline="0" dirty="0" smtClean="0">
              <a:latin typeface="Arial"/>
              <a:cs typeface="Arial"/>
            </a:endParaRPr>
          </a:p>
          <a:p>
            <a:r>
              <a:rPr lang="en-US" baseline="0" dirty="0" smtClean="0">
                <a:latin typeface="Arial"/>
                <a:cs typeface="Arial"/>
              </a:rPr>
              <a:t>Scratch home page URL: https://</a:t>
            </a:r>
            <a:r>
              <a:rPr lang="en-US" baseline="0" dirty="0" err="1" smtClean="0">
                <a:latin typeface="Arial"/>
                <a:cs typeface="Arial"/>
              </a:rPr>
              <a:t>scratch.mit.edu</a:t>
            </a:r>
            <a:r>
              <a:rPr lang="en-US" baseline="0" dirty="0" smtClean="0">
                <a:latin typeface="Arial"/>
                <a:cs typeface="Arial"/>
              </a:rPr>
              <a:t> </a:t>
            </a:r>
          </a:p>
          <a:p>
            <a:endParaRPr lang="en-US" baseline="0" dirty="0" smtClean="0">
              <a:latin typeface="Arial"/>
              <a:cs typeface="Arial"/>
            </a:endParaRPr>
          </a:p>
          <a:p>
            <a:r>
              <a:rPr lang="en-US" baseline="0" dirty="0" smtClean="0">
                <a:latin typeface="Arial"/>
                <a:cs typeface="Arial"/>
              </a:rPr>
              <a:t>Scratch example game URL: https://</a:t>
            </a:r>
            <a:r>
              <a:rPr lang="en-US" baseline="0" dirty="0" err="1" smtClean="0">
                <a:latin typeface="Arial"/>
                <a:cs typeface="Arial"/>
              </a:rPr>
              <a:t>scratch.mit.edu</a:t>
            </a:r>
            <a:r>
              <a:rPr lang="en-US" baseline="0" dirty="0" smtClean="0">
                <a:latin typeface="Arial"/>
                <a:cs typeface="Arial"/>
              </a:rPr>
              <a:t>/projects/181036139/</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30</a:t>
            </a:fld>
            <a:endParaRPr lang="en-US"/>
          </a:p>
        </p:txBody>
      </p:sp>
    </p:spTree>
    <p:extLst>
      <p:ext uri="{BB962C8B-B14F-4D97-AF65-F5344CB8AC3E}">
        <p14:creationId xmlns:p14="http://schemas.microsoft.com/office/powerpoint/2010/main" val="30921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file://localhost/Users/rika/Dropbox/MSC%20Job/2020/MSC%20templates%20and%20graphics/FISH%20SWIRL/Rika%20final%20banner%20files/Rect%20Banner%20Fish%20Swirl%20SMALL.png" TargetMode="Externa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11" name="Picture 10"/>
          <p:cNvPicPr/>
          <p:nvPr userDrawn="1"/>
        </p:nvPicPr>
        <p:blipFill>
          <a:blip r:embed="rId9" cstate="print">
            <a:extLst>
              <a:ext uri="{28A0092B-C50C-407E-A947-70E740481C1C}">
                <a14:useLocalDpi xmlns:a14="http://schemas.microsoft.com/office/drawing/2010/main"/>
              </a:ext>
            </a:extLst>
          </a:blip>
          <a:stretch>
            <a:fillRect/>
          </a:stretch>
        </p:blipFill>
        <p:spPr>
          <a:xfrm>
            <a:off x="0" y="4367232"/>
            <a:ext cx="8255350" cy="776268"/>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s1jg8-LZXws"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scratch.mit.edu" TargetMode="External"/><Relationship Id="rId5" Type="http://schemas.openxmlformats.org/officeDocument/2006/relationships/hyperlink" Target="https://scratch.mit.edu/projects/181036139/" TargetMode="External"/><Relationship Id="rId6" Type="http://schemas.openxmlformats.org/officeDocument/2006/relationships/hyperlink" Target="https://www.youtube.com/watch?v=_3od7CqoQfs&amp;feature=emb_logo" TargetMode="External"/><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624" y="2245804"/>
            <a:ext cx="5509080" cy="2496750"/>
          </a:xfrm>
          <a:prstGeom prst="rect">
            <a:avLst/>
          </a:prstGeom>
        </p:spPr>
      </p:pic>
      <p:sp>
        <p:nvSpPr>
          <p:cNvPr id="3" name="Content Placeholder 2"/>
          <p:cNvSpPr>
            <a:spLocks noGrp="1"/>
          </p:cNvSpPr>
          <p:nvPr>
            <p:ph idx="1"/>
          </p:nvPr>
        </p:nvSpPr>
        <p:spPr>
          <a:xfrm>
            <a:off x="197846" y="957612"/>
            <a:ext cx="4916241" cy="3685990"/>
          </a:xfrm>
        </p:spPr>
        <p:txBody>
          <a:bodyPr>
            <a:normAutofit fontScale="77500" lnSpcReduction="20000"/>
          </a:bodyPr>
          <a:lstStyle/>
          <a:p>
            <a:pPr marL="0" indent="0">
              <a:spcBef>
                <a:spcPts val="600"/>
              </a:spcBef>
              <a:buNone/>
            </a:pPr>
            <a:r>
              <a:rPr lang="en-AU" sz="2900" b="1" dirty="0">
                <a:solidFill>
                  <a:srgbClr val="00B194"/>
                </a:solidFill>
                <a:latin typeface="Arial Narrow"/>
                <a:cs typeface="Arial Narrow"/>
              </a:rPr>
              <a:t>KŌRERORERO / DISCUSSION</a:t>
            </a:r>
            <a:endParaRPr lang="en-AU" sz="2900" b="1" dirty="0">
              <a:solidFill>
                <a:srgbClr val="175EAA"/>
              </a:solidFill>
              <a:latin typeface="Arial Narrow"/>
              <a:cs typeface="Arial Narrow"/>
            </a:endParaRPr>
          </a:p>
          <a:p>
            <a:pPr marL="0" indent="0">
              <a:spcBef>
                <a:spcPts val="600"/>
              </a:spcBef>
              <a:spcAft>
                <a:spcPts val="600"/>
              </a:spcAft>
              <a:buNone/>
            </a:pPr>
            <a:r>
              <a:rPr lang="en-US" sz="2300" dirty="0" smtClean="0"/>
              <a:t>Two important ways that fishing can affect the marine environment are:</a:t>
            </a:r>
          </a:p>
          <a:p>
            <a:pPr>
              <a:spcBef>
                <a:spcPts val="300"/>
              </a:spcBef>
              <a:spcAft>
                <a:spcPts val="300"/>
              </a:spcAft>
              <a:buAutoNum type="arabicParenBoth"/>
            </a:pPr>
            <a:r>
              <a:rPr lang="en-US" sz="2300" dirty="0" smtClean="0"/>
              <a:t> Habitat damage </a:t>
            </a:r>
          </a:p>
          <a:p>
            <a:pPr>
              <a:spcBef>
                <a:spcPts val="300"/>
              </a:spcBef>
              <a:spcAft>
                <a:spcPts val="300"/>
              </a:spcAft>
              <a:buAutoNum type="arabicParenBoth"/>
            </a:pPr>
            <a:r>
              <a:rPr lang="en-US" sz="2300" dirty="0" smtClean="0"/>
              <a:t> Bycatch</a:t>
            </a:r>
          </a:p>
          <a:p>
            <a:pPr>
              <a:spcBef>
                <a:spcPts val="300"/>
              </a:spcBef>
              <a:spcAft>
                <a:spcPts val="300"/>
              </a:spcAft>
              <a:buAutoNum type="arabicParenBoth"/>
            </a:pPr>
            <a:endParaRPr lang="en-US" sz="1400" dirty="0" smtClean="0"/>
          </a:p>
          <a:p>
            <a:pPr marL="0" indent="0">
              <a:spcBef>
                <a:spcPts val="300"/>
              </a:spcBef>
              <a:buNone/>
            </a:pPr>
            <a:r>
              <a:rPr lang="en-AU" sz="2900" b="1" dirty="0">
                <a:solidFill>
                  <a:srgbClr val="00B6DE"/>
                </a:solidFill>
                <a:latin typeface="Arial Narrow"/>
                <a:cs typeface="Arial Narrow"/>
              </a:rPr>
              <a:t>HE PĀTAI / CONSIDER </a:t>
            </a:r>
            <a:r>
              <a:rPr lang="en-AU" sz="2900" b="1" dirty="0" smtClean="0">
                <a:solidFill>
                  <a:srgbClr val="00B6DE"/>
                </a:solidFill>
                <a:latin typeface="Arial Narrow"/>
                <a:cs typeface="Arial Narrow"/>
              </a:rPr>
              <a:t>THIS</a:t>
            </a:r>
          </a:p>
          <a:p>
            <a:pPr marL="0" indent="0">
              <a:lnSpc>
                <a:spcPct val="132000"/>
              </a:lnSpc>
              <a:spcBef>
                <a:spcPts val="300"/>
              </a:spcBef>
              <a:spcAft>
                <a:spcPts val="300"/>
              </a:spcAft>
              <a:buNone/>
            </a:pPr>
            <a:r>
              <a:rPr lang="x-none" sz="2300" dirty="0" smtClean="0"/>
              <a:t>Consider with a partner: (1) Have you ever caught an animal by mistake? (2) Or hurt the home of an animal?  (3) What happened and how did you feel?</a:t>
            </a:r>
            <a:endParaRPr lang="en-US" sz="2300" dirty="0"/>
          </a:p>
          <a:p>
            <a:pPr>
              <a:spcBef>
                <a:spcPts val="600"/>
              </a:spcBef>
              <a:spcAft>
                <a:spcPts val="600"/>
              </a:spcAft>
              <a:buAutoNum type="arabicParenBoth"/>
            </a:pPr>
            <a:endParaRPr lang="en-US" sz="2200" dirty="0" smtClean="0"/>
          </a:p>
        </p:txBody>
      </p:sp>
      <p:sp>
        <p:nvSpPr>
          <p:cNvPr id="4" name="Title 1"/>
          <p:cNvSpPr txBox="1">
            <a:spLocks/>
          </p:cNvSpPr>
          <p:nvPr/>
        </p:nvSpPr>
        <p:spPr>
          <a:xfrm>
            <a:off x="197846" y="93911"/>
            <a:ext cx="8843688" cy="758428"/>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smtClean="0"/>
              <a:t>4.2. ENVIRONMENTAL IMPACTS OF FISHING (PRINCIPLE 2)</a:t>
            </a:r>
            <a:br>
              <a:rPr lang="en-AU" dirty="0" smtClean="0"/>
            </a:br>
            <a:r>
              <a:rPr lang="en-AU" sz="2000" dirty="0"/>
              <a:t>Focus Question: </a:t>
            </a:r>
            <a:r>
              <a:rPr lang="x-none" sz="2000" dirty="0"/>
              <a:t>How does fishing impact habitat and non target species? </a:t>
            </a:r>
            <a:endParaRPr lang="en-AU" sz="2000" dirty="0"/>
          </a:p>
        </p:txBody>
      </p:sp>
      <p:pic>
        <p:nvPicPr>
          <p:cNvPr id="11" name="Picture 10"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5481" y="627337"/>
            <a:ext cx="4131877" cy="4210872"/>
          </a:xfrm>
          <a:prstGeom prst="rect">
            <a:avLst/>
          </a:prstGeom>
        </p:spPr>
      </p:pic>
      <p:sp>
        <p:nvSpPr>
          <p:cNvPr id="12" name="Content Placeholder 2"/>
          <p:cNvSpPr txBox="1">
            <a:spLocks/>
          </p:cNvSpPr>
          <p:nvPr/>
        </p:nvSpPr>
        <p:spPr>
          <a:xfrm>
            <a:off x="5114087" y="1235819"/>
            <a:ext cx="3703569" cy="13159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2200" b="1" dirty="0" smtClean="0">
                <a:solidFill>
                  <a:srgbClr val="002E6C"/>
                </a:solidFill>
                <a:latin typeface="Arial Narrow"/>
                <a:cs typeface="Arial Narrow"/>
              </a:rPr>
              <a:t>MĀTAKI TĒNEI / WATCH THIS</a:t>
            </a:r>
          </a:p>
          <a:p>
            <a:pPr marL="0" indent="0" algn="ctr">
              <a:buFont typeface="Arial"/>
              <a:buNone/>
            </a:pPr>
            <a:r>
              <a:rPr lang="en-AU" sz="2000" dirty="0" smtClean="0"/>
              <a:t>Short video [2:11] on </a:t>
            </a:r>
            <a:r>
              <a:rPr lang="en-AU" sz="2000" dirty="0" smtClean="0">
                <a:hlinkClick r:id="rId4"/>
              </a:rPr>
              <a:t>marine habitat and species protection </a:t>
            </a:r>
            <a:r>
              <a:rPr lang="en-AU" sz="2000" dirty="0" smtClean="0"/>
              <a:t>(Principle Two) </a:t>
            </a:r>
          </a:p>
          <a:p>
            <a:pPr marL="0" indent="0">
              <a:buFont typeface="Arial"/>
              <a:buNone/>
            </a:pPr>
            <a:endParaRPr lang="en-AU" sz="600" dirty="0"/>
          </a:p>
        </p:txBody>
      </p:sp>
      <p:pic>
        <p:nvPicPr>
          <p:cNvPr id="13" name="Picture 12" descr="Screenshot 2020-06-05 12.39.24.png">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40432" y="2551733"/>
            <a:ext cx="3301400" cy="1631734"/>
          </a:xfrm>
          <a:prstGeom prst="rect">
            <a:avLst/>
          </a:prstGeom>
        </p:spPr>
      </p:pic>
    </p:spTree>
    <p:extLst>
      <p:ext uri="{BB962C8B-B14F-4D97-AF65-F5344CB8AC3E}">
        <p14:creationId xmlns:p14="http://schemas.microsoft.com/office/powerpoint/2010/main" val="3721987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dissolve">
                                      <p:cBhvr>
                                        <p:cTn id="21" dur="500"/>
                                        <p:tgtEl>
                                          <p:spTgt spid="12">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dissolve">
                                      <p:cBhvr>
                                        <p:cTn id="24" dur="500"/>
                                        <p:tgtEl>
                                          <p:spTgt spid="12">
                                            <p:txEl>
                                              <p:pRg st="1" end="1"/>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715" y="1071330"/>
            <a:ext cx="4283277" cy="3621305"/>
          </a:xfrm>
        </p:spPr>
        <p:txBody>
          <a:bodyPr>
            <a:normAutofit/>
          </a:bodyPr>
          <a:lstStyle/>
          <a:p>
            <a:pPr marL="0" indent="0">
              <a:spcBef>
                <a:spcPts val="600"/>
              </a:spcBef>
              <a:spcAft>
                <a:spcPts val="600"/>
              </a:spcAft>
              <a:buNone/>
            </a:pPr>
            <a:r>
              <a:rPr lang="en-AU" sz="1800" b="1" dirty="0">
                <a:solidFill>
                  <a:srgbClr val="00B194"/>
                </a:solidFill>
                <a:latin typeface="Arial Narrow"/>
                <a:cs typeface="Arial Narrow"/>
              </a:rPr>
              <a:t>KŌRERORERO / DISCUSSION</a:t>
            </a:r>
            <a:endParaRPr lang="en-AU" sz="1800" b="1" dirty="0">
              <a:solidFill>
                <a:srgbClr val="175EAA"/>
              </a:solidFill>
              <a:latin typeface="Arial Narrow"/>
              <a:cs typeface="Arial Narrow"/>
            </a:endParaRPr>
          </a:p>
          <a:p>
            <a:pPr marL="0" indent="0">
              <a:spcBef>
                <a:spcPts val="600"/>
              </a:spcBef>
              <a:spcAft>
                <a:spcPts val="600"/>
              </a:spcAft>
              <a:buNone/>
            </a:pPr>
            <a:r>
              <a:rPr lang="en-US" sz="1800" dirty="0" smtClean="0">
                <a:solidFill>
                  <a:srgbClr val="005DAA"/>
                </a:solidFill>
              </a:rPr>
              <a:t>(1) Habitat damage </a:t>
            </a:r>
            <a:r>
              <a:rPr lang="en-US" sz="1800" dirty="0" smtClean="0"/>
              <a:t>happens when fishing </a:t>
            </a:r>
            <a:r>
              <a:rPr lang="en-US" sz="1800" dirty="0"/>
              <a:t>gear </a:t>
            </a:r>
            <a:r>
              <a:rPr lang="en-US" sz="1800" dirty="0" smtClean="0"/>
              <a:t>damages the seafloor</a:t>
            </a:r>
          </a:p>
          <a:p>
            <a:pPr>
              <a:spcBef>
                <a:spcPts val="600"/>
              </a:spcBef>
              <a:spcAft>
                <a:spcPts val="600"/>
              </a:spcAft>
            </a:pPr>
            <a:r>
              <a:rPr lang="en-US" sz="1800" dirty="0" smtClean="0"/>
              <a:t>Fishing gear can damage delicate seafloor </a:t>
            </a:r>
            <a:r>
              <a:rPr lang="en-US" sz="1800" dirty="0"/>
              <a:t>habitats </a:t>
            </a:r>
            <a:r>
              <a:rPr lang="en-US" sz="1800" dirty="0" smtClean="0"/>
              <a:t>where there are </a:t>
            </a:r>
            <a:r>
              <a:rPr lang="en-US" sz="1800" dirty="0"/>
              <a:t>endangered or slow-growing </a:t>
            </a:r>
            <a:r>
              <a:rPr lang="en-US" sz="1800" dirty="0" smtClean="0"/>
              <a:t>creatures such </a:t>
            </a:r>
            <a:r>
              <a:rPr lang="en-US" sz="1800" dirty="0"/>
              <a:t>as sea pens and sponges </a:t>
            </a:r>
            <a:r>
              <a:rPr lang="en-US" sz="1800" dirty="0" smtClean="0"/>
              <a:t>grow</a:t>
            </a:r>
            <a:endParaRPr lang="en-US" sz="1800" dirty="0"/>
          </a:p>
        </p:txBody>
      </p:sp>
      <p:sp>
        <p:nvSpPr>
          <p:cNvPr id="4" name="Title 1"/>
          <p:cNvSpPr txBox="1">
            <a:spLocks/>
          </p:cNvSpPr>
          <p:nvPr/>
        </p:nvSpPr>
        <p:spPr>
          <a:xfrm>
            <a:off x="254714" y="93911"/>
            <a:ext cx="8786819" cy="758428"/>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smtClean="0"/>
              <a:t>ENVIRONMENTAL IMPACTS OF FISHING (PRINCIPLE 2)</a:t>
            </a:r>
            <a:endParaRPr lang="en-AU" sz="2000" dirty="0"/>
          </a:p>
        </p:txBody>
      </p:sp>
      <p:pic>
        <p:nvPicPr>
          <p:cNvPr id="7" name="Picture 6" descr="RS10026_iStock-seapen-naturediver-sc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28570" y="1211982"/>
            <a:ext cx="3312963" cy="2483946"/>
          </a:xfrm>
          <a:prstGeom prst="rect">
            <a:avLst/>
          </a:prstGeom>
        </p:spPr>
      </p:pic>
      <p:sp>
        <p:nvSpPr>
          <p:cNvPr id="8" name="TextBox 7"/>
          <p:cNvSpPr txBox="1"/>
          <p:nvPr/>
        </p:nvSpPr>
        <p:spPr>
          <a:xfrm>
            <a:off x="6937972" y="3695928"/>
            <a:ext cx="923713" cy="369332"/>
          </a:xfrm>
          <a:prstGeom prst="rect">
            <a:avLst/>
          </a:prstGeom>
          <a:noFill/>
        </p:spPr>
        <p:txBody>
          <a:bodyPr wrap="none" rtlCol="0">
            <a:spAutoFit/>
          </a:bodyPr>
          <a:lstStyle/>
          <a:p>
            <a:r>
              <a:rPr lang="en-US" dirty="0" smtClean="0"/>
              <a:t>Sea Pen</a:t>
            </a:r>
            <a:endParaRPr lang="en-US" dirty="0"/>
          </a:p>
        </p:txBody>
      </p:sp>
      <p:sp>
        <p:nvSpPr>
          <p:cNvPr id="9" name="Rounded Rectangular Callout 8"/>
          <p:cNvSpPr/>
          <p:nvPr/>
        </p:nvSpPr>
        <p:spPr>
          <a:xfrm>
            <a:off x="3999268" y="3440087"/>
            <a:ext cx="1463918" cy="1060816"/>
          </a:xfrm>
          <a:prstGeom prst="wedgeRoundRectCallout">
            <a:avLst>
              <a:gd name="adj1" fmla="val -72570"/>
              <a:gd name="adj2" fmla="val 1252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smtClean="0">
                <a:solidFill>
                  <a:srgbClr val="175EAA"/>
                </a:solidFill>
                <a:latin typeface="MetaPro-Normal"/>
                <a:cs typeface="MetaPro-Normal"/>
              </a:rPr>
              <a:t>Is a sea pen an animal or a plant?</a:t>
            </a:r>
            <a:endParaRPr lang="en-US" dirty="0">
              <a:solidFill>
                <a:srgbClr val="175EAA"/>
              </a:solidFill>
              <a:latin typeface="MetaPro-Normal"/>
              <a:cs typeface="MetaPro-Normal"/>
            </a:endParaRPr>
          </a:p>
        </p:txBody>
      </p:sp>
      <p:pic>
        <p:nvPicPr>
          <p:cNvPr id="10" name="Picture 9" descr="Blue_Fishes.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77108" y="3492492"/>
            <a:ext cx="2095500" cy="956005"/>
          </a:xfrm>
          <a:prstGeom prst="rect">
            <a:avLst/>
          </a:prstGeom>
        </p:spPr>
      </p:pic>
    </p:spTree>
    <p:extLst>
      <p:ext uri="{BB962C8B-B14F-4D97-AF65-F5344CB8AC3E}">
        <p14:creationId xmlns:p14="http://schemas.microsoft.com/office/powerpoint/2010/main" val="1705052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5035906" y="976565"/>
            <a:ext cx="3831668" cy="3766811"/>
          </a:xfrm>
          <a:prstGeom prst="rect">
            <a:avLst/>
          </a:prstGeom>
          <a:noFill/>
          <a:ln>
            <a:noFill/>
          </a:ln>
        </p:spPr>
      </p:pic>
      <p:sp>
        <p:nvSpPr>
          <p:cNvPr id="3" name="Content Placeholder 2"/>
          <p:cNvSpPr>
            <a:spLocks noGrp="1"/>
          </p:cNvSpPr>
          <p:nvPr>
            <p:ph idx="1"/>
          </p:nvPr>
        </p:nvSpPr>
        <p:spPr>
          <a:xfrm>
            <a:off x="132693" y="976565"/>
            <a:ext cx="5122589" cy="3823738"/>
          </a:xfrm>
        </p:spPr>
        <p:txBody>
          <a:bodyPr>
            <a:normAutofit lnSpcReduction="10000"/>
          </a:bodyPr>
          <a:lstStyle/>
          <a:p>
            <a:pPr marL="0" indent="0">
              <a:spcBef>
                <a:spcPts val="600"/>
              </a:spcBef>
              <a:spcAft>
                <a:spcPts val="600"/>
              </a:spcAft>
              <a:buNone/>
            </a:pPr>
            <a:r>
              <a:rPr lang="en-AU" sz="1800" b="1" dirty="0">
                <a:solidFill>
                  <a:srgbClr val="00B194"/>
                </a:solidFill>
                <a:latin typeface="Arial Narrow"/>
                <a:cs typeface="Arial Narrow"/>
              </a:rPr>
              <a:t>KŌRERORERO / </a:t>
            </a:r>
            <a:r>
              <a:rPr lang="en-AU" sz="1800" b="1" dirty="0" smtClean="0">
                <a:solidFill>
                  <a:srgbClr val="00B194"/>
                </a:solidFill>
                <a:latin typeface="Arial Narrow"/>
                <a:cs typeface="Arial Narrow"/>
              </a:rPr>
              <a:t>DISCUSSION</a:t>
            </a:r>
            <a:endParaRPr lang="en-AU" sz="1800" b="1" dirty="0">
              <a:solidFill>
                <a:srgbClr val="175EAA"/>
              </a:solidFill>
              <a:latin typeface="Arial Narrow"/>
              <a:cs typeface="Arial Narrow"/>
            </a:endParaRPr>
          </a:p>
          <a:p>
            <a:pPr marL="0" indent="0">
              <a:spcBef>
                <a:spcPts val="600"/>
              </a:spcBef>
              <a:spcAft>
                <a:spcPts val="600"/>
              </a:spcAft>
              <a:buNone/>
            </a:pPr>
            <a:r>
              <a:rPr lang="en-US" sz="1800" dirty="0" smtClean="0">
                <a:solidFill>
                  <a:srgbClr val="005DAA"/>
                </a:solidFill>
              </a:rPr>
              <a:t>(2) Bycatch (or </a:t>
            </a:r>
            <a:r>
              <a:rPr lang="en-US" sz="1800" dirty="0">
                <a:solidFill>
                  <a:srgbClr val="005DAA"/>
                </a:solidFill>
              </a:rPr>
              <a:t>unwanted catch) </a:t>
            </a:r>
            <a:r>
              <a:rPr lang="en-US" sz="1800" dirty="0" smtClean="0"/>
              <a:t>happens when fish </a:t>
            </a:r>
            <a:r>
              <a:rPr lang="en-US" sz="1800" dirty="0"/>
              <a:t>or other marine species </a:t>
            </a:r>
            <a:r>
              <a:rPr lang="en-US" sz="1800" dirty="0" smtClean="0"/>
              <a:t>are caught by accident while </a:t>
            </a:r>
            <a:r>
              <a:rPr lang="en-US" sz="1800" dirty="0"/>
              <a:t>trying to catch another type of </a:t>
            </a:r>
            <a:r>
              <a:rPr lang="en-US" sz="1800" dirty="0" smtClean="0"/>
              <a:t>fish</a:t>
            </a:r>
          </a:p>
          <a:p>
            <a:pPr>
              <a:spcBef>
                <a:spcPts val="600"/>
              </a:spcBef>
              <a:spcAft>
                <a:spcPts val="600"/>
              </a:spcAft>
            </a:pPr>
            <a:r>
              <a:rPr lang="en-US" sz="1800" dirty="0" smtClean="0"/>
              <a:t>Marine life caught as bycatch can include: </a:t>
            </a:r>
          </a:p>
          <a:p>
            <a:pPr lvl="1">
              <a:spcBef>
                <a:spcPts val="600"/>
              </a:spcBef>
              <a:spcAft>
                <a:spcPts val="600"/>
              </a:spcAft>
            </a:pPr>
            <a:r>
              <a:rPr lang="en-US" sz="1400" dirty="0" smtClean="0"/>
              <a:t>Whales and dolphins</a:t>
            </a:r>
          </a:p>
          <a:p>
            <a:pPr lvl="1">
              <a:spcBef>
                <a:spcPts val="600"/>
              </a:spcBef>
              <a:spcAft>
                <a:spcPts val="600"/>
              </a:spcAft>
            </a:pPr>
            <a:r>
              <a:rPr lang="en-US" sz="1400" dirty="0" smtClean="0"/>
              <a:t>Seals and sea lions</a:t>
            </a:r>
          </a:p>
          <a:p>
            <a:pPr lvl="1">
              <a:spcBef>
                <a:spcPts val="600"/>
              </a:spcBef>
              <a:spcAft>
                <a:spcPts val="600"/>
              </a:spcAft>
            </a:pPr>
            <a:r>
              <a:rPr lang="en-US" sz="1400" dirty="0" smtClean="0"/>
              <a:t>Seabirds (like </a:t>
            </a:r>
            <a:r>
              <a:rPr lang="en-US" sz="1400" dirty="0" err="1" smtClean="0"/>
              <a:t>Tāiko</a:t>
            </a:r>
            <a:r>
              <a:rPr lang="en-US" sz="1400" dirty="0" smtClean="0"/>
              <a:t>, the Black Petrel))</a:t>
            </a:r>
          </a:p>
          <a:p>
            <a:pPr lvl="1">
              <a:spcBef>
                <a:spcPts val="600"/>
              </a:spcBef>
              <a:spcAft>
                <a:spcPts val="600"/>
              </a:spcAft>
            </a:pPr>
            <a:r>
              <a:rPr lang="en-US" sz="1400" dirty="0" smtClean="0"/>
              <a:t>Turtles, sharks and rays</a:t>
            </a:r>
          </a:p>
          <a:p>
            <a:pPr lvl="1">
              <a:spcBef>
                <a:spcPts val="600"/>
              </a:spcBef>
              <a:spcAft>
                <a:spcPts val="600"/>
              </a:spcAft>
            </a:pPr>
            <a:r>
              <a:rPr lang="en-US" sz="1400" dirty="0" smtClean="0"/>
              <a:t>Other (non target) fish and shellfish</a:t>
            </a:r>
          </a:p>
        </p:txBody>
      </p:sp>
      <p:sp>
        <p:nvSpPr>
          <p:cNvPr id="4" name="Title 1"/>
          <p:cNvSpPr txBox="1">
            <a:spLocks/>
          </p:cNvSpPr>
          <p:nvPr/>
        </p:nvSpPr>
        <p:spPr>
          <a:xfrm>
            <a:off x="132692" y="93911"/>
            <a:ext cx="8908841" cy="758428"/>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smtClean="0"/>
              <a:t>ENVIRONMENTAL IMPACTS OF FISHING (PRINCIPLE 2)</a:t>
            </a:r>
            <a:endParaRPr lang="en-AU" sz="2000" dirty="0"/>
          </a:p>
        </p:txBody>
      </p:sp>
      <p:sp>
        <p:nvSpPr>
          <p:cNvPr id="11" name="TextBox 10"/>
          <p:cNvSpPr txBox="1"/>
          <p:nvPr/>
        </p:nvSpPr>
        <p:spPr>
          <a:xfrm rot="16200000">
            <a:off x="7421357" y="2280506"/>
            <a:ext cx="2193033" cy="307779"/>
          </a:xfrm>
          <a:prstGeom prst="rect">
            <a:avLst/>
          </a:prstGeom>
          <a:noFill/>
        </p:spPr>
        <p:txBody>
          <a:bodyPr wrap="square" rtlCol="0">
            <a:spAutoFit/>
          </a:bodyPr>
          <a:lstStyle/>
          <a:p>
            <a:pPr algn="r"/>
            <a:r>
              <a:rPr lang="en-IN" sz="1400" dirty="0" smtClean="0"/>
              <a:t>Photo: </a:t>
            </a:r>
            <a:r>
              <a:rPr lang="en-IN" sz="1400" dirty="0"/>
              <a:t>Charlie Westerinen</a:t>
            </a:r>
            <a:endParaRPr lang="en-US" sz="1400" dirty="0"/>
          </a:p>
        </p:txBody>
      </p:sp>
      <p:sp>
        <p:nvSpPr>
          <p:cNvPr id="12" name="TextBox 11"/>
          <p:cNvSpPr txBox="1"/>
          <p:nvPr/>
        </p:nvSpPr>
        <p:spPr>
          <a:xfrm>
            <a:off x="5255282" y="3530913"/>
            <a:ext cx="3336752" cy="923330"/>
          </a:xfrm>
          <a:prstGeom prst="rect">
            <a:avLst/>
          </a:prstGeom>
          <a:noFill/>
        </p:spPr>
        <p:txBody>
          <a:bodyPr wrap="square" rtlCol="0">
            <a:spAutoFit/>
          </a:bodyPr>
          <a:lstStyle/>
          <a:p>
            <a:pPr algn="ctr"/>
            <a:r>
              <a:rPr lang="en-US" b="1" dirty="0" err="1" smtClean="0"/>
              <a:t>Tāiko</a:t>
            </a:r>
            <a:r>
              <a:rPr lang="en-US" b="1" dirty="0" smtClean="0"/>
              <a:t> or the Black Petrel </a:t>
            </a:r>
          </a:p>
          <a:p>
            <a:pPr algn="ctr"/>
            <a:r>
              <a:rPr lang="en-US" dirty="0" smtClean="0"/>
              <a:t>Sometimes caught as ‘bycatch’</a:t>
            </a:r>
          </a:p>
          <a:p>
            <a:pPr algn="ctr"/>
            <a:r>
              <a:rPr lang="en-US" dirty="0"/>
              <a:t>b</a:t>
            </a:r>
            <a:r>
              <a:rPr lang="en-US" dirty="0" smtClean="0"/>
              <a:t>y commercial fishers</a:t>
            </a:r>
          </a:p>
        </p:txBody>
      </p:sp>
      <p:pic>
        <p:nvPicPr>
          <p:cNvPr id="2" name="Picture 1" descr="Black_Petrel_SOARA Charlie Westerine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10667" y="1337880"/>
            <a:ext cx="2853315" cy="2193033"/>
          </a:xfrm>
          <a:prstGeom prst="rect">
            <a:avLst/>
          </a:prstGeom>
        </p:spPr>
      </p:pic>
    </p:spTree>
    <p:extLst>
      <p:ext uri="{BB962C8B-B14F-4D97-AF65-F5344CB8AC3E}">
        <p14:creationId xmlns:p14="http://schemas.microsoft.com/office/powerpoint/2010/main" val="13152755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398" y="549493"/>
            <a:ext cx="9693981" cy="4499444"/>
          </a:xfrm>
          <a:prstGeom prst="rect">
            <a:avLst/>
          </a:prstGeom>
        </p:spPr>
      </p:pic>
      <p:sp>
        <p:nvSpPr>
          <p:cNvPr id="2" name="Title 1"/>
          <p:cNvSpPr>
            <a:spLocks noGrp="1"/>
          </p:cNvSpPr>
          <p:nvPr>
            <p:ph type="title"/>
          </p:nvPr>
        </p:nvSpPr>
        <p:spPr>
          <a:xfrm>
            <a:off x="203200" y="93911"/>
            <a:ext cx="8838334" cy="758428"/>
          </a:xfrm>
        </p:spPr>
        <p:txBody>
          <a:bodyPr>
            <a:normAutofit fontScale="90000"/>
          </a:bodyPr>
          <a:lstStyle/>
          <a:p>
            <a:r>
              <a:rPr lang="en-AU" dirty="0" smtClean="0"/>
              <a:t>ENVIRONMENTAL </a:t>
            </a:r>
            <a:r>
              <a:rPr lang="en-AU" dirty="0"/>
              <a:t>IMPACTS OF FISHING </a:t>
            </a:r>
            <a:r>
              <a:rPr lang="en-AU" noProof="0" dirty="0" smtClean="0"/>
              <a:t>(PRINCIPLE 2)</a:t>
            </a:r>
            <a:endParaRPr lang="en-AU" sz="2000" noProof="0" dirty="0"/>
          </a:p>
        </p:txBody>
      </p:sp>
      <p:sp>
        <p:nvSpPr>
          <p:cNvPr id="5" name="Content Placeholder 2"/>
          <p:cNvSpPr txBox="1">
            <a:spLocks/>
          </p:cNvSpPr>
          <p:nvPr/>
        </p:nvSpPr>
        <p:spPr>
          <a:xfrm>
            <a:off x="4378884" y="1026056"/>
            <a:ext cx="4264103" cy="357963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smtClean="0">
                <a:solidFill>
                  <a:srgbClr val="005DAA"/>
                </a:solidFill>
                <a:latin typeface="Arial Narrow"/>
                <a:cs typeface="Arial Narrow"/>
              </a:rPr>
              <a:t>MAHI / ACTIVITY</a:t>
            </a:r>
          </a:p>
          <a:p>
            <a:pPr marL="457200" indent="-457200">
              <a:lnSpc>
                <a:spcPct val="132000"/>
              </a:lnSpc>
              <a:buAutoNum type="arabicPeriod"/>
            </a:pPr>
            <a:r>
              <a:rPr lang="en-US" sz="2100" dirty="0" smtClean="0"/>
              <a:t>Complete </a:t>
            </a:r>
            <a:r>
              <a:rPr lang="en-US" sz="2100" dirty="0">
                <a:solidFill>
                  <a:srgbClr val="005DAA"/>
                </a:solidFill>
              </a:rPr>
              <a:t>Activity 4.1 ‘Bycatch in a Bucket’ </a:t>
            </a:r>
            <a:r>
              <a:rPr lang="en-US" sz="2100" dirty="0" smtClean="0"/>
              <a:t>OR </a:t>
            </a:r>
            <a:r>
              <a:rPr lang="en-US" sz="2100" dirty="0" smtClean="0">
                <a:solidFill>
                  <a:srgbClr val="005DAA"/>
                </a:solidFill>
              </a:rPr>
              <a:t>4.1 </a:t>
            </a:r>
            <a:r>
              <a:rPr lang="en-US" sz="2100" dirty="0">
                <a:solidFill>
                  <a:srgbClr val="005DAA"/>
                </a:solidFill>
              </a:rPr>
              <a:t>‘Bycatch Field Trip</a:t>
            </a:r>
            <a:r>
              <a:rPr lang="en-US" sz="2100" dirty="0" smtClean="0">
                <a:solidFill>
                  <a:srgbClr val="005DAA"/>
                </a:solidFill>
              </a:rPr>
              <a:t>’ </a:t>
            </a:r>
            <a:r>
              <a:rPr lang="en-US" sz="2100" dirty="0" smtClean="0"/>
              <a:t>to experience the dilemma of fishing for a target species with no bycatch</a:t>
            </a:r>
          </a:p>
          <a:p>
            <a:pPr marL="457200" indent="-457200">
              <a:spcAft>
                <a:spcPts val="300"/>
              </a:spcAft>
              <a:buFont typeface="+mj-lt"/>
              <a:buAutoNum type="arabicPeriod"/>
            </a:pPr>
            <a:r>
              <a:rPr lang="en-US" sz="2100" dirty="0" smtClean="0"/>
              <a:t>Create </a:t>
            </a:r>
            <a:r>
              <a:rPr lang="en-US" sz="2100" dirty="0"/>
              <a:t>your own Bycatch </a:t>
            </a:r>
            <a:r>
              <a:rPr lang="en-US" sz="2100" dirty="0" smtClean="0"/>
              <a:t>game using </a:t>
            </a:r>
            <a:r>
              <a:rPr lang="en-US" sz="2100" dirty="0" smtClean="0">
                <a:hlinkClick r:id="rId4"/>
              </a:rPr>
              <a:t>Scratch</a:t>
            </a:r>
            <a:r>
              <a:rPr lang="en-US" sz="2100" dirty="0" smtClean="0"/>
              <a:t>. Check </a:t>
            </a:r>
            <a:r>
              <a:rPr lang="en-US" sz="2100" dirty="0"/>
              <a:t>out this one as an </a:t>
            </a:r>
            <a:r>
              <a:rPr lang="en-US" sz="2100" dirty="0" smtClean="0">
                <a:hlinkClick r:id="rId5"/>
              </a:rPr>
              <a:t>example</a:t>
            </a:r>
            <a:endParaRPr lang="en-US" sz="2100" dirty="0"/>
          </a:p>
          <a:p>
            <a:pPr marL="457200" indent="-457200" algn="ctr">
              <a:lnSpc>
                <a:spcPct val="132000"/>
              </a:lnSpc>
              <a:buAutoNum type="arabicPeriod"/>
            </a:pPr>
            <a:endParaRPr lang="en-US" sz="2100" dirty="0"/>
          </a:p>
          <a:p>
            <a:pPr marL="0" indent="0" algn="ctr">
              <a:lnSpc>
                <a:spcPct val="132000"/>
              </a:lnSpc>
              <a:buFont typeface="Arial"/>
              <a:buNone/>
            </a:pPr>
            <a:endParaRPr lang="en-US" sz="2100" dirty="0" smtClean="0"/>
          </a:p>
        </p:txBody>
      </p:sp>
      <p:sp>
        <p:nvSpPr>
          <p:cNvPr id="8" name="Content Placeholder 2"/>
          <p:cNvSpPr txBox="1">
            <a:spLocks/>
          </p:cNvSpPr>
          <p:nvPr/>
        </p:nvSpPr>
        <p:spPr>
          <a:xfrm>
            <a:off x="497254" y="1224419"/>
            <a:ext cx="3464016" cy="13159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2200" b="1" dirty="0" smtClean="0">
                <a:solidFill>
                  <a:srgbClr val="002E6C"/>
                </a:solidFill>
                <a:latin typeface="Arial Narrow"/>
                <a:cs typeface="Arial Narrow"/>
              </a:rPr>
              <a:t>MĀTAKI TĒNEI / WATCH THIS</a:t>
            </a:r>
          </a:p>
          <a:p>
            <a:pPr marL="0" indent="0" algn="ctr">
              <a:buFont typeface="Arial"/>
              <a:buNone/>
            </a:pPr>
            <a:r>
              <a:rPr lang="en-AU" sz="2000" dirty="0" smtClean="0"/>
              <a:t>Short video [1:00] on </a:t>
            </a:r>
            <a:r>
              <a:rPr lang="en-AU" sz="2000" dirty="0" smtClean="0">
                <a:hlinkClick r:id="rId6"/>
              </a:rPr>
              <a:t>What is Bycatch and how it can be managed</a:t>
            </a:r>
            <a:endParaRPr lang="en-AU" sz="2000" dirty="0" smtClean="0"/>
          </a:p>
          <a:p>
            <a:pPr marL="0" indent="0">
              <a:buFont typeface="Arial"/>
              <a:buNone/>
            </a:pPr>
            <a:endParaRPr lang="en-AU" sz="600" dirty="0"/>
          </a:p>
        </p:txBody>
      </p:sp>
      <p:pic>
        <p:nvPicPr>
          <p:cNvPr id="9" name="Picture 8" descr="Screenshot 2020-06-10 15.44.19.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29730" y="2559286"/>
            <a:ext cx="2113006" cy="1932675"/>
          </a:xfrm>
          <a:prstGeom prst="rect">
            <a:avLst/>
          </a:prstGeom>
        </p:spPr>
      </p:pic>
    </p:spTree>
    <p:extLst>
      <p:ext uri="{BB962C8B-B14F-4D97-AF65-F5344CB8AC3E}">
        <p14:creationId xmlns:p14="http://schemas.microsoft.com/office/powerpoint/2010/main" val="418115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110283</TotalTime>
  <Words>515</Words>
  <Application>Microsoft Macintosh PowerPoint</Application>
  <PresentationFormat>On-screen Show (16:9)</PresentationFormat>
  <Paragraphs>61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ENVIRONMENTAL IMPACTS OF FISHING (PRINCIPLE 2)</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311</cp:revision>
  <dcterms:created xsi:type="dcterms:W3CDTF">2020-04-01T02:04:56Z</dcterms:created>
  <dcterms:modified xsi:type="dcterms:W3CDTF">2021-02-14T07:10:25Z</dcterms:modified>
</cp:coreProperties>
</file>