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384" r:id="rId4"/>
    <p:sldId id="407" r:id="rId5"/>
    <p:sldId id="414" r:id="rId6"/>
    <p:sldId id="263" r:id="rId7"/>
    <p:sldId id="386" r:id="rId8"/>
    <p:sldId id="387" r:id="rId9"/>
    <p:sldId id="416" r:id="rId10"/>
    <p:sldId id="382" r:id="rId11"/>
    <p:sldId id="403" r:id="rId12"/>
    <p:sldId id="425" r:id="rId13"/>
    <p:sldId id="424" r:id="rId14"/>
    <p:sldId id="408" r:id="rId15"/>
    <p:sldId id="415" r:id="rId16"/>
    <p:sldId id="410" r:id="rId17"/>
    <p:sldId id="411" r:id="rId18"/>
    <p:sldId id="412" r:id="rId19"/>
    <p:sldId id="413" r:id="rId20"/>
    <p:sldId id="427" r:id="rId21"/>
    <p:sldId id="404" r:id="rId22"/>
    <p:sldId id="370" r:id="rId23"/>
    <p:sldId id="376" r:id="rId24"/>
    <p:sldId id="426" r:id="rId25"/>
    <p:sldId id="422" r:id="rId26"/>
    <p:sldId id="401" r:id="rId27"/>
    <p:sldId id="420" r:id="rId28"/>
    <p:sldId id="419" r:id="rId29"/>
    <p:sldId id="375" r:id="rId30"/>
    <p:sldId id="377" r:id="rId31"/>
    <p:sldId id="374" r:id="rId32"/>
    <p:sldId id="378" r:id="rId33"/>
    <p:sldId id="372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5DAA"/>
    <a:srgbClr val="000000"/>
    <a:srgbClr val="009AC7"/>
    <a:srgbClr val="00B6DE"/>
    <a:srgbClr val="002E6C"/>
    <a:srgbClr val="00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87" autoAdjust="0"/>
    <p:restoredTop sz="73991" autoAdjust="0"/>
  </p:normalViewPr>
  <p:slideViewPr>
    <p:cSldViewPr snapToGrid="0" snapToObjects="1">
      <p:cViewPr varScale="1">
        <p:scale>
          <a:sx n="106" d="100"/>
          <a:sy n="106" d="100"/>
        </p:scale>
        <p:origin x="116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189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7C887-4F65-A148-BEB1-1371004DFE27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C973-BFF4-3A41-A10D-FDAE39CA1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6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solidFill>
                  <a:srgbClr val="00B194"/>
                </a:solidFill>
              </a:rPr>
              <a:t>TEACHER NOTES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dirty="0">
              <a:solidFill>
                <a:srgbClr val="00B194"/>
              </a:solidFill>
            </a:endParaRPr>
          </a:p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4572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tricity.co.nz/facts-on-plastic-waste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efillnz.org.nz/about/the-problem-with-plastic/" TargetMode="External"/><Relationship Id="rId4" Type="http://schemas.openxmlformats.org/officeDocument/2006/relationships/hyperlink" Target="https://plasticoceans.org/plastic-pollution-info-resources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x-none" baseline="0" dirty="0"/>
              <a:t>What are plastics 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www.plasticsmakeitpossible.com</a:t>
            </a:r>
            <a:r>
              <a:rPr lang="en-US" baseline="0" dirty="0"/>
              <a:t>/about-plastics/types-of-plastics/what-are-plastics/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baseline="0" dirty="0"/>
              <a:t>All about plastic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www.natgeokids.com</a:t>
            </a:r>
            <a:r>
              <a:rPr lang="en-US" baseline="0" dirty="0"/>
              <a:t>/</a:t>
            </a:r>
            <a:r>
              <a:rPr lang="en-US" baseline="0" dirty="0" err="1"/>
              <a:t>nz</a:t>
            </a:r>
            <a:r>
              <a:rPr lang="en-US" baseline="0" dirty="0"/>
              <a:t>/discover/science/general-science/all-about-plastic/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www.plastics.org.nz</a:t>
            </a:r>
            <a:r>
              <a:rPr lang="en-US" baseline="0" dirty="0"/>
              <a:t>/environment/</a:t>
            </a:r>
            <a:r>
              <a:rPr lang="en-US" baseline="0" dirty="0" err="1"/>
              <a:t>faqs#how-is-plastic-recycled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National Geographic on Ghost Fishing https://</a:t>
            </a:r>
            <a:r>
              <a:rPr lang="en-US" baseline="0" dirty="0" err="1"/>
              <a:t>www.nationalgeographic.com</a:t>
            </a:r>
            <a:r>
              <a:rPr lang="en-US" baseline="0" dirty="0"/>
              <a:t>/environment/article/partner-content-</a:t>
            </a:r>
            <a:r>
              <a:rPr lang="en-US" baseline="0" dirty="0" err="1"/>
              <a:t>prada</a:t>
            </a:r>
            <a:r>
              <a:rPr lang="en-US" baseline="0" dirty="0"/>
              <a:t>-</a:t>
            </a:r>
            <a:r>
              <a:rPr lang="en-US" baseline="0" dirty="0" err="1"/>
              <a:t>renylon</a:t>
            </a:r>
            <a:r>
              <a:rPr lang="en-US" baseline="0" dirty="0"/>
              <a:t>-wellington-new-</a:t>
            </a:r>
            <a:r>
              <a:rPr lang="en-US" baseline="0" dirty="0" err="1"/>
              <a:t>zealand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Fishing’s Plastic Problem: https://static1.squarespace.com/static/5b987b8689c172e29293593f/t/5bd6e96e0852291fdf62cee6/1540811123395/</a:t>
            </a:r>
            <a:r>
              <a:rPr lang="en-US" baseline="0" dirty="0" err="1"/>
              <a:t>GGGI_Macroplastics_WEB.pdf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Marine Litter &amp; Aquaculture Gear Management https://static1.squarespace.com/static/5b987b8689c172e29293593f/t/5d1298a66a2d79000146f60d/1561499820225/</a:t>
            </a:r>
            <a:r>
              <a:rPr lang="en-US" baseline="0" dirty="0" err="1"/>
              <a:t>ASC_Gear+management_FINAL+WHITE+POWER+POINT.pdf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Plastic has many environmental benefits too https://</a:t>
            </a:r>
            <a:r>
              <a:rPr lang="en-US" baseline="0" dirty="0" err="1"/>
              <a:t>www.raniplast.com</a:t>
            </a:r>
            <a:r>
              <a:rPr lang="en-US" baseline="0" dirty="0"/>
              <a:t>/plastic-on-the-agenda/</a:t>
            </a:r>
          </a:p>
          <a:p>
            <a:endParaRPr lang="en-US" baseline="0" dirty="0"/>
          </a:p>
          <a:p>
            <a:r>
              <a:rPr lang="en-US" baseline="0" dirty="0"/>
              <a:t>Top 5 benefits of plastic packaging https://</a:t>
            </a:r>
            <a:r>
              <a:rPr lang="en-US" baseline="0" dirty="0" err="1"/>
              <a:t>www.custom-pak.com</a:t>
            </a:r>
            <a:r>
              <a:rPr lang="en-US" baseline="0" dirty="0"/>
              <a:t>/top-5-benefits-of-plastic-packaging/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Plastic</a:t>
            </a:r>
            <a:r>
              <a:rPr lang="en-US" baseline="0" dirty="0"/>
              <a:t> Pollution Solution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=0MWOXR_6qZc</a:t>
            </a:r>
          </a:p>
          <a:p>
            <a:endParaRPr lang="en-US" baseline="0" dirty="0"/>
          </a:p>
          <a:p>
            <a:r>
              <a:rPr lang="en-US" baseline="0" dirty="0"/>
              <a:t>Plastic that’s good for the environment https://</a:t>
            </a:r>
            <a:r>
              <a:rPr lang="en-US" baseline="0" dirty="0" err="1"/>
              <a:t>www.science.org.au</a:t>
            </a:r>
            <a:r>
              <a:rPr lang="en-US" baseline="0" dirty="0"/>
              <a:t>/curious/technology-future/plastic-</a:t>
            </a:r>
            <a:r>
              <a:rPr lang="en-US" baseline="0" dirty="0" err="1"/>
              <a:t>thats</a:t>
            </a:r>
            <a:r>
              <a:rPr lang="en-US" baseline="0" dirty="0"/>
              <a:t>-good-environment</a:t>
            </a:r>
          </a:p>
          <a:p>
            <a:endParaRPr lang="en-US" baseline="0" dirty="0"/>
          </a:p>
          <a:p>
            <a:pPr algn="l"/>
            <a:r>
              <a:rPr lang="en-US" dirty="0"/>
              <a:t>Ten reasons</a:t>
            </a:r>
            <a:r>
              <a:rPr lang="en-US" baseline="0" dirty="0"/>
              <a:t> why plastics are good for NZ https://</a:t>
            </a:r>
            <a:r>
              <a:rPr lang="en-US" baseline="0" dirty="0" err="1"/>
              <a:t>ecoicf.co.nz</a:t>
            </a:r>
            <a:r>
              <a:rPr lang="en-US" baseline="0" dirty="0"/>
              <a:t>/</a:t>
            </a:r>
            <a:r>
              <a:rPr lang="en-US" baseline="0" dirty="0" err="1"/>
              <a:t>wp</a:t>
            </a:r>
            <a:r>
              <a:rPr lang="en-US" baseline="0" dirty="0"/>
              <a:t>-content/uploads/2016/10/10-Reasons-Why-Plastics-are-Good-for-NZ.pdf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AND</a:t>
            </a:r>
            <a:r>
              <a:rPr lang="en-US" baseline="0" dirty="0"/>
              <a:t> THIS ONE IS A </a:t>
            </a:r>
            <a:r>
              <a:rPr lang="en-US" dirty="0"/>
              <a:t>GOOD READ FOR TEACHERS</a:t>
            </a:r>
          </a:p>
          <a:p>
            <a:endParaRPr lang="en-US" dirty="0"/>
          </a:p>
          <a:p>
            <a:r>
              <a:rPr lang="en-US" dirty="0"/>
              <a:t>Plastic can be good for the environment</a:t>
            </a:r>
            <a:r>
              <a:rPr lang="en-US" baseline="0" dirty="0"/>
              <a:t> </a:t>
            </a:r>
            <a:r>
              <a:rPr lang="en-US" dirty="0"/>
              <a:t>https://</a:t>
            </a:r>
            <a:r>
              <a:rPr lang="en-US" dirty="0" err="1"/>
              <a:t>www.scientificamerican.com</a:t>
            </a:r>
            <a:r>
              <a:rPr lang="en-US" dirty="0"/>
              <a:t>/article/wait-plastic-can-be-good-for-the-environment/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Read more about this perspective at:</a:t>
            </a:r>
          </a:p>
          <a:p>
            <a:endParaRPr lang="en-US" baseline="0" dirty="0"/>
          </a:p>
          <a:p>
            <a:r>
              <a:rPr lang="en-US" baseline="0" dirty="0"/>
              <a:t>A sea of voices: Trends and perspectives in marine plastic pollution.  </a:t>
            </a:r>
            <a:r>
              <a:rPr lang="en-US" baseline="0" dirty="0" err="1"/>
              <a:t>Tristanne</a:t>
            </a:r>
            <a:r>
              <a:rPr lang="en-US" baseline="0" dirty="0"/>
              <a:t> Davis | Nov 26, 2018. Packaging Digest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www.packagingdigest.com</a:t>
            </a:r>
            <a:r>
              <a:rPr lang="en-US" baseline="0" dirty="0"/>
              <a:t>/sustainability/sea-voices-trends-and-perspectives-marine-plastic-pollution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www.custom-pak.com</a:t>
            </a:r>
            <a:r>
              <a:rPr lang="en-US" baseline="0" dirty="0"/>
              <a:t>/top-5-benefits-of-plastic-packaging/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x-none" baseline="0" dirty="0"/>
              <a:t>Formation of the garbage patch at </a:t>
            </a:r>
            <a:r>
              <a:rPr lang="en-US" baseline="0" dirty="0"/>
              <a:t>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=_gm2EjYbUXk&amp;feature=</a:t>
            </a:r>
            <a:r>
              <a:rPr lang="en-US" baseline="0" dirty="0" err="1"/>
              <a:t>emb_logo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How waste ends up in our oceans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</a:t>
            </a:r>
            <a:r>
              <a:rPr lang="en-US" baseline="0" dirty="0" err="1"/>
              <a:t>MNFUwVcpZAI</a:t>
            </a:r>
            <a:endParaRPr lang="en-US" baseline="0" dirty="0"/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Deep dive on plastic pollution -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=LiH3f6AKFbc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Ocean plastic simulator can be found at http://</a:t>
            </a:r>
            <a:r>
              <a:rPr lang="en-US" baseline="0" dirty="0" err="1"/>
              <a:t>www.oceanplasticsimulator.nz</a:t>
            </a:r>
            <a:r>
              <a:rPr lang="en-US" baseline="0" dirty="0"/>
              <a:t>/</a:t>
            </a:r>
            <a:r>
              <a:rPr lang="en-US" baseline="0" dirty="0" err="1"/>
              <a:t>wheres</a:t>
            </a:r>
            <a:r>
              <a:rPr lang="en-US" baseline="0" dirty="0"/>
              <a:t>-our-plastic-going/</a:t>
            </a:r>
          </a:p>
          <a:p>
            <a:endParaRPr lang="en-US" baseline="0" dirty="0"/>
          </a:p>
          <a:p>
            <a:r>
              <a:rPr lang="en-US" baseline="0" dirty="0"/>
              <a:t>Find out more at https://</a:t>
            </a:r>
            <a:r>
              <a:rPr lang="en-US" baseline="0" dirty="0" err="1"/>
              <a:t>www.sciencelearn.org.nz</a:t>
            </a:r>
            <a:r>
              <a:rPr lang="en-US" baseline="0" dirty="0"/>
              <a:t>/resources/2807-tracking-plastics-in-our-oceans</a:t>
            </a:r>
          </a:p>
          <a:p>
            <a:endParaRPr lang="en-US" baseline="0" dirty="0"/>
          </a:p>
          <a:p>
            <a:r>
              <a:rPr lang="en-US" baseline="0" dirty="0"/>
              <a:t>Check out also Sailing Seas of Plastic map at https://</a:t>
            </a:r>
            <a:r>
              <a:rPr lang="en-US" baseline="0" dirty="0" err="1"/>
              <a:t>app.dumpark.com</a:t>
            </a:r>
            <a:r>
              <a:rPr lang="en-US" baseline="0" dirty="0"/>
              <a:t>/seas-of-plastic-2/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Ocean plastic simulator can be found at http://</a:t>
            </a:r>
            <a:r>
              <a:rPr lang="en-US" baseline="0" dirty="0" err="1"/>
              <a:t>www.oceanplasticsimulator.nz</a:t>
            </a:r>
            <a:r>
              <a:rPr lang="en-US" baseline="0" dirty="0"/>
              <a:t>/</a:t>
            </a:r>
            <a:r>
              <a:rPr lang="en-US" baseline="0" dirty="0" err="1"/>
              <a:t>wheres</a:t>
            </a:r>
            <a:r>
              <a:rPr lang="en-US" baseline="0" dirty="0"/>
              <a:t>-our-plastic-going/</a:t>
            </a:r>
          </a:p>
          <a:p>
            <a:endParaRPr lang="en-US" baseline="0" dirty="0"/>
          </a:p>
          <a:p>
            <a:r>
              <a:rPr lang="en-US" baseline="0" dirty="0"/>
              <a:t>Find out more at https://</a:t>
            </a:r>
            <a:r>
              <a:rPr lang="en-US" baseline="0" dirty="0" err="1"/>
              <a:t>www.sciencelearn.org.nz</a:t>
            </a:r>
            <a:r>
              <a:rPr lang="en-US" baseline="0" dirty="0"/>
              <a:t>/resources/2807-tracking-plastics-in-our-oceans</a:t>
            </a:r>
          </a:p>
          <a:p>
            <a:endParaRPr lang="en-US" baseline="0" dirty="0"/>
          </a:p>
          <a:p>
            <a:r>
              <a:rPr lang="en-US" baseline="0" dirty="0"/>
              <a:t>Check out also Sailing Seas of Plastic map at https://</a:t>
            </a:r>
            <a:r>
              <a:rPr lang="en-US" baseline="0" dirty="0" err="1"/>
              <a:t>app.dumpark.com</a:t>
            </a:r>
            <a:r>
              <a:rPr lang="en-US" baseline="0" dirty="0"/>
              <a:t>/seas-of-plastic-2/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litterintelligence.org</a:t>
            </a:r>
            <a:r>
              <a:rPr lang="en-US" baseline="0" dirty="0"/>
              <a:t>/about/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sustainablecoastlines.org</a:t>
            </a:r>
            <a:r>
              <a:rPr lang="en-US" baseline="0" dirty="0"/>
              <a:t>/about/our-programmes/love-your-coast/ </a:t>
            </a:r>
          </a:p>
          <a:p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sustainablecoastlines.org</a:t>
            </a: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1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75EAA"/>
                </a:solidFill>
                <a:latin typeface="MetaPro-Normal"/>
                <a:cs typeface="MetaPro-Normal"/>
              </a:rPr>
              <a:t>TEACHER </a:t>
            </a:r>
            <a:r>
              <a:rPr lang="en-US" sz="1200" b="1" dirty="0">
                <a:solidFill>
                  <a:srgbClr val="175EAA"/>
                </a:solidFill>
              </a:rPr>
              <a:t>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75EAA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My dad the fisherman</a:t>
            </a:r>
            <a:r>
              <a:rPr lang="en-US" baseline="0" dirty="0"/>
              <a:t> can be found at: </a:t>
            </a:r>
          </a:p>
          <a:p>
            <a:r>
              <a:rPr lang="en-US" dirty="0"/>
              <a:t>https://</a:t>
            </a:r>
            <a:r>
              <a:rPr lang="en-US" dirty="0" err="1"/>
              <a:t>www.msc.org</a:t>
            </a:r>
            <a:r>
              <a:rPr lang="en-US" dirty="0"/>
              <a:t>/en-au/for-teachers </a:t>
            </a:r>
          </a:p>
          <a:p>
            <a:endParaRPr lang="en-US" dirty="0"/>
          </a:p>
          <a:p>
            <a:r>
              <a:rPr lang="en-US" dirty="0"/>
              <a:t>What is the MSC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=3rVeSBdpO6Q</a:t>
            </a:r>
          </a:p>
          <a:p>
            <a:endParaRPr lang="en-US" dirty="0"/>
          </a:p>
          <a:p>
            <a:r>
              <a:rPr lang="en-US" dirty="0"/>
              <a:t>Sustainable</a:t>
            </a:r>
            <a:r>
              <a:rPr lang="en-US" baseline="0" dirty="0"/>
              <a:t> Seafood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=Kac1cqkjX1U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175EAA"/>
                </a:solidFill>
              </a:rPr>
              <a:t>HOMEWORK</a:t>
            </a:r>
            <a:r>
              <a:rPr lang="en-US" b="1" baseline="0" dirty="0">
                <a:solidFill>
                  <a:srgbClr val="175EAA"/>
                </a:solidFill>
              </a:rPr>
              <a:t> IDEAS</a:t>
            </a:r>
            <a:endParaRPr lang="en-US" baseline="0" dirty="0">
              <a:solidFill>
                <a:srgbClr val="175EAA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The ‘My Dad the Fisherman’ video clip includes most of the concepts that are key to understanding the idea of sustainable fishing.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To reinforce learning or as a good homework activity - re-watch the video ‘My Dad the Fisherman’ and play the Kahoot.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latin typeface="MetaPro-Normal"/>
              <a:cs typeface="MetaPro-Norm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175EAA"/>
                </a:solidFill>
                <a:latin typeface="MetaPro-Normal"/>
                <a:cs typeface="MetaPro-Normal"/>
              </a:rPr>
              <a:t>HOW TO PLAY KAHOOT</a:t>
            </a:r>
            <a:endParaRPr lang="en-US" sz="1200" b="0" baseline="0" dirty="0">
              <a:solidFill>
                <a:srgbClr val="175EAA"/>
              </a:solidFill>
              <a:latin typeface="MetaPro-Normal"/>
              <a:cs typeface="MetaPro-Normal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Connect a device to a projector or screen in front of the classroom.</a:t>
            </a:r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Navigate to the game called </a:t>
            </a:r>
            <a:r>
              <a:rPr lang="en-US" sz="1100" b="1" baseline="0" dirty="0"/>
              <a:t>Marine Stewardship Council NZ My Dad the Fisherman </a:t>
            </a:r>
            <a:r>
              <a:rPr lang="en-US" sz="1100" b="0" baseline="0" dirty="0"/>
              <a:t>on the MSC NZ Kahoot page at https://</a:t>
            </a:r>
            <a:r>
              <a:rPr lang="en-US" sz="1100" b="0" baseline="0" dirty="0" err="1"/>
              <a:t>www.msc.org</a:t>
            </a:r>
            <a:r>
              <a:rPr lang="en-US" sz="1100" b="0" baseline="0" dirty="0"/>
              <a:t>/</a:t>
            </a:r>
            <a:r>
              <a:rPr lang="en-US" sz="1100" b="0" baseline="0" dirty="0" err="1"/>
              <a:t>en</a:t>
            </a:r>
            <a:r>
              <a:rPr lang="en-US" sz="1100" b="0" baseline="0" dirty="0"/>
              <a:t>-au/for-teachers/ocean-literacy/new-</a:t>
            </a:r>
            <a:r>
              <a:rPr lang="en-US" sz="1100" b="0" baseline="0" dirty="0" err="1"/>
              <a:t>zealand</a:t>
            </a:r>
            <a:r>
              <a:rPr lang="en-US" sz="1100" b="0" baseline="0" dirty="0"/>
              <a:t>-education-curriculum/</a:t>
            </a:r>
            <a:r>
              <a:rPr lang="en-US" sz="1100" b="0" baseline="0" dirty="0" err="1"/>
              <a:t>kahoot</a:t>
            </a:r>
            <a:r>
              <a:rPr lang="en-US" sz="1100" b="0" baseline="0" dirty="0"/>
              <a:t>-quizzes</a:t>
            </a:r>
            <a:endParaRPr lang="en-US" sz="1100" dirty="0"/>
          </a:p>
          <a:p>
            <a:pPr marL="171450" indent="-171450">
              <a:buFont typeface="Arial"/>
              <a:buChar char="•"/>
            </a:pPr>
            <a:r>
              <a:rPr lang="en-US" sz="1100" b="0" baseline="0" dirty="0"/>
              <a:t>Select settings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At </a:t>
            </a:r>
            <a:r>
              <a:rPr lang="en-US" sz="1100" b="0" baseline="0" dirty="0" err="1"/>
              <a:t>Kahoot.it</a:t>
            </a:r>
            <a:r>
              <a:rPr lang="en-US" sz="1100" b="0" baseline="0" dirty="0"/>
              <a:t>, learners enter game-pin and nickname on their own devices (phone, tablet, or computer).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Press “Start now”. The fun begins!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Learners answer questions on their own devices by selecting one of the four answer buttons.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100" b="0" baseline="0" dirty="0"/>
              <a:t>See additional instructions, options, and how to make your own Kahoot at: https://</a:t>
            </a:r>
            <a:r>
              <a:rPr lang="en-US" sz="1100" b="0" baseline="0" dirty="0" err="1"/>
              <a:t>kahoot.com</a:t>
            </a:r>
            <a:endParaRPr lang="en-US" sz="1100" b="0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Read how MSC is working to reduce and eliminate lost and abandoned fishing gear: https://</a:t>
            </a:r>
            <a:r>
              <a:rPr lang="en-US" baseline="0" dirty="0" err="1"/>
              <a:t>www.msc.org</a:t>
            </a:r>
            <a:r>
              <a:rPr lang="en-US" baseline="0" dirty="0"/>
              <a:t>/what-we-are-doing/preventing-lost-gear-and-ghost-fishing</a:t>
            </a:r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oceanconservancy.org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-content/uploads/2020/10/UO-GGGI-One-Pager-102220-1.pdf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Net Works at </a:t>
            </a:r>
            <a:r>
              <a:rPr lang="en-US" dirty="0"/>
              <a:t>https://</a:t>
            </a:r>
            <a:r>
              <a:rPr lang="en-US" dirty="0" err="1"/>
              <a:t>www.zsl.org</a:t>
            </a:r>
            <a:r>
              <a:rPr lang="en-US" dirty="0"/>
              <a:t>/conservation/regions/</a:t>
            </a:r>
            <a:r>
              <a:rPr lang="en-US" dirty="0" err="1"/>
              <a:t>asia</a:t>
            </a:r>
            <a:r>
              <a:rPr lang="en-US" dirty="0"/>
              <a:t>/net-works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Green plastics: https://</a:t>
            </a:r>
            <a:r>
              <a:rPr lang="en-US" baseline="0" dirty="0" err="1"/>
              <a:t>www.forbes.com</a:t>
            </a:r>
            <a:r>
              <a:rPr lang="en-US" baseline="0" dirty="0"/>
              <a:t>/sites/</a:t>
            </a:r>
            <a:r>
              <a:rPr lang="en-US" baseline="0" dirty="0" err="1"/>
              <a:t>ariellasimke</a:t>
            </a:r>
            <a:r>
              <a:rPr lang="en-US" baseline="0" dirty="0"/>
              <a:t>/2019/12/22/green-plastics-give-ghost-gear-new-life/?</a:t>
            </a:r>
            <a:r>
              <a:rPr lang="en-US" baseline="0" dirty="0" err="1"/>
              <a:t>sh</a:t>
            </a:r>
            <a:r>
              <a:rPr lang="en-US" baseline="0" dirty="0"/>
              <a:t>=631e29eb4ece</a:t>
            </a:r>
          </a:p>
          <a:p>
            <a:endParaRPr lang="en-US" baseline="0" dirty="0"/>
          </a:p>
          <a:p>
            <a:r>
              <a:rPr lang="en-US" baseline="0" dirty="0"/>
              <a:t>Kiwi divers tackling ghost fishing: https://</a:t>
            </a:r>
            <a:r>
              <a:rPr lang="en-US" baseline="0" dirty="0" err="1"/>
              <a:t>www.newsroom.co.nz</a:t>
            </a:r>
            <a:r>
              <a:rPr lang="en-US" baseline="0" dirty="0"/>
              <a:t>/2017/05/21/29139/kiwi-divers-tackle-ghost-fishing-phenomenon</a:t>
            </a:r>
          </a:p>
          <a:p>
            <a:endParaRPr lang="en-US" baseline="0" dirty="0"/>
          </a:p>
          <a:p>
            <a:r>
              <a:rPr lang="en-US" baseline="0" dirty="0"/>
              <a:t>Ghost fishing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=pM4sxQrQs1I </a:t>
            </a:r>
          </a:p>
          <a:p>
            <a:endParaRPr lang="en-US" baseline="0" dirty="0"/>
          </a:p>
          <a:p>
            <a:r>
              <a:rPr lang="en-US" baseline="0" dirty="0"/>
              <a:t>Entrepreneurs aim to end ghost fishing: </a:t>
            </a:r>
            <a:br>
              <a:rPr lang="en-US" baseline="0" dirty="0"/>
            </a:br>
            <a:r>
              <a:rPr lang="en-US" baseline="0" dirty="0"/>
              <a:t>https://</a:t>
            </a:r>
            <a:r>
              <a:rPr lang="en-US" baseline="0" dirty="0" err="1"/>
              <a:t>phys.org</a:t>
            </a:r>
            <a:r>
              <a:rPr lang="en-US" baseline="0" dirty="0"/>
              <a:t>/news/2018-10-entrepreneurs-aim-ghostfishing.html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One teenagers vision making a massive difference: </a:t>
            </a:r>
            <a:r>
              <a:rPr lang="en-US" baseline="0" dirty="0" err="1"/>
              <a:t>Boyan</a:t>
            </a:r>
            <a:r>
              <a:rPr lang="en-US" baseline="0" dirty="0"/>
              <a:t> Slat &amp; the Ocean Cleanup 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=mhEffEsC9iw</a:t>
            </a:r>
          </a:p>
          <a:p>
            <a:endParaRPr lang="en-US" baseline="0" dirty="0"/>
          </a:p>
          <a:p>
            <a:r>
              <a:rPr lang="en-US" baseline="0" dirty="0"/>
              <a:t>Incredible Transformation of the World’s Most Polluted Beach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=jXcoPO76UyA</a:t>
            </a:r>
          </a:p>
          <a:p>
            <a:endParaRPr lang="en-US" dirty="0"/>
          </a:p>
          <a:p>
            <a:r>
              <a:rPr lang="en-US" dirty="0"/>
              <a:t>From Trash to Treasure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=mhEffEsC9iw</a:t>
            </a:r>
          </a:p>
          <a:p>
            <a:endParaRPr lang="en-US" dirty="0"/>
          </a:p>
          <a:p>
            <a:r>
              <a:rPr lang="en-US" dirty="0"/>
              <a:t>Healthy Seas:</a:t>
            </a:r>
            <a:r>
              <a:rPr lang="en-US" baseline="0" dirty="0"/>
              <a:t> From Waste to Wear: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=9JvQgSTEpzk&amp;feature=</a:t>
            </a:r>
            <a:r>
              <a:rPr lang="en-US" dirty="0" err="1"/>
              <a:t>emb_logo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One teenagers vision making a massive difference: </a:t>
            </a:r>
            <a:r>
              <a:rPr lang="en-US" baseline="0" dirty="0" err="1"/>
              <a:t>Boyan</a:t>
            </a:r>
            <a:r>
              <a:rPr lang="en-US" baseline="0" dirty="0"/>
              <a:t> Slat &amp; the Ocean Cleanup 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=mhEffEsC9iw</a:t>
            </a:r>
          </a:p>
          <a:p>
            <a:endParaRPr lang="en-US" baseline="0" dirty="0"/>
          </a:p>
          <a:p>
            <a:r>
              <a:rPr lang="en-US" baseline="0" dirty="0"/>
              <a:t>Incredible Transformation of the World’s Most Polluted Beach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=jXcoPO76UyA</a:t>
            </a:r>
          </a:p>
          <a:p>
            <a:endParaRPr lang="en-US" dirty="0"/>
          </a:p>
          <a:p>
            <a:r>
              <a:rPr lang="en-US" dirty="0"/>
              <a:t>From Trash to Treasure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=mhEffEsC9iw</a:t>
            </a:r>
          </a:p>
          <a:p>
            <a:endParaRPr lang="en-US" dirty="0"/>
          </a:p>
          <a:p>
            <a:r>
              <a:rPr lang="en-US" dirty="0"/>
              <a:t>Plastic</a:t>
            </a:r>
            <a:r>
              <a:rPr lang="en-US" baseline="0" dirty="0"/>
              <a:t> Pollution Solution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=0MWOXR_6qZc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Learners record the nature of the solution they looked at and note advantages and disadvantages of this solution</a:t>
            </a:r>
            <a:r>
              <a:rPr lang="mr-IN" baseline="0" dirty="0"/>
              <a:t>…</a:t>
            </a:r>
            <a:r>
              <a:rPr lang="mi-NZ" baseline="0" dirty="0"/>
              <a:t> this activity scaffolds in to the group project (next slide)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Adapted from and inspired by the work of teacher Andrew </a:t>
            </a:r>
            <a:r>
              <a:rPr lang="en-US" baseline="0" dirty="0" err="1"/>
              <a:t>Corney</a:t>
            </a:r>
            <a:r>
              <a:rPr lang="en-US" baseline="0" dirty="0"/>
              <a:t> (Tauranga Boys College) and 8 Exceptional Inquiry Based Learning Activities Students will love! Found at: https://</a:t>
            </a:r>
            <a:r>
              <a:rPr lang="en-US" baseline="0" dirty="0" err="1"/>
              <a:t>wabisabilearning.com</a:t>
            </a:r>
            <a:r>
              <a:rPr lang="en-US" baseline="0" dirty="0"/>
              <a:t>/blogs/inquiry/inquiry-based-learning-activities</a:t>
            </a:r>
          </a:p>
          <a:p>
            <a:endParaRPr lang="en-US" baseline="0" dirty="0"/>
          </a:p>
          <a:p>
            <a:r>
              <a:rPr lang="en-US" baseline="0" dirty="0"/>
              <a:t>Plastic pollution in the ocean can be found at: https://</a:t>
            </a:r>
            <a:r>
              <a:rPr lang="en-US" baseline="0" dirty="0" err="1"/>
              <a:t>www.youtube.com</a:t>
            </a:r>
            <a:r>
              <a:rPr lang="en-US" baseline="0" dirty="0"/>
              <a:t>/</a:t>
            </a:r>
            <a:r>
              <a:rPr lang="en-US" baseline="0" dirty="0" err="1"/>
              <a:t>watch?v</a:t>
            </a:r>
            <a:r>
              <a:rPr lang="en-US" baseline="0" dirty="0"/>
              <a:t>=</a:t>
            </a:r>
            <a:r>
              <a:rPr lang="en-US" baseline="0" dirty="0" err="1"/>
              <a:t>aFUHLtaTazQ&amp;feature</a:t>
            </a:r>
            <a:r>
              <a:rPr lang="en-US" baseline="0" dirty="0"/>
              <a:t>=</a:t>
            </a:r>
            <a:r>
              <a:rPr lang="en-US" baseline="0" dirty="0" err="1"/>
              <a:t>emb_logo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TEACHER NOTES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Questions from 8 Exceptional Inquiry Based Learning Activities Students will love! Found at: https://</a:t>
            </a:r>
            <a:r>
              <a:rPr lang="en-US" baseline="0" dirty="0" err="1"/>
              <a:t>wabisabilearning.com</a:t>
            </a:r>
            <a:r>
              <a:rPr lang="en-US" baseline="0" dirty="0"/>
              <a:t>/blogs/inquiry/inquiry-based-learning-activities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175EAA"/>
                </a:solidFill>
                <a:latin typeface="MetaPro-Normal"/>
                <a:cs typeface="MetaPro-Normal"/>
              </a:rPr>
              <a:t>TEACHER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83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From Plastic Ocean Org https://</a:t>
            </a:r>
            <a:r>
              <a:rPr lang="en-US" baseline="0" dirty="0" err="1"/>
              <a:t>plasticoceans.org</a:t>
            </a:r>
            <a:r>
              <a:rPr lang="en-US" baseline="0" dirty="0"/>
              <a:t>/plastic-pollution-info-resources/ </a:t>
            </a:r>
          </a:p>
          <a:p>
            <a:r>
              <a:rPr lang="en-US" b="1" baseline="0" dirty="0"/>
              <a:t>What can we do personally?</a:t>
            </a:r>
          </a:p>
          <a:p>
            <a:r>
              <a:rPr lang="en-US" dirty="0"/>
              <a:t>Q. What can we do?</a:t>
            </a:r>
          </a:p>
          <a:p>
            <a:pPr marL="228600" indent="-228600">
              <a:buAutoNum type="alphaUcPeriod"/>
            </a:pPr>
            <a:r>
              <a:rPr lang="en-US" dirty="0"/>
              <a:t>We need to stop using single-use plastic wherever that is possible. </a:t>
            </a:r>
          </a:p>
          <a:p>
            <a:pPr marL="0" indent="0">
              <a:buNone/>
            </a:pPr>
            <a:r>
              <a:rPr lang="en-US" b="1" dirty="0"/>
              <a:t>Here are some more potential solutions:</a:t>
            </a:r>
          </a:p>
          <a:p>
            <a:r>
              <a:rPr lang="en-US" dirty="0"/>
              <a:t>• Go to our website for inspiration and please donate if you can to help us:</a:t>
            </a:r>
          </a:p>
          <a:p>
            <a:r>
              <a:rPr lang="en-US" dirty="0"/>
              <a:t>https://</a:t>
            </a:r>
            <a:r>
              <a:rPr lang="en-US" dirty="0" err="1"/>
              <a:t>www.plasticoceans.org</a:t>
            </a:r>
            <a:r>
              <a:rPr lang="en-US" dirty="0"/>
              <a:t> </a:t>
            </a:r>
          </a:p>
          <a:p>
            <a:r>
              <a:rPr lang="en-US" dirty="0"/>
              <a:t>• Bring your own bag to the shops</a:t>
            </a:r>
          </a:p>
          <a:p>
            <a:r>
              <a:rPr lang="en-US" dirty="0"/>
              <a:t>• Drink tap water and carry it in your own bottle</a:t>
            </a:r>
          </a:p>
          <a:p>
            <a:r>
              <a:rPr lang="en-US" dirty="0"/>
              <a:t>• Don’t buy body scrubs - in many countries those tiny beads are usually made of plastic</a:t>
            </a:r>
          </a:p>
          <a:p>
            <a:r>
              <a:rPr lang="en-US" dirty="0"/>
              <a:t>• Choose fruit and vegetables that are not wrapped in plastic</a:t>
            </a:r>
          </a:p>
          <a:p>
            <a:r>
              <a:rPr lang="en-US" dirty="0"/>
              <a:t>• Use matches instead of ‘disposable’ lighters or use a re-fillable one</a:t>
            </a:r>
          </a:p>
          <a:p>
            <a:r>
              <a:rPr lang="en-US" dirty="0"/>
              <a:t>• Don’t use ‘single-use’ plates, knives, forks etc and wash up after you eat</a:t>
            </a:r>
          </a:p>
          <a:p>
            <a:r>
              <a:rPr lang="en-US" dirty="0"/>
              <a:t>• Wherever you can, choose liquid products that can be re-filled rather than bought new</a:t>
            </a:r>
          </a:p>
          <a:p>
            <a:r>
              <a:rPr lang="en-US" dirty="0"/>
              <a:t>• Refuse plastic straws in your drinks</a:t>
            </a:r>
          </a:p>
          <a:p>
            <a:r>
              <a:rPr lang="en-US" dirty="0"/>
              <a:t>• If you can’t find an alternative to single-use plastic, make sure you recycle it</a:t>
            </a:r>
          </a:p>
          <a:p>
            <a:r>
              <a:rPr lang="en-US" dirty="0"/>
              <a:t>• Don’t celebrate with balloon releases, because the chances are that the balloons will land in the ocean, choking seabirds, turtles and marine mammals</a:t>
            </a:r>
          </a:p>
          <a:p>
            <a:r>
              <a:rPr lang="en-US" dirty="0"/>
              <a:t>• Use crystal deodorants – they last far longer, are more effective and some even come with no plastic packaging at all</a:t>
            </a:r>
          </a:p>
          <a:p>
            <a:r>
              <a:rPr lang="en-US" dirty="0"/>
              <a:t>• Use good old-fashioned soap – it works as well as liquid soap and lasts longer</a:t>
            </a:r>
          </a:p>
          <a:p>
            <a:r>
              <a:rPr lang="en-US" dirty="0"/>
              <a:t>• Buy butter wrapped in paper instead of in a plastic tub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96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seatup.com</a:t>
            </a:r>
            <a:r>
              <a:rPr lang="en-US" dirty="0"/>
              <a:t>/blog/kids-guide-to-making-movies/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53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Ecotricity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Facts on plastic </a:t>
            </a:r>
            <a:r>
              <a:rPr lang="en-US" sz="1200" dirty="0"/>
              <a:t>(NZ &amp; Global)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ecotricity.co.nz</a:t>
            </a:r>
            <a:r>
              <a:rPr lang="en-US" baseline="0" dirty="0"/>
              <a:t>/facts-on-plastic-waste/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Plastic Oceans International: </a:t>
            </a:r>
            <a:r>
              <a:rPr lang="en-US" sz="1200" dirty="0">
                <a:hlinkClick r:id="rId4"/>
              </a:rPr>
              <a:t>Plastic Ocean Resources </a:t>
            </a:r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plasticoceans.org</a:t>
            </a:r>
            <a:r>
              <a:rPr lang="en-US" baseline="0" dirty="0"/>
              <a:t>/plastic-pollution-info-resources/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Refill NZ: </a:t>
            </a:r>
            <a:r>
              <a:rPr lang="en-US" sz="1200" dirty="0">
                <a:hlinkClick r:id="rId5"/>
              </a:rPr>
              <a:t>The Problem with Plastic</a:t>
            </a:r>
            <a:endParaRPr lang="en-US" baseline="0" dirty="0"/>
          </a:p>
          <a:p>
            <a:r>
              <a:rPr lang="en-US" baseline="0" dirty="0"/>
              <a:t>https://</a:t>
            </a:r>
            <a:r>
              <a:rPr lang="en-US" baseline="0" dirty="0" err="1"/>
              <a:t>refillnz.org.nz</a:t>
            </a:r>
            <a:r>
              <a:rPr lang="en-US" baseline="0" dirty="0"/>
              <a:t>/about/the-problem-with-plastic/ </a:t>
            </a:r>
          </a:p>
          <a:p>
            <a:endParaRPr lang="en-US" baseline="0" dirty="0"/>
          </a:p>
          <a:p>
            <a:r>
              <a:rPr lang="en-US" baseline="0" dirty="0"/>
              <a:t>Global Ghost Gear Initiative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www.ghostgear.org</a:t>
            </a:r>
            <a:r>
              <a:rPr lang="en-US" baseline="0" dirty="0"/>
              <a:t>  </a:t>
            </a:r>
          </a:p>
          <a:p>
            <a:endParaRPr lang="en-US" baseline="0" dirty="0"/>
          </a:p>
          <a:p>
            <a:r>
              <a:rPr lang="en-US" baseline="0" dirty="0"/>
              <a:t>MSC Ghost Fishing</a:t>
            </a:r>
            <a:br>
              <a:rPr lang="en-US" baseline="0" dirty="0"/>
            </a:br>
            <a:r>
              <a:rPr lang="en-US" baseline="0" dirty="0"/>
              <a:t>https://</a:t>
            </a:r>
            <a:r>
              <a:rPr lang="en-US" baseline="0" dirty="0" err="1"/>
              <a:t>www.msc.org</a:t>
            </a:r>
            <a:r>
              <a:rPr lang="en-US" baseline="0" dirty="0"/>
              <a:t>/what-we-are-doing/preventing-lost-gear-and-ghost-fishing </a:t>
            </a:r>
          </a:p>
          <a:p>
            <a:endParaRPr lang="en-US" baseline="0" dirty="0"/>
          </a:p>
          <a:p>
            <a:r>
              <a:rPr lang="en-US" baseline="0" dirty="0"/>
              <a:t>Plastics Make it Possible</a:t>
            </a:r>
          </a:p>
          <a:p>
            <a:r>
              <a:rPr lang="en-US" baseline="0" dirty="0"/>
              <a:t>https://</a:t>
            </a:r>
            <a:r>
              <a:rPr lang="en-US" baseline="0" dirty="0" err="1"/>
              <a:t>www.plasticsmakeitpossible.com</a:t>
            </a:r>
            <a:r>
              <a:rPr lang="en-US" baseline="0" dirty="0"/>
              <a:t>/about-plastics/types-of-plastics/what-are-plastics/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1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175EAA"/>
                </a:solidFill>
                <a:latin typeface="Arial"/>
                <a:cs typeface="Arial"/>
              </a:rPr>
              <a:t>TEACHER NOTES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NOTES</a:t>
            </a:r>
          </a:p>
          <a:p>
            <a:endParaRPr lang="en-US" baseline="0" dirty="0"/>
          </a:p>
          <a:p>
            <a:r>
              <a:rPr lang="en-US" baseline="0" dirty="0"/>
              <a:t>READ MORE! Amazing article from National Geographic with great images! You can find it at: https://</a:t>
            </a:r>
            <a:r>
              <a:rPr lang="en-US" baseline="0" dirty="0" err="1"/>
              <a:t>www.nationalgeographic.com</a:t>
            </a:r>
            <a:r>
              <a:rPr lang="en-US" baseline="0" dirty="0"/>
              <a:t>/magazine/2019/05/</a:t>
            </a:r>
            <a:r>
              <a:rPr lang="en-US" baseline="0" dirty="0" err="1"/>
              <a:t>microplastics</a:t>
            </a:r>
            <a:r>
              <a:rPr lang="en-US" baseline="0" dirty="0"/>
              <a:t>-impact-on-fish-shown-in-pictures/</a:t>
            </a:r>
          </a:p>
          <a:p>
            <a:endParaRPr lang="en-US" baseline="0" dirty="0"/>
          </a:p>
          <a:p>
            <a:r>
              <a:rPr lang="en-US" baseline="0" dirty="0"/>
              <a:t>Answer is 600 years!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/>
              <a:t>Click to edit Master text styles</a:t>
            </a:r>
          </a:p>
          <a:p>
            <a:pPr lvl="1"/>
            <a:r>
              <a:rPr lang="mi-NZ" dirty="0"/>
              <a:t>Second level</a:t>
            </a:r>
          </a:p>
          <a:p>
            <a:pPr lvl="2"/>
            <a:r>
              <a:rPr lang="mi-NZ" dirty="0"/>
              <a:t>Third level</a:t>
            </a:r>
          </a:p>
          <a:p>
            <a:pPr lvl="3"/>
            <a:r>
              <a:rPr lang="mi-NZ" dirty="0"/>
              <a:t>Fourth level</a:t>
            </a:r>
          </a:p>
          <a:p>
            <a:pPr lvl="4"/>
            <a:r>
              <a:rPr lang="mi-NZ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3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1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7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DE1AC9-792B-1ABB-7E2B-DDE140CED97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8982"/>
            <a:ext cx="8554065" cy="8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atgeokids.com/nz/discover/science/general-science/all-about-plastic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www.plasticsmakeitpossible.com/about-plastics/types-of-plastics/what-are-plastic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plastics.org.nz/environment/faqs%23how-is-plastic-recycle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1.squarespace.com/static/5b987b8689c172e29293593f/t/5d1298a66a2d79000146f60d/1561499820225/ASC_Gear+management_FINAL+WHITE+POWER+POINT.pdf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www.epa.govt.nz/community-involvement/science-corner/microplastic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hEffEsC9iw" TargetMode="External"/><Relationship Id="rId11" Type="http://schemas.openxmlformats.org/officeDocument/2006/relationships/image" Target="../media/image30.png"/><Relationship Id="rId5" Type="http://schemas.openxmlformats.org/officeDocument/2006/relationships/hyperlink" Target="https://www.nationalgeographic.com/environment/article/partner-content-prada-renylon-wellington-new-zealand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s://static1.squarespace.com/static/5b987b8689c172e29293593f/t/5bd6e96e0852291fdf62cee6/1540811123395/GGGI_Macroplastics_WEB.pdf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0hujftk5wt4cuw1/Screen%20Shot%202020-12-18%20at%201.19.08%20PM.png?dl=0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hyperlink" Target="https://www.science.org.au/curious/technology-future/plastic-thats-good-environment" TargetMode="Externa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hEffEsC9iw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s://www.custom-pak.com/top-5-benefits-of-plastic-packaging/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www.raniplast.com/plastic-on-the-agenda/" TargetMode="External"/><Relationship Id="rId9" Type="http://schemas.openxmlformats.org/officeDocument/2006/relationships/hyperlink" Target="https://ecoicf.co.nz/wp-content/uploads/2016/10/10-Reasons-Why-Plastics-are-Good-for-NZ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hyperlink" Target="https://www.youtube.com/watch?v=MNFUwVcpZAI" TargetMode="External"/><Relationship Id="rId4" Type="http://schemas.openxmlformats.org/officeDocument/2006/relationships/hyperlink" Target="https://www.youtube.com/watch?v=_gm2EjYbUXk&amp;feature=emb_log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hyperlink" Target="http://www.oceanplasticsimulator.nz/wheres-our-plastic-go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hyperlink" Target="http://www.oceanplasticsimulator.nz/wheres-our-plastic-go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hyperlink" Target="https://sustainablecoastlines.org/about/our-programmes/love-your-coast/" TargetMode="External"/><Relationship Id="rId4" Type="http://schemas.openxmlformats.org/officeDocument/2006/relationships/hyperlink" Target="https://litterintelligence.org/abou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hyperlink" Target="https://www.msc.org/for-teachers/teach-learn-about-ocean-sustainabilit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hyperlink" Target="https://www.msc.org/en-au/for-teachers" TargetMode="External"/><Relationship Id="rId4" Type="http://schemas.openxmlformats.org/officeDocument/2006/relationships/hyperlink" Target="https://www.youtube.com/watch?v=3rVeSBdpO6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hyperlink" Target="https://www.msc.org/what-we-are-doing/preventing-lost-gear-and-ghost-fishi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oceanconservancy.org/wp-content/uploads/2020/10/UO-GGGI-One-Pager-102220-1.pdf" TargetMode="External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hyperlink" Target="https://wabisabilearning.com/blogs/inquiry/inquiry-based-learning-activities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hEffEsC9iw" TargetMode="External"/><Relationship Id="rId13" Type="http://schemas.openxmlformats.org/officeDocument/2006/relationships/image" Target="../media/image53.png"/><Relationship Id="rId3" Type="http://schemas.openxmlformats.org/officeDocument/2006/relationships/image" Target="../media/image21.png"/><Relationship Id="rId7" Type="http://schemas.openxmlformats.org/officeDocument/2006/relationships/hyperlink" Target="https://www.newsroom.co.nz/2017/05/21/29139/kiwi-divers-tackle-ghost-fishing-phenomenon" TargetMode="Externa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pM4sxQrQs1I" TargetMode="External"/><Relationship Id="rId11" Type="http://schemas.openxmlformats.org/officeDocument/2006/relationships/hyperlink" Target="https://phys.org/news/2018-10-entrepreneurs-aim-ghostfishing.html" TargetMode="External"/><Relationship Id="rId5" Type="http://schemas.openxmlformats.org/officeDocument/2006/relationships/hyperlink" Target="https://www.dropbox.com/s/sgfcpfdho1vm579/Screen%20Shot%202020-12-18%20at%201.13.23%20PM.png?dl=0" TargetMode="External"/><Relationship Id="rId15" Type="http://schemas.openxmlformats.org/officeDocument/2006/relationships/image" Target="../media/image55.png"/><Relationship Id="rId10" Type="http://schemas.openxmlformats.org/officeDocument/2006/relationships/hyperlink" Target="https://www.dropbox.com/s/0hujftk5wt4cuw1/Screen%20Shot%202020-12-18%20at%201.19.08%20PM.png?dl=0" TargetMode="External"/><Relationship Id="rId4" Type="http://schemas.openxmlformats.org/officeDocument/2006/relationships/hyperlink" Target="https://www.zsl.org/conservation/regions/asia/net-works" TargetMode="External"/><Relationship Id="rId9" Type="http://schemas.openxmlformats.org/officeDocument/2006/relationships/hyperlink" Target="https://www.forbes.com/sites/ariellasimke/2019/12/22/green-plastics-give-ghost-gear-new-life/?sh=631e29eb4ece" TargetMode="External"/><Relationship Id="rId1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0hujftk5wt4cuw1/Screen%20Shot%202020-12-18%20at%201.19.08%20PM.png?dl=0" TargetMode="External"/><Relationship Id="rId13" Type="http://schemas.openxmlformats.org/officeDocument/2006/relationships/image" Target="../media/image59.png"/><Relationship Id="rId3" Type="http://schemas.openxmlformats.org/officeDocument/2006/relationships/image" Target="../media/image21.png"/><Relationship Id="rId7" Type="http://schemas.openxmlformats.org/officeDocument/2006/relationships/hyperlink" Target="https://www.youtube.com/watch?v=mhEffEsC9iw" TargetMode="External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jXcoPO76UyA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s://www.dropbox.com/s/sgfcpfdho1vm579/Screen%20Shot%202020-12-18%20at%201.13.23%20PM.png?dl=0" TargetMode="External"/><Relationship Id="rId10" Type="http://schemas.openxmlformats.org/officeDocument/2006/relationships/image" Target="../media/image56.png"/><Relationship Id="rId4" Type="http://schemas.openxmlformats.org/officeDocument/2006/relationships/hyperlink" Target="https://www.youtube.com/watch?v=RLAq19hGTBw" TargetMode="External"/><Relationship Id="rId9" Type="http://schemas.openxmlformats.org/officeDocument/2006/relationships/hyperlink" Target="https://www.youtube.com/watch?v=9JvQgSTEpzk&amp;feature=emb_logo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hyperlink" Target="https://www.forbes.com/sites/ariellasimke/2019/12/22/green-plastics-give-ghost-gear-new-life/?sh=631e29eb4ece" TargetMode="External"/><Relationship Id="rId1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12" Type="http://schemas.openxmlformats.org/officeDocument/2006/relationships/image" Target="../media/image52.png"/><Relationship Id="rId17" Type="http://schemas.openxmlformats.org/officeDocument/2006/relationships/hyperlink" Target="https://phys.org/news/2018-10-entrepreneurs-aim-ghostfishing.html" TargetMode="Externa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mhEffEsC9iw" TargetMode="External"/><Relationship Id="rId11" Type="http://schemas.openxmlformats.org/officeDocument/2006/relationships/hyperlink" Target="https://www.zsl.org/conservation/regions/asia/net-works" TargetMode="External"/><Relationship Id="rId5" Type="http://schemas.openxmlformats.org/officeDocument/2006/relationships/image" Target="../media/image60.png"/><Relationship Id="rId15" Type="http://schemas.openxmlformats.org/officeDocument/2006/relationships/hyperlink" Target="https://www.youtube.com/watch?v=pM4sxQrQs1I" TargetMode="External"/><Relationship Id="rId10" Type="http://schemas.openxmlformats.org/officeDocument/2006/relationships/image" Target="../media/image62.png"/><Relationship Id="rId4" Type="http://schemas.openxmlformats.org/officeDocument/2006/relationships/hyperlink" Target="https://www.youtube.com/watch?v=jXcoPO76UyA" TargetMode="External"/><Relationship Id="rId9" Type="http://schemas.openxmlformats.org/officeDocument/2006/relationships/hyperlink" Target="https://www.youtube.com/watch?v=9JvQgSTEpzk&amp;feature=emb_logo" TargetMode="External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atup.com/blog/kids-guide-to-making-movies/" TargetMode="External"/><Relationship Id="rId5" Type="http://schemas.openxmlformats.org/officeDocument/2006/relationships/hyperlink" Target="https://www.canva.com" TargetMode="Externa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up.com/blog/kids-guide-to-making-movie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plasticoceans.org/plastic-pollution-info-resources/" TargetMode="External"/><Relationship Id="rId3" Type="http://schemas.openxmlformats.org/officeDocument/2006/relationships/image" Target="../media/image71.png"/><Relationship Id="rId7" Type="http://schemas.openxmlformats.org/officeDocument/2006/relationships/hyperlink" Target="https://www.plasticsmakeitpossible.com/about-plastics/types-of-plastics/what-are-plasti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sc.org/what-we-are-doing/preventing-lost-gear-and-ghost-fishing" TargetMode="External"/><Relationship Id="rId11" Type="http://schemas.openxmlformats.org/officeDocument/2006/relationships/image" Target="../media/image73.png"/><Relationship Id="rId5" Type="http://schemas.openxmlformats.org/officeDocument/2006/relationships/hyperlink" Target="https://www.ghostgear.org" TargetMode="External"/><Relationship Id="rId10" Type="http://schemas.openxmlformats.org/officeDocument/2006/relationships/image" Target="../media/image72.png"/><Relationship Id="rId4" Type="http://schemas.openxmlformats.org/officeDocument/2006/relationships/hyperlink" Target="https://ecotricity.co.nz/facts-on-plastic-waste/" TargetMode="External"/><Relationship Id="rId9" Type="http://schemas.openxmlformats.org/officeDocument/2006/relationships/hyperlink" Target="https://refillnz.org.nz/about/the-problem-with-plasti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noProof="0">
                <a:solidFill>
                  <a:schemeClr val="bg1">
                    <a:lumMod val="85000"/>
                  </a:schemeClr>
                </a:solidFill>
              </a:rPr>
              <a:t>Insert heading page Topic 3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B8E35A0-89D0-6FF6-F4BF-26516DB998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865" y="-797202"/>
            <a:ext cx="9335729" cy="52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9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571" y="612095"/>
            <a:ext cx="9701222" cy="424709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4713" y="1193583"/>
            <a:ext cx="4390573" cy="3177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Fishing gear was once made of bone, flax, shell, wood and other biodegradable materials</a:t>
            </a:r>
          </a:p>
          <a:p>
            <a:pPr>
              <a:spcAft>
                <a:spcPts val="600"/>
              </a:spcAft>
            </a:pPr>
            <a:r>
              <a:rPr lang="en-AU" sz="1800" dirty="0"/>
              <a:t>Now fishing gear is more commonly made of plastic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Take a guess: once in the ocean, plastic monofilament fishing line can take up to _____ years to degrade! </a:t>
            </a:r>
            <a:endParaRPr lang="en-A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Blue_Arro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80892">
            <a:off x="4253877" y="3295098"/>
            <a:ext cx="1609152" cy="14257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16200000">
            <a:off x="7145264" y="2506029"/>
            <a:ext cx="308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Monofilament Fishing Line </a:t>
            </a:r>
          </a:p>
          <a:p>
            <a:pPr algn="r"/>
            <a:r>
              <a:rPr lang="en-US" dirty="0"/>
              <a:t>Source: </a:t>
            </a:r>
            <a:r>
              <a:rPr lang="en-US" dirty="0" err="1"/>
              <a:t>Daplaza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145143" y="93911"/>
            <a:ext cx="8541657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GHOST FISHING IN A PLASTIC OCEAN: </a:t>
            </a:r>
            <a:r>
              <a:rPr lang="en-US" dirty="0">
                <a:solidFill>
                  <a:srgbClr val="00B194"/>
                </a:solidFill>
              </a:rPr>
              <a:t>THE ISSUE</a:t>
            </a:r>
            <a:endParaRPr lang="en-US" sz="2000" dirty="0">
              <a:solidFill>
                <a:srgbClr val="00B194"/>
              </a:solidFill>
            </a:endParaRPr>
          </a:p>
        </p:txBody>
      </p:sp>
      <p:pic>
        <p:nvPicPr>
          <p:cNvPr id="3" name="Picture 2" descr="Filet_de_pêche_DSC0063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785" y="1287068"/>
            <a:ext cx="3386441" cy="22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49" y="555625"/>
            <a:ext cx="9639438" cy="43035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70" y="93911"/>
            <a:ext cx="8480835" cy="75842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GHOST FISHING IN A PLASTIC OCEAN: </a:t>
            </a:r>
            <a:br>
              <a:rPr lang="en-US" sz="2200" dirty="0"/>
            </a:br>
            <a:r>
              <a:rPr lang="en-US" dirty="0">
                <a:solidFill>
                  <a:srgbClr val="00B194"/>
                </a:solidFill>
              </a:rPr>
              <a:t>ABOUT PLASTICS &amp; THE SEA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21-03-04 at 10.35.57 A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6816">
            <a:off x="7274782" y="639318"/>
            <a:ext cx="1687729" cy="141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ontent Placeholder 6"/>
          <p:cNvSpPr>
            <a:spLocks noGrp="1"/>
          </p:cNvSpPr>
          <p:nvPr>
            <p:ph sz="half" idx="2"/>
          </p:nvPr>
        </p:nvSpPr>
        <p:spPr>
          <a:xfrm>
            <a:off x="184920" y="1069200"/>
            <a:ext cx="7175500" cy="2992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Once in the ocean, plastic monofilament fishing line can take up to </a:t>
            </a:r>
            <a:r>
              <a:rPr lang="en-US" sz="2000" dirty="0">
                <a:solidFill>
                  <a:srgbClr val="00B194"/>
                </a:solidFill>
              </a:rPr>
              <a:t>600 years </a:t>
            </a:r>
            <a:r>
              <a:rPr lang="en-US" sz="2000" dirty="0"/>
              <a:t>to degrade! 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AU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Visit these links or conduct your own search &amp; answer the following: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100" noProof="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AU" sz="1800" noProof="0" dirty="0"/>
              <a:t>What is plastic made from?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AU" sz="1800" dirty="0"/>
              <a:t>What qualities make plastic so useful?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AU" sz="1800" noProof="0" dirty="0"/>
              <a:t>What qualities </a:t>
            </a:r>
            <a:r>
              <a:rPr lang="en-AU" sz="1800" dirty="0"/>
              <a:t>can make plastic </a:t>
            </a:r>
            <a:r>
              <a:rPr lang="en-AU" sz="1800" noProof="0" dirty="0"/>
              <a:t>a problem?</a:t>
            </a:r>
          </a:p>
          <a:p>
            <a:pPr>
              <a:lnSpc>
                <a:spcPct val="110000"/>
              </a:lnSpc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AU" sz="1800" dirty="0"/>
              <a:t>Why do you think plastic is used to make fishing gear?</a:t>
            </a:r>
            <a:endParaRPr lang="en-AU" sz="1800" noProof="0" dirty="0"/>
          </a:p>
        </p:txBody>
      </p:sp>
      <p:sp>
        <p:nvSpPr>
          <p:cNvPr id="5" name="TextBox 4"/>
          <p:cNvSpPr txBox="1"/>
          <p:nvPr/>
        </p:nvSpPr>
        <p:spPr>
          <a:xfrm rot="474177">
            <a:off x="7048372" y="2105087"/>
            <a:ext cx="198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What are plastics?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463374">
            <a:off x="6865731" y="4119356"/>
            <a:ext cx="206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6"/>
              </a:rPr>
              <a:t>All about plastics!</a:t>
            </a:r>
            <a:endParaRPr lang="en-US" dirty="0"/>
          </a:p>
        </p:txBody>
      </p:sp>
      <p:pic>
        <p:nvPicPr>
          <p:cNvPr id="9" name="Picture 8" descr="Screen Shot 2021-03-04 at 12.16.01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3802">
            <a:off x="7037079" y="2804602"/>
            <a:ext cx="1936102" cy="130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43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49" y="555625"/>
            <a:ext cx="9639438" cy="43035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670" y="93911"/>
            <a:ext cx="8480835" cy="75842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GHOST FISHING IN A PLASTIC OCEAN: </a:t>
            </a:r>
            <a:br>
              <a:rPr lang="en-US" sz="2200" dirty="0"/>
            </a:br>
            <a:r>
              <a:rPr lang="en-US" dirty="0">
                <a:solidFill>
                  <a:srgbClr val="00B194"/>
                </a:solidFill>
              </a:rPr>
              <a:t>ABOUT PLASTICS &amp; THE SEA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half" idx="2"/>
          </p:nvPr>
        </p:nvSpPr>
        <p:spPr>
          <a:xfrm>
            <a:off x="476250" y="1121208"/>
            <a:ext cx="6175375" cy="3323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dirty="0"/>
              <a:t>Visit </a:t>
            </a:r>
            <a:r>
              <a:rPr lang="en-AU" sz="1800" dirty="0">
                <a:hlinkClick r:id="rId4"/>
              </a:rPr>
              <a:t>Plastics NZ </a:t>
            </a:r>
            <a:r>
              <a:rPr lang="en-AU" sz="1800" dirty="0"/>
              <a:t>and complete the activity below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AU" sz="800" noProof="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0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800" noProof="0" dirty="0"/>
              <a:t>In pairs find three facts that interest and surprise you about plastics in Aotearoa New Zealand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800" dirty="0"/>
              <a:t>Use these facts to write three quiz questions and answers and hand to your teacher for a class quiz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sz="1800" dirty="0"/>
              <a:t>Test your plastic knowledge in a class quiz</a:t>
            </a:r>
            <a:endParaRPr lang="en-AU" sz="1800" noProof="0" dirty="0"/>
          </a:p>
        </p:txBody>
      </p:sp>
      <p:pic>
        <p:nvPicPr>
          <p:cNvPr id="2" name="Picture 1" descr="Screen Shot 2021-03-04 at 12.20.10 PM.png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18638">
            <a:off x="6136854" y="487282"/>
            <a:ext cx="2625623" cy="1267849"/>
          </a:xfrm>
          <a:prstGeom prst="rect">
            <a:avLst/>
          </a:prstGeom>
        </p:spPr>
      </p:pic>
      <p:pic>
        <p:nvPicPr>
          <p:cNvPr id="11" name="Picture 10" descr="Screen Shot 2021-03-04 at 12.20.10 PM.png">
            <a:hlinkClick r:id="rId4"/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500" y="2184854"/>
            <a:ext cx="2276475" cy="19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47" y="723711"/>
            <a:ext cx="925127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43" y="93911"/>
            <a:ext cx="8541657" cy="758428"/>
          </a:xfrm>
        </p:spPr>
        <p:txBody>
          <a:bodyPr>
            <a:normAutofit/>
          </a:bodyPr>
          <a:lstStyle/>
          <a:p>
            <a:r>
              <a:rPr lang="en-US" dirty="0"/>
              <a:t>GHOST FISHING IN A PLASTIC OCEAN: </a:t>
            </a:r>
            <a:r>
              <a:rPr lang="en-US" dirty="0">
                <a:solidFill>
                  <a:srgbClr val="00B194"/>
                </a:solidFill>
              </a:rPr>
              <a:t>THE ISSUE</a:t>
            </a:r>
            <a:endParaRPr lang="en-US" sz="2000" dirty="0">
              <a:solidFill>
                <a:srgbClr val="00B1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86324"/>
              </p:ext>
            </p:extLst>
          </p:nvPr>
        </p:nvGraphicFramePr>
        <p:xfrm>
          <a:off x="777874" y="1199137"/>
          <a:ext cx="8174151" cy="332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3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679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Fishing’s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Plastic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Problem</a:t>
                      </a:r>
                      <a:endParaRPr lang="en-US" sz="18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/>
                    </a:p>
                  </a:txBody>
                  <a:tcPr anchor="ctr"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5"/>
                        </a:rPr>
                        <a:t>National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5"/>
                        </a:rPr>
                        <a:t>Geographic</a:t>
                      </a:r>
                      <a:endParaRPr lang="en-US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</a:txBody>
                  <a:tcPr anchor="ctr"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216">
                <a:tc>
                  <a:txBody>
                    <a:bodyPr/>
                    <a:lstStyle/>
                    <a:p>
                      <a:pPr algn="l"/>
                      <a:endParaRPr lang="en-US" dirty="0">
                        <a:hlinkClick r:id="rId6"/>
                      </a:endParaRPr>
                    </a:p>
                    <a:p>
                      <a:pPr algn="l"/>
                      <a:endParaRPr lang="en-US" dirty="0">
                        <a:hlinkClick r:id="rId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linkClick r:id="rId8"/>
                        </a:rPr>
                        <a:t>Marine Litter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8"/>
                        </a:rPr>
                        <a:t>&amp; Aquaculture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8"/>
                        </a:rPr>
                        <a:t>Gear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8"/>
                        </a:rPr>
                        <a:t>Management</a:t>
                      </a:r>
                      <a:endParaRPr lang="en-US" baseline="0" dirty="0"/>
                    </a:p>
                  </a:txBody>
                  <a:tcPr anchor="ctr"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365266" y="2529553"/>
            <a:ext cx="342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AU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1374" y="3049446"/>
            <a:ext cx="3841752" cy="1393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Explore: </a:t>
            </a:r>
            <a:r>
              <a:rPr lang="en-US" dirty="0">
                <a:solidFill>
                  <a:srgbClr val="005DAA"/>
                </a:solidFill>
              </a:rPr>
              <a:t>Two or all of links shown here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How &amp; why is lost fishing gear &amp; plastic a problem at sea?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List then share your answers!</a:t>
            </a:r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2" name="Picture 1" descr="Screen Shot 2021-03-04 at 10.03.12 AM.png">
            <a:hlinkClick r:id="rId4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74" y="1199137"/>
            <a:ext cx="2619375" cy="1710517"/>
          </a:xfrm>
          <a:prstGeom prst="rect">
            <a:avLst/>
          </a:prstGeom>
        </p:spPr>
      </p:pic>
      <p:pic>
        <p:nvPicPr>
          <p:cNvPr id="5" name="Picture 4" descr="Screen Shot 2021-03-04 at 10.12.37 AM.png">
            <a:hlinkClick r:id="rId8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775" y="3027041"/>
            <a:ext cx="2280706" cy="1397695"/>
          </a:xfrm>
          <a:prstGeom prst="rect">
            <a:avLst/>
          </a:prstGeom>
        </p:spPr>
      </p:pic>
      <p:pic>
        <p:nvPicPr>
          <p:cNvPr id="3" name="Picture 2" descr="Screen Shot 2021-05-14 at 10.32.18 AM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645" y="1306477"/>
            <a:ext cx="2021950" cy="1506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490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8" y="723711"/>
            <a:ext cx="925127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033" y="93911"/>
            <a:ext cx="9009967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OTHER</a:t>
            </a:r>
            <a:r>
              <a:rPr lang="en-US" dirty="0"/>
              <a:t> </a:t>
            </a:r>
            <a:r>
              <a:rPr lang="en-US" dirty="0">
                <a:solidFill>
                  <a:srgbClr val="00B194"/>
                </a:solidFill>
              </a:rPr>
              <a:t>VIEWPOINTS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62143"/>
              </p:ext>
            </p:extLst>
          </p:nvPr>
        </p:nvGraphicFramePr>
        <p:xfrm>
          <a:off x="789534" y="1121209"/>
          <a:ext cx="8048666" cy="332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679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Plastic has many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Environmental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 benefits too</a:t>
                      </a:r>
                      <a:r>
                        <a:rPr lang="en-US" sz="1800" dirty="0">
                          <a:hlinkClick r:id="rId4"/>
                        </a:rPr>
                        <a:t> </a:t>
                      </a:r>
                      <a:r>
                        <a:rPr lang="en-US" sz="1800" baseline="0" dirty="0">
                          <a:hlinkClick r:id="rId4"/>
                        </a:rPr>
                        <a:t> </a:t>
                      </a:r>
                      <a:endParaRPr lang="en-US" sz="1800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>
                          <a:hlinkClick r:id="rId5"/>
                        </a:rPr>
                        <a:t>Top 5 benefits of</a:t>
                      </a:r>
                    </a:p>
                    <a:p>
                      <a:pPr algn="l"/>
                      <a:r>
                        <a:rPr lang="en-US" baseline="0" dirty="0">
                          <a:hlinkClick r:id="rId5"/>
                        </a:rPr>
                        <a:t>plastic packaging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216">
                <a:tc>
                  <a:txBody>
                    <a:bodyPr/>
                    <a:lstStyle/>
                    <a:p>
                      <a:pPr algn="r"/>
                      <a:endParaRPr lang="en-US" dirty="0">
                        <a:hlinkClick r:id="rId6"/>
                      </a:endParaRPr>
                    </a:p>
                    <a:p>
                      <a:pPr algn="r"/>
                      <a:endParaRPr lang="en-US" dirty="0">
                        <a:hlinkClick r:id="rId6"/>
                      </a:endParaRPr>
                    </a:p>
                    <a:p>
                      <a:pPr algn="r"/>
                      <a:r>
                        <a:rPr lang="en-US" dirty="0">
                          <a:hlinkClick r:id="rId7"/>
                        </a:rPr>
                        <a:t>Plastic that’s</a:t>
                      </a:r>
                    </a:p>
                    <a:p>
                      <a:pPr algn="r"/>
                      <a:r>
                        <a:rPr lang="en-US" dirty="0">
                          <a:hlinkClick r:id="rId7"/>
                        </a:rPr>
                        <a:t> good for the</a:t>
                      </a:r>
                    </a:p>
                    <a:p>
                      <a:pPr algn="r"/>
                      <a:r>
                        <a:rPr lang="en-US" dirty="0">
                          <a:hlinkClick r:id="rId7"/>
                        </a:rPr>
                        <a:t> environment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hlinkClick r:id="rId8"/>
                      </a:endParaRPr>
                    </a:p>
                    <a:p>
                      <a:pPr algn="l"/>
                      <a:endParaRPr lang="en-US" dirty="0">
                        <a:hlinkClick r:id="rId8"/>
                      </a:endParaRPr>
                    </a:p>
                    <a:p>
                      <a:pPr algn="l"/>
                      <a:r>
                        <a:rPr lang="en-US" dirty="0">
                          <a:hlinkClick r:id="rId9"/>
                        </a:rPr>
                        <a:t>Ten reasons</a:t>
                      </a:r>
                      <a:r>
                        <a:rPr lang="en-US" baseline="0" dirty="0">
                          <a:hlinkClick r:id="rId9"/>
                        </a:rPr>
                        <a:t> </a:t>
                      </a:r>
                    </a:p>
                    <a:p>
                      <a:pPr algn="l"/>
                      <a:r>
                        <a:rPr lang="en-US" baseline="0" dirty="0">
                          <a:hlinkClick r:id="rId9"/>
                        </a:rPr>
                        <a:t>why plastics </a:t>
                      </a:r>
                    </a:p>
                    <a:p>
                      <a:pPr algn="l"/>
                      <a:r>
                        <a:rPr lang="en-US" baseline="0" dirty="0">
                          <a:hlinkClick r:id="rId9"/>
                        </a:rPr>
                        <a:t>are good for NZ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219532" y="2384061"/>
            <a:ext cx="328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algn="r">
              <a:defRPr/>
            </a:pPr>
            <a:r>
              <a:rPr lang="en-AU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</p:txBody>
      </p:sp>
      <p:pic>
        <p:nvPicPr>
          <p:cNvPr id="2" name="Picture 1" descr="Screen Shot 2020-12-19 at 1.39.03 PM.png">
            <a:hlinkClick r:id="rId4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2" y="1182047"/>
            <a:ext cx="2114435" cy="1413393"/>
          </a:xfrm>
          <a:prstGeom prst="rect">
            <a:avLst/>
          </a:prstGeom>
        </p:spPr>
      </p:pic>
      <p:pic>
        <p:nvPicPr>
          <p:cNvPr id="14" name="Picture 13" descr="Screen Shot 2020-12-19 at 1.44.29 PM.png">
            <a:hlinkClick r:id="rId5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2" y="1230478"/>
            <a:ext cx="1567232" cy="1577387"/>
          </a:xfrm>
          <a:prstGeom prst="rect">
            <a:avLst/>
          </a:prstGeom>
        </p:spPr>
      </p:pic>
      <p:pic>
        <p:nvPicPr>
          <p:cNvPr id="15" name="Picture 14" descr="Screen Shot 2020-12-19 at 1.56.47 PM.png">
            <a:hlinkClick r:id="rId7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2" y="3012330"/>
            <a:ext cx="1442037" cy="1430887"/>
          </a:xfrm>
          <a:prstGeom prst="rect">
            <a:avLst/>
          </a:prstGeom>
        </p:spPr>
      </p:pic>
      <p:pic>
        <p:nvPicPr>
          <p:cNvPr id="16" name="Picture 15" descr="Screen Shot 2020-12-19 at 2.06.40 PM.png">
            <a:hlinkClick r:id="rId9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714" y="3000559"/>
            <a:ext cx="1091200" cy="14015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3980" y="2316506"/>
            <a:ext cx="4680591" cy="1102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Explore: </a:t>
            </a:r>
            <a:r>
              <a:rPr lang="en-US" dirty="0">
                <a:solidFill>
                  <a:srgbClr val="005DAA"/>
                </a:solidFill>
              </a:rPr>
              <a:t>One or more link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What is good &amp; bad about plastic? 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Two different viewpoints about plastic</a:t>
            </a:r>
          </a:p>
        </p:txBody>
      </p:sp>
    </p:spTree>
    <p:extLst>
      <p:ext uri="{BB962C8B-B14F-4D97-AF65-F5344CB8AC3E}">
        <p14:creationId xmlns:p14="http://schemas.microsoft.com/office/powerpoint/2010/main" val="10595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0" y="603251"/>
            <a:ext cx="5287198" cy="441469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5" y="93911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GHOST FISHING &amp; PLASTIC OCEAN:</a:t>
            </a:r>
            <a:br>
              <a:rPr lang="en-US" sz="2900" dirty="0"/>
            </a:br>
            <a:r>
              <a:rPr lang="en-US" dirty="0">
                <a:solidFill>
                  <a:srgbClr val="00B194"/>
                </a:solidFill>
              </a:rPr>
              <a:t>VIEWPOINTS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4000" y="1094781"/>
            <a:ext cx="4789713" cy="376440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0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40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/>
              <a:t>#1. There are different perspectives on plastics in our ocean?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/>
              <a:t>Read the statement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/>
              <a:t>Do you agree / disagree?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/>
              <a:t>Why / Why not?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/>
              <a:t>Place yourself along a continuum between totally agree and totally disagree</a:t>
            </a:r>
          </a:p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/>
              <a:t>Be ready to justify your position!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/>
              <a:t># 2. List arguments for and against the</a:t>
            </a:r>
          </a:p>
          <a:p>
            <a:pPr marL="363538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/>
              <a:t>use of plastics (see next slide)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43713" y="93912"/>
            <a:ext cx="4020459" cy="4538566"/>
          </a:xfrm>
          <a:prstGeom prst="wedgeRoundRectCallout">
            <a:avLst>
              <a:gd name="adj1" fmla="val -56363"/>
              <a:gd name="adj2" fmla="val 4433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Agree or disagree?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dirty="0">
                <a:solidFill>
                  <a:srgbClr val="005DAA"/>
                </a:solidFill>
                <a:latin typeface="Arial"/>
                <a:cs typeface="Arial"/>
              </a:rPr>
              <a:t>The problem is marine litter, not plastics!  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5DAA"/>
                </a:solidFill>
                <a:latin typeface="Arial"/>
                <a:cs typeface="Arial"/>
              </a:rPr>
              <a:t>Many in the packaging industry and sustainability space believe that demonising plastics in packaging and other applications [like fishing gear] is an emotional reaction to plastic pollution, and that the problem really should be framed as marine litter, not plastics overall.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solidFill>
                  <a:srgbClr val="005DAA"/>
                </a:solidFill>
                <a:latin typeface="Arial"/>
                <a:cs typeface="Arial"/>
              </a:rPr>
              <a:t>(Davis, 2018)</a:t>
            </a:r>
          </a:p>
        </p:txBody>
      </p:sp>
      <p:pic>
        <p:nvPicPr>
          <p:cNvPr id="2" name="Picture 1" descr="Blue_Arrow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3762">
            <a:off x="2555338" y="1269566"/>
            <a:ext cx="2580755" cy="1425721"/>
          </a:xfrm>
          <a:prstGeom prst="rect">
            <a:avLst/>
          </a:prstGeom>
        </p:spPr>
      </p:pic>
      <p:pic>
        <p:nvPicPr>
          <p:cNvPr id="3" name="Picture 2" descr="Blue_Shark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4640" y="3869756"/>
            <a:ext cx="1886823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4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75" y="-51233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GHOST FISHING IN A PLASTIC OCEAN: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00B194"/>
                </a:solidFill>
              </a:rPr>
              <a:t>VIEWPOINTS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287198" y="93912"/>
            <a:ext cx="3776974" cy="4271714"/>
          </a:xfrm>
          <a:prstGeom prst="wedgeRoundRectCallout">
            <a:avLst>
              <a:gd name="adj1" fmla="val -57120"/>
              <a:gd name="adj2" fmla="val -1681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Arguments in favour of plastics!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Plastics are good because</a:t>
            </a:r>
            <a:r>
              <a:rPr lang="mr-IN" b="1" dirty="0">
                <a:solidFill>
                  <a:srgbClr val="005DAA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10" name="Picture 9" descr="Blue_Jellyfi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0819">
            <a:off x="4503000" y="1109934"/>
            <a:ext cx="578224" cy="130531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7165" y="809625"/>
            <a:ext cx="4251002" cy="3556001"/>
          </a:xfrm>
          <a:prstGeom prst="wedgeRoundRectCallout">
            <a:avLst>
              <a:gd name="adj1" fmla="val 53723"/>
              <a:gd name="adj2" fmla="val 416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B194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Arguments against plastics!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Plastics are NOT good because</a:t>
            </a:r>
            <a:r>
              <a:rPr lang="mr-IN" b="1" dirty="0">
                <a:solidFill>
                  <a:srgbClr val="005DAA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3031" flipH="1">
            <a:off x="4391115" y="3765301"/>
            <a:ext cx="963429" cy="8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39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9204098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965" y="93911"/>
            <a:ext cx="8480835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WHERE IT GOES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80095"/>
              </p:ext>
            </p:extLst>
          </p:nvPr>
        </p:nvGraphicFramePr>
        <p:xfrm>
          <a:off x="882306" y="1121208"/>
          <a:ext cx="7769432" cy="3414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4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2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Formation </a:t>
                      </a:r>
                      <a:br>
                        <a:rPr lang="en-US" sz="1800" dirty="0">
                          <a:hlinkClick r:id="rId4"/>
                        </a:rPr>
                      </a:br>
                      <a:r>
                        <a:rPr lang="en-US" sz="1800" dirty="0">
                          <a:hlinkClick r:id="rId4"/>
                        </a:rPr>
                        <a:t>of the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ocean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Garbage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 patch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[3:21]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hlinkClick r:id="rId5"/>
                        </a:rPr>
                        <a:t>How waste </a:t>
                      </a:r>
                    </a:p>
                    <a:p>
                      <a:pPr algn="r"/>
                      <a:r>
                        <a:rPr lang="en-US" dirty="0">
                          <a:hlinkClick r:id="rId5"/>
                        </a:rPr>
                        <a:t>ends up in </a:t>
                      </a:r>
                    </a:p>
                    <a:p>
                      <a:pPr algn="r"/>
                      <a:r>
                        <a:rPr lang="en-US" dirty="0">
                          <a:hlinkClick r:id="rId5"/>
                        </a:rPr>
                        <a:t>our oceans </a:t>
                      </a:r>
                      <a:endParaRPr lang="en-US" dirty="0"/>
                    </a:p>
                    <a:p>
                      <a:pPr algn="r"/>
                      <a:r>
                        <a:rPr lang="en-US" dirty="0"/>
                        <a:t>[4:26]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145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Screen Shot 2020-12-18 at 12.34.41 PM.png">
            <a:hlinkClick r:id="rId4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161" y="1196831"/>
            <a:ext cx="2515006" cy="15653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272460" y="2459047"/>
            <a:ext cx="332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2E6C"/>
                </a:solidFill>
              </a:rPr>
              <a:t>MĀTAKI TĒNEI / WATCH THIS  </a:t>
            </a:r>
            <a:br>
              <a:rPr lang="en-US" b="1" dirty="0">
                <a:solidFill>
                  <a:srgbClr val="002E6C"/>
                </a:solidFill>
              </a:rPr>
            </a:b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</p:txBody>
      </p:sp>
      <p:pic>
        <p:nvPicPr>
          <p:cNvPr id="5" name="Picture 4" descr="Screen Shot 2020-12-18 at 1.50.54 PM.png">
            <a:hlinkClick r:id="rId5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731" y="1196832"/>
            <a:ext cx="2313256" cy="156533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45839" y="2952750"/>
            <a:ext cx="7447286" cy="1489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Watch: </a:t>
            </a:r>
            <a:r>
              <a:rPr lang="en-US" dirty="0">
                <a:solidFill>
                  <a:srgbClr val="005DAA"/>
                </a:solidFill>
              </a:rPr>
              <a:t>One or both film clip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chemeClr val="tx2"/>
                </a:solidFill>
              </a:rPr>
              <a:t>1. </a:t>
            </a:r>
            <a:r>
              <a:rPr lang="en-US" dirty="0">
                <a:solidFill>
                  <a:srgbClr val="005DAA"/>
                </a:solidFill>
              </a:rPr>
              <a:t>What is a gyre? 2. What is an ocean garbage patch? </a:t>
            </a:r>
          </a:p>
          <a:p>
            <a:pPr algn="ctr"/>
            <a:r>
              <a:rPr lang="en-US" dirty="0">
                <a:solidFill>
                  <a:srgbClr val="005DAA"/>
                </a:solidFill>
              </a:rPr>
              <a:t>3. How can I do to act and help solve the problem? 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Your thinking</a:t>
            </a:r>
          </a:p>
        </p:txBody>
      </p:sp>
    </p:spTree>
    <p:extLst>
      <p:ext uri="{BB962C8B-B14F-4D97-AF65-F5344CB8AC3E}">
        <p14:creationId xmlns:p14="http://schemas.microsoft.com/office/powerpoint/2010/main" val="109530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" y="723711"/>
            <a:ext cx="351980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29" y="93911"/>
            <a:ext cx="8505371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JOURNEY IN THE SEA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90710" y="1146484"/>
            <a:ext cx="3148778" cy="399701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6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62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62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5500" dirty="0">
                <a:solidFill>
                  <a:srgbClr val="00B194"/>
                </a:solidFill>
              </a:rPr>
              <a:t>W</a:t>
            </a:r>
            <a:r>
              <a:rPr lang="x-none" sz="5500" dirty="0">
                <a:solidFill>
                  <a:srgbClr val="00B194"/>
                </a:solidFill>
              </a:rPr>
              <a:t>here does the plastic go? </a:t>
            </a:r>
            <a:r>
              <a:rPr lang="en-US" sz="5500" dirty="0"/>
              <a:t>Let’s f</a:t>
            </a:r>
            <a:r>
              <a:rPr lang="x-none" sz="5500" dirty="0"/>
              <a:t>ind out!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5500" dirty="0"/>
              <a:t>Track plastics in our Aotearoa New Zealand ocean using the </a:t>
            </a:r>
            <a:r>
              <a:rPr lang="x-none" sz="5500" dirty="0">
                <a:hlinkClick r:id="rId4"/>
              </a:rPr>
              <a:t>ocean plastic simulator</a:t>
            </a:r>
            <a:endParaRPr lang="x-none" sz="55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sz="2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endParaRPr lang="en-US" dirty="0"/>
          </a:p>
        </p:txBody>
      </p:sp>
      <p:pic>
        <p:nvPicPr>
          <p:cNvPr id="6" name="Picture 5" descr="Screen Shot 2020-10-15 at 2.12.27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488" y="1044465"/>
            <a:ext cx="5445958" cy="33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73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" y="723711"/>
            <a:ext cx="351980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33" y="93911"/>
            <a:ext cx="8517467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JOURNEY IN THE SEA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72056" y="1146484"/>
            <a:ext cx="3138802" cy="37127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31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</a:p>
          <a:p>
            <a:pPr marL="0" indent="0" algn="ct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3100" b="1" dirty="0">
                <a:solidFill>
                  <a:srgbClr val="00B6DE"/>
                </a:solidFill>
                <a:latin typeface="Arial Narrow"/>
                <a:cs typeface="Arial Narrow"/>
              </a:rPr>
              <a:t>CONSIDER THIS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500" dirty="0"/>
              <a:t>1 What surprised you about how plastics move?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2500" dirty="0"/>
              <a:t>2 What more would you like to learn about the movement of plastics at sea?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sz="2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endParaRPr lang="en-US" dirty="0"/>
          </a:p>
        </p:txBody>
      </p:sp>
      <p:pic>
        <p:nvPicPr>
          <p:cNvPr id="6" name="Picture 5" descr="Screen Shot 2020-10-15 at 2.12.27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489" y="1044465"/>
            <a:ext cx="5445958" cy="33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5" y="165173"/>
            <a:ext cx="883331" cy="634778"/>
          </a:xfrm>
          <a:prstGeom prst="rect">
            <a:avLst/>
          </a:prstGeom>
        </p:spPr>
      </p:pic>
      <p:pic>
        <p:nvPicPr>
          <p:cNvPr id="6" name="Picture 5" descr="White_Seabre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521" y="-88937"/>
            <a:ext cx="957653" cy="688188"/>
          </a:xfrm>
          <a:prstGeom prst="rect">
            <a:avLst/>
          </a:prstGeom>
        </p:spPr>
      </p:pic>
      <p:pic>
        <p:nvPicPr>
          <p:cNvPr id="7" name="Picture 6" descr="White_Seabrea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48" y="255157"/>
            <a:ext cx="1027056" cy="738062"/>
          </a:xfrm>
          <a:prstGeom prst="rect">
            <a:avLst/>
          </a:prstGeom>
        </p:spPr>
      </p:pic>
      <p:pic>
        <p:nvPicPr>
          <p:cNvPr id="8" name="Picture 7" descr="White_Seabre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5157"/>
            <a:ext cx="1382122" cy="993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AF401-C3CA-F50E-3DEE-CFC7177441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9946"/>
            <a:ext cx="9144000" cy="33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763" y="641871"/>
            <a:ext cx="9790924" cy="42472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33" y="93911"/>
            <a:ext cx="8517467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JOURNEY IN THE SEA: FIELD 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0419" y="1062056"/>
            <a:ext cx="4519938" cy="37127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sz="24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24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24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/>
              <a:t>Adopt a beach to clean up and record what you find! What percentage of the rubbish found is fishing related?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/>
              <a:t>Find a proven methodology for your clean up and add your data to an existing database.  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1800" dirty="0"/>
              <a:t>You could join the litter intelligence </a:t>
            </a:r>
            <a:r>
              <a:rPr lang="x-none" sz="1800" dirty="0">
                <a:hlinkClick r:id="rId4"/>
              </a:rPr>
              <a:t>community </a:t>
            </a:r>
            <a:r>
              <a:rPr lang="x-none" sz="1800" dirty="0"/>
              <a:t>via </a:t>
            </a:r>
            <a:r>
              <a:rPr lang="x-none" sz="1800" dirty="0">
                <a:hlinkClick r:id="rId5"/>
              </a:rPr>
              <a:t>sustainablecoastlines.org</a:t>
            </a:r>
            <a:endParaRPr lang="x-none" sz="25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AU" sz="1800" b="1" dirty="0">
              <a:solidFill>
                <a:srgbClr val="00B6DE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sz="26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endParaRPr lang="en-US" dirty="0"/>
          </a:p>
        </p:txBody>
      </p:sp>
      <p:pic>
        <p:nvPicPr>
          <p:cNvPr id="2" name="Picture 1" descr="Screen Shot 2021-05-10 at 2.25.16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8130">
            <a:off x="4909705" y="1496906"/>
            <a:ext cx="3706394" cy="2772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5992643">
            <a:off x="7710578" y="2716275"/>
            <a:ext cx="23134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sustainablecoastlines.org</a:t>
            </a:r>
            <a:r>
              <a:rPr lang="en-US" sz="1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44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47" y="723711"/>
            <a:ext cx="925127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143" y="93911"/>
            <a:ext cx="8200571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MARINE STEWARDSHIP COUNCIL</a:t>
            </a:r>
            <a:endParaRPr lang="en-US" sz="2000" dirty="0">
              <a:solidFill>
                <a:srgbClr val="00B1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904867"/>
              </p:ext>
            </p:extLst>
          </p:nvPr>
        </p:nvGraphicFramePr>
        <p:xfrm>
          <a:off x="973294" y="1121210"/>
          <a:ext cx="4396991" cy="3420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219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What is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4"/>
                        </a:rPr>
                        <a:t> the MSC</a:t>
                      </a:r>
                      <a:endParaRPr lang="en-US" sz="1800" baseline="0" dirty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[1:29]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374">
                <a:tc>
                  <a:txBody>
                    <a:bodyPr/>
                    <a:lstStyle/>
                    <a:p>
                      <a:pPr algn="r"/>
                      <a:r>
                        <a:rPr lang="en-US" baseline="0" dirty="0">
                          <a:hlinkClick r:id="rId5"/>
                        </a:rPr>
                        <a:t>My </a:t>
                      </a:r>
                    </a:p>
                    <a:p>
                      <a:pPr algn="r"/>
                      <a:r>
                        <a:rPr lang="en-US" baseline="0" dirty="0">
                          <a:hlinkClick r:id="rId5"/>
                        </a:rPr>
                        <a:t>Dad the </a:t>
                      </a:r>
                    </a:p>
                    <a:p>
                      <a:pPr algn="r"/>
                      <a:r>
                        <a:rPr lang="en-US" baseline="0" dirty="0">
                          <a:hlinkClick r:id="rId5"/>
                        </a:rPr>
                        <a:t>Fisherman</a:t>
                      </a:r>
                      <a:endParaRPr lang="en-US" baseline="0" dirty="0"/>
                    </a:p>
                    <a:p>
                      <a:pPr algn="r"/>
                      <a:r>
                        <a:rPr lang="en-US" baseline="0" dirty="0"/>
                        <a:t>[14:45]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312662" y="2459046"/>
            <a:ext cx="332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E6C"/>
                </a:solidFill>
              </a:rPr>
              <a:t>MĀTAKI TĒNEI / WATCH THIS  </a:t>
            </a:r>
            <a:br>
              <a:rPr lang="en-US" b="1" dirty="0">
                <a:solidFill>
                  <a:srgbClr val="002E6C"/>
                </a:solidFill>
              </a:rPr>
            </a:br>
            <a:r>
              <a:rPr lang="en-AU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9428" y="1184920"/>
            <a:ext cx="2923627" cy="30060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Watch &amp; Read</a:t>
            </a:r>
            <a:endParaRPr lang="en-US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Who are the MSC? What do they do?</a:t>
            </a:r>
          </a:p>
          <a:p>
            <a:pPr algn="ctr"/>
            <a:r>
              <a:rPr lang="en-US" dirty="0">
                <a:solidFill>
                  <a:srgbClr val="005DAA"/>
                </a:solidFill>
              </a:rPr>
              <a:t>How do they work to reduce plastic at sea?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Your thinking</a:t>
            </a:r>
          </a:p>
        </p:txBody>
      </p:sp>
      <p:pic>
        <p:nvPicPr>
          <p:cNvPr id="16" name="Content Placeholder 16" descr="Screenshot 2020-01-13 18.04.38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13" b="-2888"/>
          <a:stretch/>
        </p:blipFill>
        <p:spPr>
          <a:xfrm>
            <a:off x="1209151" y="1184921"/>
            <a:ext cx="2624779" cy="1446264"/>
          </a:xfrm>
          <a:prstGeom prst="rect">
            <a:avLst/>
          </a:prstGeom>
        </p:spPr>
      </p:pic>
      <p:pic>
        <p:nvPicPr>
          <p:cNvPr id="17" name="Content Placeholder 5">
            <a:hlinkClick r:id="rId7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12" b="-4648"/>
          <a:stretch/>
        </p:blipFill>
        <p:spPr>
          <a:xfrm>
            <a:off x="1209151" y="2832162"/>
            <a:ext cx="2624779" cy="148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5379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9204098" cy="41354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131113"/>
            <a:ext cx="4470401" cy="3240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r>
              <a:rPr lang="en-AU" sz="1800" dirty="0"/>
              <a:t>Why is the Marine Stewardship Council concerned about plastic pollution?</a:t>
            </a:r>
          </a:p>
          <a:p>
            <a:r>
              <a:rPr lang="en-AU" sz="1800" dirty="0"/>
              <a:t>Unsustainable fishing can result in lost and abandoned fishing gear contributing to accumulated plastic!</a:t>
            </a:r>
          </a:p>
          <a:p>
            <a:r>
              <a:rPr lang="en-AU" sz="1800" dirty="0"/>
              <a:t>There is emerging evidence that fish size and health can be affected by plastic in the ocean</a:t>
            </a:r>
          </a:p>
          <a:p>
            <a:pPr marL="0" indent="0">
              <a:buNone/>
            </a:pPr>
            <a:endParaRPr lang="en-A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402864" y="1131113"/>
            <a:ext cx="3283936" cy="3240209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endParaRPr lang="en-US" dirty="0"/>
          </a:p>
        </p:txBody>
      </p:sp>
      <p:pic>
        <p:nvPicPr>
          <p:cNvPr id="11" name="Picture 10" descr="Screen Shot 2020-10-15 at 2.28.51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864" y="1607126"/>
            <a:ext cx="3033565" cy="157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Blue_Fishe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83" y="3914027"/>
            <a:ext cx="1325935" cy="6303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8311" y="3370507"/>
            <a:ext cx="3817961" cy="1173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Watch &amp; Read</a:t>
            </a:r>
            <a:endParaRPr lang="en-US" dirty="0">
              <a:solidFill>
                <a:srgbClr val="005DAA"/>
              </a:solidFill>
            </a:endParaRPr>
          </a:p>
          <a:p>
            <a:pPr algn="ctr"/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How do MSC work to reduce plastic at sea?</a:t>
            </a:r>
          </a:p>
          <a:p>
            <a:pPr algn="ctr"/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Your thinking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45143" y="93911"/>
            <a:ext cx="8200571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dirty="0"/>
              <a:t>GHOST FISHING IN A PLASTIC OCEAN: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00B194"/>
                </a:solidFill>
              </a:rPr>
              <a:t>MARINE STEWARDSHIP COUNCIL</a:t>
            </a:r>
            <a:endParaRPr lang="en-US" sz="2000" dirty="0">
              <a:solidFill>
                <a:srgbClr val="00B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41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9204098" cy="41354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44954" y="1042112"/>
            <a:ext cx="4533446" cy="3240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1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  <a:endParaRPr lang="en-US" sz="21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rgbClr val="005DAA"/>
                </a:solidFill>
              </a:rPr>
              <a:t>If you go fishing what can you do to help prevent ghost fishing?</a:t>
            </a:r>
          </a:p>
          <a:p>
            <a:pPr marL="0" indent="0" algn="ctr">
              <a:buNone/>
              <a:defRPr/>
            </a:pPr>
            <a:r>
              <a:rPr lang="en-AU" sz="21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Living in a city or a small town it’s sometimes hard to imagine how to help the issue of ghost fishing. Check out </a:t>
            </a:r>
            <a:r>
              <a:rPr lang="en-US" sz="1800" dirty="0">
                <a:hlinkClick r:id="rId4"/>
              </a:rPr>
              <a:t>six ways cities can help prevent ghost fishing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29" y="93911"/>
            <a:ext cx="8505371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SOLUTIONS</a:t>
            </a:r>
            <a:endParaRPr lang="en-US" dirty="0"/>
          </a:p>
        </p:txBody>
      </p:sp>
      <p:pic>
        <p:nvPicPr>
          <p:cNvPr id="7" name="Picture 6" descr="Blue_Co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89" y="3700632"/>
            <a:ext cx="1506360" cy="999808"/>
          </a:xfrm>
          <a:prstGeom prst="rect">
            <a:avLst/>
          </a:prstGeom>
        </p:spPr>
      </p:pic>
      <p:pic>
        <p:nvPicPr>
          <p:cNvPr id="8" name="Picture 7" descr="Blue_Co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97" y="4100221"/>
            <a:ext cx="883574" cy="586450"/>
          </a:xfrm>
          <a:prstGeom prst="rect">
            <a:avLst/>
          </a:prstGeom>
        </p:spPr>
      </p:pic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368" y="3484959"/>
            <a:ext cx="1506360" cy="999808"/>
          </a:xfrm>
          <a:prstGeom prst="rect">
            <a:avLst/>
          </a:prstGeom>
        </p:spPr>
      </p:pic>
      <p:pic>
        <p:nvPicPr>
          <p:cNvPr id="10" name="Picture 9" descr="Blue_Co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449" y="3798569"/>
            <a:ext cx="959801" cy="637043"/>
          </a:xfrm>
          <a:prstGeom prst="rect">
            <a:avLst/>
          </a:prstGeom>
        </p:spPr>
      </p:pic>
      <p:pic>
        <p:nvPicPr>
          <p:cNvPr id="11" name="Picture 10" descr="Blue_Co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640" y="3889565"/>
            <a:ext cx="896760" cy="595202"/>
          </a:xfrm>
          <a:prstGeom prst="rect">
            <a:avLst/>
          </a:prstGeom>
        </p:spPr>
      </p:pic>
      <p:pic>
        <p:nvPicPr>
          <p:cNvPr id="13" name="Content Placeholder 12" descr="Screen Shot 2021-03-04 at 2.06.00 PM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78" b="-1240"/>
          <a:stretch/>
        </p:blipFill>
        <p:spPr>
          <a:xfrm>
            <a:off x="4914900" y="1147778"/>
            <a:ext cx="4038600" cy="226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7689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9204098" cy="41354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95403"/>
            <a:ext cx="3166533" cy="3240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HE PĀTAI / </a:t>
            </a:r>
          </a:p>
          <a:p>
            <a:pPr marL="0" indent="0" algn="ctr">
              <a:buNone/>
            </a:pPr>
            <a:r>
              <a:rPr lang="en-AU" sz="2200" b="1" dirty="0">
                <a:solidFill>
                  <a:srgbClr val="00B6DE"/>
                </a:solidFill>
                <a:latin typeface="Arial Narrow"/>
                <a:cs typeface="Arial Narrow"/>
              </a:rPr>
              <a:t>CONSIDER THIS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What is being done to alleviate the problem?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What ideas do you have on how we / you / I can solve the problem?</a:t>
            </a:r>
          </a:p>
        </p:txBody>
      </p:sp>
      <p:pic>
        <p:nvPicPr>
          <p:cNvPr id="5" name="Content Placeholder 4" descr="Screen Shot 2020-10-15 at 11.32.54 AM.pn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7" t="-10687" r="2503" b="-7690"/>
          <a:stretch/>
        </p:blipFill>
        <p:spPr>
          <a:xfrm>
            <a:off x="3435945" y="1381670"/>
            <a:ext cx="5130801" cy="226906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1429" y="93911"/>
            <a:ext cx="8505371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r>
              <a:rPr lang="en-US" dirty="0">
                <a:solidFill>
                  <a:srgbClr val="00B194"/>
                </a:solidFill>
              </a:rPr>
              <a:t>SOLUTIONS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8467" y="1195403"/>
            <a:ext cx="1786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>
                <a:solidFill>
                  <a:srgbClr val="009AC7"/>
                </a:solidFill>
                <a:latin typeface="Arial"/>
                <a:cs typeface="Arial"/>
              </a:rPr>
              <a:t>From the </a:t>
            </a:r>
            <a:r>
              <a:rPr lang="en-US" sz="1600" i="1" dirty="0">
                <a:solidFill>
                  <a:srgbClr val="009AC7"/>
                </a:solidFill>
                <a:latin typeface="Arial"/>
                <a:cs typeface="Arial"/>
                <a:hlinkClick r:id="rId5"/>
              </a:rPr>
              <a:t>article</a:t>
            </a:r>
            <a:r>
              <a:rPr lang="en-US" sz="1600" i="1" dirty="0">
                <a:solidFill>
                  <a:srgbClr val="009AC7"/>
                </a:solidFill>
                <a:latin typeface="Arial"/>
                <a:cs typeface="Arial"/>
              </a:rPr>
              <a:t>: </a:t>
            </a:r>
          </a:p>
          <a:p>
            <a:endParaRPr lang="en-US" dirty="0"/>
          </a:p>
        </p:txBody>
      </p:sp>
      <p:pic>
        <p:nvPicPr>
          <p:cNvPr id="7" name="Picture 6" descr="Blue_Co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950" y="3650737"/>
            <a:ext cx="1506360" cy="999808"/>
          </a:xfrm>
          <a:prstGeom prst="rect">
            <a:avLst/>
          </a:prstGeom>
        </p:spPr>
      </p:pic>
      <p:pic>
        <p:nvPicPr>
          <p:cNvPr id="8" name="Picture 7" descr="Blue_Co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371" y="4064095"/>
            <a:ext cx="883574" cy="586450"/>
          </a:xfrm>
          <a:prstGeom prst="rect">
            <a:avLst/>
          </a:prstGeom>
        </p:spPr>
      </p:pic>
      <p:pic>
        <p:nvPicPr>
          <p:cNvPr id="9" name="Picture 8" descr="Blue_Co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733" y="3533638"/>
            <a:ext cx="1506360" cy="999808"/>
          </a:xfrm>
          <a:prstGeom prst="rect">
            <a:avLst/>
          </a:prstGeom>
        </p:spPr>
      </p:pic>
      <p:pic>
        <p:nvPicPr>
          <p:cNvPr id="10" name="Picture 9" descr="Blue_Co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825" y="3650737"/>
            <a:ext cx="959801" cy="637043"/>
          </a:xfrm>
          <a:prstGeom prst="rect">
            <a:avLst/>
          </a:prstGeom>
        </p:spPr>
      </p:pic>
      <p:pic>
        <p:nvPicPr>
          <p:cNvPr id="11" name="Picture 10" descr="Blue_Co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01" y="3534030"/>
            <a:ext cx="896760" cy="5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8" y="723711"/>
            <a:ext cx="925127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034" y="93911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SOLUTIONS &amp; 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673641"/>
              </p:ext>
            </p:extLst>
          </p:nvPr>
        </p:nvGraphicFramePr>
        <p:xfrm>
          <a:off x="789534" y="1121208"/>
          <a:ext cx="8048666" cy="3514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847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hlinkClick r:id="rId4"/>
                        </a:rPr>
                        <a:t>Net Works </a:t>
                      </a:r>
                      <a:endParaRPr lang="en-US" sz="1800" dirty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 turning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discarded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nets in to carpets!</a:t>
                      </a:r>
                      <a:r>
                        <a:rPr lang="en-US" sz="1800" baseline="0" dirty="0">
                          <a:hlinkClick r:id="rId5"/>
                        </a:rPr>
                        <a:t> </a:t>
                      </a:r>
                      <a:endParaRPr lang="en-US" sz="1800" baseline="0" dirty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[2:00]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6"/>
                        </a:rPr>
                        <a:t>WATCH:</a:t>
                      </a:r>
                    </a:p>
                    <a:p>
                      <a:pPr algn="l"/>
                      <a:r>
                        <a:rPr lang="en-US" dirty="0">
                          <a:hlinkClick r:id="rId6"/>
                        </a:rPr>
                        <a:t>Ghost fishing</a:t>
                      </a:r>
                      <a:r>
                        <a:rPr lang="en-US" dirty="0"/>
                        <a:t> </a:t>
                      </a:r>
                    </a:p>
                    <a:p>
                      <a:pPr algn="l"/>
                      <a:r>
                        <a:rPr lang="en-US" baseline="0" dirty="0"/>
                        <a:t>[5:21]</a:t>
                      </a:r>
                    </a:p>
                    <a:p>
                      <a:pPr algn="l"/>
                      <a:r>
                        <a:rPr lang="en-US" baseline="0" dirty="0"/>
                        <a:t>READ: </a:t>
                      </a:r>
                    </a:p>
                    <a:p>
                      <a:pPr algn="l"/>
                      <a:r>
                        <a:rPr lang="en-US" baseline="0" dirty="0">
                          <a:hlinkClick r:id="rId7"/>
                        </a:rPr>
                        <a:t>Ghost fishing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813">
                <a:tc>
                  <a:txBody>
                    <a:bodyPr/>
                    <a:lstStyle/>
                    <a:p>
                      <a:pPr algn="r"/>
                      <a:endParaRPr lang="en-US" dirty="0">
                        <a:hlinkClick r:id="rId8"/>
                      </a:endParaRPr>
                    </a:p>
                    <a:p>
                      <a:pPr algn="r"/>
                      <a:endParaRPr lang="en-US" dirty="0">
                        <a:hlinkClick r:id="rId8"/>
                      </a:endParaRPr>
                    </a:p>
                    <a:p>
                      <a:pPr algn="r"/>
                      <a:r>
                        <a:rPr lang="en-US" baseline="0" dirty="0">
                          <a:hlinkClick r:id="rId9"/>
                        </a:rPr>
                        <a:t>Green plastics give</a:t>
                      </a:r>
                    </a:p>
                    <a:p>
                      <a:pPr algn="r"/>
                      <a:r>
                        <a:rPr lang="en-US" baseline="0" dirty="0">
                          <a:hlinkClick r:id="rId9"/>
                        </a:rPr>
                        <a:t> ghost gear </a:t>
                      </a:r>
                    </a:p>
                    <a:p>
                      <a:pPr algn="r"/>
                      <a:r>
                        <a:rPr lang="en-US" baseline="0" dirty="0">
                          <a:hlinkClick r:id="rId9"/>
                        </a:rPr>
                        <a:t>new life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10"/>
                        </a:rPr>
                        <a:t>E</a:t>
                      </a:r>
                    </a:p>
                    <a:p>
                      <a:pPr algn="l"/>
                      <a:endParaRPr lang="en-US" dirty="0">
                        <a:hlinkClick r:id="rId11"/>
                      </a:endParaRPr>
                    </a:p>
                    <a:p>
                      <a:pPr algn="l"/>
                      <a:r>
                        <a:rPr lang="en-US" dirty="0">
                          <a:hlinkClick r:id="rId11"/>
                        </a:rPr>
                        <a:t>Entrepreurs</a:t>
                      </a:r>
                      <a:r>
                        <a:rPr lang="en-US" baseline="0" dirty="0">
                          <a:hlinkClick r:id="rId11"/>
                        </a:rPr>
                        <a:t> </a:t>
                      </a:r>
                    </a:p>
                    <a:p>
                      <a:pPr algn="l"/>
                      <a:r>
                        <a:rPr lang="en-US" baseline="0" dirty="0">
                          <a:hlinkClick r:id="rId11"/>
                        </a:rPr>
                        <a:t>Aim to end </a:t>
                      </a:r>
                    </a:p>
                    <a:p>
                      <a:pPr algn="l"/>
                      <a:r>
                        <a:rPr lang="en-US" baseline="0" dirty="0">
                          <a:hlinkClick r:id="rId11"/>
                        </a:rPr>
                        <a:t>Ghostfishing</a:t>
                      </a:r>
                      <a:endParaRPr lang="en-US" dirty="0">
                        <a:hlinkClick r:id="rId10"/>
                      </a:endParaRP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1203804" y="2459047"/>
            <a:ext cx="332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E6C"/>
                </a:solidFill>
              </a:rPr>
              <a:t>MĀTAKI TĒNEI / WATCH THIS  </a:t>
            </a:r>
            <a:br>
              <a:rPr lang="en-US" b="1" dirty="0">
                <a:solidFill>
                  <a:srgbClr val="002E6C"/>
                </a:solidFill>
              </a:rPr>
            </a:br>
            <a:r>
              <a:rPr lang="en-US" b="1" dirty="0">
                <a:solidFill>
                  <a:srgbClr val="00B194"/>
                </a:solidFill>
              </a:rPr>
              <a:t>WHAKAHOOHO / INSPIRE</a:t>
            </a:r>
            <a:endParaRPr lang="en-US" dirty="0">
              <a:solidFill>
                <a:srgbClr val="00B194"/>
              </a:solidFill>
            </a:endParaRPr>
          </a:p>
        </p:txBody>
      </p:sp>
      <p:pic>
        <p:nvPicPr>
          <p:cNvPr id="2" name="Picture 1" descr="Screen Shot 2021-03-02 at 12.54.12 PM.png">
            <a:hlinkClick r:id="rId4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3" y="1258514"/>
            <a:ext cx="2141552" cy="1202107"/>
          </a:xfrm>
          <a:prstGeom prst="rect">
            <a:avLst/>
          </a:prstGeom>
        </p:spPr>
      </p:pic>
      <p:pic>
        <p:nvPicPr>
          <p:cNvPr id="13" name="Picture 12" descr="Screen Shot 2021-03-04 at 10.48.02 AM.png">
            <a:hlinkClick r:id="rId9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3" y="3308939"/>
            <a:ext cx="2141552" cy="1210176"/>
          </a:xfrm>
          <a:prstGeom prst="rect">
            <a:avLst/>
          </a:prstGeom>
        </p:spPr>
      </p:pic>
      <p:pic>
        <p:nvPicPr>
          <p:cNvPr id="15" name="Picture 14" descr="Screen Shot 2021-03-04 at 11.05.13 AM.png">
            <a:hlinkClick r:id="rId6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27" y="1168835"/>
            <a:ext cx="2150753" cy="13394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70000" y="2544652"/>
            <a:ext cx="7093633" cy="7493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Watch / Read: </a:t>
            </a:r>
            <a:r>
              <a:rPr lang="en-US" dirty="0">
                <a:solidFill>
                  <a:srgbClr val="005DAA"/>
                </a:solidFill>
              </a:rPr>
              <a:t>One or more of these</a:t>
            </a:r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What are the pros &amp; cons of the solution? What can you do to help? </a:t>
            </a:r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Your thinking</a:t>
            </a:r>
          </a:p>
        </p:txBody>
      </p:sp>
      <p:pic>
        <p:nvPicPr>
          <p:cNvPr id="17" name="Picture 16" descr="Screen Shot 2021-03-04 at 11.42.39 AM.png">
            <a:hlinkClick r:id="rId11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590" y="3294024"/>
            <a:ext cx="1575665" cy="12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48" y="723711"/>
            <a:ext cx="9251273" cy="4135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034" y="93911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SOLUTIONS &amp; 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88089"/>
              </p:ext>
            </p:extLst>
          </p:nvPr>
        </p:nvGraphicFramePr>
        <p:xfrm>
          <a:off x="789534" y="1121211"/>
          <a:ext cx="8048666" cy="3280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4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266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 teenagers</a:t>
                      </a:r>
                      <a:r>
                        <a:rPr lang="en-US" sz="1800" baseline="0" dirty="0"/>
                        <a:t> vision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aseline="0" dirty="0">
                          <a:hlinkClick r:id="rId4"/>
                        </a:rPr>
                        <a:t>–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>
                          <a:hlinkClick r:id="rId5"/>
                        </a:rPr>
                        <a:t>Boyan Slat 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hlinkClick r:id="rId5"/>
                        </a:rPr>
                        <a:t>I Ocean Cleanup</a:t>
                      </a:r>
                      <a:endParaRPr lang="en-US" sz="1800" baseline="0" dirty="0"/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[4:07]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hlinkClick r:id="rId6"/>
                        </a:rPr>
                        <a:t>Transformation</a:t>
                      </a:r>
                      <a:r>
                        <a:rPr lang="en-US" baseline="0" dirty="0">
                          <a:hlinkClick r:id="rId6"/>
                        </a:rPr>
                        <a:t> of </a:t>
                      </a:r>
                    </a:p>
                    <a:p>
                      <a:pPr algn="l"/>
                      <a:r>
                        <a:rPr lang="en-US" baseline="0" dirty="0">
                          <a:hlinkClick r:id="rId6"/>
                        </a:rPr>
                        <a:t>World’s Most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hlinkClick r:id="rId6"/>
                        </a:rPr>
                        <a:t>Polluted Beach </a:t>
                      </a:r>
                      <a:endParaRPr lang="en-US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[3:23]</a:t>
                      </a:r>
                    </a:p>
                    <a:p>
                      <a:pPr algn="l"/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142">
                <a:tc>
                  <a:txBody>
                    <a:bodyPr/>
                    <a:lstStyle/>
                    <a:p>
                      <a:pPr algn="r"/>
                      <a:endParaRPr lang="en-US" dirty="0">
                        <a:hlinkClick r:id="rId7"/>
                      </a:endParaRPr>
                    </a:p>
                    <a:p>
                      <a:pPr algn="r"/>
                      <a:endParaRPr lang="en-US" dirty="0">
                        <a:hlinkClick r:id="rId7"/>
                      </a:endParaRPr>
                    </a:p>
                    <a:p>
                      <a:pPr algn="r"/>
                      <a:r>
                        <a:rPr lang="en-US" dirty="0">
                          <a:hlinkClick r:id="rId7"/>
                        </a:rPr>
                        <a:t>From</a:t>
                      </a:r>
                      <a:r>
                        <a:rPr lang="en-US" baseline="0" dirty="0">
                          <a:hlinkClick r:id="rId7"/>
                        </a:rPr>
                        <a:t> Trash to </a:t>
                      </a:r>
                    </a:p>
                    <a:p>
                      <a:pPr algn="r"/>
                      <a:r>
                        <a:rPr lang="en-US" baseline="0" dirty="0">
                          <a:hlinkClick r:id="rId7"/>
                        </a:rPr>
                        <a:t>Treasure  </a:t>
                      </a:r>
                      <a:r>
                        <a:rPr lang="en-US" baseline="0" dirty="0"/>
                        <a:t>Ocean </a:t>
                      </a:r>
                    </a:p>
                    <a:p>
                      <a:pPr algn="r"/>
                      <a:r>
                        <a:rPr lang="en-US" baseline="0" dirty="0"/>
                        <a:t>Cleanup [5:48]</a:t>
                      </a:r>
                    </a:p>
                    <a:p>
                      <a:pPr algn="r"/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aseline="0" dirty="0">
                        <a:hlinkClick r:id="rId8"/>
                      </a:endParaRPr>
                    </a:p>
                    <a:p>
                      <a:pPr algn="l"/>
                      <a:endParaRPr lang="en-US" baseline="0" dirty="0">
                        <a:hlinkClick r:id="rId8"/>
                      </a:endParaRPr>
                    </a:p>
                    <a:p>
                      <a:pPr algn="l"/>
                      <a:r>
                        <a:rPr lang="en-US" baseline="0" dirty="0">
                          <a:hlinkClick r:id="rId9"/>
                        </a:rPr>
                        <a:t>Healthy Seas</a:t>
                      </a:r>
                    </a:p>
                    <a:p>
                      <a:pPr algn="l"/>
                      <a:r>
                        <a:rPr lang="en-US" baseline="0" dirty="0">
                          <a:hlinkClick r:id="rId9"/>
                        </a:rPr>
                        <a:t>From Waste to</a:t>
                      </a:r>
                    </a:p>
                    <a:p>
                      <a:pPr algn="l"/>
                      <a:r>
                        <a:rPr lang="en-US" baseline="0" dirty="0">
                          <a:hlinkClick r:id="rId9"/>
                        </a:rPr>
                        <a:t>Wear</a:t>
                      </a:r>
                      <a:endParaRPr lang="en-US" baseline="0" dirty="0">
                        <a:hlinkClick r:id="rId8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[2:34]]</a:t>
                      </a:r>
                    </a:p>
                  </a:txBody>
                  <a:tcPr>
                    <a:lnL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Screen Shot 2020-12-18 at 12.42.47 PM.png">
            <a:hlinkClick r:id="rId6"/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759" y="1182047"/>
            <a:ext cx="1917861" cy="1278574"/>
          </a:xfrm>
          <a:prstGeom prst="rect">
            <a:avLst/>
          </a:prstGeom>
        </p:spPr>
      </p:pic>
      <p:pic>
        <p:nvPicPr>
          <p:cNvPr id="5" name="Picture 4" descr="Screen Shot 2020-12-18 at 12.57.32 PM.png">
            <a:hlinkClick r:id="rId7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3" y="3163469"/>
            <a:ext cx="1787286" cy="1238149"/>
          </a:xfrm>
          <a:prstGeom prst="rect">
            <a:avLst/>
          </a:prstGeom>
        </p:spPr>
      </p:pic>
      <p:pic>
        <p:nvPicPr>
          <p:cNvPr id="7" name="Picture 6" descr="Screen Shot 2020-12-18 at 1.15.06 PM.png">
            <a:hlinkClick r:id="rId7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23" y="1182047"/>
            <a:ext cx="2009287" cy="1285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1203804" y="2459047"/>
            <a:ext cx="332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E6C"/>
                </a:solidFill>
              </a:rPr>
              <a:t>MĀTAKI TĒNEI / WATCH THIS  </a:t>
            </a:r>
            <a:br>
              <a:rPr lang="en-US" b="1" dirty="0">
                <a:solidFill>
                  <a:srgbClr val="002E6C"/>
                </a:solidFill>
              </a:rPr>
            </a:br>
            <a:r>
              <a:rPr lang="en-US" b="1" dirty="0">
                <a:solidFill>
                  <a:srgbClr val="00B194"/>
                </a:solidFill>
              </a:rPr>
              <a:t>WHAKAHOOHO / INSPIRE</a:t>
            </a:r>
            <a:endParaRPr lang="en-US" dirty="0">
              <a:solidFill>
                <a:srgbClr val="00B194"/>
              </a:solidFill>
            </a:endParaRPr>
          </a:p>
        </p:txBody>
      </p:sp>
      <p:pic>
        <p:nvPicPr>
          <p:cNvPr id="2" name="Picture 1" descr="Screen Shot 2021-03-04 at 11.24.32 AM.png">
            <a:hlinkClick r:id="rId9"/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9325" y="3030342"/>
            <a:ext cx="1873295" cy="133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70000" y="2467293"/>
            <a:ext cx="7093633" cy="7460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194"/>
                </a:solidFill>
              </a:rPr>
              <a:t>Watch / Read: </a:t>
            </a:r>
            <a:r>
              <a:rPr lang="en-US" dirty="0">
                <a:solidFill>
                  <a:srgbClr val="005DAA"/>
                </a:solidFill>
              </a:rPr>
              <a:t>One or more of these</a:t>
            </a:r>
            <a:r>
              <a:rPr lang="en-US" dirty="0">
                <a:solidFill>
                  <a:srgbClr val="00B194"/>
                </a:solidFill>
              </a:rPr>
              <a:t> Think: </a:t>
            </a:r>
            <a:r>
              <a:rPr lang="en-US" dirty="0">
                <a:solidFill>
                  <a:srgbClr val="005DAA"/>
                </a:solidFill>
              </a:rPr>
              <a:t>What are the pros &amp; cons of the solution? What can you do to help? </a:t>
            </a:r>
            <a:r>
              <a:rPr lang="en-US" dirty="0">
                <a:solidFill>
                  <a:srgbClr val="00B194"/>
                </a:solidFill>
              </a:rPr>
              <a:t>Share: </a:t>
            </a:r>
            <a:r>
              <a:rPr lang="en-US" dirty="0">
                <a:solidFill>
                  <a:srgbClr val="005DAA"/>
                </a:solidFill>
              </a:rPr>
              <a:t>Your thinking</a:t>
            </a:r>
          </a:p>
        </p:txBody>
      </p:sp>
    </p:spTree>
    <p:extLst>
      <p:ext uri="{BB962C8B-B14F-4D97-AF65-F5344CB8AC3E}">
        <p14:creationId xmlns:p14="http://schemas.microsoft.com/office/powerpoint/2010/main" val="397323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5047" y="723710"/>
            <a:ext cx="10313446" cy="42451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034" y="93911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GHOST FISHING IN A PLASTIC OCEAN: </a:t>
            </a:r>
            <a:br>
              <a:rPr lang="en-US" dirty="0"/>
            </a:br>
            <a:r>
              <a:rPr lang="en-US" dirty="0">
                <a:solidFill>
                  <a:srgbClr val="00B194"/>
                </a:solidFill>
              </a:rPr>
              <a:t>SOLUTIONS &amp; 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20-12-18 at 12.42.47 PM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471" y="3435250"/>
            <a:ext cx="1744321" cy="116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Shot 2020-12-18 at 12.57.32 PM.png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4" y="3340648"/>
            <a:ext cx="1635859" cy="113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Shot 2020-12-18 at 1.15.06 PM.png">
            <a:hlinkClick r:id="rId6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23" y="1010083"/>
            <a:ext cx="2009287" cy="1285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Screen Shot 2021-03-04 at 11.24.32 AM.png">
            <a:hlinkClick r:id="rId9"/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924" y="3435250"/>
            <a:ext cx="1662701" cy="118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Screen Shot 2021-03-02 at 12.54.12 PM.png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075" y="1057708"/>
            <a:ext cx="2141552" cy="120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Screen Shot 2021-03-04 at 10.48.02 AM.png">
            <a:hlinkClick r:id="rId13"/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324" y="3405890"/>
            <a:ext cx="2030427" cy="1147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Screen Shot 2021-03-04 at 11.05.13 AM.png">
            <a:hlinkClick r:id="rId15"/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698" y="1010084"/>
            <a:ext cx="1900927" cy="1183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Screen Shot 2021-03-04 at 11.42.39 AM.png">
            <a:hlinkClick r:id="rId17"/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127" y="1008554"/>
            <a:ext cx="1575665" cy="126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34034" y="2413404"/>
            <a:ext cx="8851216" cy="851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r>
              <a:rPr lang="en-AU" dirty="0"/>
              <a:t> </a:t>
            </a:r>
            <a:r>
              <a:rPr lang="en-AU" dirty="0">
                <a:solidFill>
                  <a:srgbClr val="000000"/>
                </a:solidFill>
              </a:rPr>
              <a:t>Select one of these possible solutions. Watch / read again. In small groups brainstorm advantages &amp; disadvantages of this solution (next slide)</a:t>
            </a:r>
          </a:p>
        </p:txBody>
      </p:sp>
    </p:spTree>
    <p:extLst>
      <p:ext uri="{BB962C8B-B14F-4D97-AF65-F5344CB8AC3E}">
        <p14:creationId xmlns:p14="http://schemas.microsoft.com/office/powerpoint/2010/main" val="260987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475" y="59892"/>
            <a:ext cx="8229600" cy="75842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GHOST FISHING IN A PLASTIC OCEAN:</a:t>
            </a:r>
            <a:br>
              <a:rPr lang="en-US" sz="2700" dirty="0"/>
            </a:br>
            <a:r>
              <a:rPr lang="en-US" dirty="0">
                <a:solidFill>
                  <a:srgbClr val="00B194"/>
                </a:solidFill>
              </a:rPr>
              <a:t>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287198" y="93912"/>
            <a:ext cx="3776974" cy="4239964"/>
          </a:xfrm>
          <a:prstGeom prst="wedgeRoundRectCallout">
            <a:avLst>
              <a:gd name="adj1" fmla="val -68048"/>
              <a:gd name="adj2" fmla="val -2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Solution: ___________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Disadvantages of this 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solution are </a:t>
            </a:r>
            <a:r>
              <a:rPr lang="mr-IN" b="1" dirty="0">
                <a:solidFill>
                  <a:srgbClr val="005DAA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  <p:pic>
        <p:nvPicPr>
          <p:cNvPr id="10" name="Picture 9" descr="Blue_Jellyfi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0819">
            <a:off x="4151202" y="1062311"/>
            <a:ext cx="578224" cy="130531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7165" y="866322"/>
            <a:ext cx="3998692" cy="3642338"/>
          </a:xfrm>
          <a:prstGeom prst="wedgeRoundRectCallout">
            <a:avLst>
              <a:gd name="adj1" fmla="val 62104"/>
              <a:gd name="adj2" fmla="val 268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B194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B194"/>
                </a:solidFill>
                <a:latin typeface="Arial"/>
                <a:cs typeface="Arial"/>
              </a:rPr>
              <a:t>Solution: ___________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Advantages of this</a:t>
            </a: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005DAA"/>
                </a:solidFill>
                <a:latin typeface="Arial"/>
                <a:cs typeface="Arial"/>
              </a:rPr>
              <a:t>solution are </a:t>
            </a:r>
            <a:r>
              <a:rPr lang="mr-IN" b="1" dirty="0">
                <a:solidFill>
                  <a:srgbClr val="005DAA"/>
                </a:solidFill>
                <a:latin typeface="Arial"/>
                <a:cs typeface="Arial"/>
              </a:rPr>
              <a:t>…</a:t>
            </a:r>
            <a:endParaRPr lang="en-US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  <a:p>
            <a:pPr marL="93663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en-US" sz="2200" b="1" dirty="0">
              <a:solidFill>
                <a:srgbClr val="005DA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481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580588"/>
            <a:ext cx="4887742" cy="41603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40" y="93911"/>
            <a:ext cx="8632460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GHOST FISHING IN A PLASTIC OCEAN:</a:t>
            </a:r>
            <a:br>
              <a:rPr lang="en-US" sz="3600" dirty="0"/>
            </a:br>
            <a:r>
              <a:rPr lang="en-US" dirty="0">
                <a:solidFill>
                  <a:srgbClr val="00B194"/>
                </a:solidFill>
              </a:rPr>
              <a:t>SOLUTIONS &amp; 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1" y="1333502"/>
            <a:ext cx="4267200" cy="308887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sz="40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sz="4000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sz="4000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/>
              <a:t>In groups research one or more potential  solution to the problem of ghost fishing polluting our oceans and use Powtoon, Slides or similar to create a 2-3 minute Explainer about your  chosen solution.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dirty="0"/>
              <a:t>Follow the steps in the </a:t>
            </a:r>
            <a:r>
              <a:rPr lang="x-none" dirty="0">
                <a:solidFill>
                  <a:srgbClr val="005DAA"/>
                </a:solidFill>
              </a:rPr>
              <a:t>Plastic Oceans: Group Project Outlinet </a:t>
            </a:r>
            <a:r>
              <a:rPr lang="x-none" dirty="0"/>
              <a:t>to guide your project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x-none" dirty="0"/>
          </a:p>
          <a:p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096933" y="1153893"/>
            <a:ext cx="3894667" cy="2989482"/>
          </a:xfrm>
          <a:prstGeom prst="wedgeRoundRectCallout">
            <a:avLst>
              <a:gd name="adj1" fmla="val -66965"/>
              <a:gd name="adj2" fmla="val -3189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5737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Not sure which solution to chose </a:t>
            </a:r>
            <a:r>
              <a:rPr lang="mr-IN" dirty="0">
                <a:solidFill>
                  <a:srgbClr val="009AC7"/>
                </a:solidFill>
                <a:latin typeface="Arial"/>
                <a:cs typeface="Arial"/>
              </a:rPr>
              <a:t>–</a:t>
            </a: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 try one of the following:</a:t>
            </a:r>
          </a:p>
          <a:p>
            <a:pPr marL="514350" indent="-32861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Recycling ghost nets</a:t>
            </a:r>
          </a:p>
          <a:p>
            <a:pPr marL="514350" indent="-32861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Electronic trackers on fishing gear</a:t>
            </a:r>
          </a:p>
          <a:p>
            <a:pPr marL="514350" indent="-32861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Ocean &amp; beach clean ups</a:t>
            </a:r>
          </a:p>
          <a:p>
            <a:pPr marL="514350" indent="-32861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x-none" dirty="0">
                <a:solidFill>
                  <a:srgbClr val="009AC7"/>
                </a:solidFill>
                <a:latin typeface="Arial"/>
                <a:cs typeface="Arial"/>
              </a:rPr>
              <a:t>Fishing gear made from biodegradable plastics</a:t>
            </a:r>
          </a:p>
        </p:txBody>
      </p:sp>
      <p:pic>
        <p:nvPicPr>
          <p:cNvPr id="12" name="Picture 11" descr="Blue_Seagu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3798">
            <a:off x="3492615" y="1121882"/>
            <a:ext cx="897387" cy="80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326FA5FB-B3AB-D079-1C1A-651C52F5D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490" y="888636"/>
            <a:ext cx="5389398" cy="360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666" y="93912"/>
            <a:ext cx="7655133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HELPFUL STUFF FOR TEACHERS </a:t>
            </a:r>
          </a:p>
        </p:txBody>
      </p:sp>
      <p:pic>
        <p:nvPicPr>
          <p:cNvPr id="6" name="Picture 5" descr="White_Hear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067">
            <a:off x="198522" y="160378"/>
            <a:ext cx="808858" cy="661793"/>
          </a:xfrm>
          <a:prstGeom prst="rect">
            <a:avLst/>
          </a:prstGeom>
        </p:spPr>
      </p:pic>
      <p:pic>
        <p:nvPicPr>
          <p:cNvPr id="10" name="Picture 9" descr="Blue_Bubble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053" y="1650711"/>
            <a:ext cx="1287720" cy="2990506"/>
          </a:xfrm>
          <a:prstGeom prst="rect">
            <a:avLst/>
          </a:prstGeom>
        </p:spPr>
      </p:pic>
      <p:pic>
        <p:nvPicPr>
          <p:cNvPr id="14" name="Picture 13" descr="Blue_Seabrea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763" flipH="1">
            <a:off x="7202994" y="3356287"/>
            <a:ext cx="1982126" cy="1726951"/>
          </a:xfrm>
          <a:prstGeom prst="rect">
            <a:avLst/>
          </a:prstGeom>
        </p:spPr>
      </p:pic>
      <p:pic>
        <p:nvPicPr>
          <p:cNvPr id="15" name="Picture 14" descr="Blue_Splash3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6970" flipH="1">
            <a:off x="8429238" y="3321735"/>
            <a:ext cx="845862" cy="792480"/>
          </a:xfrm>
          <a:prstGeom prst="rect">
            <a:avLst/>
          </a:prstGeom>
        </p:spPr>
      </p:pic>
      <p:pic>
        <p:nvPicPr>
          <p:cNvPr id="16" name="Picture 15" descr="Blue_Heart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56069">
            <a:off x="8321841" y="1053731"/>
            <a:ext cx="889886" cy="728089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6529800" y="1280451"/>
            <a:ext cx="1816762" cy="2281156"/>
          </a:xfrm>
          <a:prstGeom prst="wedgeRectCallout">
            <a:avLst>
              <a:gd name="adj1" fmla="val -10108"/>
              <a:gd name="adj2" fmla="val 8775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175EAA"/>
                </a:solidFill>
                <a:latin typeface="Arial Narrow"/>
                <a:cs typeface="Arial Narrow"/>
              </a:rPr>
              <a:t>Welcome to OUR STORY!</a:t>
            </a:r>
          </a:p>
          <a:p>
            <a:pPr algn="ctr"/>
            <a:r>
              <a:rPr lang="en-US" sz="1700" dirty="0">
                <a:solidFill>
                  <a:srgbClr val="175EAA"/>
                </a:solidFill>
                <a:latin typeface="Arial Narrow"/>
                <a:cs typeface="Arial Narrow"/>
              </a:rPr>
              <a:t>In this topic we take a deep dive to look at the issue of plastic pollution (in the context of fishing!)</a:t>
            </a:r>
          </a:p>
        </p:txBody>
      </p:sp>
      <p:pic>
        <p:nvPicPr>
          <p:cNvPr id="18" name="Picture 17" descr="Blue_Arrow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7955" flipH="1">
            <a:off x="5283151" y="3190886"/>
            <a:ext cx="1407653" cy="163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_Yellow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9089660" cy="413547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082913"/>
            <a:ext cx="8077200" cy="366446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AU" sz="5500" b="1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4500" dirty="0"/>
              <a:t>You will be given one of the following questions.  Your group will have 30 minutes to come up with a good answer. Be ready to present back to the class!</a:t>
            </a:r>
          </a:p>
          <a:p>
            <a:pPr marL="0" indent="0">
              <a:buNone/>
            </a:pPr>
            <a:endParaRPr lang="en-US" sz="1500" dirty="0"/>
          </a:p>
          <a:p>
            <a:pPr marL="355600" indent="-287338">
              <a:buFont typeface="+mj-lt"/>
              <a:buAutoNum type="arabicPeriod"/>
            </a:pPr>
            <a:r>
              <a:rPr lang="en-US" sz="4500" dirty="0">
                <a:solidFill>
                  <a:srgbClr val="009AC7"/>
                </a:solidFill>
              </a:rPr>
              <a:t>As plastics production evolves, could fishing gear constructed from </a:t>
            </a:r>
            <a:r>
              <a:rPr lang="en-US" sz="4500" dirty="0" err="1">
                <a:solidFill>
                  <a:srgbClr val="009AC7"/>
                </a:solidFill>
              </a:rPr>
              <a:t>bioplastics</a:t>
            </a:r>
            <a:r>
              <a:rPr lang="en-US" sz="4500" dirty="0">
                <a:solidFill>
                  <a:srgbClr val="009AC7"/>
                </a:solidFill>
              </a:rPr>
              <a:t> be the answer?</a:t>
            </a:r>
          </a:p>
          <a:p>
            <a:pPr marL="355600" indent="-287338">
              <a:buFont typeface="+mj-lt"/>
              <a:buAutoNum type="arabicPeriod"/>
            </a:pPr>
            <a:r>
              <a:rPr lang="en-US" sz="4500" dirty="0">
                <a:solidFill>
                  <a:srgbClr val="005DAA"/>
                </a:solidFill>
              </a:rPr>
              <a:t>What are some of the hidden costs of us not addressing the problem of ghost fishing and plastic pollution in our oceans?</a:t>
            </a:r>
          </a:p>
          <a:p>
            <a:pPr marL="355600" indent="-287338">
              <a:buFont typeface="+mj-lt"/>
              <a:buAutoNum type="arabicPeriod"/>
            </a:pPr>
            <a:r>
              <a:rPr lang="en-US" sz="4500" dirty="0">
                <a:solidFill>
                  <a:srgbClr val="009AC7"/>
                </a:solidFill>
              </a:rPr>
              <a:t>How does ghost fishing and plastic pollution affect sea life and the fishing industry both short and long term?</a:t>
            </a:r>
          </a:p>
          <a:p>
            <a:pPr marL="355600" indent="-287338">
              <a:buFont typeface="+mj-lt"/>
              <a:buAutoNum type="arabicPeriod"/>
            </a:pPr>
            <a:r>
              <a:rPr lang="en-US" sz="4500" dirty="0">
                <a:solidFill>
                  <a:srgbClr val="005DAA"/>
                </a:solidFill>
              </a:rPr>
              <a:t>Do you believe plastics pollution is a threat we can conquer in the next decade? Why or why not?</a:t>
            </a:r>
          </a:p>
          <a:p>
            <a:pPr marL="355600" indent="-287338">
              <a:buFont typeface="+mj-lt"/>
              <a:buAutoNum type="arabicPeriod"/>
            </a:pPr>
            <a:r>
              <a:rPr lang="en-US" sz="4500" dirty="0">
                <a:solidFill>
                  <a:srgbClr val="009AC7"/>
                </a:solidFill>
              </a:rPr>
              <a:t>What do you feel it will take to get plastics out of our oceans from a personal/community/global standpoint?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40" y="93911"/>
            <a:ext cx="8632460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GHOST FISHING IN A PLASTIC OCEAN:</a:t>
            </a:r>
            <a:br>
              <a:rPr lang="en-US" sz="3600" dirty="0"/>
            </a:br>
            <a:r>
              <a:rPr lang="en-US" dirty="0">
                <a:solidFill>
                  <a:srgbClr val="00B194"/>
                </a:solidFill>
              </a:rPr>
              <a:t>TOUGH QUESTIONS</a:t>
            </a:r>
          </a:p>
        </p:txBody>
      </p:sp>
      <p:sp>
        <p:nvSpPr>
          <p:cNvPr id="5" name="Rectangle 4"/>
          <p:cNvSpPr/>
          <p:nvPr/>
        </p:nvSpPr>
        <p:spPr>
          <a:xfrm rot="1355423">
            <a:off x="6483435" y="108662"/>
            <a:ext cx="3224595" cy="5126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Local Brewery Five"/>
                <a:cs typeface="Local Brewery Five"/>
              </a:rPr>
              <a:t>       Experts ONLY!</a:t>
            </a:r>
          </a:p>
        </p:txBody>
      </p:sp>
    </p:spTree>
    <p:extLst>
      <p:ext uri="{BB962C8B-B14F-4D97-AF65-F5344CB8AC3E}">
        <p14:creationId xmlns:p14="http://schemas.microsoft.com/office/powerpoint/2010/main" val="2701732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223" y="2478455"/>
            <a:ext cx="1093201" cy="785596"/>
          </a:xfrm>
          <a:prstGeom prst="rect">
            <a:avLst/>
          </a:prstGeom>
        </p:spPr>
      </p:pic>
      <p:pic>
        <p:nvPicPr>
          <p:cNvPr id="10" name="Picture 9" descr="Blue_YellowSqu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0" y="723711"/>
            <a:ext cx="3841319" cy="36823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8667" y="1059938"/>
            <a:ext cx="3420534" cy="30040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dirty="0"/>
          </a:p>
          <a:p>
            <a:pPr marL="0" indent="0">
              <a:buNone/>
            </a:pPr>
            <a:r>
              <a:rPr lang="en-US" sz="2200" dirty="0"/>
              <a:t>Create a skit, poem, story, report, </a:t>
            </a:r>
            <a:r>
              <a:rPr lang="en-US" sz="2200" dirty="0" err="1">
                <a:hlinkClick r:id="rId5"/>
              </a:rPr>
              <a:t>infographic</a:t>
            </a:r>
            <a:r>
              <a:rPr lang="en-US" sz="2200" dirty="0"/>
              <a:t>, poster, </a:t>
            </a:r>
            <a:r>
              <a:rPr lang="en-US" sz="2200" dirty="0">
                <a:hlinkClick r:id="rId6"/>
              </a:rPr>
              <a:t>movie</a:t>
            </a:r>
            <a:r>
              <a:rPr lang="mr-IN" sz="2200" dirty="0"/>
              <a:t>…</a:t>
            </a:r>
            <a:r>
              <a:rPr lang="mi-NZ" sz="2200" dirty="0"/>
              <a:t>.</a:t>
            </a:r>
            <a:r>
              <a:rPr lang="en-US" sz="2200" dirty="0"/>
              <a:t> to share your thoughts &amp; feelings about ghost fishing &amp; plastics in the sea including</a:t>
            </a:r>
            <a:r>
              <a:rPr lang="mr-IN" sz="2200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65601" y="1059938"/>
            <a:ext cx="4978399" cy="3948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465" y="46286"/>
            <a:ext cx="8469086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GHOST FISHING IN A PLASTIC OCEAN:</a:t>
            </a:r>
            <a:br>
              <a:rPr lang="en-US" sz="3600" dirty="0"/>
            </a:br>
            <a:r>
              <a:rPr lang="en-US" dirty="0">
                <a:solidFill>
                  <a:srgbClr val="00B194"/>
                </a:solidFill>
              </a:rPr>
              <a:t>SHARE FINDINGS</a:t>
            </a:r>
          </a:p>
        </p:txBody>
      </p:sp>
      <p:pic>
        <p:nvPicPr>
          <p:cNvPr id="5" name="Picture 4" descr="Blue_Seabre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4439">
            <a:off x="2190630" y="3664280"/>
            <a:ext cx="781242" cy="561416"/>
          </a:xfrm>
          <a:prstGeom prst="rect">
            <a:avLst/>
          </a:prstGeom>
        </p:spPr>
      </p:pic>
      <p:pic>
        <p:nvPicPr>
          <p:cNvPr id="6" name="Picture 5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53" y="3926712"/>
            <a:ext cx="1093201" cy="785596"/>
          </a:xfrm>
          <a:prstGeom prst="rect">
            <a:avLst/>
          </a:prstGeom>
        </p:spPr>
      </p:pic>
      <p:pic>
        <p:nvPicPr>
          <p:cNvPr id="7" name="Picture 6" descr="Blue_Seabrea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959" y="3926712"/>
            <a:ext cx="781242" cy="561416"/>
          </a:xfrm>
          <a:prstGeom prst="rect">
            <a:avLst/>
          </a:prstGeom>
        </p:spPr>
      </p:pic>
      <p:pic>
        <p:nvPicPr>
          <p:cNvPr id="8" name="Picture 7" descr="Blue_Seabrea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412" y="4112956"/>
            <a:ext cx="628842" cy="451898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759201" y="835758"/>
            <a:ext cx="5257799" cy="3652370"/>
          </a:xfrm>
          <a:prstGeom prst="wedgeRoundRectCallout">
            <a:avLst>
              <a:gd name="adj1" fmla="val -60590"/>
              <a:gd name="adj2" fmla="val 2089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Where does plastic come from? </a:t>
            </a:r>
          </a:p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Why do we use plastic?</a:t>
            </a:r>
          </a:p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How does ghost fishing gear get into oceans? </a:t>
            </a:r>
          </a:p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Why is ghost gear a problem in the ocean?</a:t>
            </a:r>
          </a:p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What’s one thing you can do about about ghost gear and plastics in the sea?</a:t>
            </a:r>
          </a:p>
          <a:p>
            <a:pPr marL="271463" indent="-271463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  <a:tabLst>
                <a:tab pos="439738" algn="l"/>
              </a:tabLst>
            </a:pPr>
            <a:r>
              <a:rPr lang="en-US" dirty="0">
                <a:solidFill>
                  <a:srgbClr val="009AC7"/>
                </a:solidFill>
              </a:rPr>
              <a:t>How can we share the message about ghost gear and the ocean?</a:t>
            </a:r>
          </a:p>
        </p:txBody>
      </p:sp>
    </p:spTree>
    <p:extLst>
      <p:ext uri="{BB962C8B-B14F-4D97-AF65-F5344CB8AC3E}">
        <p14:creationId xmlns:p14="http://schemas.microsoft.com/office/powerpoint/2010/main" val="275770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9321" y="1405468"/>
            <a:ext cx="2455334" cy="206586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x-none" b="1" dirty="0">
                <a:solidFill>
                  <a:srgbClr val="175EAA"/>
                </a:solidFill>
                <a:latin typeface="Arial Narrow"/>
                <a:cs typeface="Arial Narrow"/>
              </a:rPr>
              <a:t>MAHI / ACTIVIT</a:t>
            </a:r>
            <a:r>
              <a:rPr lang="en-AU" b="1" dirty="0">
                <a:solidFill>
                  <a:srgbClr val="175EAA"/>
                </a:solidFill>
                <a:latin typeface="Arial Narrow"/>
                <a:cs typeface="Arial Narrow"/>
              </a:rPr>
              <a:t>Y  </a:t>
            </a:r>
            <a:endParaRPr lang="en-AU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/>
              <a:t>Some ideas on how you could share your findings: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74" y="30411"/>
            <a:ext cx="8493276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GHOST FISHING IN A PLASTIC OCEAN:</a:t>
            </a:r>
            <a:br>
              <a:rPr lang="en-US" sz="3600" dirty="0"/>
            </a:br>
            <a:r>
              <a:rPr lang="en-US" dirty="0">
                <a:solidFill>
                  <a:srgbClr val="00B194"/>
                </a:solidFill>
              </a:rPr>
              <a:t>TAKE ACTION &amp; SHARE FINDINGS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3420533" y="852338"/>
            <a:ext cx="5571067" cy="3702727"/>
          </a:xfrm>
          <a:prstGeom prst="wedgeRoundRectCallout">
            <a:avLst>
              <a:gd name="adj1" fmla="val -69670"/>
              <a:gd name="adj2" fmla="val 3095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B194"/>
                </a:solidFill>
                <a:latin typeface="Arial"/>
                <a:cs typeface="Arial"/>
              </a:rPr>
              <a:t>Write and publish a report</a:t>
            </a:r>
          </a:p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00" b="1" dirty="0">
              <a:solidFill>
                <a:srgbClr val="00B194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9AC7"/>
                </a:solidFill>
                <a:latin typeface="Arial"/>
                <a:cs typeface="Arial"/>
              </a:rPr>
              <a:t>Make a movie to promote awareness about this problem – check out </a:t>
            </a:r>
            <a:r>
              <a:rPr lang="en-US" dirty="0">
                <a:solidFill>
                  <a:srgbClr val="009AC7"/>
                </a:solidFill>
                <a:latin typeface="Arial"/>
                <a:cs typeface="Arial"/>
                <a:hlinkClick r:id="rId3"/>
              </a:rPr>
              <a:t>Seat Up </a:t>
            </a:r>
            <a:r>
              <a:rPr lang="en-US" dirty="0">
                <a:solidFill>
                  <a:srgbClr val="009AC7"/>
                </a:solidFill>
                <a:latin typeface="Arial"/>
                <a:cs typeface="Arial"/>
              </a:rPr>
              <a:t>guide to making movies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i="1" dirty="0">
                <a:solidFill>
                  <a:srgbClr val="00B6DE"/>
                </a:solidFill>
                <a:latin typeface="Arial"/>
                <a:cs typeface="Arial"/>
              </a:rPr>
              <a:t>Create and publish a poster</a:t>
            </a:r>
          </a:p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00" i="1" dirty="0">
              <a:solidFill>
                <a:srgbClr val="00B6DE"/>
              </a:solidFill>
              <a:latin typeface="Arial"/>
              <a:cs typeface="Arial"/>
            </a:endParaRPr>
          </a:p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5DAA"/>
                </a:solidFill>
                <a:latin typeface="Arial"/>
                <a:cs typeface="Arial"/>
              </a:rPr>
              <a:t>Create an action to help alleviate the problem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rgbClr val="005DAA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9AC7"/>
                </a:solidFill>
                <a:latin typeface="Arial"/>
                <a:cs typeface="Arial"/>
              </a:rPr>
              <a:t>Clean up a beach! (&amp; promote through media)</a:t>
            </a:r>
          </a:p>
        </p:txBody>
      </p:sp>
      <p:pic>
        <p:nvPicPr>
          <p:cNvPr id="6" name="Picture 5" descr="Blue_Jellyfi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0819">
            <a:off x="147668" y="2670975"/>
            <a:ext cx="806567" cy="1829419"/>
          </a:xfrm>
          <a:prstGeom prst="rect">
            <a:avLst/>
          </a:prstGeom>
        </p:spPr>
      </p:pic>
      <p:pic>
        <p:nvPicPr>
          <p:cNvPr id="7" name="Picture 6" descr="Blue_Fishe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21" y="3765966"/>
            <a:ext cx="1481667" cy="7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21-03-04 at 2.29.08 PM.png"/>
          <p:cNvPicPr>
            <a:picLocks noChangeAspect="1"/>
          </p:cNvPicPr>
          <p:nvPr/>
        </p:nvPicPr>
        <p:blipFill>
          <a:blip r:embed="rId3" cstate="screen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7608"/>
            <a:ext cx="9144000" cy="337801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4705" y="1555202"/>
            <a:ext cx="5454363" cy="2626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rgbClr val="009AC7"/>
                </a:solidFill>
                <a:latin typeface="Arial Narrow"/>
                <a:cs typeface="Arial Narrow"/>
              </a:rPr>
              <a:t>KŌRERO PUKAPUKA / READ</a:t>
            </a:r>
            <a:endParaRPr lang="en-US" sz="1800" dirty="0">
              <a:solidFill>
                <a:srgbClr val="00B194"/>
              </a:solidFill>
            </a:endParaRPr>
          </a:p>
          <a:p>
            <a:pPr indent="-158750"/>
            <a:r>
              <a:rPr lang="en-US" sz="1800" dirty="0" err="1"/>
              <a:t>Ecotricity</a:t>
            </a:r>
            <a:r>
              <a:rPr lang="en-US" sz="1800" dirty="0"/>
              <a:t>: </a:t>
            </a:r>
            <a:r>
              <a:rPr lang="en-US" sz="1800" dirty="0">
                <a:hlinkClick r:id="rId4"/>
              </a:rPr>
              <a:t>Facts on plastic </a:t>
            </a:r>
            <a:r>
              <a:rPr lang="en-US" sz="1800" dirty="0"/>
              <a:t>(NZ &amp; Global)</a:t>
            </a:r>
          </a:p>
          <a:p>
            <a:pPr indent="-158750"/>
            <a:r>
              <a:rPr lang="en-US" sz="1800" dirty="0">
                <a:hlinkClick r:id="rId5"/>
              </a:rPr>
              <a:t>Global Ghost Gear Initiative</a:t>
            </a:r>
            <a:endParaRPr lang="en-US" sz="1800" dirty="0"/>
          </a:p>
          <a:p>
            <a:pPr indent="-158750"/>
            <a:r>
              <a:rPr lang="en-US" sz="1800" dirty="0">
                <a:hlinkClick r:id="rId6"/>
              </a:rPr>
              <a:t>Marine Stewardship Council: Ghost Fishing</a:t>
            </a:r>
            <a:endParaRPr lang="en-US" sz="1800" dirty="0"/>
          </a:p>
          <a:p>
            <a:pPr indent="-158750"/>
            <a:r>
              <a:rPr lang="en-US" sz="1800" dirty="0">
                <a:hlinkClick r:id="rId7"/>
              </a:rPr>
              <a:t>Plastics Make it Possible</a:t>
            </a:r>
            <a:endParaRPr lang="en-US" sz="1800" dirty="0"/>
          </a:p>
          <a:p>
            <a:pPr indent="-158750"/>
            <a:r>
              <a:rPr lang="en-US" sz="1800" dirty="0">
                <a:hlinkClick r:id="rId8"/>
              </a:rPr>
              <a:t>Plastic Oceans International</a:t>
            </a:r>
            <a:endParaRPr lang="en-US" sz="1800" dirty="0"/>
          </a:p>
          <a:p>
            <a:pPr indent="-158750"/>
            <a:r>
              <a:rPr lang="en-US" sz="1800" dirty="0"/>
              <a:t>Refill NZ &amp; </a:t>
            </a:r>
            <a:r>
              <a:rPr lang="en-US" sz="1800" dirty="0">
                <a:hlinkClick r:id="rId9"/>
              </a:rPr>
              <a:t>The Problem with Plastic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705" y="30411"/>
            <a:ext cx="8472720" cy="7584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GHOST FISHING IN A PLASTIC OCEAN:</a:t>
            </a:r>
            <a:br>
              <a:rPr lang="en-US" sz="3600" dirty="0"/>
            </a:br>
            <a:r>
              <a:rPr lang="en-US" dirty="0">
                <a:solidFill>
                  <a:srgbClr val="00B194"/>
                </a:solidFill>
              </a:rPr>
              <a:t>RESOURCE PAGE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2680" y="35446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White_Jellyfish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2609">
            <a:off x="4870233" y="2964604"/>
            <a:ext cx="642757" cy="1201402"/>
          </a:xfrm>
          <a:prstGeom prst="rect">
            <a:avLst/>
          </a:prstGeom>
        </p:spPr>
      </p:pic>
      <p:pic>
        <p:nvPicPr>
          <p:cNvPr id="10" name="Picture 9" descr="White_Fishes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455" y="3311002"/>
            <a:ext cx="1268371" cy="6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3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6" y="93911"/>
            <a:ext cx="8473104" cy="758428"/>
          </a:xfrm>
        </p:spPr>
        <p:txBody>
          <a:bodyPr>
            <a:normAutofit/>
          </a:bodyPr>
          <a:lstStyle/>
          <a:p>
            <a:r>
              <a:rPr lang="en-AU" sz="3200" noProof="0" dirty="0"/>
              <a:t>HELPFUL STUFF FOR TEACHERS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half" idx="1"/>
          </p:nvPr>
        </p:nvSpPr>
        <p:spPr>
          <a:xfrm>
            <a:off x="3215805" y="968952"/>
            <a:ext cx="5928195" cy="3779094"/>
          </a:xfrm>
        </p:spPr>
        <p:txBody>
          <a:bodyPr>
            <a:noAutofit/>
          </a:bodyPr>
          <a:lstStyle/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AU" sz="1800" b="1" dirty="0">
                <a:solidFill>
                  <a:srgbClr val="005DAA"/>
                </a:solidFill>
              </a:rPr>
              <a:t>Focus</a:t>
            </a:r>
            <a:r>
              <a:rPr lang="en-AU" sz="1800" noProof="0" dirty="0">
                <a:solidFill>
                  <a:srgbClr val="005DAA"/>
                </a:solidFill>
                <a:latin typeface="Arial"/>
                <a:cs typeface="Arial"/>
              </a:rPr>
              <a:t>: </a:t>
            </a:r>
            <a:r>
              <a:rPr lang="en-AU" sz="1800" noProof="0" dirty="0">
                <a:solidFill>
                  <a:srgbClr val="000000"/>
                </a:solidFill>
              </a:rPr>
              <a:t>Ghost Fishing &amp; Plastic Oceans</a:t>
            </a:r>
            <a:endParaRPr lang="en-AU" sz="1800" dirty="0">
              <a:solidFill>
                <a:srgbClr val="000000"/>
              </a:solidFill>
            </a:endParaRPr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Curriculum Level</a:t>
            </a:r>
            <a:r>
              <a:rPr lang="en-IN" sz="1800" b="1" dirty="0"/>
              <a:t>: </a:t>
            </a:r>
            <a:r>
              <a:rPr lang="en-IN" sz="1800" dirty="0"/>
              <a:t>Level 4-8</a:t>
            </a:r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Curriculum</a:t>
            </a:r>
            <a:r>
              <a:rPr lang="en-IN" sz="1800" b="1" dirty="0"/>
              <a:t>: </a:t>
            </a:r>
            <a:r>
              <a:rPr lang="en-IN" sz="1800" dirty="0"/>
              <a:t>Geography; Science; Social Science; Tikanga-ā-iwi; Pūtaiao; Hauora</a:t>
            </a:r>
          </a:p>
          <a:p>
            <a:pPr marL="265113" lvl="0" indent="-179388">
              <a:spcBef>
                <a:spcPts val="300"/>
              </a:spcBef>
              <a:spcAft>
                <a:spcPts val="300"/>
              </a:spcAft>
              <a:tabLst>
                <a:tab pos="169863" algn="l"/>
              </a:tabLst>
            </a:pPr>
            <a:r>
              <a:rPr lang="en-AU" sz="1800" b="1" dirty="0">
                <a:solidFill>
                  <a:srgbClr val="005DAA"/>
                </a:solidFill>
              </a:rPr>
              <a:t>Key competencies</a:t>
            </a:r>
            <a:r>
              <a:rPr lang="en-IN" sz="1800" dirty="0">
                <a:solidFill>
                  <a:srgbClr val="005DAA"/>
                </a:solidFill>
              </a:rPr>
              <a:t>: </a:t>
            </a:r>
            <a:r>
              <a:rPr lang="en-AU" sz="1800" dirty="0"/>
              <a:t>Thinking; Managing self; Relating to others; Participating &amp; contributing</a:t>
            </a:r>
            <a:endParaRPr lang="en-IN" sz="1800" dirty="0"/>
          </a:p>
          <a:p>
            <a:pPr marL="265113" indent="-179388">
              <a:spcBef>
                <a:spcPts val="300"/>
              </a:spcBef>
              <a:spcAft>
                <a:spcPts val="300"/>
              </a:spcAft>
              <a:tabLst>
                <a:tab pos="185738" algn="l"/>
              </a:tabLst>
            </a:pPr>
            <a:r>
              <a:rPr lang="en-AU" sz="1800" b="1" dirty="0">
                <a:solidFill>
                  <a:srgbClr val="005DAA"/>
                </a:solidFill>
              </a:rPr>
              <a:t>Planning</a:t>
            </a:r>
            <a:r>
              <a:rPr lang="en-AU" sz="1800" dirty="0">
                <a:solidFill>
                  <a:srgbClr val="005DAA"/>
                </a:solidFill>
              </a:rPr>
              <a:t>: </a:t>
            </a:r>
            <a:r>
              <a:rPr lang="en-AU" sz="1800" dirty="0"/>
              <a:t>See also </a:t>
            </a:r>
            <a:r>
              <a:rPr lang="en-IN" sz="1800" dirty="0"/>
              <a:t>teacher notes below slides; created as a case study using inquiry based, student led learning</a:t>
            </a:r>
          </a:p>
          <a:p>
            <a:pPr marL="265113" indent="-179388">
              <a:spcBef>
                <a:spcPts val="300"/>
              </a:spcBef>
              <a:spcAft>
                <a:spcPts val="300"/>
              </a:spcAft>
              <a:tabLst>
                <a:tab pos="185738" algn="l"/>
              </a:tabLst>
            </a:pPr>
            <a:r>
              <a:rPr lang="en-IN" sz="1800" b="1" dirty="0">
                <a:solidFill>
                  <a:srgbClr val="005DAA"/>
                </a:solidFill>
              </a:rPr>
              <a:t>Expert: </a:t>
            </a:r>
            <a:r>
              <a:rPr lang="en-IN" sz="1800" dirty="0"/>
              <a:t>Slides with trickier content are labelled </a:t>
            </a:r>
            <a:r>
              <a:rPr lang="en-IN" sz="1800" dirty="0">
                <a:solidFill>
                  <a:srgbClr val="FF0000"/>
                </a:solidFill>
              </a:rPr>
              <a:t>expert</a:t>
            </a:r>
            <a:endParaRPr lang="en-AU" sz="1800" noProof="0" dirty="0">
              <a:latin typeface="Arial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 rot="343789">
            <a:off x="6314243" y="122588"/>
            <a:ext cx="1544199" cy="1075925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343789">
            <a:off x="6335143" y="363389"/>
            <a:ext cx="15603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175EAA"/>
                </a:solidFill>
                <a:latin typeface="Arial Narrow"/>
                <a:cs typeface="Arial Narrow"/>
              </a:rPr>
              <a:t>Target age range: </a:t>
            </a:r>
          </a:p>
          <a:p>
            <a:pPr algn="ctr"/>
            <a:r>
              <a:rPr lang="x-none" sz="2000" dirty="0">
                <a:latin typeface="Arial Narrow"/>
                <a:cs typeface="Arial Narrow"/>
              </a:rPr>
              <a:t>13 </a:t>
            </a:r>
            <a:r>
              <a:rPr lang="mr-IN" sz="2000" dirty="0">
                <a:latin typeface="Arial Narrow"/>
                <a:cs typeface="Arial Narrow"/>
              </a:rPr>
              <a:t>–</a:t>
            </a:r>
            <a:r>
              <a:rPr lang="x-none" sz="2000" dirty="0">
                <a:latin typeface="Arial Narrow"/>
                <a:cs typeface="Arial Narrow"/>
              </a:rPr>
              <a:t> 18 </a:t>
            </a:r>
            <a:r>
              <a:rPr lang="en-US" sz="2000" dirty="0">
                <a:latin typeface="Arial Narrow"/>
                <a:cs typeface="Arial Narrow"/>
              </a:rPr>
              <a:t>years</a:t>
            </a:r>
          </a:p>
        </p:txBody>
      </p:sp>
      <p:pic>
        <p:nvPicPr>
          <p:cNvPr id="15" name="Picture 14" descr="Blue_Seabre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2763" flipH="1">
            <a:off x="1056717" y="3327686"/>
            <a:ext cx="1906040" cy="1680772"/>
          </a:xfrm>
          <a:prstGeom prst="rect">
            <a:avLst/>
          </a:prstGeom>
        </p:spPr>
      </p:pic>
      <p:pic>
        <p:nvPicPr>
          <p:cNvPr id="16" name="Picture 15" descr="Blue_Splash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144" y="3407834"/>
            <a:ext cx="893064" cy="792480"/>
          </a:xfrm>
          <a:prstGeom prst="rect">
            <a:avLst/>
          </a:prstGeom>
        </p:spPr>
      </p:pic>
      <p:pic>
        <p:nvPicPr>
          <p:cNvPr id="17" name="Picture 16" descr="Blue_Heart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77530">
            <a:off x="138684" y="3823644"/>
            <a:ext cx="637032" cy="521208"/>
          </a:xfrm>
          <a:prstGeom prst="rect">
            <a:avLst/>
          </a:prstGeom>
        </p:spPr>
      </p:pic>
      <p:pic>
        <p:nvPicPr>
          <p:cNvPr id="18" name="Picture 17" descr="Blue_Bubble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667" y="1220171"/>
            <a:ext cx="1244954" cy="2902452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BB000B8-E2E3-62F5-49F1-C42636EB0595}"/>
              </a:ext>
            </a:extLst>
          </p:cNvPr>
          <p:cNvSpPr/>
          <p:nvPr/>
        </p:nvSpPr>
        <p:spPr>
          <a:xfrm>
            <a:off x="104000" y="852339"/>
            <a:ext cx="1816762" cy="2281156"/>
          </a:xfrm>
          <a:prstGeom prst="wedgeRectCallout">
            <a:avLst>
              <a:gd name="adj1" fmla="val -1178"/>
              <a:gd name="adj2" fmla="val 9228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rgbClr val="175EAA"/>
                </a:solidFill>
                <a:latin typeface="Arial Narrow"/>
                <a:cs typeface="Arial Narrow"/>
              </a:rPr>
              <a:t>Welcome to OUR STORY!</a:t>
            </a:r>
          </a:p>
          <a:p>
            <a:pPr algn="ctr"/>
            <a:r>
              <a:rPr lang="en-US" sz="1700" dirty="0">
                <a:solidFill>
                  <a:srgbClr val="175EAA"/>
                </a:solidFill>
                <a:latin typeface="Arial Narrow"/>
                <a:cs typeface="Arial Narrow"/>
              </a:rPr>
              <a:t>In this topic we take a deep dive to look at the issue of plastic pollution (in the context of fishing!)</a:t>
            </a:r>
          </a:p>
        </p:txBody>
      </p:sp>
    </p:spTree>
    <p:extLst>
      <p:ext uri="{BB962C8B-B14F-4D97-AF65-F5344CB8AC3E}">
        <p14:creationId xmlns:p14="http://schemas.microsoft.com/office/powerpoint/2010/main" val="420877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9333" y="93911"/>
            <a:ext cx="3253619" cy="758428"/>
          </a:xfrm>
        </p:spPr>
        <p:txBody>
          <a:bodyPr>
            <a:normAutofit fontScale="90000"/>
          </a:bodyPr>
          <a:lstStyle/>
          <a:p>
            <a:r>
              <a:rPr lang="en-US" dirty="0"/>
              <a:t>INQUIRY LEARNING</a:t>
            </a:r>
          </a:p>
        </p:txBody>
      </p:sp>
      <p:pic>
        <p:nvPicPr>
          <p:cNvPr id="9" name="Picture 8" descr="Screen Shot 2020-12-19 at 4.19.19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342" y="1028094"/>
            <a:ext cx="5580991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93911"/>
            <a:ext cx="8496300" cy="758428"/>
          </a:xfrm>
        </p:spPr>
        <p:txBody>
          <a:bodyPr/>
          <a:lstStyle/>
          <a:p>
            <a:r>
              <a:rPr lang="en-AU" noProof="0" dirty="0"/>
              <a:t>IN THIS TOPIC WE WILL LEARN ABOUT…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9626" flipH="1">
            <a:off x="7758349" y="2259206"/>
            <a:ext cx="1749586" cy="1424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3763">
            <a:off x="8084274" y="4150878"/>
            <a:ext cx="746730" cy="5029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560" y="1041525"/>
            <a:ext cx="7942913" cy="3403476"/>
          </a:xfrm>
          <a:prstGeom prst="wedgeRoundRectCallout">
            <a:avLst>
              <a:gd name="adj1" fmla="val 51764"/>
              <a:gd name="adj2" fmla="val -2857"/>
              <a:gd name="adj3" fmla="val 16667"/>
            </a:avLst>
          </a:prstGeom>
          <a:solidFill>
            <a:srgbClr val="175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Investigate a contemporary issue related to sustainable fishing &amp; healthy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Explore different opinions and perspectives on contemporary issues related to sustainable fishing and healthy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Demonstrate independent research capabilities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Determine and express a personal viewpoint on a contemporary issue related to sustainable fishing and healthy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Explore possible solutions and determine actions that can be taken to help alleviate issues related to sustainable fishing and healthy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Select, carry out and evaluate the effectiveness of an action to help alleviate sustainable fishing and healthy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Present findings on a contemporary issue related to sustainable oceans</a:t>
            </a:r>
            <a:endParaRPr lang="en-IN" sz="1600" dirty="0">
              <a:latin typeface="Arial"/>
              <a:cs typeface="Arial"/>
            </a:endParaRPr>
          </a:p>
          <a:p>
            <a:pPr marL="182563" lvl="0" indent="-182563">
              <a:buFont typeface="+mj-lt"/>
              <a:buAutoNum type="arabicPeriod"/>
            </a:pPr>
            <a:r>
              <a:rPr lang="en-AU" sz="1600" dirty="0">
                <a:latin typeface="Arial"/>
                <a:cs typeface="Arial"/>
              </a:rPr>
              <a:t>Use appropriate terminology related to sustainable fishing and healthy oceans </a:t>
            </a:r>
            <a:endParaRPr lang="en-IN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08" y="93911"/>
            <a:ext cx="8457292" cy="758428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DIVING DEEPER</a:t>
            </a:r>
            <a:br>
              <a:rPr lang="en-AU" dirty="0"/>
            </a:br>
            <a:r>
              <a:rPr lang="en-AU" sz="1900" dirty="0"/>
              <a:t>Focus Question: How do I research &amp; present findings on a contemporary ocean sustainability issue?</a:t>
            </a:r>
            <a:endParaRPr lang="en-US" sz="19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41023" y="1025257"/>
            <a:ext cx="6948606" cy="3403188"/>
          </a:xfrm>
          <a:prstGeom prst="wedgeRoundRectCallout">
            <a:avLst>
              <a:gd name="adj1" fmla="val -56543"/>
              <a:gd name="adj2" fmla="val 3681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>
                <a:solidFill>
                  <a:srgbClr val="005DAA"/>
                </a:solidFill>
              </a:rPr>
              <a:t>Your task is to study one of the issues provided in this topic: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9AC7"/>
                </a:solidFill>
              </a:rPr>
              <a:t>Investigate the issue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5DAA"/>
                </a:solidFill>
              </a:rPr>
              <a:t>Explore different opinions and perspectives on the issue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9AC7"/>
                </a:solidFill>
              </a:rPr>
              <a:t>Complete research tasks to deepen understanding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5DAA"/>
                </a:solidFill>
              </a:rPr>
              <a:t>Consider and justify your own viewpoint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9AC7"/>
                </a:solidFill>
              </a:rPr>
              <a:t>Explore solutions and determine possible actions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5DAA"/>
                </a:solidFill>
              </a:rPr>
              <a:t>Select, carry out and evaluate the effectiveness of an action to help alleviate the issue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900" dirty="0">
                <a:solidFill>
                  <a:srgbClr val="009AC7"/>
                </a:solidFill>
              </a:rPr>
              <a:t>Share findings</a:t>
            </a:r>
          </a:p>
        </p:txBody>
      </p:sp>
      <p:pic>
        <p:nvPicPr>
          <p:cNvPr id="9" name="Picture 8" descr="Blue_Jellyfi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1135">
            <a:off x="103108" y="1525110"/>
            <a:ext cx="1387021" cy="31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08" y="93911"/>
            <a:ext cx="8457292" cy="758428"/>
          </a:xfrm>
        </p:spPr>
        <p:txBody>
          <a:bodyPr>
            <a:normAutofit/>
          </a:bodyPr>
          <a:lstStyle/>
          <a:p>
            <a:r>
              <a:rPr lang="en-AU" sz="3400" dirty="0"/>
              <a:t>DIVING DEEPER</a:t>
            </a:r>
            <a:endParaRPr lang="en-US" sz="3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29507" y="1086466"/>
            <a:ext cx="7517493" cy="3228795"/>
          </a:xfrm>
          <a:prstGeom prst="wedgeRoundRectCallout">
            <a:avLst>
              <a:gd name="adj1" fmla="val 45807"/>
              <a:gd name="adj2" fmla="val 559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9AC7"/>
                </a:solidFill>
              </a:rPr>
              <a:t>Over time we plan to add other issues to this topic that affect sustainable fishing and ocean health. </a:t>
            </a:r>
          </a:p>
          <a:p>
            <a:endParaRPr lang="en-US" sz="1400" dirty="0">
              <a:solidFill>
                <a:srgbClr val="009AC7"/>
              </a:solidFill>
            </a:endParaRPr>
          </a:p>
          <a:p>
            <a:r>
              <a:rPr lang="en-US" dirty="0">
                <a:solidFill>
                  <a:srgbClr val="00B6DE"/>
                </a:solidFill>
              </a:rPr>
              <a:t>The issue we explore here is: </a:t>
            </a:r>
            <a:endParaRPr lang="en-US" sz="1900" b="1" dirty="0">
              <a:solidFill>
                <a:srgbClr val="005DAA"/>
              </a:solidFill>
            </a:endParaRPr>
          </a:p>
          <a:p>
            <a:pPr algn="r"/>
            <a:r>
              <a:rPr lang="en-US" sz="3500" b="1" dirty="0">
                <a:solidFill>
                  <a:srgbClr val="005DAA"/>
                </a:solidFill>
              </a:rPr>
              <a:t>GHOST FISHING IN A PLASTIC OCEAN </a:t>
            </a:r>
          </a:p>
          <a:p>
            <a:pPr algn="r"/>
            <a:r>
              <a:rPr lang="mr-IN" sz="1900" b="1" dirty="0">
                <a:solidFill>
                  <a:srgbClr val="005DAA"/>
                </a:solidFill>
              </a:rPr>
              <a:t>–</a:t>
            </a:r>
            <a:r>
              <a:rPr lang="en-AU" sz="1900" b="1" dirty="0">
                <a:solidFill>
                  <a:srgbClr val="005DAA"/>
                </a:solidFill>
              </a:rPr>
              <a:t> How lost and discarded fishing gear contributes to </a:t>
            </a:r>
            <a:r>
              <a:rPr lang="en-US" sz="1900" b="1" dirty="0">
                <a:solidFill>
                  <a:srgbClr val="005DAA"/>
                </a:solidFill>
              </a:rPr>
              <a:t>the problem of plastics in our oceans,</a:t>
            </a:r>
          </a:p>
          <a:p>
            <a:pPr algn="r"/>
            <a:r>
              <a:rPr lang="en-US" sz="1900" b="1" dirty="0">
                <a:solidFill>
                  <a:srgbClr val="005DAA"/>
                </a:solidFill>
              </a:rPr>
              <a:t>&amp; what can be done! </a:t>
            </a:r>
          </a:p>
          <a:p>
            <a:endParaRPr lang="en-US" sz="500" b="1" dirty="0">
              <a:solidFill>
                <a:srgbClr val="005DAA"/>
              </a:solidFill>
            </a:endParaRPr>
          </a:p>
          <a:p>
            <a:pPr algn="r"/>
            <a:r>
              <a:rPr lang="en-US" sz="1900" dirty="0">
                <a:solidFill>
                  <a:srgbClr val="00B6DE"/>
                </a:solidFill>
              </a:rPr>
              <a:t>Enjoy!            </a:t>
            </a:r>
          </a:p>
        </p:txBody>
      </p:sp>
      <p:pic>
        <p:nvPicPr>
          <p:cNvPr id="3" name="Picture 2" descr="Blue_Shar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60939" y="3950718"/>
            <a:ext cx="1683061" cy="7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0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62"/>
            <a:ext cx="4780144" cy="455053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112947"/>
              </p:ext>
            </p:extLst>
          </p:nvPr>
        </p:nvGraphicFramePr>
        <p:xfrm>
          <a:off x="4902201" y="1079310"/>
          <a:ext cx="3964260" cy="334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11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300" b="0" i="0" baseline="0" dirty="0">
                          <a:latin typeface="Arial"/>
                          <a:cs typeface="Arial"/>
                        </a:rPr>
                        <a:t>Ghost fishing &amp; plastic at sea</a:t>
                      </a:r>
                    </a:p>
                    <a:p>
                      <a:pPr algn="ctr"/>
                      <a:r>
                        <a:rPr lang="en-US" sz="2000" b="0" i="0" dirty="0">
                          <a:latin typeface="Arial"/>
                          <a:cs typeface="Arial"/>
                        </a:rPr>
                        <a:t>PRIOR KNOWLEDGE</a:t>
                      </a:r>
                      <a:r>
                        <a:rPr lang="en-US" sz="2000" b="0" i="0" baseline="0" dirty="0">
                          <a:latin typeface="Arial"/>
                          <a:cs typeface="Arial"/>
                        </a:rPr>
                        <a:t> CHART</a:t>
                      </a:r>
                      <a:endParaRPr lang="en-US" sz="2000" b="0" i="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76245" marR="76245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3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would like to know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What we have learned</a:t>
                      </a:r>
                    </a:p>
                  </a:txBody>
                  <a:tcPr marL="76245" marR="76245" marT="34290" marB="34290" anchor="ctr">
                    <a:solidFill>
                      <a:srgbClr val="175E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1229"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76245" marR="76245" marT="34290" marB="34290">
                    <a:lnL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5E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600" y="1109362"/>
            <a:ext cx="4285940" cy="29924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b="1" noProof="0" dirty="0">
                <a:solidFill>
                  <a:srgbClr val="00B6DE"/>
                </a:solidFill>
                <a:latin typeface="Arial Narrow"/>
                <a:cs typeface="Arial Narrow"/>
              </a:rPr>
              <a:t>HE PĀTAI / CONSIDER THIS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noProof="0" dirty="0">
                <a:latin typeface="Arial"/>
                <a:cs typeface="Arial"/>
              </a:rPr>
              <a:t>What do we already know about ghost fishing, plastics and how they affect the oceans?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solidFill>
                <a:srgbClr val="175EAA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100" b="1" noProof="0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2200" noProof="0" dirty="0">
                <a:latin typeface="Arial"/>
                <a:cs typeface="Arial"/>
              </a:rPr>
              <a:t>Complete the </a:t>
            </a:r>
            <a:r>
              <a:rPr lang="en-AU" sz="2200" noProof="0" dirty="0">
                <a:solidFill>
                  <a:srgbClr val="005DAA"/>
                </a:solidFill>
                <a:latin typeface="Arial"/>
                <a:cs typeface="Arial"/>
              </a:rPr>
              <a:t>Prior Knowledge Chart </a:t>
            </a:r>
            <a:r>
              <a:rPr lang="en-AU" sz="2200" noProof="0" dirty="0">
                <a:latin typeface="Arial"/>
                <a:cs typeface="Arial"/>
              </a:rPr>
              <a:t>columns 1 &amp; 2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AU" sz="1800" noProof="0" dirty="0">
              <a:latin typeface="Arial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2252">
            <a:off x="3564217" y="3252971"/>
            <a:ext cx="1733403" cy="1798728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45143" y="93911"/>
            <a:ext cx="8541657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4000" dirty="0"/>
              <a:t>GHOST FISHING IN A PLASTIC OCEAN: </a:t>
            </a:r>
            <a:r>
              <a:rPr lang="en-US" sz="4000" dirty="0">
                <a:solidFill>
                  <a:srgbClr val="00B194"/>
                </a:solidFill>
              </a:rPr>
              <a:t>THE ISSUE</a:t>
            </a:r>
            <a:br>
              <a:rPr lang="en-US" dirty="0">
                <a:solidFill>
                  <a:srgbClr val="00B194"/>
                </a:solidFill>
              </a:rPr>
            </a:br>
            <a:r>
              <a:rPr lang="en-US" sz="2000" dirty="0"/>
              <a:t>Focus Questions: Why are ghost fishing &amp; plastics such a problem in our oceans? How can we solve this problem?</a:t>
            </a:r>
            <a:endParaRPr lang="en-US" sz="2000" dirty="0">
              <a:solidFill>
                <a:srgbClr val="00B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152185</TotalTime>
  <Words>3906</Words>
  <Application>Microsoft Macintosh PowerPoint</Application>
  <PresentationFormat>On-screen Show (16:9)</PresentationFormat>
  <Paragraphs>558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Local Brewery Five</vt:lpstr>
      <vt:lpstr>MetaPro-Normal</vt:lpstr>
      <vt:lpstr>Office Theme</vt:lpstr>
      <vt:lpstr>Insert heading page Topic 3</vt:lpstr>
      <vt:lpstr>PowerPoint Presentation</vt:lpstr>
      <vt:lpstr>HELPFUL STUFF FOR TEACHERS </vt:lpstr>
      <vt:lpstr>HELPFUL STUFF FOR TEACHERS</vt:lpstr>
      <vt:lpstr>INQUIRY LEARNING</vt:lpstr>
      <vt:lpstr>IN THIS TOPIC WE WILL LEARN ABOUT…</vt:lpstr>
      <vt:lpstr>DIVING DEEPER Focus Question: How do I research &amp; present findings on a contemporary ocean sustainability issue?</vt:lpstr>
      <vt:lpstr>DIVING DEEPER</vt:lpstr>
      <vt:lpstr>PowerPoint Presentation</vt:lpstr>
      <vt:lpstr>PowerPoint Presentation</vt:lpstr>
      <vt:lpstr>GHOST FISHING IN A PLASTIC OCEAN:  ABOUT PLASTICS &amp; THE SEA</vt:lpstr>
      <vt:lpstr>GHOST FISHING IN A PLASTIC OCEAN:  ABOUT PLASTICS &amp; THE SEA</vt:lpstr>
      <vt:lpstr>GHOST FISHING IN A PLASTIC OCEAN: THE ISSUE</vt:lpstr>
      <vt:lpstr>GHOST FISHING IN A PLASTIC OCEAN:  OTHER VIEWPOINTS</vt:lpstr>
      <vt:lpstr>GHOST FISHING &amp; PLASTIC OCEAN: VIEWPOINTS</vt:lpstr>
      <vt:lpstr>GHOST FISHING IN A PLASTIC OCEAN:  VIEWPOINTS</vt:lpstr>
      <vt:lpstr>GHOST FISHING IN A PLASTIC OCEAN: WHERE IT GOES</vt:lpstr>
      <vt:lpstr>GHOST FISHING IN A PLASTIC OCEAN:  JOURNEY IN THE SEA</vt:lpstr>
      <vt:lpstr>GHOST FISHING IN A PLASTIC OCEAN:  JOURNEY IN THE SEA</vt:lpstr>
      <vt:lpstr>GHOST FISHING IN A PLASTIC OCEAN:  JOURNEY IN THE SEA: FIELD WORK</vt:lpstr>
      <vt:lpstr>GHOST FISHING IN A PLASTIC OCEAN:  MARINE STEWARDSHIP COUNCIL</vt:lpstr>
      <vt:lpstr>PowerPoint Presentation</vt:lpstr>
      <vt:lpstr>GHOST FISHING IN A PLASTIC OCEAN:  SOLUTIONS</vt:lpstr>
      <vt:lpstr>GHOST FISHING IN A PLASTIC OCEAN: SOLUTIONS</vt:lpstr>
      <vt:lpstr>GHOST FISHING IN A PLASTIC OCEAN:  SOLUTIONS &amp; ACTIONS</vt:lpstr>
      <vt:lpstr>GHOST FISHING IN A PLASTIC OCEAN:  SOLUTIONS &amp; ACTIONS</vt:lpstr>
      <vt:lpstr>GHOST FISHING IN A PLASTIC OCEAN:  SOLUTIONS &amp; ACTIONS</vt:lpstr>
      <vt:lpstr>GHOST FISHING IN A PLASTIC OCEAN: SOLUTIONS</vt:lpstr>
      <vt:lpstr>GHOST FISHING IN A PLASTIC OCEAN: SOLUTIONS &amp; ACTIONS</vt:lpstr>
      <vt:lpstr>GHOST FISHING IN A PLASTIC OCEAN: TOUGH QUESTIONS</vt:lpstr>
      <vt:lpstr>GHOST FISHING IN A PLASTIC OCEAN: SHARE FINDINGS</vt:lpstr>
      <vt:lpstr>GHOST FISHING IN A PLASTIC OCEAN: TAKE ACTION &amp; SHARE FINDINGS</vt:lpstr>
      <vt:lpstr>GHOST FISHING IN A PLASTIC OCEAN: RESOURCE PAGE</vt:lpstr>
    </vt:vector>
  </TitlesOfParts>
  <Company>Indigo Pacific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453</cp:revision>
  <cp:lastPrinted>2021-03-04T07:25:37Z</cp:lastPrinted>
  <dcterms:created xsi:type="dcterms:W3CDTF">2020-04-01T02:04:56Z</dcterms:created>
  <dcterms:modified xsi:type="dcterms:W3CDTF">2023-02-05T07:29:42Z</dcterms:modified>
</cp:coreProperties>
</file>