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422" r:id="rId2"/>
    <p:sldId id="386" r:id="rId3"/>
    <p:sldId id="267" r:id="rId4"/>
    <p:sldId id="405" r:id="rId5"/>
    <p:sldId id="419" r:id="rId6"/>
    <p:sldId id="377" r:id="rId7"/>
    <p:sldId id="418" r:id="rId8"/>
    <p:sldId id="420" r:id="rId9"/>
    <p:sldId id="410" r:id="rId10"/>
    <p:sldId id="413" r:id="rId11"/>
    <p:sldId id="414" r:id="rId12"/>
    <p:sldId id="415" r:id="rId13"/>
    <p:sldId id="411" r:id="rId14"/>
    <p:sldId id="367" r:id="rId15"/>
    <p:sldId id="417" r:id="rId16"/>
    <p:sldId id="424"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B194"/>
    <a:srgbClr val="005DAA"/>
    <a:srgbClr val="002E6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A28293-7EE2-A54D-A119-8322AA191B5E}" v="1" dt="2023-06-22T00:27:25.1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84" autoAdjust="0"/>
    <p:restoredTop sz="79117" autoAdjust="0"/>
  </p:normalViewPr>
  <p:slideViewPr>
    <p:cSldViewPr snapToGrid="0" snapToObjects="1">
      <p:cViewPr varScale="1">
        <p:scale>
          <a:sx n="120" d="100"/>
          <a:sy n="120" d="100"/>
        </p:scale>
        <p:origin x="952" y="176"/>
      </p:cViewPr>
      <p:guideLst>
        <p:guide orient="horz" pos="1620"/>
        <p:guide pos="2880"/>
      </p:guideLst>
    </p:cSldViewPr>
  </p:slideViewPr>
  <p:outlineViewPr>
    <p:cViewPr>
      <p:scale>
        <a:sx n="33" d="100"/>
        <a:sy n="33" d="100"/>
      </p:scale>
      <p:origin x="0" y="4497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7" d="100"/>
          <a:sy n="67" d="100"/>
        </p:scale>
        <p:origin x="-135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ka Milne" userId="d5d520ec-da04-4164-b1f6-43a48e255efa" providerId="ADAL" clId="{9BA28293-7EE2-A54D-A119-8322AA191B5E}"/>
    <pc:docChg chg="modSld">
      <pc:chgData name="Rika Milne" userId="d5d520ec-da04-4164-b1f6-43a48e255efa" providerId="ADAL" clId="{9BA28293-7EE2-A54D-A119-8322AA191B5E}" dt="2023-06-22T00:27:25.140" v="0" actId="18331"/>
      <pc:docMkLst>
        <pc:docMk/>
      </pc:docMkLst>
      <pc:sldChg chg="modSp">
        <pc:chgData name="Rika Milne" userId="d5d520ec-da04-4164-b1f6-43a48e255efa" providerId="ADAL" clId="{9BA28293-7EE2-A54D-A119-8322AA191B5E}" dt="2023-06-22T00:27:25.140" v="0" actId="18331"/>
        <pc:sldMkLst>
          <pc:docMk/>
          <pc:sldMk cId="3391722294" sldId="424"/>
        </pc:sldMkLst>
        <pc:picChg chg="mod">
          <ac:chgData name="Rika Milne" userId="d5d520ec-da04-4164-b1f6-43a48e255efa" providerId="ADAL" clId="{9BA28293-7EE2-A54D-A119-8322AA191B5E}" dt="2023-06-22T00:27:25.140" v="0" actId="18331"/>
          <ac:picMkLst>
            <pc:docMk/>
            <pc:sldMk cId="3391722294" sldId="424"/>
            <ac:picMk id="7" creationId="{C212F1E5-5B8F-3D4A-A6C5-7C3894AAB4AB}"/>
          </ac:picMkLst>
        </pc:picChg>
      </pc:sldChg>
    </pc:docChg>
  </pc:docChgLst>
</pc:chgInfo>
</file>

<file path=ppt/notesMasters/_rels/notes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CAA122-7A35-9745-A26A-EE8C50CA7602}" type="datetimeFigureOut">
              <a:rPr lang="en-US" smtClean="0"/>
              <a:t>6/22/23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lang="mi-NZ" dirty="0"/>
              <a:t>Click to edit Master text styles</a:t>
            </a:r>
          </a:p>
          <a:p>
            <a:pPr lvl="1"/>
            <a:r>
              <a:rPr lang="mi-NZ" dirty="0"/>
              <a:t>Second level</a:t>
            </a:r>
          </a:p>
          <a:p>
            <a:pPr lvl="2"/>
            <a:r>
              <a:rPr lang="mi-NZ" dirty="0"/>
              <a:t>Third level</a:t>
            </a:r>
          </a:p>
          <a:p>
            <a:pPr lvl="3"/>
            <a:r>
              <a:rPr lang="mi-NZ" dirty="0"/>
              <a:t>Fourth level</a:t>
            </a:r>
          </a:p>
          <a:p>
            <a:pPr lvl="4"/>
            <a:r>
              <a:rPr lang="mi-NZ" dirty="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4DFFE2-AB0B-A546-BA03-FA78CA7417E4}" type="slidenum">
              <a:rPr lang="en-US" smtClean="0"/>
              <a:t>‹#›</a:t>
            </a:fld>
            <a:endParaRPr lang="en-US"/>
          </a:p>
        </p:txBody>
      </p:sp>
      <p:pic>
        <p:nvPicPr>
          <p:cNvPr id="8" name="Picture 7" descr="MSCI_NZSCHOOLSLOGO_WIDE_RGB_BLUE_UR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8458200"/>
            <a:ext cx="1625600" cy="536565"/>
          </a:xfrm>
          <a:prstGeom prst="rect">
            <a:avLst/>
          </a:prstGeom>
        </p:spPr>
      </p:pic>
    </p:spTree>
    <p:extLst>
      <p:ext uri="{BB962C8B-B14F-4D97-AF65-F5344CB8AC3E}">
        <p14:creationId xmlns:p14="http://schemas.microsoft.com/office/powerpoint/2010/main" val="20214464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200" kern="1200">
        <a:solidFill>
          <a:schemeClr val="tx1"/>
        </a:solidFill>
        <a:latin typeface="Arial"/>
        <a:ea typeface="+mn-ea"/>
        <a:cs typeface="Arial"/>
      </a:defRPr>
    </a:lvl2pPr>
    <a:lvl3pPr marL="914400" algn="l" defTabSz="457200" rtl="0" eaLnBrk="1" latinLnBrk="0" hangingPunct="1">
      <a:defRPr sz="1200" kern="1200">
        <a:solidFill>
          <a:schemeClr val="tx1"/>
        </a:solidFill>
        <a:latin typeface="Arial"/>
        <a:ea typeface="+mn-ea"/>
        <a:cs typeface="Arial"/>
      </a:defRPr>
    </a:lvl3pPr>
    <a:lvl4pPr marL="1371600" algn="l" defTabSz="457200" rtl="0" eaLnBrk="1" latinLnBrk="0" hangingPunct="1">
      <a:defRPr sz="1200" kern="1200">
        <a:solidFill>
          <a:schemeClr val="tx1"/>
        </a:solidFill>
        <a:latin typeface="Arial"/>
        <a:ea typeface="+mn-ea"/>
        <a:cs typeface="Arial"/>
      </a:defRPr>
    </a:lvl4pPr>
    <a:lvl5pPr marL="1828800" algn="l" defTabSz="457200" rtl="0" eaLnBrk="1" latinLnBrk="0" hangingPunct="1">
      <a:defRPr sz="1200" kern="1200">
        <a:solidFill>
          <a:schemeClr val="tx1"/>
        </a:solidFill>
        <a:latin typeface="Arial"/>
        <a:ea typeface="+mn-ea"/>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a:latin typeface="MetaPro-Normal"/>
                <a:cs typeface="MetaPro-Norm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a:p>
          <a:p>
            <a:pPr marL="171450" indent="-171450">
              <a:buFont typeface="Arial"/>
              <a:buChar char="•"/>
            </a:pPr>
            <a:r>
              <a:rPr lang="en-US"/>
              <a:t>Try</a:t>
            </a:r>
            <a:r>
              <a:rPr lang="en-US" baseline="0"/>
              <a:t> to get learners to connect with the personal impact of overfishing and unsustainable practices.  What would it be like for ME if there were few or no fish left in the sea! </a:t>
            </a:r>
            <a:endParaRPr lang="en-US"/>
          </a:p>
        </p:txBody>
      </p:sp>
      <p:sp>
        <p:nvSpPr>
          <p:cNvPr id="4" name="Slide Number Placeholder 3"/>
          <p:cNvSpPr>
            <a:spLocks noGrp="1"/>
          </p:cNvSpPr>
          <p:nvPr>
            <p:ph type="sldNum" sz="quarter" idx="10"/>
          </p:nvPr>
        </p:nvSpPr>
        <p:spPr/>
        <p:txBody>
          <a:bodyPr/>
          <a:lstStyle/>
          <a:p>
            <a:fld id="{36961C54-CE56-C942-86C7-3C671D5B96FC}" type="slidenum">
              <a:rPr lang="en-US" smtClean="0"/>
              <a:t>2</a:t>
            </a:fld>
            <a:endParaRPr lang="en-US"/>
          </a:p>
        </p:txBody>
      </p:sp>
      <p:pic>
        <p:nvPicPr>
          <p:cNvPr id="5" name="Picture 4" descr="MSCI_NZSCHOOLSLOGO_WIDE_RGB_BLUE_UR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8458200"/>
            <a:ext cx="1625600" cy="536565"/>
          </a:xfrm>
          <a:prstGeom prst="rect">
            <a:avLst/>
          </a:prstGeom>
        </p:spPr>
      </p:pic>
    </p:spTree>
    <p:extLst>
      <p:ext uri="{BB962C8B-B14F-4D97-AF65-F5344CB8AC3E}">
        <p14:creationId xmlns:p14="http://schemas.microsoft.com/office/powerpoint/2010/main" val="3892459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www.msc.org</a:t>
            </a:r>
            <a:r>
              <a:rPr lang="en-US" dirty="0"/>
              <a:t>/</a:t>
            </a:r>
            <a:r>
              <a:rPr lang="en-US" dirty="0" err="1"/>
              <a:t>en</a:t>
            </a:r>
            <a:r>
              <a:rPr lang="en-US" dirty="0"/>
              <a:t>-au/for-teachers/ocean-literacy/new-</a:t>
            </a:r>
            <a:r>
              <a:rPr lang="en-US" dirty="0" err="1"/>
              <a:t>zealand</a:t>
            </a:r>
            <a:r>
              <a:rPr lang="en-US" dirty="0"/>
              <a:t>-education-curriculum/</a:t>
            </a:r>
            <a:r>
              <a:rPr lang="en-US" dirty="0" err="1"/>
              <a:t>kahoot</a:t>
            </a:r>
            <a:r>
              <a:rPr lang="en-US"/>
              <a:t>-quizzes</a:t>
            </a:r>
            <a:endParaRPr lang="en-US" dirty="0"/>
          </a:p>
        </p:txBody>
      </p:sp>
      <p:sp>
        <p:nvSpPr>
          <p:cNvPr id="4" name="Slide Number Placeholder 3"/>
          <p:cNvSpPr>
            <a:spLocks noGrp="1"/>
          </p:cNvSpPr>
          <p:nvPr>
            <p:ph type="sldNum" sz="quarter" idx="5"/>
          </p:nvPr>
        </p:nvSpPr>
        <p:spPr/>
        <p:txBody>
          <a:bodyPr/>
          <a:lstStyle/>
          <a:p>
            <a:fld id="{F84DFFE2-AB0B-A546-BA03-FA78CA7417E4}" type="slidenum">
              <a:rPr lang="en-US" smtClean="0"/>
              <a:t>16</a:t>
            </a:fld>
            <a:endParaRPr lang="en-US"/>
          </a:p>
        </p:txBody>
      </p:sp>
    </p:spTree>
    <p:extLst>
      <p:ext uri="{BB962C8B-B14F-4D97-AF65-F5344CB8AC3E}">
        <p14:creationId xmlns:p14="http://schemas.microsoft.com/office/powerpoint/2010/main" val="1297233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4DFFE2-AB0B-A546-BA03-FA78CA7417E4}" type="slidenum">
              <a:rPr lang="en-US" smtClean="0"/>
              <a:t>3</a:t>
            </a:fld>
            <a:endParaRPr lang="en-US"/>
          </a:p>
        </p:txBody>
      </p:sp>
    </p:spTree>
    <p:extLst>
      <p:ext uri="{BB962C8B-B14F-4D97-AF65-F5344CB8AC3E}">
        <p14:creationId xmlns:p14="http://schemas.microsoft.com/office/powerpoint/2010/main" val="2847268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Arial"/>
                <a:ea typeface="+mn-ea"/>
                <a:cs typeface="Arial"/>
              </a:rPr>
              <a:t>According to one Māori creation tradition the god of the sea and ancestor of fish is Tangaroa, the son of </a:t>
            </a:r>
            <a:r>
              <a:rPr lang="en-NZ" sz="1200" kern="1200" dirty="0" err="1">
                <a:solidFill>
                  <a:schemeClr val="tx1"/>
                </a:solidFill>
                <a:effectLst/>
                <a:latin typeface="Arial"/>
                <a:ea typeface="+mn-ea"/>
                <a:cs typeface="Arial"/>
              </a:rPr>
              <a:t>Ranginui</a:t>
            </a:r>
            <a:r>
              <a:rPr lang="en-NZ" sz="1200" kern="1200" dirty="0">
                <a:solidFill>
                  <a:schemeClr val="tx1"/>
                </a:solidFill>
                <a:effectLst/>
                <a:latin typeface="Arial"/>
                <a:ea typeface="+mn-ea"/>
                <a:cs typeface="Arial"/>
              </a:rPr>
              <a:t> (sky father) and </a:t>
            </a:r>
            <a:r>
              <a:rPr lang="en-NZ" sz="1200" kern="1200" dirty="0" err="1">
                <a:solidFill>
                  <a:schemeClr val="tx1"/>
                </a:solidFill>
                <a:effectLst/>
                <a:latin typeface="Arial"/>
                <a:ea typeface="+mn-ea"/>
                <a:cs typeface="Arial"/>
              </a:rPr>
              <a:t>Papatūānuku</a:t>
            </a:r>
            <a:r>
              <a:rPr lang="en-NZ" sz="1200" kern="1200" dirty="0">
                <a:solidFill>
                  <a:schemeClr val="tx1"/>
                </a:solidFill>
                <a:effectLst/>
                <a:latin typeface="Arial"/>
                <a:ea typeface="+mn-ea"/>
                <a:cs typeface="Arial"/>
              </a:rPr>
              <a:t> (earth mother). Tangaroa’s son Punga was the father of </a:t>
            </a:r>
            <a:r>
              <a:rPr lang="en-NZ" sz="1200" kern="1200" dirty="0" err="1">
                <a:solidFill>
                  <a:schemeClr val="tx1"/>
                </a:solidFill>
                <a:effectLst/>
                <a:latin typeface="Arial"/>
                <a:ea typeface="+mn-ea"/>
                <a:cs typeface="Arial"/>
              </a:rPr>
              <a:t>Ikatere</a:t>
            </a:r>
            <a:r>
              <a:rPr lang="en-NZ" sz="1200" kern="1200" dirty="0">
                <a:solidFill>
                  <a:schemeClr val="tx1"/>
                </a:solidFill>
                <a:effectLst/>
                <a:latin typeface="Arial"/>
                <a:ea typeface="+mn-ea"/>
                <a:cs typeface="Arial"/>
              </a:rPr>
              <a:t> and </a:t>
            </a:r>
            <a:r>
              <a:rPr lang="en-NZ" sz="1200" kern="1200" dirty="0" err="1">
                <a:solidFill>
                  <a:schemeClr val="tx1"/>
                </a:solidFill>
                <a:effectLst/>
                <a:latin typeface="Arial"/>
                <a:ea typeface="+mn-ea"/>
                <a:cs typeface="Arial"/>
              </a:rPr>
              <a:t>Tūtewehiwehi</a:t>
            </a:r>
            <a:r>
              <a:rPr lang="en-NZ" sz="1200" kern="1200" dirty="0">
                <a:solidFill>
                  <a:schemeClr val="tx1"/>
                </a:solidFill>
                <a:effectLst/>
                <a:latin typeface="Arial"/>
                <a:ea typeface="+mn-ea"/>
                <a:cs typeface="Arial"/>
              </a:rPr>
              <a:t>. </a:t>
            </a:r>
            <a:r>
              <a:rPr lang="en-NZ" sz="1200" kern="1200" dirty="0" err="1">
                <a:solidFill>
                  <a:schemeClr val="tx1"/>
                </a:solidFill>
                <a:effectLst/>
                <a:latin typeface="Arial"/>
                <a:ea typeface="+mn-ea"/>
                <a:cs typeface="Arial"/>
              </a:rPr>
              <a:t>Ikatere</a:t>
            </a:r>
            <a:r>
              <a:rPr lang="en-NZ" sz="1200" kern="1200" dirty="0">
                <a:solidFill>
                  <a:schemeClr val="tx1"/>
                </a:solidFill>
                <a:effectLst/>
                <a:latin typeface="Arial"/>
                <a:ea typeface="+mn-ea"/>
                <a:cs typeface="Arial"/>
              </a:rPr>
              <a:t> went to the sea. He and his children became fish. </a:t>
            </a:r>
            <a:r>
              <a:rPr lang="en-NZ" sz="1200" kern="1200" dirty="0" err="1">
                <a:solidFill>
                  <a:schemeClr val="tx1"/>
                </a:solidFill>
                <a:effectLst/>
                <a:latin typeface="Arial"/>
                <a:ea typeface="+mn-ea"/>
                <a:cs typeface="Arial"/>
              </a:rPr>
              <a:t>Tūtewehiwehi</a:t>
            </a:r>
            <a:r>
              <a:rPr lang="en-NZ" sz="1200" kern="1200" dirty="0">
                <a:solidFill>
                  <a:schemeClr val="tx1"/>
                </a:solidFill>
                <a:effectLst/>
                <a:latin typeface="Arial"/>
                <a:ea typeface="+mn-ea"/>
                <a:cs typeface="Arial"/>
              </a:rPr>
              <a:t> journeyed inland,  He and his offspring became reptiles. All sea creatures are part of this whakapapa or family tree. And this whakapapa or family tree connects us, with the ocean and creatures that live there.</a:t>
            </a:r>
            <a:r>
              <a:rPr lang="en-NZ" dirty="0">
                <a:effectLst/>
              </a:rPr>
              <a:t> </a:t>
            </a:r>
          </a:p>
          <a:p>
            <a:endParaRPr lang="en-NZ" dirty="0">
              <a:effectLst/>
            </a:endParaRPr>
          </a:p>
          <a:p>
            <a:r>
              <a:rPr lang="en-NZ" dirty="0">
                <a:effectLst/>
              </a:rPr>
              <a:t>Question: Where did </a:t>
            </a:r>
            <a:r>
              <a:rPr lang="en-US" dirty="0" err="1"/>
              <a:t>Tūtewehiwehi</a:t>
            </a:r>
            <a:r>
              <a:rPr lang="en-US" dirty="0"/>
              <a:t> go and what creatures were his children?</a:t>
            </a:r>
          </a:p>
          <a:p>
            <a:r>
              <a:rPr lang="en-US" dirty="0"/>
              <a:t>Answer: Inland and the reptiles</a:t>
            </a:r>
          </a:p>
        </p:txBody>
      </p:sp>
      <p:sp>
        <p:nvSpPr>
          <p:cNvPr id="4" name="Slide Number Placeholder 3"/>
          <p:cNvSpPr>
            <a:spLocks noGrp="1"/>
          </p:cNvSpPr>
          <p:nvPr>
            <p:ph type="sldNum" sz="quarter" idx="5"/>
          </p:nvPr>
        </p:nvSpPr>
        <p:spPr/>
        <p:txBody>
          <a:bodyPr/>
          <a:lstStyle/>
          <a:p>
            <a:fld id="{F84DFFE2-AB0B-A546-BA03-FA78CA7417E4}" type="slidenum">
              <a:rPr lang="en-US" smtClean="0"/>
              <a:t>4</a:t>
            </a:fld>
            <a:endParaRPr lang="en-US"/>
          </a:p>
        </p:txBody>
      </p:sp>
    </p:spTree>
    <p:extLst>
      <p:ext uri="{BB962C8B-B14F-4D97-AF65-F5344CB8AC3E}">
        <p14:creationId xmlns:p14="http://schemas.microsoft.com/office/powerpoint/2010/main" val="3469363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a:defRPr/>
            </a:pPr>
            <a:r>
              <a:rPr lang="en-US" b="1">
                <a:solidFill>
                  <a:srgbClr val="175EAA"/>
                </a:solidFill>
              </a:rPr>
              <a:t>TEACHER NOTES</a:t>
            </a:r>
            <a:endParaRPr lang="en-US" b="1"/>
          </a:p>
          <a:p>
            <a:endParaRPr lang="en-US">
              <a:solidFill>
                <a:srgbClr val="000000"/>
              </a:solidFill>
            </a:endParaRPr>
          </a:p>
          <a:p>
            <a:r>
              <a:rPr lang="en-US">
                <a:solidFill>
                  <a:srgbClr val="000000"/>
                </a:solidFill>
              </a:rPr>
              <a:t>You could</a:t>
            </a:r>
            <a:r>
              <a:rPr lang="en-US" baseline="0">
                <a:solidFill>
                  <a:srgbClr val="000000"/>
                </a:solidFill>
              </a:rPr>
              <a:t> go back and review Topic 1</a:t>
            </a:r>
          </a:p>
          <a:p>
            <a:endParaRPr lang="en-US">
              <a:solidFill>
                <a:srgbClr val="000000"/>
              </a:solidFill>
            </a:endParaRPr>
          </a:p>
          <a:p>
            <a:endParaRPr lang="en-US"/>
          </a:p>
        </p:txBody>
      </p:sp>
      <p:sp>
        <p:nvSpPr>
          <p:cNvPr id="4" name="Slide Number Placeholder 3"/>
          <p:cNvSpPr>
            <a:spLocks noGrp="1"/>
          </p:cNvSpPr>
          <p:nvPr>
            <p:ph type="sldNum" sz="quarter" idx="10"/>
          </p:nvPr>
        </p:nvSpPr>
        <p:spPr/>
        <p:txBody>
          <a:bodyPr/>
          <a:lstStyle/>
          <a:p>
            <a:fld id="{36961C54-CE56-C942-86C7-3C671D5B96FC}" type="slidenum">
              <a:rPr lang="en-US" smtClean="0"/>
              <a:t>6</a:t>
            </a:fld>
            <a:endParaRPr lang="en-US"/>
          </a:p>
        </p:txBody>
      </p:sp>
    </p:spTree>
    <p:extLst>
      <p:ext uri="{BB962C8B-B14F-4D97-AF65-F5344CB8AC3E}">
        <p14:creationId xmlns:p14="http://schemas.microsoft.com/office/powerpoint/2010/main" val="1997959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Looking after the marine life around Antarctica is also difficult due to Antarctica’s isolation (it’s a long way from anywhere) and extreme weather.  </a:t>
            </a:r>
          </a:p>
          <a:p>
            <a:endParaRPr lang="en-AU" dirty="0"/>
          </a:p>
          <a:p>
            <a:r>
              <a:rPr lang="en-AU" dirty="0"/>
              <a:t>Antarctica is the coldest, driest and windiest continent on earth.  The coldest temperature ever recorded on earth was in Antarctica (-89 degrees Celsius). </a:t>
            </a:r>
          </a:p>
          <a:p>
            <a:endParaRPr lang="en-AU" dirty="0"/>
          </a:p>
          <a:p>
            <a:r>
              <a:rPr lang="en-AU" dirty="0"/>
              <a:t>Given how cold and hard to get to it is, it is amazing that living creatures have been harvested from the Southern Ocean around Antarctica since 1790.  </a:t>
            </a:r>
            <a:endParaRPr lang="en-NZ" dirty="0"/>
          </a:p>
          <a:p>
            <a:endParaRPr lang="en-US" dirty="0"/>
          </a:p>
        </p:txBody>
      </p:sp>
      <p:sp>
        <p:nvSpPr>
          <p:cNvPr id="4" name="Slide Number Placeholder 3"/>
          <p:cNvSpPr>
            <a:spLocks noGrp="1"/>
          </p:cNvSpPr>
          <p:nvPr>
            <p:ph type="sldNum" sz="quarter" idx="5"/>
          </p:nvPr>
        </p:nvSpPr>
        <p:spPr/>
        <p:txBody>
          <a:bodyPr/>
          <a:lstStyle/>
          <a:p>
            <a:fld id="{F84DFFE2-AB0B-A546-BA03-FA78CA7417E4}" type="slidenum">
              <a:rPr lang="en-US" smtClean="0"/>
              <a:t>7</a:t>
            </a:fld>
            <a:endParaRPr lang="en-US"/>
          </a:p>
        </p:txBody>
      </p:sp>
    </p:spTree>
    <p:extLst>
      <p:ext uri="{BB962C8B-B14F-4D97-AF65-F5344CB8AC3E}">
        <p14:creationId xmlns:p14="http://schemas.microsoft.com/office/powerpoint/2010/main" val="1239173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4DFFE2-AB0B-A546-BA03-FA78CA7417E4}" type="slidenum">
              <a:rPr lang="en-US" smtClean="0"/>
              <a:t>9</a:t>
            </a:fld>
            <a:endParaRPr lang="en-US"/>
          </a:p>
        </p:txBody>
      </p:sp>
    </p:spTree>
    <p:extLst>
      <p:ext uri="{BB962C8B-B14F-4D97-AF65-F5344CB8AC3E}">
        <p14:creationId xmlns:p14="http://schemas.microsoft.com/office/powerpoint/2010/main" val="2833942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ANSWERS</a:t>
            </a:r>
          </a:p>
          <a:p>
            <a:endParaRPr lang="en-US" dirty="0"/>
          </a:p>
          <a:p>
            <a:r>
              <a:rPr lang="en-US" dirty="0"/>
              <a:t>Krill: </a:t>
            </a:r>
          </a:p>
          <a:p>
            <a:pPr marL="228600" indent="-228600">
              <a:buAutoNum type="arabicPeriod"/>
            </a:pPr>
            <a:r>
              <a:rPr lang="en-US" dirty="0"/>
              <a:t>Yes</a:t>
            </a:r>
          </a:p>
          <a:p>
            <a:pPr marL="228600" indent="-228600">
              <a:buAutoNum type="arabicPeriod"/>
            </a:pPr>
            <a:r>
              <a:rPr lang="en-US" dirty="0"/>
              <a:t>Seals, penguins, whales, krill</a:t>
            </a:r>
          </a:p>
          <a:p>
            <a:pPr marL="228600" indent="-228600">
              <a:buAutoNum type="arabicPeriod"/>
            </a:pPr>
            <a:r>
              <a:rPr lang="en-US" dirty="0"/>
              <a:t>Oil (supplements) pet food, aquaculture feed)</a:t>
            </a:r>
          </a:p>
          <a:p>
            <a:pPr marL="228600" indent="-228600">
              <a:buAutoNum type="arabicPeriod"/>
            </a:pPr>
            <a:r>
              <a:rPr lang="en-US" dirty="0"/>
              <a:t>Yes</a:t>
            </a:r>
          </a:p>
          <a:p>
            <a:pPr marL="228600" indent="-228600">
              <a:buAutoNum type="arabicPeriod"/>
            </a:pPr>
            <a:endParaRPr lang="en-US" dirty="0"/>
          </a:p>
          <a:p>
            <a:pPr marL="0" indent="0">
              <a:buNone/>
            </a:pPr>
            <a:r>
              <a:rPr lang="en-US" dirty="0"/>
              <a:t>King Penguin</a:t>
            </a:r>
          </a:p>
          <a:p>
            <a:pPr marL="228600" indent="-228600">
              <a:buAutoNum type="arabicPeriod"/>
            </a:pPr>
            <a:r>
              <a:rPr lang="en-US" dirty="0"/>
              <a:t>YES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t>Seals, penguins, whales, krill</a:t>
            </a:r>
          </a:p>
          <a:p>
            <a:pPr marL="228600" indent="-228600">
              <a:buAutoNum type="arabicPeriod"/>
            </a:pPr>
            <a:r>
              <a:rPr lang="en-US" dirty="0"/>
              <a:t>Oil</a:t>
            </a:r>
          </a:p>
          <a:p>
            <a:pPr marL="228600" indent="-228600">
              <a:buAutoNum type="arabicPeriod"/>
            </a:pPr>
            <a:r>
              <a:rPr lang="en-US" dirty="0"/>
              <a:t>No</a:t>
            </a:r>
          </a:p>
          <a:p>
            <a:pPr marL="228600" indent="-228600">
              <a:buAutoNum type="arabicPeriod"/>
            </a:pPr>
            <a:endParaRPr lang="en-US" dirty="0"/>
          </a:p>
          <a:p>
            <a:pPr marL="0" indent="0">
              <a:buNone/>
            </a:pPr>
            <a:r>
              <a:rPr lang="en-US" dirty="0"/>
              <a:t>Seals</a:t>
            </a:r>
          </a:p>
          <a:p>
            <a:pPr marL="228600" indent="-228600">
              <a:buAutoNum type="arabicPeriod"/>
            </a:pPr>
            <a:r>
              <a:rPr lang="en-US" dirty="0"/>
              <a:t>YES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t>Seals, penguins, whales, krill</a:t>
            </a:r>
          </a:p>
          <a:p>
            <a:pPr marL="228600" indent="-228600">
              <a:buAutoNum type="arabicPeriod"/>
            </a:pPr>
            <a:r>
              <a:rPr lang="en-US" dirty="0"/>
              <a:t>Oil and fur pelts</a:t>
            </a:r>
          </a:p>
          <a:p>
            <a:pPr marL="228600" indent="-228600">
              <a:buAutoNum type="arabicPeriod"/>
            </a:pPr>
            <a:r>
              <a:rPr lang="en-US" dirty="0"/>
              <a:t>No</a:t>
            </a:r>
          </a:p>
          <a:p>
            <a:pPr marL="228600" indent="-228600">
              <a:buAutoNum type="arabicPeriod"/>
            </a:pPr>
            <a:endParaRPr lang="en-US" dirty="0"/>
          </a:p>
          <a:p>
            <a:pPr marL="0" indent="0">
              <a:buNone/>
            </a:pPr>
            <a:r>
              <a:rPr lang="en-US" dirty="0"/>
              <a:t>Blue Whale</a:t>
            </a:r>
          </a:p>
          <a:p>
            <a:pPr marL="228600" indent="-228600">
              <a:buAutoNum type="arabicPeriod"/>
            </a:pPr>
            <a:r>
              <a:rPr lang="en-US" dirty="0"/>
              <a:t>YES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t>Seals, penguins, whales, krill</a:t>
            </a:r>
          </a:p>
          <a:p>
            <a:pPr marL="228600" indent="-228600">
              <a:buAutoNum type="arabicPeriod"/>
            </a:pPr>
            <a:r>
              <a:rPr lang="en-US" dirty="0"/>
              <a:t>Oil</a:t>
            </a:r>
          </a:p>
          <a:p>
            <a:pPr marL="228600" indent="-228600">
              <a:buAutoNum type="arabicPeriod"/>
            </a:pPr>
            <a:r>
              <a:rPr lang="en-US" dirty="0"/>
              <a:t>No</a:t>
            </a:r>
          </a:p>
          <a:p>
            <a:pPr marL="228600" indent="-228600">
              <a:buAutoNum type="arabicPeriod"/>
            </a:pPr>
            <a:endParaRPr lang="en-US" dirty="0"/>
          </a:p>
          <a:p>
            <a:pPr marL="0" indent="0">
              <a:buNone/>
            </a:pPr>
            <a:r>
              <a:rPr lang="en-US" dirty="0"/>
              <a:t>Polar bear</a:t>
            </a:r>
          </a:p>
          <a:p>
            <a:pPr marL="228600" indent="-228600">
              <a:buAutoNum type="arabicPeriod"/>
            </a:pPr>
            <a:r>
              <a:rPr lang="en-US" dirty="0"/>
              <a:t>NO – don’t live in Antarctica</a:t>
            </a:r>
          </a:p>
        </p:txBody>
      </p:sp>
      <p:sp>
        <p:nvSpPr>
          <p:cNvPr id="4" name="Slide Number Placeholder 3"/>
          <p:cNvSpPr>
            <a:spLocks noGrp="1"/>
          </p:cNvSpPr>
          <p:nvPr>
            <p:ph type="sldNum" sz="quarter" idx="5"/>
          </p:nvPr>
        </p:nvSpPr>
        <p:spPr/>
        <p:txBody>
          <a:bodyPr/>
          <a:lstStyle/>
          <a:p>
            <a:fld id="{F84DFFE2-AB0B-A546-BA03-FA78CA7417E4}" type="slidenum">
              <a:rPr lang="en-US" smtClean="0"/>
              <a:t>13</a:t>
            </a:fld>
            <a:endParaRPr lang="en-US"/>
          </a:p>
        </p:txBody>
      </p:sp>
    </p:spTree>
    <p:extLst>
      <p:ext uri="{BB962C8B-B14F-4D97-AF65-F5344CB8AC3E}">
        <p14:creationId xmlns:p14="http://schemas.microsoft.com/office/powerpoint/2010/main" val="3687687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a:t>
            </a:r>
            <a:r>
              <a:rPr lang="en-US" b="1" baseline="0"/>
              <a:t> NOTES</a:t>
            </a:r>
          </a:p>
        </p:txBody>
      </p:sp>
      <p:sp>
        <p:nvSpPr>
          <p:cNvPr id="4" name="Slide Number Placeholder 3"/>
          <p:cNvSpPr>
            <a:spLocks noGrp="1"/>
          </p:cNvSpPr>
          <p:nvPr>
            <p:ph type="sldNum" sz="quarter" idx="10"/>
          </p:nvPr>
        </p:nvSpPr>
        <p:spPr/>
        <p:txBody>
          <a:bodyPr/>
          <a:lstStyle/>
          <a:p>
            <a:fld id="{F84DFFE2-AB0B-A546-BA03-FA78CA7417E4}" type="slidenum">
              <a:rPr lang="en-US" smtClean="0"/>
              <a:t>14</a:t>
            </a:fld>
            <a:endParaRPr lang="en-US"/>
          </a:p>
        </p:txBody>
      </p:sp>
    </p:spTree>
    <p:extLst>
      <p:ext uri="{BB962C8B-B14F-4D97-AF65-F5344CB8AC3E}">
        <p14:creationId xmlns:p14="http://schemas.microsoft.com/office/powerpoint/2010/main" val="3081724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a:t>
            </a:r>
            <a:r>
              <a:rPr lang="en-US" b="1" baseline="0"/>
              <a:t> NOTES</a:t>
            </a:r>
          </a:p>
        </p:txBody>
      </p:sp>
      <p:sp>
        <p:nvSpPr>
          <p:cNvPr id="4" name="Slide Number Placeholder 3"/>
          <p:cNvSpPr>
            <a:spLocks noGrp="1"/>
          </p:cNvSpPr>
          <p:nvPr>
            <p:ph type="sldNum" sz="quarter" idx="10"/>
          </p:nvPr>
        </p:nvSpPr>
        <p:spPr/>
        <p:txBody>
          <a:bodyPr/>
          <a:lstStyle/>
          <a:p>
            <a:fld id="{F84DFFE2-AB0B-A546-BA03-FA78CA7417E4}" type="slidenum">
              <a:rPr lang="en-US" smtClean="0"/>
              <a:t>15</a:t>
            </a:fld>
            <a:endParaRPr lang="en-US"/>
          </a:p>
        </p:txBody>
      </p:sp>
    </p:spTree>
    <p:extLst>
      <p:ext uri="{BB962C8B-B14F-4D97-AF65-F5344CB8AC3E}">
        <p14:creationId xmlns:p14="http://schemas.microsoft.com/office/powerpoint/2010/main" val="3751226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mi-NZ" dirty="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mi-NZ" dirty="0"/>
              <a:t>Click to edit Master subtitle style</a:t>
            </a:r>
            <a:endParaRPr lang="en-US" dirty="0"/>
          </a:p>
        </p:txBody>
      </p:sp>
    </p:spTree>
    <p:extLst>
      <p:ext uri="{BB962C8B-B14F-4D97-AF65-F5344CB8AC3E}">
        <p14:creationId xmlns:p14="http://schemas.microsoft.com/office/powerpoint/2010/main" val="426603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a:t>Click to edit Master title style</a:t>
            </a:r>
            <a:endParaRPr lang="en-US" dirty="0"/>
          </a:p>
        </p:txBody>
      </p:sp>
      <p:sp>
        <p:nvSpPr>
          <p:cNvPr id="3" name="Content Placeholder 2"/>
          <p:cNvSpPr>
            <a:spLocks noGrp="1"/>
          </p:cNvSpPr>
          <p:nvPr>
            <p:ph idx="1"/>
          </p:nvPr>
        </p:nvSpPr>
        <p:spPr/>
        <p:txBody>
          <a:body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Tree>
    <p:extLst>
      <p:ext uri="{BB962C8B-B14F-4D97-AF65-F5344CB8AC3E}">
        <p14:creationId xmlns:p14="http://schemas.microsoft.com/office/powerpoint/2010/main" val="2506952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95403"/>
            <a:ext cx="4038600" cy="32402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dirty="0"/>
              <a:t>Click to edit Master text styles</a:t>
            </a:r>
          </a:p>
          <a:p>
            <a:pPr lvl="1"/>
            <a:r>
              <a:rPr lang="mi-NZ" dirty="0"/>
              <a:t>Second level</a:t>
            </a:r>
          </a:p>
          <a:p>
            <a:pPr lvl="2"/>
            <a:r>
              <a:rPr lang="mi-NZ" dirty="0"/>
              <a:t>Third level</a:t>
            </a:r>
          </a:p>
          <a:p>
            <a:pPr lvl="3"/>
            <a:r>
              <a:rPr lang="mi-NZ" dirty="0"/>
              <a:t>Fourth level</a:t>
            </a:r>
          </a:p>
          <a:p>
            <a:pPr lvl="4"/>
            <a:r>
              <a:rPr lang="mi-NZ" dirty="0"/>
              <a:t>Fifth level</a:t>
            </a:r>
            <a:endParaRPr lang="en-US" dirty="0"/>
          </a:p>
        </p:txBody>
      </p:sp>
      <p:sp>
        <p:nvSpPr>
          <p:cNvPr id="4" name="Content Placeholder 3"/>
          <p:cNvSpPr>
            <a:spLocks noGrp="1"/>
          </p:cNvSpPr>
          <p:nvPr>
            <p:ph sz="half" idx="2"/>
          </p:nvPr>
        </p:nvSpPr>
        <p:spPr>
          <a:xfrm>
            <a:off x="4648200" y="1195403"/>
            <a:ext cx="4038600" cy="32402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8"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a:t>Click to edit Master title style</a:t>
            </a:r>
            <a:endParaRPr lang="en-US" dirty="0"/>
          </a:p>
        </p:txBody>
      </p:sp>
    </p:spTree>
    <p:extLst>
      <p:ext uri="{BB962C8B-B14F-4D97-AF65-F5344CB8AC3E}">
        <p14:creationId xmlns:p14="http://schemas.microsoft.com/office/powerpoint/2010/main" val="326219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a:t>Click to edit Master title style</a:t>
            </a:r>
            <a:endParaRPr lang="en-US" dirty="0"/>
          </a:p>
        </p:txBody>
      </p:sp>
    </p:spTree>
    <p:extLst>
      <p:ext uri="{BB962C8B-B14F-4D97-AF65-F5344CB8AC3E}">
        <p14:creationId xmlns:p14="http://schemas.microsoft.com/office/powerpoint/2010/main" val="241759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a:t>Click to edit Master title style</a:t>
            </a:r>
            <a:endParaRPr lang="en-US" dirty="0"/>
          </a:p>
        </p:txBody>
      </p:sp>
    </p:spTree>
    <p:extLst>
      <p:ext uri="{BB962C8B-B14F-4D97-AF65-F5344CB8AC3E}">
        <p14:creationId xmlns:p14="http://schemas.microsoft.com/office/powerpoint/2010/main" val="112743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2_Title &amp; Subtitle">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5026238" y="4452938"/>
            <a:ext cx="3798900" cy="221400"/>
          </a:xfrm>
          <a:prstGeom prst="rect">
            <a:avLst/>
          </a:prstGeom>
        </p:spPr>
        <p:txBody>
          <a:bodyPr>
            <a:normAutofit/>
          </a:bodyPr>
          <a:lstStyle>
            <a:lvl1pPr algn="r">
              <a:defRPr sz="1200" cap="none" spc="0">
                <a:solidFill>
                  <a:schemeClr val="bg1"/>
                </a:solidFill>
                <a:latin typeface="Arial" panose="020B0604020202020204" pitchFamily="34" charset="0"/>
                <a:cs typeface="Arial" panose="020B0604020202020204" pitchFamily="34" charset="0"/>
              </a:defRPr>
            </a:lvl1pPr>
          </a:lstStyle>
          <a:p>
            <a:r>
              <a:rPr lang="en-NZ" dirty="0"/>
              <a:t>Title text</a:t>
            </a:r>
          </a:p>
        </p:txBody>
      </p:sp>
      <p:sp>
        <p:nvSpPr>
          <p:cNvPr id="5" name="Body">
            <a:extLst>
              <a:ext uri="{FF2B5EF4-FFF2-40B4-BE49-F238E27FC236}">
                <a16:creationId xmlns:a16="http://schemas.microsoft.com/office/drawing/2014/main" id="{20214D76-72E5-432B-9153-C88E618243CE}"/>
              </a:ext>
            </a:extLst>
          </p:cNvPr>
          <p:cNvSpPr txBox="1">
            <a:spLocks noGrp="1"/>
          </p:cNvSpPr>
          <p:nvPr>
            <p:ph type="subTitle" sz="quarter" idx="10"/>
          </p:nvPr>
        </p:nvSpPr>
        <p:spPr>
          <a:xfrm>
            <a:off x="5026238" y="4700588"/>
            <a:ext cx="3798900" cy="112738"/>
          </a:xfrm>
          <a:prstGeom prst="rect">
            <a:avLst/>
          </a:prstGeom>
        </p:spPr>
        <p:txBody>
          <a:bodyPr>
            <a:normAutofit fontScale="92500" lnSpcReduction="10000"/>
          </a:bodyPr>
          <a:lstStyle>
            <a:lvl1pPr marL="0" indent="0" algn="r" defTabSz="365283">
              <a:buNone/>
              <a:defRPr sz="1474" cap="none" spc="0">
                <a:solidFill>
                  <a:srgbClr val="000000"/>
                </a:solidFill>
                <a:latin typeface="Arial"/>
                <a:ea typeface="Arial"/>
                <a:cs typeface="Arial"/>
                <a:sym typeface="Arial"/>
              </a:defRPr>
            </a:lvl1pPr>
          </a:lstStyle>
          <a:p>
            <a:pPr algn="r" defTabSz="487044">
              <a:defRPr sz="1474" cap="none" spc="0">
                <a:solidFill>
                  <a:srgbClr val="000000"/>
                </a:solidFill>
                <a:latin typeface="Arial"/>
                <a:ea typeface="Arial"/>
                <a:cs typeface="Arial"/>
                <a:sym typeface="Arial"/>
              </a:defRPr>
            </a:pPr>
            <a:endParaRPr/>
          </a:p>
        </p:txBody>
      </p:sp>
    </p:spTree>
    <p:extLst>
      <p:ext uri="{BB962C8B-B14F-4D97-AF65-F5344CB8AC3E}">
        <p14:creationId xmlns:p14="http://schemas.microsoft.com/office/powerpoint/2010/main" val="117014635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file://localhost/Users/rika/Dropbox/MSC%20Job/2020/MSC%20templates%20and%20graphics/FISH%20SWIRL/Rika%20final%20banner%20files/Rect%20Banner%20Fish%20Swirl%20SMALL.png" TargetMode="Externa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1267"/>
            <a:ext cx="8229600" cy="758428"/>
          </a:xfrm>
          <a:prstGeom prst="rect">
            <a:avLst/>
          </a:prstGeom>
        </p:spPr>
        <p:txBody>
          <a:bodyPr vert="horz" lIns="91440" tIns="45720" rIns="91440" bIns="45720" rtlCol="0" anchor="ctr">
            <a:normAutofit/>
          </a:bodyPr>
          <a:lstStyle/>
          <a:p>
            <a:r>
              <a:rPr lang="mi-NZ"/>
              <a:t>Click to edit Master title style</a:t>
            </a:r>
            <a:endParaRPr lang="en-US"/>
          </a:p>
        </p:txBody>
      </p:sp>
      <p:sp>
        <p:nvSpPr>
          <p:cNvPr id="3" name="Text Placeholder 2"/>
          <p:cNvSpPr>
            <a:spLocks noGrp="1"/>
          </p:cNvSpPr>
          <p:nvPr>
            <p:ph type="body" idx="1"/>
          </p:nvPr>
        </p:nvSpPr>
        <p:spPr>
          <a:xfrm>
            <a:off x="457200" y="1200151"/>
            <a:ext cx="8229600" cy="3039793"/>
          </a:xfrm>
          <a:prstGeom prst="rect">
            <a:avLst/>
          </a:prstGeom>
        </p:spPr>
        <p:txBody>
          <a:bodyPr vert="horz" lIns="91440" tIns="45720" rIns="91440" bIns="45720" rtlCol="0">
            <a:normAutofit/>
          </a:body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pic>
        <p:nvPicPr>
          <p:cNvPr id="7" name="Rect Banner Fish Swirl SMALL.png" descr="/Users/rika/Dropbox/MSC Job/2020/MSC templates and graphics/FISH SWIRL/Rika final banner files/Rect Banner Fish Swirl SMALL.png"/>
          <p:cNvPicPr>
            <a:picLocks noChangeAspect="1"/>
          </p:cNvPicPr>
          <p:nvPr userDrawn="1"/>
        </p:nvPicPr>
        <p:blipFill rotWithShape="1">
          <a:blip r:embed="rId8" r:link="rId9" cstate="print">
            <a:extLst>
              <a:ext uri="{28A0092B-C50C-407E-A947-70E740481C1C}">
                <a14:useLocalDpi xmlns:a14="http://schemas.microsoft.com/office/drawing/2010/main"/>
              </a:ext>
            </a:extLst>
          </a:blip>
          <a:srcRect/>
          <a:stretch/>
        </p:blipFill>
        <p:spPr>
          <a:xfrm>
            <a:off x="1734" y="-94079"/>
            <a:ext cx="9142275" cy="1058486"/>
          </a:xfrm>
          <a:prstGeom prst="rect">
            <a:avLst/>
          </a:prstGeom>
        </p:spPr>
      </p:pic>
      <p:sp>
        <p:nvSpPr>
          <p:cNvPr id="9" name="Slide Number Placeholder 5"/>
          <p:cNvSpPr txBox="1">
            <a:spLocks/>
          </p:cNvSpPr>
          <p:nvPr userDrawn="1"/>
        </p:nvSpPr>
        <p:spPr>
          <a:xfrm>
            <a:off x="8531682" y="4665975"/>
            <a:ext cx="482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545C6F-B84F-9E45-99FB-1A159270FA95}" type="slidenum">
              <a:rPr lang="en-US" smtClean="0">
                <a:solidFill>
                  <a:srgbClr val="005DAA"/>
                </a:solidFill>
              </a:rPr>
              <a:pPr/>
              <a:t>‹#›</a:t>
            </a:fld>
            <a:endParaRPr lang="en-US">
              <a:solidFill>
                <a:srgbClr val="005DAA"/>
              </a:solidFill>
            </a:endParaRPr>
          </a:p>
        </p:txBody>
      </p:sp>
      <p:pic>
        <p:nvPicPr>
          <p:cNvPr id="8" name="Picture 7" descr="White_Shell.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rot="20595988">
            <a:off x="8386209" y="222096"/>
            <a:ext cx="647674" cy="581637"/>
          </a:xfrm>
          <a:prstGeom prst="rect">
            <a:avLst/>
          </a:prstGeom>
        </p:spPr>
      </p:pic>
      <p:pic>
        <p:nvPicPr>
          <p:cNvPr id="11" name="Picture 10" descr="White_Shell.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rot="784083">
            <a:off x="7767575" y="404719"/>
            <a:ext cx="559557" cy="502504"/>
          </a:xfrm>
          <a:prstGeom prst="rect">
            <a:avLst/>
          </a:prstGeom>
        </p:spPr>
      </p:pic>
      <p:pic>
        <p:nvPicPr>
          <p:cNvPr id="12" name="Picture 11" descr="White_Shell.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rot="20609409">
            <a:off x="8039945" y="45575"/>
            <a:ext cx="449349" cy="403533"/>
          </a:xfrm>
          <a:prstGeom prst="rect">
            <a:avLst/>
          </a:prstGeom>
        </p:spPr>
      </p:pic>
      <p:pic>
        <p:nvPicPr>
          <p:cNvPr id="13" name="Picture 12">
            <a:extLst>
              <a:ext uri="{FF2B5EF4-FFF2-40B4-BE49-F238E27FC236}">
                <a16:creationId xmlns:a16="http://schemas.microsoft.com/office/drawing/2014/main" id="{2A921B96-04CA-2F42-99EB-E57DA48E3A9B}"/>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bwMode="auto">
          <a:xfrm>
            <a:off x="1340028" y="4492559"/>
            <a:ext cx="6728425" cy="650941"/>
          </a:xfrm>
          <a:prstGeom prst="rect">
            <a:avLst/>
          </a:prstGeom>
          <a:ln>
            <a:noFill/>
          </a:ln>
          <a:extLst>
            <a:ext uri="{53640926-AAD7-44D8-BBD7-CCE9431645EC}">
              <a14:shadowObscured xmlns:a14="http://schemas.microsoft.com/office/drawing/2010/main"/>
            </a:ext>
          </a:extLst>
        </p:spPr>
      </p:pic>
      <p:pic>
        <p:nvPicPr>
          <p:cNvPr id="14" name="Picture 13" descr="A picture containing text, clock&#10;&#10;Description automatically generated">
            <a:extLst>
              <a:ext uri="{FF2B5EF4-FFF2-40B4-BE49-F238E27FC236}">
                <a16:creationId xmlns:a16="http://schemas.microsoft.com/office/drawing/2014/main" id="{AE67C49C-1521-1B4B-B2DD-92567BA77FAC}"/>
              </a:ext>
            </a:extLst>
          </p:cNvPr>
          <p:cNvPicPr>
            <a:picLocks noChangeAspect="1"/>
          </p:cNvPicPr>
          <p:nvPr userDrawn="1"/>
        </p:nvPicPr>
        <p:blipFill>
          <a:blip r:embed="rId14" cstate="screen">
            <a:alphaModFix/>
            <a:extLst>
              <a:ext uri="{28A0092B-C50C-407E-A947-70E740481C1C}">
                <a14:useLocalDpi xmlns:a14="http://schemas.microsoft.com/office/drawing/2010/main"/>
              </a:ext>
            </a:extLst>
          </a:blip>
          <a:stretch>
            <a:fillRect/>
          </a:stretch>
        </p:blipFill>
        <p:spPr>
          <a:xfrm>
            <a:off x="129718" y="4610066"/>
            <a:ext cx="1210310" cy="415925"/>
          </a:xfrm>
          <a:prstGeom prst="rect">
            <a:avLst/>
          </a:prstGeom>
        </p:spPr>
      </p:pic>
    </p:spTree>
    <p:extLst>
      <p:ext uri="{BB962C8B-B14F-4D97-AF65-F5344CB8AC3E}">
        <p14:creationId xmlns:p14="http://schemas.microsoft.com/office/powerpoint/2010/main" val="3329762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txStyles>
    <p:titleStyle>
      <a:lvl1pPr algn="ctr" defTabSz="457200" rtl="0" eaLnBrk="1" latinLnBrk="0" hangingPunct="1">
        <a:spcBef>
          <a:spcPct val="0"/>
        </a:spcBef>
        <a:buNone/>
        <a:defRPr sz="4100" kern="1200">
          <a:solidFill>
            <a:schemeClr val="tx1"/>
          </a:solidFill>
          <a:latin typeface="Arial Narrow"/>
          <a:ea typeface="+mj-ea"/>
          <a:cs typeface="Arial Narrow"/>
        </a:defRPr>
      </a:lvl1pPr>
    </p:titleStyle>
    <p:body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tiff"/><Relationship Id="rId7"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hyperlink" Target="https://www.msc.org/en-au/for-teachers/ocean-literacy/new-zealand-education-curriculum/kahoot-quizz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3141F-8AA9-5549-B527-7D1969B11CAF}"/>
              </a:ext>
            </a:extLst>
          </p:cNvPr>
          <p:cNvSpPr>
            <a:spLocks noGrp="1"/>
          </p:cNvSpPr>
          <p:nvPr>
            <p:ph type="title"/>
          </p:nvPr>
        </p:nvSpPr>
        <p:spPr/>
        <p:txBody>
          <a:bodyPr/>
          <a:lstStyle/>
          <a:p>
            <a:endParaRPr lang="en-US"/>
          </a:p>
        </p:txBody>
      </p:sp>
      <p:pic>
        <p:nvPicPr>
          <p:cNvPr id="5" name="Content Placeholder 4" descr="A picture containing text&#10;&#10;Description automatically generated">
            <a:extLst>
              <a:ext uri="{FF2B5EF4-FFF2-40B4-BE49-F238E27FC236}">
                <a16:creationId xmlns:a16="http://schemas.microsoft.com/office/drawing/2014/main" id="{EF8B2FC8-B8F9-B847-926F-80A2722204CB}"/>
              </a:ext>
            </a:extLst>
          </p:cNvPr>
          <p:cNvPicPr>
            <a:picLocks noGrp="1" noChangeAspect="1"/>
          </p:cNvPicPr>
          <p:nvPr>
            <p:ph idx="1"/>
          </p:nvPr>
        </p:nvPicPr>
        <p:blipFill>
          <a:blip r:embed="rId2"/>
          <a:stretch>
            <a:fillRect/>
          </a:stretch>
        </p:blipFill>
        <p:spPr>
          <a:xfrm>
            <a:off x="-234778" y="-473408"/>
            <a:ext cx="9477632" cy="6296872"/>
          </a:xfrm>
        </p:spPr>
      </p:pic>
    </p:spTree>
    <p:extLst>
      <p:ext uri="{BB962C8B-B14F-4D97-AF65-F5344CB8AC3E}">
        <p14:creationId xmlns:p14="http://schemas.microsoft.com/office/powerpoint/2010/main" val="2746988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09129-C0E5-B94A-90D2-8D2CA163C878}"/>
              </a:ext>
            </a:extLst>
          </p:cNvPr>
          <p:cNvSpPr>
            <a:spLocks noGrp="1"/>
          </p:cNvSpPr>
          <p:nvPr>
            <p:ph type="title"/>
          </p:nvPr>
        </p:nvSpPr>
        <p:spPr/>
        <p:txBody>
          <a:bodyPr/>
          <a:lstStyle/>
          <a:p>
            <a:r>
              <a:rPr lang="en-US"/>
              <a:t>HISTORY OF ANTARCTIC FISHING</a:t>
            </a:r>
          </a:p>
        </p:txBody>
      </p:sp>
      <p:sp>
        <p:nvSpPr>
          <p:cNvPr id="3" name="Content Placeholder 2">
            <a:extLst>
              <a:ext uri="{FF2B5EF4-FFF2-40B4-BE49-F238E27FC236}">
                <a16:creationId xmlns:a16="http://schemas.microsoft.com/office/drawing/2014/main" id="{E07F0269-1342-E745-A66D-A3619B9E449C}"/>
              </a:ext>
            </a:extLst>
          </p:cNvPr>
          <p:cNvSpPr>
            <a:spLocks noGrp="1"/>
          </p:cNvSpPr>
          <p:nvPr>
            <p:ph idx="1"/>
          </p:nvPr>
        </p:nvSpPr>
        <p:spPr>
          <a:xfrm>
            <a:off x="457200" y="1354015"/>
            <a:ext cx="4812224" cy="3341971"/>
          </a:xfrm>
        </p:spPr>
        <p:txBody>
          <a:bodyPr>
            <a:normAutofit fontScale="55000" lnSpcReduction="20000"/>
          </a:bodyPr>
          <a:lstStyle/>
          <a:p>
            <a:pPr marL="0" indent="0" fontAlgn="base">
              <a:buNone/>
            </a:pPr>
            <a:r>
              <a:rPr lang="en-AU" b="1" dirty="0">
                <a:solidFill>
                  <a:srgbClr val="00B194"/>
                </a:solidFill>
                <a:latin typeface="Arial Narrow"/>
                <a:cs typeface="Arial Narrow"/>
              </a:rPr>
              <a:t>KŌRERORERO / DISCUSSION</a:t>
            </a:r>
            <a:endParaRPr lang="en-AU" b="1" dirty="0">
              <a:solidFill>
                <a:srgbClr val="175EAA"/>
              </a:solidFill>
              <a:latin typeface="Arial Narrow"/>
              <a:cs typeface="Arial Narrow"/>
            </a:endParaRPr>
          </a:p>
          <a:p>
            <a:pPr fontAlgn="base"/>
            <a:r>
              <a:rPr lang="en-AU" dirty="0"/>
              <a:t>In the 1800s hunters visiting Macquarie Island in the Southern Ocean turned their attention to King penguins</a:t>
            </a:r>
          </a:p>
          <a:p>
            <a:pPr fontAlgn="base"/>
            <a:endParaRPr lang="en-AU" sz="1100" dirty="0"/>
          </a:p>
          <a:p>
            <a:r>
              <a:rPr lang="en-AU" dirty="0" err="1"/>
              <a:t>Kōrorā</a:t>
            </a:r>
            <a:r>
              <a:rPr lang="en-AU" dirty="0"/>
              <a:t> or Penguins were easy to catch and harvested for their oil</a:t>
            </a:r>
          </a:p>
          <a:p>
            <a:endParaRPr lang="en-AU" sz="1100" dirty="0"/>
          </a:p>
          <a:p>
            <a:r>
              <a:rPr lang="en-AU" dirty="0"/>
              <a:t>Once King Penguins were almost wiped out, Royal Penguins were targeted</a:t>
            </a:r>
          </a:p>
          <a:p>
            <a:endParaRPr lang="en-AU" sz="1100" dirty="0"/>
          </a:p>
          <a:p>
            <a:r>
              <a:rPr lang="en-AU" dirty="0"/>
              <a:t>Penguin hunting on Macquarie Island was stopped around 1920</a:t>
            </a:r>
            <a:endParaRPr lang="en-US" dirty="0"/>
          </a:p>
        </p:txBody>
      </p:sp>
      <p:pic>
        <p:nvPicPr>
          <p:cNvPr id="5" name="Picture 4" descr="A group of penguins on a beach&#10;&#10;Description automatically generated">
            <a:extLst>
              <a:ext uri="{FF2B5EF4-FFF2-40B4-BE49-F238E27FC236}">
                <a16:creationId xmlns:a16="http://schemas.microsoft.com/office/drawing/2014/main" id="{F6F9F480-1A9B-A843-AFB7-CF767CA079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46420" y="1192932"/>
            <a:ext cx="2843137" cy="3226914"/>
          </a:xfrm>
          <a:prstGeom prst="rect">
            <a:avLst/>
          </a:prstGeom>
        </p:spPr>
      </p:pic>
    </p:spTree>
    <p:extLst>
      <p:ext uri="{BB962C8B-B14F-4D97-AF65-F5344CB8AC3E}">
        <p14:creationId xmlns:p14="http://schemas.microsoft.com/office/powerpoint/2010/main" val="3884045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09129-C0E5-B94A-90D2-8D2CA163C878}"/>
              </a:ext>
            </a:extLst>
          </p:cNvPr>
          <p:cNvSpPr>
            <a:spLocks noGrp="1"/>
          </p:cNvSpPr>
          <p:nvPr>
            <p:ph type="title"/>
          </p:nvPr>
        </p:nvSpPr>
        <p:spPr/>
        <p:txBody>
          <a:bodyPr/>
          <a:lstStyle/>
          <a:p>
            <a:r>
              <a:rPr lang="en-US"/>
              <a:t>HISTORY OF ANTARCTIC FISHING</a:t>
            </a:r>
          </a:p>
        </p:txBody>
      </p:sp>
      <p:sp>
        <p:nvSpPr>
          <p:cNvPr id="3" name="Content Placeholder 2">
            <a:extLst>
              <a:ext uri="{FF2B5EF4-FFF2-40B4-BE49-F238E27FC236}">
                <a16:creationId xmlns:a16="http://schemas.microsoft.com/office/drawing/2014/main" id="{E07F0269-1342-E745-A66D-A3619B9E449C}"/>
              </a:ext>
            </a:extLst>
          </p:cNvPr>
          <p:cNvSpPr>
            <a:spLocks noGrp="1"/>
          </p:cNvSpPr>
          <p:nvPr>
            <p:ph idx="1"/>
          </p:nvPr>
        </p:nvSpPr>
        <p:spPr>
          <a:xfrm>
            <a:off x="340055" y="1060653"/>
            <a:ext cx="4378271" cy="3652861"/>
          </a:xfrm>
        </p:spPr>
        <p:txBody>
          <a:bodyPr>
            <a:normAutofit fontScale="55000" lnSpcReduction="20000"/>
          </a:bodyPr>
          <a:lstStyle/>
          <a:p>
            <a:pPr marL="0" indent="0" fontAlgn="base">
              <a:buNone/>
            </a:pPr>
            <a:r>
              <a:rPr lang="en-AU" b="1" dirty="0">
                <a:solidFill>
                  <a:srgbClr val="00B194"/>
                </a:solidFill>
                <a:latin typeface="Arial Narrow"/>
                <a:cs typeface="Arial Narrow"/>
              </a:rPr>
              <a:t>KŌRERORERO / DISCUSSION</a:t>
            </a:r>
            <a:endParaRPr lang="en-AU" b="1" dirty="0">
              <a:solidFill>
                <a:srgbClr val="175EAA"/>
              </a:solidFill>
              <a:latin typeface="Arial Narrow"/>
              <a:cs typeface="Arial Narrow"/>
            </a:endParaRPr>
          </a:p>
          <a:p>
            <a:pPr fontAlgn="base"/>
            <a:r>
              <a:rPr lang="en-AU" dirty="0"/>
              <a:t>Whaling began in 1904</a:t>
            </a:r>
          </a:p>
          <a:p>
            <a:pPr fontAlgn="base"/>
            <a:endParaRPr lang="en-AU" sz="1100" dirty="0"/>
          </a:p>
          <a:p>
            <a:r>
              <a:rPr lang="en-AU" dirty="0" err="1"/>
              <a:t>Tohorā</a:t>
            </a:r>
            <a:r>
              <a:rPr lang="en-AU" dirty="0"/>
              <a:t> or whales were harvested mainly for oil</a:t>
            </a:r>
          </a:p>
          <a:p>
            <a:endParaRPr lang="en-AU" sz="700" dirty="0"/>
          </a:p>
          <a:p>
            <a:r>
              <a:rPr lang="en-AU" dirty="0"/>
              <a:t>Whalers could extract 120 barrels of oil from a single 30m long </a:t>
            </a:r>
            <a:r>
              <a:rPr lang="en-AU" dirty="0" err="1"/>
              <a:t>Tohorā</a:t>
            </a:r>
            <a:r>
              <a:rPr lang="en-AU" dirty="0"/>
              <a:t> </a:t>
            </a:r>
            <a:r>
              <a:rPr lang="en-AU" dirty="0" err="1"/>
              <a:t>Puru</a:t>
            </a:r>
            <a:r>
              <a:rPr lang="en-AU" dirty="0"/>
              <a:t> or Blue Whale</a:t>
            </a:r>
          </a:p>
          <a:p>
            <a:endParaRPr lang="en-AU" sz="800" dirty="0"/>
          </a:p>
          <a:p>
            <a:pPr marL="0" indent="0">
              <a:buNone/>
            </a:pPr>
            <a:endParaRPr lang="en-AU" sz="800" dirty="0"/>
          </a:p>
          <a:p>
            <a:r>
              <a:rPr lang="en-AU" dirty="0"/>
              <a:t>When one species of whale was overhunted they became less common; whalers would change focus to another species of whales</a:t>
            </a:r>
          </a:p>
          <a:p>
            <a:endParaRPr lang="en-AU" sz="1100" dirty="0"/>
          </a:p>
        </p:txBody>
      </p:sp>
      <p:pic>
        <p:nvPicPr>
          <p:cNvPr id="6" name="Picture 5" descr="A whale jumping out of the water&#10;&#10;Description automatically generated">
            <a:extLst>
              <a:ext uri="{FF2B5EF4-FFF2-40B4-BE49-F238E27FC236}">
                <a16:creationId xmlns:a16="http://schemas.microsoft.com/office/drawing/2014/main" id="{C34F5F76-BD9E-7F4F-AA5C-3E7D8CAD692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8528" y="1586488"/>
            <a:ext cx="4015418" cy="2669825"/>
          </a:xfrm>
          <a:prstGeom prst="rect">
            <a:avLst/>
          </a:prstGeom>
        </p:spPr>
      </p:pic>
    </p:spTree>
    <p:extLst>
      <p:ext uri="{BB962C8B-B14F-4D97-AF65-F5344CB8AC3E}">
        <p14:creationId xmlns:p14="http://schemas.microsoft.com/office/powerpoint/2010/main" val="3076368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09129-C0E5-B94A-90D2-8D2CA163C878}"/>
              </a:ext>
            </a:extLst>
          </p:cNvPr>
          <p:cNvSpPr>
            <a:spLocks noGrp="1"/>
          </p:cNvSpPr>
          <p:nvPr>
            <p:ph type="title"/>
          </p:nvPr>
        </p:nvSpPr>
        <p:spPr/>
        <p:txBody>
          <a:bodyPr/>
          <a:lstStyle/>
          <a:p>
            <a:r>
              <a:rPr lang="en-US"/>
              <a:t>HISTORY OF ANTARCTIC FISHING</a:t>
            </a:r>
          </a:p>
        </p:txBody>
      </p:sp>
      <p:sp>
        <p:nvSpPr>
          <p:cNvPr id="3" name="Content Placeholder 2">
            <a:extLst>
              <a:ext uri="{FF2B5EF4-FFF2-40B4-BE49-F238E27FC236}">
                <a16:creationId xmlns:a16="http://schemas.microsoft.com/office/drawing/2014/main" id="{E07F0269-1342-E745-A66D-A3619B9E449C}"/>
              </a:ext>
            </a:extLst>
          </p:cNvPr>
          <p:cNvSpPr>
            <a:spLocks noGrp="1"/>
          </p:cNvSpPr>
          <p:nvPr>
            <p:ph idx="1"/>
          </p:nvPr>
        </p:nvSpPr>
        <p:spPr>
          <a:xfrm>
            <a:off x="229030" y="1191282"/>
            <a:ext cx="4276673" cy="3663747"/>
          </a:xfrm>
        </p:spPr>
        <p:txBody>
          <a:bodyPr>
            <a:normAutofit fontScale="55000" lnSpcReduction="20000"/>
          </a:bodyPr>
          <a:lstStyle/>
          <a:p>
            <a:pPr marL="0" indent="0" fontAlgn="base">
              <a:buNone/>
            </a:pPr>
            <a:r>
              <a:rPr lang="en-AU" b="1" dirty="0">
                <a:solidFill>
                  <a:srgbClr val="00B194"/>
                </a:solidFill>
                <a:latin typeface="Arial Narrow"/>
                <a:cs typeface="Arial Narrow"/>
              </a:rPr>
              <a:t>KŌRERORERO / DISCUSSION</a:t>
            </a:r>
            <a:endParaRPr lang="en-AU" b="1" dirty="0">
              <a:solidFill>
                <a:srgbClr val="175EAA"/>
              </a:solidFill>
              <a:latin typeface="Arial Narrow"/>
              <a:cs typeface="Arial Narrow"/>
            </a:endParaRPr>
          </a:p>
          <a:p>
            <a:pPr fontAlgn="base"/>
            <a:r>
              <a:rPr lang="en-AU" dirty="0"/>
              <a:t>Slowly the number of all </a:t>
            </a:r>
            <a:r>
              <a:rPr lang="en-AU" dirty="0" err="1"/>
              <a:t>tohorā</a:t>
            </a:r>
            <a:r>
              <a:rPr lang="en-AU" dirty="0"/>
              <a:t> or whales around Antarctica declined</a:t>
            </a:r>
          </a:p>
          <a:p>
            <a:pPr fontAlgn="base"/>
            <a:endParaRPr lang="en-AU" sz="1100" dirty="0"/>
          </a:p>
          <a:p>
            <a:r>
              <a:rPr lang="en-AU" dirty="0"/>
              <a:t>Seven species of whales that are found in the Southern Ocean were hunted hard and at times there were just thousands or even hundreds remaining</a:t>
            </a:r>
          </a:p>
          <a:p>
            <a:endParaRPr lang="en-AU" sz="1100" dirty="0"/>
          </a:p>
          <a:p>
            <a:r>
              <a:rPr lang="en-AU" dirty="0"/>
              <a:t>Commercial whaling was stopped in 1986 and a whale sanctuary was created in the Southern Ocean</a:t>
            </a:r>
            <a:endParaRPr lang="en-US" dirty="0"/>
          </a:p>
        </p:txBody>
      </p:sp>
      <p:pic>
        <p:nvPicPr>
          <p:cNvPr id="5" name="Picture 4" descr="A whale jumping out of the water&#10;&#10;Description automatically generated">
            <a:extLst>
              <a:ext uri="{FF2B5EF4-FFF2-40B4-BE49-F238E27FC236}">
                <a16:creationId xmlns:a16="http://schemas.microsoft.com/office/drawing/2014/main" id="{2F0B199F-0C4F-6F4B-A22C-843A9E7C659B}"/>
              </a:ext>
            </a:extLst>
          </p:cNvPr>
          <p:cNvPicPr>
            <a:picLocks noChangeAspect="1"/>
          </p:cNvPicPr>
          <p:nvPr/>
        </p:nvPicPr>
        <p:blipFill>
          <a:blip r:embed="rId2"/>
          <a:stretch>
            <a:fillRect/>
          </a:stretch>
        </p:blipFill>
        <p:spPr>
          <a:xfrm>
            <a:off x="4757057" y="1428750"/>
            <a:ext cx="4157913" cy="2338826"/>
          </a:xfrm>
          <a:prstGeom prst="rect">
            <a:avLst/>
          </a:prstGeom>
        </p:spPr>
      </p:pic>
    </p:spTree>
    <p:extLst>
      <p:ext uri="{BB962C8B-B14F-4D97-AF65-F5344CB8AC3E}">
        <p14:creationId xmlns:p14="http://schemas.microsoft.com/office/powerpoint/2010/main" val="2301072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6EED62-12F3-0F4F-9789-D57690C9FA8D}"/>
              </a:ext>
            </a:extLst>
          </p:cNvPr>
          <p:cNvSpPr>
            <a:spLocks noGrp="1"/>
          </p:cNvSpPr>
          <p:nvPr>
            <p:ph sz="half" idx="1"/>
          </p:nvPr>
        </p:nvSpPr>
        <p:spPr>
          <a:xfrm>
            <a:off x="457200" y="1195403"/>
            <a:ext cx="3879370" cy="3240209"/>
          </a:xfrm>
        </p:spPr>
        <p:txBody>
          <a:bodyPr>
            <a:normAutofit fontScale="77500" lnSpcReduction="20000"/>
          </a:bodyPr>
          <a:lstStyle/>
          <a:p>
            <a:pPr marL="0" indent="0">
              <a:buNone/>
            </a:pPr>
            <a:r>
              <a:rPr lang="en-AU" b="1" dirty="0">
                <a:solidFill>
                  <a:srgbClr val="175EAA"/>
                </a:solidFill>
                <a:latin typeface="Arial Narrow"/>
                <a:cs typeface="Arial Narrow"/>
              </a:rPr>
              <a:t>KĒMU PATAPATAI / QUIZ</a:t>
            </a:r>
          </a:p>
          <a:p>
            <a:pPr marL="0" indent="0">
              <a:buNone/>
            </a:pPr>
            <a:r>
              <a:rPr lang="en-US" sz="2100" i="1" dirty="0">
                <a:solidFill>
                  <a:srgbClr val="00B194"/>
                </a:solidFill>
              </a:rPr>
              <a:t>What did you learn?</a:t>
            </a:r>
          </a:p>
          <a:p>
            <a:pPr marL="0" indent="0">
              <a:buNone/>
            </a:pPr>
            <a:r>
              <a:rPr lang="en-US" dirty="0"/>
              <a:t>1. Which of these creatures have been harvested by humans from coast and ocean around Antarctica?</a:t>
            </a:r>
          </a:p>
          <a:p>
            <a:pPr marL="0" indent="0">
              <a:buNone/>
            </a:pPr>
            <a:r>
              <a:rPr lang="en-US" dirty="0"/>
              <a:t>2. In what order?</a:t>
            </a:r>
          </a:p>
          <a:p>
            <a:pPr marL="0" indent="0">
              <a:buNone/>
            </a:pPr>
            <a:r>
              <a:rPr lang="en-US" dirty="0"/>
              <a:t>3. Why were they harvested?</a:t>
            </a:r>
          </a:p>
          <a:p>
            <a:pPr marL="0" indent="0">
              <a:buNone/>
            </a:pPr>
            <a:r>
              <a:rPr lang="en-US" dirty="0"/>
              <a:t>4. Are they still harvested?</a:t>
            </a:r>
          </a:p>
        </p:txBody>
      </p:sp>
      <p:sp>
        <p:nvSpPr>
          <p:cNvPr id="4" name="Title 3">
            <a:extLst>
              <a:ext uri="{FF2B5EF4-FFF2-40B4-BE49-F238E27FC236}">
                <a16:creationId xmlns:a16="http://schemas.microsoft.com/office/drawing/2014/main" id="{70F27CF1-4B68-C54C-A201-60E2FA114A1C}"/>
              </a:ext>
            </a:extLst>
          </p:cNvPr>
          <p:cNvSpPr>
            <a:spLocks noGrp="1"/>
          </p:cNvSpPr>
          <p:nvPr>
            <p:ph type="title"/>
          </p:nvPr>
        </p:nvSpPr>
        <p:spPr>
          <a:xfrm>
            <a:off x="272716" y="93911"/>
            <a:ext cx="8414084" cy="758428"/>
          </a:xfrm>
        </p:spPr>
        <p:txBody>
          <a:bodyPr>
            <a:normAutofit/>
          </a:bodyPr>
          <a:lstStyle/>
          <a:p>
            <a:r>
              <a:rPr lang="en-US" dirty="0"/>
              <a:t>HISTORY OF </a:t>
            </a:r>
            <a:r>
              <a:rPr lang="en-US"/>
              <a:t>ANTARCTIC FISHING</a:t>
            </a:r>
            <a:endParaRPr lang="en-US" sz="2400" dirty="0"/>
          </a:p>
        </p:txBody>
      </p:sp>
      <p:pic>
        <p:nvPicPr>
          <p:cNvPr id="5" name="Picture 4">
            <a:extLst>
              <a:ext uri="{FF2B5EF4-FFF2-40B4-BE49-F238E27FC236}">
                <a16:creationId xmlns:a16="http://schemas.microsoft.com/office/drawing/2014/main" id="{030A9032-8DC4-0D41-A2C0-E39958E1640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00714" y="1034915"/>
            <a:ext cx="1212658" cy="1376347"/>
          </a:xfrm>
          <a:prstGeom prst="rect">
            <a:avLst/>
          </a:prstGeom>
        </p:spPr>
      </p:pic>
      <p:pic>
        <p:nvPicPr>
          <p:cNvPr id="6" name="Picture 5" descr="A group of penguins on a beach&#10;&#10;Description automatically generated">
            <a:extLst>
              <a:ext uri="{FF2B5EF4-FFF2-40B4-BE49-F238E27FC236}">
                <a16:creationId xmlns:a16="http://schemas.microsoft.com/office/drawing/2014/main" id="{EB738EA7-7C51-574B-8AB7-6381C80B172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76310" y="1034915"/>
            <a:ext cx="1212658" cy="1376347"/>
          </a:xfrm>
          <a:prstGeom prst="rect">
            <a:avLst/>
          </a:prstGeom>
        </p:spPr>
      </p:pic>
      <p:pic>
        <p:nvPicPr>
          <p:cNvPr id="8" name="Picture 7" descr="A whale jumping out of the water&#10;&#10;Description automatically generated">
            <a:extLst>
              <a:ext uri="{FF2B5EF4-FFF2-40B4-BE49-F238E27FC236}">
                <a16:creationId xmlns:a16="http://schemas.microsoft.com/office/drawing/2014/main" id="{AD2AE61E-F16A-6A45-B30F-212BA99C89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83075" y="2554931"/>
            <a:ext cx="2230297" cy="1482910"/>
          </a:xfrm>
          <a:prstGeom prst="rect">
            <a:avLst/>
          </a:prstGeom>
        </p:spPr>
      </p:pic>
      <p:pic>
        <p:nvPicPr>
          <p:cNvPr id="10" name="Picture 9" descr="A couple of polar bears in the snow&#10;&#10;Description automatically generated with medium confidence">
            <a:extLst>
              <a:ext uri="{FF2B5EF4-FFF2-40B4-BE49-F238E27FC236}">
                <a16:creationId xmlns:a16="http://schemas.microsoft.com/office/drawing/2014/main" id="{D35B28CE-9F8C-014D-97EC-729F74DCBA8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6570" y="2566995"/>
            <a:ext cx="2222627" cy="1482909"/>
          </a:xfrm>
          <a:prstGeom prst="rect">
            <a:avLst/>
          </a:prstGeom>
        </p:spPr>
      </p:pic>
      <p:pic>
        <p:nvPicPr>
          <p:cNvPr id="11" name="Picture 10">
            <a:extLst>
              <a:ext uri="{FF2B5EF4-FFF2-40B4-BE49-F238E27FC236}">
                <a16:creationId xmlns:a16="http://schemas.microsoft.com/office/drawing/2014/main" id="{05D3DCB3-D204-D84F-9CE2-D47E986AB69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36570" y="1034914"/>
            <a:ext cx="2027995" cy="1376347"/>
          </a:xfrm>
          <a:prstGeom prst="rect">
            <a:avLst/>
          </a:prstGeom>
        </p:spPr>
      </p:pic>
    </p:spTree>
    <p:extLst>
      <p:ext uri="{BB962C8B-B14F-4D97-AF65-F5344CB8AC3E}">
        <p14:creationId xmlns:p14="http://schemas.microsoft.com/office/powerpoint/2010/main" val="3283767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51" y="93912"/>
            <a:ext cx="8939150" cy="758428"/>
          </a:xfrm>
        </p:spPr>
        <p:txBody>
          <a:bodyPr>
            <a:normAutofit/>
          </a:bodyPr>
          <a:lstStyle/>
          <a:p>
            <a:r>
              <a:rPr lang="en-AU"/>
              <a:t>HISTORY OF ANTARCTIC </a:t>
            </a:r>
            <a:r>
              <a:rPr lang="en-AU" noProof="0"/>
              <a:t>FISHING</a:t>
            </a:r>
            <a:endParaRPr lang="en-AU" sz="2200" noProof="0"/>
          </a:p>
        </p:txBody>
      </p:sp>
      <p:sp>
        <p:nvSpPr>
          <p:cNvPr id="3" name="Content Placeholder 2"/>
          <p:cNvSpPr>
            <a:spLocks noGrp="1"/>
          </p:cNvSpPr>
          <p:nvPr>
            <p:ph idx="1"/>
          </p:nvPr>
        </p:nvSpPr>
        <p:spPr>
          <a:xfrm>
            <a:off x="2936091" y="1084526"/>
            <a:ext cx="5849108" cy="3580002"/>
          </a:xfrm>
        </p:spPr>
        <p:txBody>
          <a:bodyPr>
            <a:normAutofit fontScale="40000" lnSpcReduction="20000"/>
          </a:bodyPr>
          <a:lstStyle/>
          <a:p>
            <a:pPr marL="0" indent="0">
              <a:buNone/>
            </a:pPr>
            <a:r>
              <a:rPr lang="en-AU" sz="8800" b="1" dirty="0">
                <a:solidFill>
                  <a:srgbClr val="175EAA"/>
                </a:solidFill>
                <a:latin typeface="Arial Narrow"/>
                <a:cs typeface="Arial Narrow"/>
              </a:rPr>
              <a:t>MAHI / </a:t>
            </a:r>
            <a:r>
              <a:rPr lang="en-AU" sz="8800" b="1" dirty="0">
                <a:solidFill>
                  <a:srgbClr val="005DAA"/>
                </a:solidFill>
                <a:latin typeface="Arial Narrow"/>
                <a:cs typeface="Arial Narrow"/>
              </a:rPr>
              <a:t>ACTIVITY</a:t>
            </a:r>
            <a:r>
              <a:rPr lang="en-AU" sz="8800" b="1" dirty="0">
                <a:solidFill>
                  <a:srgbClr val="175EAA"/>
                </a:solidFill>
                <a:latin typeface="Arial Narrow"/>
                <a:cs typeface="Arial Narrow"/>
              </a:rPr>
              <a:t> </a:t>
            </a:r>
          </a:p>
          <a:p>
            <a:pPr marL="0" indent="0">
              <a:buNone/>
            </a:pPr>
            <a:r>
              <a:rPr lang="en-AU" sz="7200" dirty="0"/>
              <a:t>Complete one or more of the History of Antarctic Fishing Worksheets</a:t>
            </a:r>
          </a:p>
          <a:p>
            <a:pPr marL="0" indent="0">
              <a:buNone/>
            </a:pPr>
            <a:r>
              <a:rPr lang="en-AU" sz="7200" dirty="0"/>
              <a:t>How do you think attitudes to harvesting marine creatures from the ocean changed over time?</a:t>
            </a:r>
          </a:p>
        </p:txBody>
      </p:sp>
      <p:sp>
        <p:nvSpPr>
          <p:cNvPr id="4" name="Down Arrow 3"/>
          <p:cNvSpPr/>
          <p:nvPr/>
        </p:nvSpPr>
        <p:spPr>
          <a:xfrm>
            <a:off x="128102" y="1084526"/>
            <a:ext cx="2557275" cy="3404347"/>
          </a:xfrm>
          <a:prstGeom prst="downArrow">
            <a:avLst/>
          </a:prstGeom>
          <a:solidFill>
            <a:srgbClr val="00B19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84787" y="1119324"/>
            <a:ext cx="1446082" cy="369332"/>
          </a:xfrm>
          <a:prstGeom prst="rect">
            <a:avLst/>
          </a:prstGeom>
          <a:noFill/>
        </p:spPr>
        <p:txBody>
          <a:bodyPr wrap="square" rtlCol="0">
            <a:spAutoFit/>
          </a:bodyPr>
          <a:lstStyle/>
          <a:p>
            <a:pPr algn="ctr"/>
            <a:r>
              <a:rPr lang="en-US">
                <a:solidFill>
                  <a:srgbClr val="FFFFFF"/>
                </a:solidFill>
              </a:rPr>
              <a:t>1790</a:t>
            </a:r>
          </a:p>
        </p:txBody>
      </p:sp>
      <p:sp>
        <p:nvSpPr>
          <p:cNvPr id="8" name="TextBox 7"/>
          <p:cNvSpPr txBox="1"/>
          <p:nvPr/>
        </p:nvSpPr>
        <p:spPr>
          <a:xfrm>
            <a:off x="1025553" y="3846686"/>
            <a:ext cx="755210" cy="369332"/>
          </a:xfrm>
          <a:prstGeom prst="rect">
            <a:avLst/>
          </a:prstGeom>
          <a:noFill/>
        </p:spPr>
        <p:txBody>
          <a:bodyPr wrap="none" rtlCol="0">
            <a:spAutoFit/>
          </a:bodyPr>
          <a:lstStyle/>
          <a:p>
            <a:r>
              <a:rPr lang="en-US">
                <a:solidFill>
                  <a:schemeClr val="bg1"/>
                </a:solidFill>
              </a:rPr>
              <a:t>Today</a:t>
            </a:r>
          </a:p>
        </p:txBody>
      </p:sp>
      <p:pic>
        <p:nvPicPr>
          <p:cNvPr id="11" name="Picture 10" descr="A picture containing dark&#10;&#10;Description automatically generated">
            <a:extLst>
              <a:ext uri="{FF2B5EF4-FFF2-40B4-BE49-F238E27FC236}">
                <a16:creationId xmlns:a16="http://schemas.microsoft.com/office/drawing/2014/main" id="{63E3A599-EBCD-F649-9498-2F4FF98238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8318" y="935399"/>
            <a:ext cx="1765634" cy="1765634"/>
          </a:xfrm>
          <a:prstGeom prst="rect">
            <a:avLst/>
          </a:prstGeom>
        </p:spPr>
      </p:pic>
      <p:pic>
        <p:nvPicPr>
          <p:cNvPr id="13" name="Picture 12" descr="Logo&#10;&#10;Description automatically generated with medium confidence">
            <a:extLst>
              <a:ext uri="{FF2B5EF4-FFF2-40B4-BE49-F238E27FC236}">
                <a16:creationId xmlns:a16="http://schemas.microsoft.com/office/drawing/2014/main" id="{178E1443-BC3C-A241-A73D-581DC6093F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5553" y="3056947"/>
            <a:ext cx="1188996" cy="789739"/>
          </a:xfrm>
          <a:prstGeom prst="rect">
            <a:avLst/>
          </a:prstGeom>
        </p:spPr>
      </p:pic>
      <p:pic>
        <p:nvPicPr>
          <p:cNvPr id="14" name="Picture 13" descr="Logo&#10;&#10;Description automatically generated with medium confidence">
            <a:extLst>
              <a:ext uri="{FF2B5EF4-FFF2-40B4-BE49-F238E27FC236}">
                <a16:creationId xmlns:a16="http://schemas.microsoft.com/office/drawing/2014/main" id="{5C08F117-570A-A440-B186-B0CEDEC5EE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866340" y="2480791"/>
            <a:ext cx="914423" cy="607366"/>
          </a:xfrm>
          <a:prstGeom prst="rect">
            <a:avLst/>
          </a:prstGeom>
        </p:spPr>
      </p:pic>
    </p:spTree>
    <p:extLst>
      <p:ext uri="{BB962C8B-B14F-4D97-AF65-F5344CB8AC3E}">
        <p14:creationId xmlns:p14="http://schemas.microsoft.com/office/powerpoint/2010/main" val="238413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51" y="93912"/>
            <a:ext cx="8939150" cy="758428"/>
          </a:xfrm>
        </p:spPr>
        <p:txBody>
          <a:bodyPr>
            <a:normAutofit/>
          </a:bodyPr>
          <a:lstStyle/>
          <a:p>
            <a:r>
              <a:rPr lang="en-AU"/>
              <a:t>HISTORY OF ANTARCTIC </a:t>
            </a:r>
            <a:r>
              <a:rPr lang="en-AU" noProof="0"/>
              <a:t>FISHING</a:t>
            </a:r>
            <a:endParaRPr lang="en-AU" sz="2200" noProof="0"/>
          </a:p>
        </p:txBody>
      </p:sp>
      <p:sp>
        <p:nvSpPr>
          <p:cNvPr id="3" name="Content Placeholder 2"/>
          <p:cNvSpPr>
            <a:spLocks noGrp="1"/>
          </p:cNvSpPr>
          <p:nvPr>
            <p:ph idx="1"/>
          </p:nvPr>
        </p:nvSpPr>
        <p:spPr>
          <a:xfrm>
            <a:off x="684786" y="2505519"/>
            <a:ext cx="8100413" cy="1886627"/>
          </a:xfrm>
        </p:spPr>
        <p:txBody>
          <a:bodyPr>
            <a:normAutofit fontScale="32500" lnSpcReduction="20000"/>
          </a:bodyPr>
          <a:lstStyle/>
          <a:p>
            <a:pPr marL="0" indent="0">
              <a:buNone/>
            </a:pPr>
            <a:r>
              <a:rPr lang="en-AU" sz="8800" b="1" dirty="0">
                <a:solidFill>
                  <a:srgbClr val="175EAA"/>
                </a:solidFill>
                <a:latin typeface="Arial Narrow"/>
                <a:cs typeface="Arial Narrow"/>
              </a:rPr>
              <a:t>MAHI / </a:t>
            </a:r>
            <a:r>
              <a:rPr lang="en-AU" sz="8800" b="1" dirty="0">
                <a:solidFill>
                  <a:srgbClr val="005DAA"/>
                </a:solidFill>
                <a:latin typeface="Arial Narrow"/>
                <a:cs typeface="Arial Narrow"/>
              </a:rPr>
              <a:t>ACTIVITY</a:t>
            </a:r>
            <a:r>
              <a:rPr lang="en-AU" sz="8800" b="1" dirty="0">
                <a:solidFill>
                  <a:srgbClr val="175EAA"/>
                </a:solidFill>
                <a:latin typeface="Arial Narrow"/>
                <a:cs typeface="Arial Narrow"/>
              </a:rPr>
              <a:t> </a:t>
            </a:r>
          </a:p>
          <a:p>
            <a:pPr marL="0" indent="0">
              <a:buNone/>
            </a:pPr>
            <a:r>
              <a:rPr lang="en-AU" sz="7200" dirty="0"/>
              <a:t>Complete one or more of the History of Antarctic Fishing Worksheets and / or use the websites provided on the following slide to create a timeline of key moments in the history of Antarctic fishing</a:t>
            </a:r>
          </a:p>
        </p:txBody>
      </p:sp>
      <p:sp>
        <p:nvSpPr>
          <p:cNvPr id="4" name="Down Arrow 3"/>
          <p:cNvSpPr/>
          <p:nvPr/>
        </p:nvSpPr>
        <p:spPr>
          <a:xfrm rot="16200000">
            <a:off x="4183578" y="-2462858"/>
            <a:ext cx="1102835" cy="8100413"/>
          </a:xfrm>
          <a:prstGeom prst="downArrow">
            <a:avLst/>
          </a:prstGeom>
          <a:solidFill>
            <a:srgbClr val="00B19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42992" y="1421220"/>
            <a:ext cx="1446082" cy="369332"/>
          </a:xfrm>
          <a:prstGeom prst="rect">
            <a:avLst/>
          </a:prstGeom>
          <a:noFill/>
        </p:spPr>
        <p:txBody>
          <a:bodyPr wrap="square" rtlCol="0">
            <a:spAutoFit/>
          </a:bodyPr>
          <a:lstStyle/>
          <a:p>
            <a:pPr algn="ctr"/>
            <a:r>
              <a:rPr lang="en-US" dirty="0">
                <a:solidFill>
                  <a:srgbClr val="FFFFFF"/>
                </a:solidFill>
              </a:rPr>
              <a:t>1700s</a:t>
            </a:r>
          </a:p>
        </p:txBody>
      </p:sp>
      <p:sp>
        <p:nvSpPr>
          <p:cNvPr id="8" name="TextBox 7"/>
          <p:cNvSpPr txBox="1"/>
          <p:nvPr/>
        </p:nvSpPr>
        <p:spPr>
          <a:xfrm>
            <a:off x="1025553" y="3846686"/>
            <a:ext cx="755210" cy="369332"/>
          </a:xfrm>
          <a:prstGeom prst="rect">
            <a:avLst/>
          </a:prstGeom>
          <a:noFill/>
        </p:spPr>
        <p:txBody>
          <a:bodyPr wrap="none" rtlCol="0">
            <a:spAutoFit/>
          </a:bodyPr>
          <a:lstStyle/>
          <a:p>
            <a:r>
              <a:rPr lang="en-US" dirty="0">
                <a:solidFill>
                  <a:schemeClr val="bg1"/>
                </a:solidFill>
              </a:rPr>
              <a:t>Today</a:t>
            </a:r>
          </a:p>
        </p:txBody>
      </p:sp>
      <p:sp>
        <p:nvSpPr>
          <p:cNvPr id="10" name="TextBox 9">
            <a:extLst>
              <a:ext uri="{FF2B5EF4-FFF2-40B4-BE49-F238E27FC236}">
                <a16:creationId xmlns:a16="http://schemas.microsoft.com/office/drawing/2014/main" id="{18AC42E7-C5FB-6E4E-A62D-73FDFDC84702}"/>
              </a:ext>
            </a:extLst>
          </p:cNvPr>
          <p:cNvSpPr txBox="1"/>
          <p:nvPr/>
        </p:nvSpPr>
        <p:spPr>
          <a:xfrm>
            <a:off x="7385923" y="1402682"/>
            <a:ext cx="1446082" cy="369332"/>
          </a:xfrm>
          <a:prstGeom prst="rect">
            <a:avLst/>
          </a:prstGeom>
          <a:noFill/>
        </p:spPr>
        <p:txBody>
          <a:bodyPr wrap="square" rtlCol="0">
            <a:spAutoFit/>
          </a:bodyPr>
          <a:lstStyle/>
          <a:p>
            <a:pPr algn="ctr"/>
            <a:r>
              <a:rPr lang="en-US" dirty="0">
                <a:solidFill>
                  <a:srgbClr val="FFFFFF"/>
                </a:solidFill>
              </a:rPr>
              <a:t>Current Day</a:t>
            </a:r>
          </a:p>
        </p:txBody>
      </p:sp>
      <p:sp>
        <p:nvSpPr>
          <p:cNvPr id="6" name="TextBox 5">
            <a:extLst>
              <a:ext uri="{FF2B5EF4-FFF2-40B4-BE49-F238E27FC236}">
                <a16:creationId xmlns:a16="http://schemas.microsoft.com/office/drawing/2014/main" id="{FAF34238-F99C-1840-BCD6-B0AF066BDDCE}"/>
              </a:ext>
            </a:extLst>
          </p:cNvPr>
          <p:cNvSpPr txBox="1"/>
          <p:nvPr/>
        </p:nvSpPr>
        <p:spPr>
          <a:xfrm>
            <a:off x="4049260" y="2023278"/>
            <a:ext cx="1045479" cy="369332"/>
          </a:xfrm>
          <a:prstGeom prst="rect">
            <a:avLst/>
          </a:prstGeom>
          <a:noFill/>
        </p:spPr>
        <p:txBody>
          <a:bodyPr wrap="none" rtlCol="0">
            <a:spAutoFit/>
          </a:bodyPr>
          <a:lstStyle/>
          <a:p>
            <a:r>
              <a:rPr lang="en-US" dirty="0"/>
              <a:t>Time line</a:t>
            </a:r>
          </a:p>
        </p:txBody>
      </p:sp>
    </p:spTree>
    <p:extLst>
      <p:ext uri="{BB962C8B-B14F-4D97-AF65-F5344CB8AC3E}">
        <p14:creationId xmlns:p14="http://schemas.microsoft.com/office/powerpoint/2010/main" val="199858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ice, nature, outdoor, clouds&#10;&#10;Description automatically generated">
            <a:extLst>
              <a:ext uri="{FF2B5EF4-FFF2-40B4-BE49-F238E27FC236}">
                <a16:creationId xmlns:a16="http://schemas.microsoft.com/office/drawing/2014/main" id="{C212F1E5-5B8F-3D4A-A6C5-7C3894AAB4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94959" y="1315904"/>
            <a:ext cx="4791841" cy="3198033"/>
          </a:xfrm>
          <a:prstGeom prst="rect">
            <a:avLst/>
          </a:prstGeom>
        </p:spPr>
      </p:pic>
      <p:sp>
        <p:nvSpPr>
          <p:cNvPr id="2" name="Title 1">
            <a:extLst>
              <a:ext uri="{FF2B5EF4-FFF2-40B4-BE49-F238E27FC236}">
                <a16:creationId xmlns:a16="http://schemas.microsoft.com/office/drawing/2014/main" id="{6032A585-4A46-0F46-B041-AE7FFEE169E8}"/>
              </a:ext>
            </a:extLst>
          </p:cNvPr>
          <p:cNvSpPr>
            <a:spLocks noGrp="1"/>
          </p:cNvSpPr>
          <p:nvPr>
            <p:ph type="title"/>
          </p:nvPr>
        </p:nvSpPr>
        <p:spPr/>
        <p:txBody>
          <a:bodyPr/>
          <a:lstStyle/>
          <a:p>
            <a:r>
              <a:rPr lang="en-US" dirty="0"/>
              <a:t>TEST YOUR KNOWLEDGE!</a:t>
            </a:r>
          </a:p>
        </p:txBody>
      </p:sp>
      <p:sp>
        <p:nvSpPr>
          <p:cNvPr id="3" name="Content Placeholder 2">
            <a:extLst>
              <a:ext uri="{FF2B5EF4-FFF2-40B4-BE49-F238E27FC236}">
                <a16:creationId xmlns:a16="http://schemas.microsoft.com/office/drawing/2014/main" id="{C3A01E16-CF9B-0140-8A19-81441987A8A9}"/>
              </a:ext>
            </a:extLst>
          </p:cNvPr>
          <p:cNvSpPr>
            <a:spLocks noGrp="1"/>
          </p:cNvSpPr>
          <p:nvPr>
            <p:ph idx="1"/>
          </p:nvPr>
        </p:nvSpPr>
        <p:spPr>
          <a:xfrm>
            <a:off x="457200" y="1200151"/>
            <a:ext cx="3032234" cy="3039793"/>
          </a:xfrm>
        </p:spPr>
        <p:txBody>
          <a:bodyPr/>
          <a:lstStyle/>
          <a:p>
            <a:r>
              <a:rPr lang="en-US" dirty="0"/>
              <a:t>Play the MSC </a:t>
            </a:r>
            <a:r>
              <a:rPr lang="en-US" dirty="0">
                <a:solidFill>
                  <a:srgbClr val="00B194"/>
                </a:solidFill>
                <a:hlinkClick r:id="rId4">
                  <a:extLst>
                    <a:ext uri="{A12FA001-AC4F-418D-AE19-62706E023703}">
                      <ahyp:hlinkClr xmlns:ahyp="http://schemas.microsoft.com/office/drawing/2018/hyperlinkcolor" val="tx"/>
                    </a:ext>
                  </a:extLst>
                </a:hlinkClick>
              </a:rPr>
              <a:t>History of Antarctic Fishing Kahoot!</a:t>
            </a:r>
            <a:endParaRPr lang="en-US" dirty="0">
              <a:solidFill>
                <a:srgbClr val="00B194"/>
              </a:solidFill>
            </a:endParaRPr>
          </a:p>
        </p:txBody>
      </p:sp>
      <p:pic>
        <p:nvPicPr>
          <p:cNvPr id="5" name="Picture 4" descr="A screenshot of a cell phone&#10;&#10;Description automatically generated with medium confidence">
            <a:extLst>
              <a:ext uri="{FF2B5EF4-FFF2-40B4-BE49-F238E27FC236}">
                <a16:creationId xmlns:a16="http://schemas.microsoft.com/office/drawing/2014/main" id="{6A59AC7F-AE83-0445-9198-50F1E89AB0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59795">
            <a:off x="3105938" y="1957327"/>
            <a:ext cx="1329497" cy="2684079"/>
          </a:xfrm>
          <a:prstGeom prst="rect">
            <a:avLst/>
          </a:prstGeom>
        </p:spPr>
      </p:pic>
    </p:spTree>
    <p:extLst>
      <p:ext uri="{BB962C8B-B14F-4D97-AF65-F5344CB8AC3E}">
        <p14:creationId xmlns:p14="http://schemas.microsoft.com/office/powerpoint/2010/main" val="3391722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96" y="185706"/>
            <a:ext cx="8471204" cy="627528"/>
          </a:xfrm>
        </p:spPr>
        <p:txBody>
          <a:bodyPr>
            <a:normAutofit/>
          </a:bodyPr>
          <a:lstStyle/>
          <a:p>
            <a:r>
              <a:rPr lang="en-US" sz="3200">
                <a:latin typeface="Arial Narrow"/>
                <a:cs typeface="Arial Narrow"/>
              </a:rPr>
              <a:t>MIHI / INTRODUCTION</a:t>
            </a:r>
            <a:r>
              <a:rPr lang="en-US" sz="3200"/>
              <a:t>	</a:t>
            </a:r>
          </a:p>
        </p:txBody>
      </p:sp>
      <p:pic>
        <p:nvPicPr>
          <p:cNvPr id="15" name="Picture 14" descr="Blue_Seabre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18494" y="663153"/>
            <a:ext cx="1719264" cy="1318991"/>
          </a:xfrm>
          <a:prstGeom prst="rect">
            <a:avLst/>
          </a:prstGeom>
        </p:spPr>
      </p:pic>
      <p:sp>
        <p:nvSpPr>
          <p:cNvPr id="19" name="Oval Callout 18"/>
          <p:cNvSpPr/>
          <p:nvPr/>
        </p:nvSpPr>
        <p:spPr>
          <a:xfrm>
            <a:off x="720065" y="3206148"/>
            <a:ext cx="5071792" cy="1123008"/>
          </a:xfrm>
          <a:prstGeom prst="wedgeEllipseCallout">
            <a:avLst>
              <a:gd name="adj1" fmla="val 56974"/>
              <a:gd name="adj2" fmla="val 45856"/>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a:solidFill>
                  <a:srgbClr val="175EAA"/>
                </a:solidFill>
                <a:latin typeface="Arial Narrow"/>
                <a:cs typeface="Arial Narrow"/>
              </a:rPr>
              <a:t>No more sushi! No more fishing! </a:t>
            </a:r>
          </a:p>
          <a:p>
            <a:pPr algn="ctr"/>
            <a:r>
              <a:rPr lang="en-US" sz="2000">
                <a:solidFill>
                  <a:srgbClr val="175EAA"/>
                </a:solidFill>
                <a:latin typeface="Arial Narrow"/>
                <a:cs typeface="Arial Narrow"/>
              </a:rPr>
              <a:t>No more fish &amp; chips! No more</a:t>
            </a:r>
            <a:r>
              <a:rPr lang="mr-IN" sz="2000">
                <a:solidFill>
                  <a:srgbClr val="175EAA"/>
                </a:solidFill>
                <a:latin typeface="Arial Narrow"/>
                <a:cs typeface="Arial Narrow"/>
              </a:rPr>
              <a:t>…</a:t>
            </a:r>
            <a:r>
              <a:rPr lang="mi-NZ" sz="2000">
                <a:solidFill>
                  <a:srgbClr val="175EAA"/>
                </a:solidFill>
                <a:latin typeface="Arial Narrow"/>
                <a:cs typeface="Arial Narrow"/>
              </a:rPr>
              <a:t>.?</a:t>
            </a:r>
            <a:endParaRPr lang="en-US" sz="2000">
              <a:solidFill>
                <a:srgbClr val="175EAA"/>
              </a:solidFill>
              <a:latin typeface="Arial Narrow"/>
              <a:cs typeface="Arial Narrow"/>
            </a:endParaRPr>
          </a:p>
        </p:txBody>
      </p:sp>
      <p:sp>
        <p:nvSpPr>
          <p:cNvPr id="21" name="Oval Callout 20"/>
          <p:cNvSpPr/>
          <p:nvPr/>
        </p:nvSpPr>
        <p:spPr>
          <a:xfrm>
            <a:off x="139396" y="1050279"/>
            <a:ext cx="4770446" cy="1849603"/>
          </a:xfrm>
          <a:prstGeom prst="wedgeEllipseCallout">
            <a:avLst>
              <a:gd name="adj1" fmla="val 54653"/>
              <a:gd name="adj2" fmla="val -29963"/>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400">
                <a:solidFill>
                  <a:srgbClr val="175EAA"/>
                </a:solidFill>
                <a:latin typeface="Arial"/>
                <a:cs typeface="Arial"/>
              </a:rPr>
              <a:t>Can you imagine a world without fish?</a:t>
            </a:r>
          </a:p>
        </p:txBody>
      </p:sp>
      <p:sp>
        <p:nvSpPr>
          <p:cNvPr id="22" name="Oval Callout 21"/>
          <p:cNvSpPr/>
          <p:nvPr/>
        </p:nvSpPr>
        <p:spPr>
          <a:xfrm>
            <a:off x="5791858" y="1640204"/>
            <a:ext cx="3136516" cy="1955177"/>
          </a:xfrm>
          <a:prstGeom prst="wedgeEllipseCallout">
            <a:avLst>
              <a:gd name="adj1" fmla="val -54196"/>
              <a:gd name="adj2" fmla="val 18086"/>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a:solidFill>
                  <a:srgbClr val="175EAA"/>
                </a:solidFill>
                <a:latin typeface="Arial"/>
                <a:cs typeface="Arial"/>
              </a:rPr>
              <a:t>What would that be like?</a:t>
            </a:r>
          </a:p>
        </p:txBody>
      </p:sp>
      <p:pic>
        <p:nvPicPr>
          <p:cNvPr id="23" name="Picture 22" descr="Blue_Seabrea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52402" y="2219529"/>
            <a:ext cx="1514879" cy="1318991"/>
          </a:xfrm>
          <a:prstGeom prst="rect">
            <a:avLst/>
          </a:prstGeom>
        </p:spPr>
      </p:pic>
      <p:pic>
        <p:nvPicPr>
          <p:cNvPr id="24" name="Picture 23" descr="Blue_Seabrea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6190290" y="3776404"/>
            <a:ext cx="1173137" cy="1049064"/>
          </a:xfrm>
          <a:prstGeom prst="rect">
            <a:avLst/>
          </a:prstGeom>
        </p:spPr>
      </p:pic>
    </p:spTree>
    <p:extLst>
      <p:ext uri="{BB962C8B-B14F-4D97-AF65-F5344CB8AC3E}">
        <p14:creationId xmlns:p14="http://schemas.microsoft.com/office/powerpoint/2010/main" val="361037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noProof="0"/>
              <a:t>MIHI / INTRODUCTION</a:t>
            </a:r>
            <a:endParaRPr lang="en-AU" noProof="0"/>
          </a:p>
        </p:txBody>
      </p:sp>
      <p:sp>
        <p:nvSpPr>
          <p:cNvPr id="4" name="Content Placeholder 3"/>
          <p:cNvSpPr>
            <a:spLocks noGrp="1"/>
          </p:cNvSpPr>
          <p:nvPr>
            <p:ph sz="half" idx="4294967295"/>
          </p:nvPr>
        </p:nvSpPr>
        <p:spPr>
          <a:xfrm>
            <a:off x="457200" y="1656224"/>
            <a:ext cx="7561267" cy="3098983"/>
          </a:xfrm>
          <a:prstGeom prst="rect">
            <a:avLst/>
          </a:prstGeom>
        </p:spPr>
        <p:txBody>
          <a:bodyPr>
            <a:normAutofit/>
          </a:bodyPr>
          <a:lstStyle/>
          <a:p>
            <a:pPr marL="0" indent="0" algn="ctr">
              <a:buNone/>
            </a:pPr>
            <a:r>
              <a:rPr lang="en-AU" sz="2700" noProof="0" dirty="0">
                <a:solidFill>
                  <a:srgbClr val="175EAA"/>
                </a:solidFill>
                <a:latin typeface="Arial"/>
                <a:cs typeface="Arial"/>
              </a:rPr>
              <a:t>The good news is… </a:t>
            </a:r>
            <a:r>
              <a:rPr lang="en-AU" sz="2300" noProof="0" dirty="0">
                <a:latin typeface="Arial"/>
                <a:cs typeface="Arial"/>
              </a:rPr>
              <a:t>some special people are working hard to make sure this doesn’t happen!</a:t>
            </a:r>
          </a:p>
        </p:txBody>
      </p:sp>
      <p:pic>
        <p:nvPicPr>
          <p:cNvPr id="6" name="Picture 5" descr="A picture containing text, clock&#10;&#10;Description automatically generated">
            <a:extLst>
              <a:ext uri="{FF2B5EF4-FFF2-40B4-BE49-F238E27FC236}">
                <a16:creationId xmlns:a16="http://schemas.microsoft.com/office/drawing/2014/main" id="{A5DF8ECC-C0C6-D74F-B842-0AE9CDB0E022}"/>
              </a:ext>
            </a:extLst>
          </p:cNvPr>
          <p:cNvPicPr>
            <a:picLocks noChangeAspect="1"/>
          </p:cNvPicPr>
          <p:nvPr/>
        </p:nvPicPr>
        <p:blipFill>
          <a:blip r:embed="rId3" cstate="print">
            <a:alphaModFix/>
            <a:extLst>
              <a:ext uri="{28A0092B-C50C-407E-A947-70E740481C1C}">
                <a14:useLocalDpi xmlns:a14="http://schemas.microsoft.com/office/drawing/2010/main"/>
              </a:ext>
            </a:extLst>
          </a:blip>
          <a:stretch>
            <a:fillRect/>
          </a:stretch>
        </p:blipFill>
        <p:spPr>
          <a:xfrm>
            <a:off x="1825678" y="3109929"/>
            <a:ext cx="2540232" cy="872955"/>
          </a:xfrm>
          <a:prstGeom prst="rect">
            <a:avLst/>
          </a:prstGeom>
        </p:spPr>
      </p:pic>
      <p:pic>
        <p:nvPicPr>
          <p:cNvPr id="7" name="Picture 6">
            <a:extLst>
              <a:ext uri="{FF2B5EF4-FFF2-40B4-BE49-F238E27FC236}">
                <a16:creationId xmlns:a16="http://schemas.microsoft.com/office/drawing/2014/main" id="{97EDDD33-2D25-D649-8AE0-15E733D4AE3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78091" y="2906486"/>
            <a:ext cx="1785257" cy="1279842"/>
          </a:xfrm>
          <a:prstGeom prst="rect">
            <a:avLst/>
          </a:prstGeom>
        </p:spPr>
      </p:pic>
    </p:spTree>
    <p:extLst>
      <p:ext uri="{BB962C8B-B14F-4D97-AF65-F5344CB8AC3E}">
        <p14:creationId xmlns:p14="http://schemas.microsoft.com/office/powerpoint/2010/main" val="56862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1A8A6-90BA-844E-A7F6-20AEDB5B3EB0}"/>
              </a:ext>
            </a:extLst>
          </p:cNvPr>
          <p:cNvSpPr>
            <a:spLocks noGrp="1"/>
          </p:cNvSpPr>
          <p:nvPr>
            <p:ph type="title"/>
          </p:nvPr>
        </p:nvSpPr>
        <p:spPr/>
        <p:txBody>
          <a:bodyPr/>
          <a:lstStyle/>
          <a:p>
            <a:r>
              <a:rPr lang="en-US" dirty="0"/>
              <a:t>WHAKAPAPA - TANGAROA</a:t>
            </a:r>
          </a:p>
        </p:txBody>
      </p:sp>
      <p:sp>
        <p:nvSpPr>
          <p:cNvPr id="3" name="Content Placeholder 2">
            <a:extLst>
              <a:ext uri="{FF2B5EF4-FFF2-40B4-BE49-F238E27FC236}">
                <a16:creationId xmlns:a16="http://schemas.microsoft.com/office/drawing/2014/main" id="{7BEBA7F7-75D1-664C-BBE7-17D16BBB1E03}"/>
              </a:ext>
            </a:extLst>
          </p:cNvPr>
          <p:cNvSpPr>
            <a:spLocks noGrp="1"/>
          </p:cNvSpPr>
          <p:nvPr>
            <p:ph idx="1"/>
          </p:nvPr>
        </p:nvSpPr>
        <p:spPr>
          <a:xfrm>
            <a:off x="170481" y="1102803"/>
            <a:ext cx="5554763" cy="3686174"/>
          </a:xfrm>
        </p:spPr>
        <p:txBody>
          <a:bodyPr>
            <a:normAutofit fontScale="62500" lnSpcReduction="20000"/>
          </a:bodyPr>
          <a:lstStyle/>
          <a:p>
            <a:pPr marL="0" indent="0">
              <a:buNone/>
            </a:pPr>
            <a:r>
              <a:rPr lang="en-AU" b="1" dirty="0">
                <a:solidFill>
                  <a:srgbClr val="00B194"/>
                </a:solidFill>
                <a:latin typeface="Arial Narrow"/>
                <a:cs typeface="Arial Narrow"/>
              </a:rPr>
              <a:t>KŌRERORERO / DISCUSSION</a:t>
            </a:r>
            <a:endParaRPr lang="en-AU" b="1" dirty="0">
              <a:solidFill>
                <a:srgbClr val="175EAA"/>
              </a:solidFill>
              <a:latin typeface="Arial Narrow"/>
              <a:cs typeface="Arial Narrow"/>
            </a:endParaRPr>
          </a:p>
          <a:p>
            <a:r>
              <a:rPr lang="en-US" dirty="0"/>
              <a:t>According to one Māori creation tradition the god of the sea and ancestor of fish is Tangaroa, the son of </a:t>
            </a:r>
            <a:r>
              <a:rPr lang="en-US" dirty="0" err="1"/>
              <a:t>Ranginui</a:t>
            </a:r>
            <a:r>
              <a:rPr lang="en-US" dirty="0"/>
              <a:t> (sky father) and </a:t>
            </a:r>
            <a:r>
              <a:rPr lang="en-US" dirty="0" err="1"/>
              <a:t>Papatūānuku</a:t>
            </a:r>
            <a:r>
              <a:rPr lang="en-US" dirty="0"/>
              <a:t> (earth mother). </a:t>
            </a:r>
          </a:p>
          <a:p>
            <a:r>
              <a:rPr lang="en-US" dirty="0"/>
              <a:t>Tangaroa’s son Punga was the father of </a:t>
            </a:r>
            <a:r>
              <a:rPr lang="en-US" dirty="0" err="1"/>
              <a:t>Ikatere</a:t>
            </a:r>
            <a:r>
              <a:rPr lang="en-US" dirty="0"/>
              <a:t> and </a:t>
            </a:r>
            <a:r>
              <a:rPr lang="en-US" dirty="0" err="1"/>
              <a:t>Tūtewehiwehi</a:t>
            </a:r>
            <a:r>
              <a:rPr lang="en-US" dirty="0"/>
              <a:t>. </a:t>
            </a:r>
            <a:r>
              <a:rPr lang="en-US" dirty="0" err="1"/>
              <a:t>Ikatere</a:t>
            </a:r>
            <a:r>
              <a:rPr lang="en-US" dirty="0"/>
              <a:t> went to the sea. He and his children became fish. </a:t>
            </a:r>
          </a:p>
          <a:p>
            <a:r>
              <a:rPr lang="en-US" dirty="0"/>
              <a:t>All sea creatures are part of this whakapapa or family tree. Whakapapa connects us, with the ocean and creatures that live there.</a:t>
            </a:r>
          </a:p>
        </p:txBody>
      </p:sp>
      <p:pic>
        <p:nvPicPr>
          <p:cNvPr id="5" name="Picture 4" descr="A picture containing ground, outdoor, mammal, black&#10;&#10;Description automatically generated">
            <a:extLst>
              <a:ext uri="{FF2B5EF4-FFF2-40B4-BE49-F238E27FC236}">
                <a16:creationId xmlns:a16="http://schemas.microsoft.com/office/drawing/2014/main" id="{1A6D575B-D240-6C4B-B571-74FCC291D0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5244" y="1948427"/>
            <a:ext cx="3138719" cy="2092271"/>
          </a:xfrm>
          <a:prstGeom prst="rect">
            <a:avLst/>
          </a:prstGeom>
        </p:spPr>
      </p:pic>
    </p:spTree>
    <p:extLst>
      <p:ext uri="{BB962C8B-B14F-4D97-AF65-F5344CB8AC3E}">
        <p14:creationId xmlns:p14="http://schemas.microsoft.com/office/powerpoint/2010/main" val="2688665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90657-317A-6C40-A482-AED13BC2DD54}"/>
              </a:ext>
            </a:extLst>
          </p:cNvPr>
          <p:cNvSpPr>
            <a:spLocks noGrp="1"/>
          </p:cNvSpPr>
          <p:nvPr>
            <p:ph type="title"/>
          </p:nvPr>
        </p:nvSpPr>
        <p:spPr/>
        <p:txBody>
          <a:bodyPr/>
          <a:lstStyle/>
          <a:p>
            <a:r>
              <a:rPr lang="en-US" dirty="0"/>
              <a:t>SOUTHERN OCEAN</a:t>
            </a:r>
          </a:p>
        </p:txBody>
      </p:sp>
      <p:sp>
        <p:nvSpPr>
          <p:cNvPr id="3" name="Content Placeholder 2">
            <a:extLst>
              <a:ext uri="{FF2B5EF4-FFF2-40B4-BE49-F238E27FC236}">
                <a16:creationId xmlns:a16="http://schemas.microsoft.com/office/drawing/2014/main" id="{CC47A342-5688-8D45-8EDC-0A94F35A748E}"/>
              </a:ext>
            </a:extLst>
          </p:cNvPr>
          <p:cNvSpPr>
            <a:spLocks noGrp="1"/>
          </p:cNvSpPr>
          <p:nvPr>
            <p:ph idx="1"/>
          </p:nvPr>
        </p:nvSpPr>
        <p:spPr>
          <a:xfrm>
            <a:off x="457200" y="1200151"/>
            <a:ext cx="2564969" cy="3039793"/>
          </a:xfrm>
        </p:spPr>
        <p:txBody>
          <a:bodyPr>
            <a:normAutofit fontScale="77500" lnSpcReduction="20000"/>
          </a:bodyPr>
          <a:lstStyle/>
          <a:p>
            <a:pPr marL="0" indent="0">
              <a:buNone/>
            </a:pPr>
            <a:r>
              <a:rPr lang="en-AU" dirty="0" err="1"/>
              <a:t>Te</a:t>
            </a:r>
            <a:r>
              <a:rPr lang="en-AU" dirty="0"/>
              <a:t> Moana-</a:t>
            </a:r>
            <a:r>
              <a:rPr lang="en-AU" dirty="0" err="1"/>
              <a:t>tāpokopoko</a:t>
            </a:r>
            <a:r>
              <a:rPr lang="en-AU" dirty="0"/>
              <a:t>-a-</a:t>
            </a:r>
            <a:r>
              <a:rPr lang="en-AU" dirty="0" err="1"/>
              <a:t>Tāwhaki</a:t>
            </a:r>
            <a:r>
              <a:rPr lang="en-AU" dirty="0"/>
              <a:t> or the Southern Ocean is the area of ocean that surrounds Antarctica</a:t>
            </a:r>
            <a:endParaRPr lang="en-US" dirty="0"/>
          </a:p>
        </p:txBody>
      </p:sp>
      <p:pic>
        <p:nvPicPr>
          <p:cNvPr id="5" name="Picture 4" descr="A large iceberg in the ocean&#10;&#10;Description automatically generated with medium confidence">
            <a:extLst>
              <a:ext uri="{FF2B5EF4-FFF2-40B4-BE49-F238E27FC236}">
                <a16:creationId xmlns:a16="http://schemas.microsoft.com/office/drawing/2014/main" id="{BC250B52-A5BB-B541-8195-4E37C404B6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54757" y="929993"/>
            <a:ext cx="5694775" cy="3404088"/>
          </a:xfrm>
          <a:prstGeom prst="rect">
            <a:avLst/>
          </a:prstGeom>
        </p:spPr>
      </p:pic>
    </p:spTree>
    <p:extLst>
      <p:ext uri="{BB962C8B-B14F-4D97-AF65-F5344CB8AC3E}">
        <p14:creationId xmlns:p14="http://schemas.microsoft.com/office/powerpoint/2010/main" val="1420225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a:extLst>
              <a:ext uri="{28A0092B-C50C-407E-A947-70E740481C1C}">
                <a14:useLocalDpi xmlns:a14="http://schemas.microsoft.com/office/drawing/2010/main"/>
              </a:ext>
            </a:extLst>
          </a:blip>
          <a:srcRect/>
          <a:stretch>
            <a:fillRect/>
          </a:stretch>
        </p:blipFill>
        <p:spPr bwMode="auto">
          <a:xfrm>
            <a:off x="360586" y="852341"/>
            <a:ext cx="4719171" cy="3726629"/>
          </a:xfrm>
          <a:prstGeom prst="rect">
            <a:avLst/>
          </a:prstGeom>
          <a:noFill/>
          <a:ln>
            <a:noFill/>
          </a:ln>
        </p:spPr>
      </p:pic>
      <p:graphicFrame>
        <p:nvGraphicFramePr>
          <p:cNvPr id="5" name="Content Placeholder 4"/>
          <p:cNvGraphicFramePr>
            <a:graphicFrameLocks noGrp="1"/>
          </p:cNvGraphicFramePr>
          <p:nvPr>
            <p:ph sz="half" idx="1"/>
            <p:extLst>
              <p:ext uri="{D42A27DB-BD31-4B8C-83A1-F6EECF244321}">
                <p14:modId xmlns:p14="http://schemas.microsoft.com/office/powerpoint/2010/main" val="3022178787"/>
              </p:ext>
            </p:extLst>
          </p:nvPr>
        </p:nvGraphicFramePr>
        <p:xfrm>
          <a:off x="5079757" y="1148906"/>
          <a:ext cx="3786702" cy="3347672"/>
        </p:xfrm>
        <a:graphic>
          <a:graphicData uri="http://schemas.openxmlformats.org/drawingml/2006/table">
            <a:tbl>
              <a:tblPr firstRow="1" bandRow="1">
                <a:tableStyleId>{5C22544A-7EE6-4342-B048-85BDC9FD1C3A}</a:tableStyleId>
              </a:tblPr>
              <a:tblGrid>
                <a:gridCol w="1262234">
                  <a:extLst>
                    <a:ext uri="{9D8B030D-6E8A-4147-A177-3AD203B41FA5}">
                      <a16:colId xmlns:a16="http://schemas.microsoft.com/office/drawing/2014/main" val="20000"/>
                    </a:ext>
                  </a:extLst>
                </a:gridCol>
                <a:gridCol w="1262234">
                  <a:extLst>
                    <a:ext uri="{9D8B030D-6E8A-4147-A177-3AD203B41FA5}">
                      <a16:colId xmlns:a16="http://schemas.microsoft.com/office/drawing/2014/main" val="20001"/>
                    </a:ext>
                  </a:extLst>
                </a:gridCol>
                <a:gridCol w="1262234">
                  <a:extLst>
                    <a:ext uri="{9D8B030D-6E8A-4147-A177-3AD203B41FA5}">
                      <a16:colId xmlns:a16="http://schemas.microsoft.com/office/drawing/2014/main" val="20002"/>
                    </a:ext>
                  </a:extLst>
                </a:gridCol>
              </a:tblGrid>
              <a:tr h="881116">
                <a:tc gridSpan="3">
                  <a:txBody>
                    <a:bodyPr/>
                    <a:lstStyle/>
                    <a:p>
                      <a:pPr algn="ctr"/>
                      <a:r>
                        <a:rPr lang="en-US" sz="2300" b="0" i="0" baseline="0">
                          <a:latin typeface="Arial"/>
                          <a:cs typeface="Arial"/>
                        </a:rPr>
                        <a:t>Fishing - Antarctica</a:t>
                      </a:r>
                    </a:p>
                    <a:p>
                      <a:pPr algn="ctr"/>
                      <a:r>
                        <a:rPr lang="en-US" sz="2000" b="0" i="0">
                          <a:latin typeface="Arial"/>
                          <a:cs typeface="Arial"/>
                        </a:rPr>
                        <a:t>PRIOR KNOWLEDGE</a:t>
                      </a:r>
                      <a:r>
                        <a:rPr lang="en-US" sz="2000" b="0" i="0" baseline="0">
                          <a:latin typeface="Arial"/>
                          <a:cs typeface="Arial"/>
                        </a:rPr>
                        <a:t> CHART</a:t>
                      </a:r>
                      <a:endParaRPr lang="en-US" sz="2000" b="0" i="0">
                        <a:latin typeface="Arial"/>
                        <a:cs typeface="Arial"/>
                      </a:endParaRPr>
                    </a:p>
                  </a:txBody>
                  <a:tcPr marL="76245" marR="76245" marT="34290" marB="34290" anchor="ctr">
                    <a:solidFill>
                      <a:srgbClr val="175EAA"/>
                    </a:solidFill>
                  </a:tcPr>
                </a:tc>
                <a:tc hMerge="1">
                  <a:txBody>
                    <a:bodyPr/>
                    <a:lstStyle/>
                    <a:p>
                      <a:pPr algn="ctr"/>
                      <a:endParaRPr lang="en-US" dirty="0"/>
                    </a:p>
                  </a:txBody>
                  <a:tcPr marL="76245" marR="76245" anchor="ctr">
                    <a:solidFill>
                      <a:srgbClr val="175EAA"/>
                    </a:solidFill>
                  </a:tcPr>
                </a:tc>
                <a:tc hMerge="1">
                  <a:txBody>
                    <a:bodyPr/>
                    <a:lstStyle/>
                    <a:p>
                      <a:pPr algn="ctr"/>
                      <a:endParaRPr lang="en-US" dirty="0"/>
                    </a:p>
                  </a:txBody>
                  <a:tcPr marL="76245" marR="76245" anchor="ctr">
                    <a:solidFill>
                      <a:srgbClr val="175EAA"/>
                    </a:solidFill>
                  </a:tcPr>
                </a:tc>
                <a:extLst>
                  <a:ext uri="{0D108BD9-81ED-4DB2-BD59-A6C34878D82A}">
                    <a16:rowId xmlns:a16="http://schemas.microsoft.com/office/drawing/2014/main" val="10000"/>
                  </a:ext>
                </a:extLst>
              </a:tr>
              <a:tr h="1195327">
                <a:tc>
                  <a:txBody>
                    <a:bodyPr/>
                    <a:lstStyle/>
                    <a:p>
                      <a:pPr algn="ctr"/>
                      <a:r>
                        <a:rPr lang="en-US" sz="1400">
                          <a:solidFill>
                            <a:schemeClr val="bg1"/>
                          </a:solidFill>
                          <a:latin typeface="Arial"/>
                          <a:cs typeface="Arial"/>
                        </a:rPr>
                        <a:t>What we know</a:t>
                      </a:r>
                    </a:p>
                  </a:txBody>
                  <a:tcPr marL="76245" marR="76245" marT="34290" marB="34290" anchor="ctr">
                    <a:solidFill>
                      <a:srgbClr val="175EAA"/>
                    </a:solidFill>
                  </a:tcPr>
                </a:tc>
                <a:tc>
                  <a:txBody>
                    <a:bodyPr/>
                    <a:lstStyle/>
                    <a:p>
                      <a:pPr algn="ctr"/>
                      <a:r>
                        <a:rPr lang="en-US" sz="1400">
                          <a:solidFill>
                            <a:schemeClr val="bg1"/>
                          </a:solidFill>
                          <a:latin typeface="Arial"/>
                          <a:cs typeface="Arial"/>
                        </a:rPr>
                        <a:t>What we would like to know</a:t>
                      </a:r>
                    </a:p>
                  </a:txBody>
                  <a:tcPr marL="76245" marR="76245" marT="34290" marB="34290" anchor="ctr">
                    <a:solidFill>
                      <a:srgbClr val="175EAA"/>
                    </a:solidFill>
                  </a:tcPr>
                </a:tc>
                <a:tc>
                  <a:txBody>
                    <a:bodyPr/>
                    <a:lstStyle/>
                    <a:p>
                      <a:pPr algn="ctr"/>
                      <a:r>
                        <a:rPr lang="en-US" sz="1400">
                          <a:solidFill>
                            <a:schemeClr val="bg1"/>
                          </a:solidFill>
                          <a:latin typeface="Arial"/>
                          <a:cs typeface="Arial"/>
                        </a:rPr>
                        <a:t>What we have learned</a:t>
                      </a:r>
                    </a:p>
                  </a:txBody>
                  <a:tcPr marL="76245" marR="76245" marT="34290" marB="34290" anchor="ctr">
                    <a:solidFill>
                      <a:srgbClr val="175EAA"/>
                    </a:solidFill>
                  </a:tcPr>
                </a:tc>
                <a:extLst>
                  <a:ext uri="{0D108BD9-81ED-4DB2-BD59-A6C34878D82A}">
                    <a16:rowId xmlns:a16="http://schemas.microsoft.com/office/drawing/2014/main" val="10001"/>
                  </a:ext>
                </a:extLst>
              </a:tr>
              <a:tr h="1271229">
                <a:tc>
                  <a:txBody>
                    <a:bodyPr/>
                    <a:lstStyle/>
                    <a:p>
                      <a:endParaRPr lang="en-US" sz="1400">
                        <a:latin typeface="Arial"/>
                        <a:cs typeface="Arial"/>
                      </a:endParaRPr>
                    </a:p>
                  </a:txBody>
                  <a:tcPr marL="76245" marR="76245" marT="34290" marB="34290">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tc>
                  <a:txBody>
                    <a:bodyPr/>
                    <a:lstStyle/>
                    <a:p>
                      <a:endParaRPr lang="en-US" sz="1400">
                        <a:latin typeface="Arial"/>
                        <a:cs typeface="Arial"/>
                      </a:endParaRPr>
                    </a:p>
                  </a:txBody>
                  <a:tcPr marL="76245" marR="76245" marT="34290" marB="34290">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tc>
                  <a:txBody>
                    <a:bodyPr/>
                    <a:lstStyle/>
                    <a:p>
                      <a:endParaRPr lang="en-US" sz="1400">
                        <a:latin typeface="Arial"/>
                        <a:cs typeface="Arial"/>
                      </a:endParaRPr>
                    </a:p>
                  </a:txBody>
                  <a:tcPr marL="76245" marR="76245" marT="34290" marB="34290">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bl>
          </a:graphicData>
        </a:graphic>
      </p:graphicFrame>
      <p:sp>
        <p:nvSpPr>
          <p:cNvPr id="7" name="Content Placeholder 6"/>
          <p:cNvSpPr>
            <a:spLocks noGrp="1"/>
          </p:cNvSpPr>
          <p:nvPr>
            <p:ph sz="half" idx="2"/>
          </p:nvPr>
        </p:nvSpPr>
        <p:spPr>
          <a:xfrm>
            <a:off x="564396" y="1301555"/>
            <a:ext cx="4215748" cy="3125427"/>
          </a:xfrm>
        </p:spPr>
        <p:txBody>
          <a:bodyPr>
            <a:noAutofit/>
          </a:bodyPr>
          <a:lstStyle/>
          <a:p>
            <a:pPr marL="0" indent="0" algn="ctr">
              <a:spcBef>
                <a:spcPts val="300"/>
              </a:spcBef>
              <a:spcAft>
                <a:spcPts val="300"/>
              </a:spcAft>
              <a:buNone/>
            </a:pPr>
            <a:r>
              <a:rPr lang="en-AU" sz="2200" b="1" noProof="0" dirty="0">
                <a:solidFill>
                  <a:srgbClr val="00B6DE"/>
                </a:solidFill>
                <a:latin typeface="Arial Narrow"/>
                <a:cs typeface="Arial Narrow"/>
              </a:rPr>
              <a:t>HE PĀTAI / CONSIDER THIS</a:t>
            </a:r>
          </a:p>
          <a:p>
            <a:pPr marL="0" indent="0" algn="ctr">
              <a:spcBef>
                <a:spcPts val="300"/>
              </a:spcBef>
              <a:spcAft>
                <a:spcPts val="300"/>
              </a:spcAft>
              <a:buNone/>
            </a:pPr>
            <a:r>
              <a:rPr lang="en-AU" sz="2000" noProof="0" dirty="0">
                <a:latin typeface="Arial"/>
                <a:cs typeface="Arial"/>
              </a:rPr>
              <a:t>What do you already know about past &amp; current fishing around Antarctica?</a:t>
            </a:r>
          </a:p>
          <a:p>
            <a:pPr marL="0" indent="0" algn="ctr">
              <a:spcBef>
                <a:spcPts val="300"/>
              </a:spcBef>
              <a:spcAft>
                <a:spcPts val="300"/>
              </a:spcAft>
              <a:buNone/>
            </a:pPr>
            <a:endParaRPr lang="en-AU" sz="500" noProof="0" dirty="0">
              <a:solidFill>
                <a:srgbClr val="175EAA"/>
              </a:solidFill>
              <a:latin typeface="Arial"/>
              <a:cs typeface="Arial"/>
            </a:endParaRPr>
          </a:p>
          <a:p>
            <a:pPr marL="0" indent="0" algn="ctr">
              <a:spcBef>
                <a:spcPts val="300"/>
              </a:spcBef>
              <a:spcAft>
                <a:spcPts val="300"/>
              </a:spcAft>
              <a:buNone/>
            </a:pPr>
            <a:r>
              <a:rPr lang="en-AU" sz="2200" b="1" noProof="0" dirty="0">
                <a:solidFill>
                  <a:srgbClr val="175EAA"/>
                </a:solidFill>
                <a:latin typeface="Arial Narrow"/>
                <a:cs typeface="Arial Narrow"/>
              </a:rPr>
              <a:t>MAHI / </a:t>
            </a:r>
            <a:r>
              <a:rPr lang="en-AU" sz="2200" b="1" noProof="0" dirty="0">
                <a:solidFill>
                  <a:srgbClr val="005DAA"/>
                </a:solidFill>
                <a:latin typeface="Arial Narrow"/>
                <a:cs typeface="Arial Narrow"/>
              </a:rPr>
              <a:t>ACTIVITY</a:t>
            </a:r>
          </a:p>
          <a:p>
            <a:pPr marL="0" indent="0" algn="ctr">
              <a:spcBef>
                <a:spcPts val="300"/>
              </a:spcBef>
              <a:spcAft>
                <a:spcPts val="300"/>
              </a:spcAft>
              <a:buNone/>
            </a:pPr>
            <a:r>
              <a:rPr lang="en-AU" sz="2000" noProof="0" dirty="0">
                <a:latin typeface="Arial"/>
                <a:cs typeface="Arial"/>
              </a:rPr>
              <a:t>Complete the Prior Knowledge Chart columns 1 &amp; 2</a:t>
            </a:r>
          </a:p>
          <a:p>
            <a:pPr marL="0" indent="0" algn="ctr">
              <a:spcBef>
                <a:spcPts val="300"/>
              </a:spcBef>
              <a:spcAft>
                <a:spcPts val="300"/>
              </a:spcAft>
              <a:buNone/>
            </a:pPr>
            <a:endParaRPr lang="en-AU" sz="1800" noProof="0" dirty="0">
              <a:latin typeface="Arial"/>
              <a:cs typeface="Arial"/>
            </a:endParaRPr>
          </a:p>
        </p:txBody>
      </p:sp>
      <p:pic>
        <p:nvPicPr>
          <p:cNvPr id="15" name="Picture 14"/>
          <p:cNvPicPr>
            <a:picLocks noChangeAspect="1"/>
          </p:cNvPicPr>
          <p:nvPr/>
        </p:nvPicPr>
        <p:blipFill>
          <a:blip r:embed="rId4"/>
          <a:stretch>
            <a:fillRect/>
          </a:stretch>
        </p:blipFill>
        <p:spPr>
          <a:xfrm rot="20952252">
            <a:off x="3913442" y="3187494"/>
            <a:ext cx="1733403" cy="1798728"/>
          </a:xfrm>
          <a:prstGeom prst="rect">
            <a:avLst/>
          </a:prstGeom>
        </p:spPr>
      </p:pic>
      <p:sp>
        <p:nvSpPr>
          <p:cNvPr id="8" name="Title 1"/>
          <p:cNvSpPr>
            <a:spLocks noGrp="1"/>
          </p:cNvSpPr>
          <p:nvPr>
            <p:ph type="title"/>
          </p:nvPr>
        </p:nvSpPr>
        <p:spPr>
          <a:xfrm>
            <a:off x="204851" y="93912"/>
            <a:ext cx="8939150" cy="758428"/>
          </a:xfrm>
        </p:spPr>
        <p:txBody>
          <a:bodyPr>
            <a:normAutofit/>
          </a:bodyPr>
          <a:lstStyle/>
          <a:p>
            <a:r>
              <a:rPr lang="en-AU" dirty="0"/>
              <a:t>HISTORY OF ANTARCTIC </a:t>
            </a:r>
            <a:r>
              <a:rPr lang="en-AU" noProof="0" dirty="0"/>
              <a:t>FISHING</a:t>
            </a:r>
            <a:endParaRPr lang="en-AU" sz="2200" noProof="0" dirty="0"/>
          </a:p>
        </p:txBody>
      </p:sp>
    </p:spTree>
    <p:extLst>
      <p:ext uri="{BB962C8B-B14F-4D97-AF65-F5344CB8AC3E}">
        <p14:creationId xmlns:p14="http://schemas.microsoft.com/office/powerpoint/2010/main" val="36669492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dissolv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dissolve">
                                      <p:cBhvr>
                                        <p:cTn id="15" dur="500"/>
                                        <p:tgtEl>
                                          <p:spTgt spid="7">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dissolve">
                                      <p:cBhvr>
                                        <p:cTn id="18" dur="500"/>
                                        <p:tgtEl>
                                          <p:spTgt spid="7">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par>
                                <p:cTn id="22" presetID="9"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dissolv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90657-317A-6C40-A482-AED13BC2DD54}"/>
              </a:ext>
            </a:extLst>
          </p:cNvPr>
          <p:cNvSpPr>
            <a:spLocks noGrp="1"/>
          </p:cNvSpPr>
          <p:nvPr>
            <p:ph type="title"/>
          </p:nvPr>
        </p:nvSpPr>
        <p:spPr/>
        <p:txBody>
          <a:bodyPr/>
          <a:lstStyle/>
          <a:p>
            <a:r>
              <a:rPr lang="en-US" dirty="0"/>
              <a:t>KAITIAKITANGA</a:t>
            </a:r>
          </a:p>
        </p:txBody>
      </p:sp>
      <p:sp>
        <p:nvSpPr>
          <p:cNvPr id="3" name="Content Placeholder 2">
            <a:extLst>
              <a:ext uri="{FF2B5EF4-FFF2-40B4-BE49-F238E27FC236}">
                <a16:creationId xmlns:a16="http://schemas.microsoft.com/office/drawing/2014/main" id="{CC47A342-5688-8D45-8EDC-0A94F35A748E}"/>
              </a:ext>
            </a:extLst>
          </p:cNvPr>
          <p:cNvSpPr>
            <a:spLocks noGrp="1"/>
          </p:cNvSpPr>
          <p:nvPr>
            <p:ph idx="1"/>
          </p:nvPr>
        </p:nvSpPr>
        <p:spPr>
          <a:xfrm>
            <a:off x="457200" y="1200151"/>
            <a:ext cx="4254285" cy="3039793"/>
          </a:xfrm>
        </p:spPr>
        <p:txBody>
          <a:bodyPr>
            <a:normAutofit fontScale="77500" lnSpcReduction="20000"/>
          </a:bodyPr>
          <a:lstStyle/>
          <a:p>
            <a:pPr marL="0" indent="0">
              <a:buNone/>
            </a:pPr>
            <a:r>
              <a:rPr lang="en-AU" b="1" dirty="0">
                <a:solidFill>
                  <a:srgbClr val="00B6DE"/>
                </a:solidFill>
                <a:latin typeface="Arial Narrow"/>
                <a:cs typeface="Arial Narrow"/>
              </a:rPr>
              <a:t>HE PĀTAI / CONSIDER THIS</a:t>
            </a:r>
          </a:p>
          <a:p>
            <a:pPr marL="0" indent="0">
              <a:buNone/>
            </a:pPr>
            <a:r>
              <a:rPr lang="en-AU" dirty="0"/>
              <a:t>What makes looking after the marine life around Antarctica difficult?</a:t>
            </a:r>
          </a:p>
          <a:p>
            <a:pPr lvl="1"/>
            <a:r>
              <a:rPr lang="en-AU" dirty="0"/>
              <a:t>No one ‘owns’ Antarctica</a:t>
            </a:r>
          </a:p>
          <a:p>
            <a:pPr lvl="1"/>
            <a:r>
              <a:rPr lang="en-AU" dirty="0"/>
              <a:t>Antarctica’s isolation</a:t>
            </a:r>
          </a:p>
          <a:p>
            <a:pPr lvl="1"/>
            <a:r>
              <a:rPr lang="en-AU" dirty="0"/>
              <a:t>Extreme weather</a:t>
            </a:r>
          </a:p>
          <a:p>
            <a:endParaRPr lang="en-US" dirty="0"/>
          </a:p>
        </p:txBody>
      </p:sp>
      <p:pic>
        <p:nvPicPr>
          <p:cNvPr id="5" name="Picture 4" descr="A whale jumping out of the water&#10;&#10;Description automatically generated">
            <a:extLst>
              <a:ext uri="{FF2B5EF4-FFF2-40B4-BE49-F238E27FC236}">
                <a16:creationId xmlns:a16="http://schemas.microsoft.com/office/drawing/2014/main" id="{754EE613-A2B2-364A-B804-AEEEBAA51A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1485" y="1587607"/>
            <a:ext cx="4187643" cy="2355742"/>
          </a:xfrm>
          <a:prstGeom prst="rect">
            <a:avLst/>
          </a:prstGeom>
        </p:spPr>
      </p:pic>
    </p:spTree>
    <p:extLst>
      <p:ext uri="{BB962C8B-B14F-4D97-AF65-F5344CB8AC3E}">
        <p14:creationId xmlns:p14="http://schemas.microsoft.com/office/powerpoint/2010/main" val="61385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outdoor&#10;&#10;Description automatically generated">
            <a:extLst>
              <a:ext uri="{FF2B5EF4-FFF2-40B4-BE49-F238E27FC236}">
                <a16:creationId xmlns:a16="http://schemas.microsoft.com/office/drawing/2014/main" id="{6E9F287B-9AFA-2C43-8DEF-9D2371A24EB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886" y="1073922"/>
            <a:ext cx="5343800" cy="3339875"/>
          </a:xfrm>
          <a:prstGeom prst="rect">
            <a:avLst/>
          </a:prstGeom>
          <a:noFill/>
        </p:spPr>
      </p:pic>
      <p:sp>
        <p:nvSpPr>
          <p:cNvPr id="3" name="Content Placeholder 2">
            <a:extLst>
              <a:ext uri="{FF2B5EF4-FFF2-40B4-BE49-F238E27FC236}">
                <a16:creationId xmlns:a16="http://schemas.microsoft.com/office/drawing/2014/main" id="{14ECAD7C-5EDD-E94F-B3CA-10EFBE71D2D2}"/>
              </a:ext>
            </a:extLst>
          </p:cNvPr>
          <p:cNvSpPr>
            <a:spLocks noGrp="1"/>
          </p:cNvSpPr>
          <p:nvPr>
            <p:ph sz="half" idx="2"/>
          </p:nvPr>
        </p:nvSpPr>
        <p:spPr>
          <a:xfrm>
            <a:off x="5548184" y="1073922"/>
            <a:ext cx="3226484" cy="3240209"/>
          </a:xfrm>
        </p:spPr>
        <p:txBody>
          <a:bodyPr>
            <a:normAutofit fontScale="85000" lnSpcReduction="10000"/>
          </a:bodyPr>
          <a:lstStyle/>
          <a:p>
            <a:pPr marL="0" indent="0">
              <a:buNone/>
            </a:pPr>
            <a:r>
              <a:rPr lang="en-AU" b="1" dirty="0">
                <a:solidFill>
                  <a:srgbClr val="00B194"/>
                </a:solidFill>
                <a:latin typeface="Arial Narrow"/>
                <a:cs typeface="Arial Narrow"/>
              </a:rPr>
              <a:t>KŌRERORERO / DISCUSSION</a:t>
            </a:r>
            <a:endParaRPr lang="en-AU" b="1" dirty="0">
              <a:solidFill>
                <a:srgbClr val="175EAA"/>
              </a:solidFill>
              <a:latin typeface="Arial Narrow"/>
              <a:cs typeface="Arial Narrow"/>
            </a:endParaRPr>
          </a:p>
          <a:p>
            <a:pPr marL="0" indent="0">
              <a:buNone/>
            </a:pPr>
            <a:r>
              <a:rPr lang="en-AU" dirty="0"/>
              <a:t>Given Antarctica is very cold and hard to get to - it is amazing living creatures have been harvested from there since 1790</a:t>
            </a:r>
            <a:endParaRPr lang="en-NZ" dirty="0"/>
          </a:p>
          <a:p>
            <a:endParaRPr lang="en-US" dirty="0"/>
          </a:p>
        </p:txBody>
      </p:sp>
      <p:sp>
        <p:nvSpPr>
          <p:cNvPr id="11" name="Title 3">
            <a:extLst>
              <a:ext uri="{FF2B5EF4-FFF2-40B4-BE49-F238E27FC236}">
                <a16:creationId xmlns:a16="http://schemas.microsoft.com/office/drawing/2014/main" id="{00588158-0056-46D1-9B3F-327DB6A564BE}"/>
              </a:ext>
            </a:extLst>
          </p:cNvPr>
          <p:cNvSpPr>
            <a:spLocks noGrp="1"/>
          </p:cNvSpPr>
          <p:nvPr>
            <p:ph type="title"/>
          </p:nvPr>
        </p:nvSpPr>
        <p:spPr>
          <a:xfrm>
            <a:off x="457200" y="93911"/>
            <a:ext cx="8229600" cy="758428"/>
          </a:xfrm>
        </p:spPr>
        <p:txBody>
          <a:bodyPr/>
          <a:lstStyle/>
          <a:p>
            <a:r>
              <a:rPr lang="en-US" dirty="0"/>
              <a:t>HARVEST HISTORY</a:t>
            </a:r>
          </a:p>
        </p:txBody>
      </p:sp>
      <p:sp>
        <p:nvSpPr>
          <p:cNvPr id="7" name="TextBox 6">
            <a:extLst>
              <a:ext uri="{FF2B5EF4-FFF2-40B4-BE49-F238E27FC236}">
                <a16:creationId xmlns:a16="http://schemas.microsoft.com/office/drawing/2014/main" id="{442A4966-FD3C-7849-A413-C6E32F5D65DB}"/>
              </a:ext>
            </a:extLst>
          </p:cNvPr>
          <p:cNvSpPr txBox="1"/>
          <p:nvPr/>
        </p:nvSpPr>
        <p:spPr>
          <a:xfrm rot="16200000">
            <a:off x="7091675" y="2745921"/>
            <a:ext cx="3735318" cy="369332"/>
          </a:xfrm>
          <a:prstGeom prst="rect">
            <a:avLst/>
          </a:prstGeom>
          <a:noFill/>
        </p:spPr>
        <p:txBody>
          <a:bodyPr wrap="none" rtlCol="0">
            <a:spAutoFit/>
          </a:bodyPr>
          <a:lstStyle/>
          <a:p>
            <a:r>
              <a:rPr lang="en-US" dirty="0"/>
              <a:t>Image: Australia Antarctic </a:t>
            </a:r>
            <a:r>
              <a:rPr lang="en-US" dirty="0" err="1"/>
              <a:t>Programme</a:t>
            </a:r>
            <a:endParaRPr lang="en-US" dirty="0"/>
          </a:p>
        </p:txBody>
      </p:sp>
    </p:spTree>
    <p:extLst>
      <p:ext uri="{BB962C8B-B14F-4D97-AF65-F5344CB8AC3E}">
        <p14:creationId xmlns:p14="http://schemas.microsoft.com/office/powerpoint/2010/main" val="2079133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09129-C0E5-B94A-90D2-8D2CA163C878}"/>
              </a:ext>
            </a:extLst>
          </p:cNvPr>
          <p:cNvSpPr>
            <a:spLocks noGrp="1"/>
          </p:cNvSpPr>
          <p:nvPr>
            <p:ph type="title"/>
          </p:nvPr>
        </p:nvSpPr>
        <p:spPr>
          <a:xfrm>
            <a:off x="154983" y="93911"/>
            <a:ext cx="8531817" cy="758428"/>
          </a:xfrm>
        </p:spPr>
        <p:txBody>
          <a:bodyPr/>
          <a:lstStyle/>
          <a:p>
            <a:r>
              <a:rPr lang="en-US" dirty="0"/>
              <a:t>HISTORY OF ANTARCTIC FISHING</a:t>
            </a:r>
          </a:p>
        </p:txBody>
      </p:sp>
      <p:sp>
        <p:nvSpPr>
          <p:cNvPr id="3" name="Content Placeholder 2">
            <a:extLst>
              <a:ext uri="{FF2B5EF4-FFF2-40B4-BE49-F238E27FC236}">
                <a16:creationId xmlns:a16="http://schemas.microsoft.com/office/drawing/2014/main" id="{E07F0269-1342-E745-A66D-A3619B9E449C}"/>
              </a:ext>
            </a:extLst>
          </p:cNvPr>
          <p:cNvSpPr>
            <a:spLocks noGrp="1"/>
          </p:cNvSpPr>
          <p:nvPr>
            <p:ph idx="1"/>
          </p:nvPr>
        </p:nvSpPr>
        <p:spPr>
          <a:xfrm>
            <a:off x="154983" y="1000803"/>
            <a:ext cx="4622757" cy="3651207"/>
          </a:xfrm>
        </p:spPr>
        <p:txBody>
          <a:bodyPr>
            <a:normAutofit fontScale="62500" lnSpcReduction="20000"/>
          </a:bodyPr>
          <a:lstStyle/>
          <a:p>
            <a:pPr marL="0" indent="0" fontAlgn="base">
              <a:buNone/>
            </a:pPr>
            <a:r>
              <a:rPr lang="en-AU" b="1" dirty="0">
                <a:solidFill>
                  <a:srgbClr val="00B194"/>
                </a:solidFill>
                <a:latin typeface="Arial Narrow"/>
                <a:cs typeface="Arial Narrow"/>
              </a:rPr>
              <a:t>KŌRERORERO / DISCUSSION</a:t>
            </a:r>
            <a:endParaRPr lang="en-AU" b="1" dirty="0">
              <a:solidFill>
                <a:srgbClr val="175EAA"/>
              </a:solidFill>
              <a:latin typeface="Arial Narrow"/>
              <a:cs typeface="Arial Narrow"/>
            </a:endParaRPr>
          </a:p>
          <a:p>
            <a:pPr fontAlgn="base"/>
            <a:endParaRPr lang="en-AU" sz="1600" dirty="0"/>
          </a:p>
          <a:p>
            <a:r>
              <a:rPr lang="en-AU" dirty="0"/>
              <a:t>On Macquarie Island Antarctica </a:t>
            </a:r>
            <a:r>
              <a:rPr lang="en-AU" dirty="0" err="1"/>
              <a:t>kēkeno</a:t>
            </a:r>
            <a:r>
              <a:rPr lang="en-AU" dirty="0"/>
              <a:t> or fur seals were the first to be harvested </a:t>
            </a:r>
          </a:p>
          <a:p>
            <a:endParaRPr lang="en-AU" sz="1800" dirty="0"/>
          </a:p>
          <a:p>
            <a:r>
              <a:rPr lang="en-AU" dirty="0"/>
              <a:t>By 1825 some groups of fur seals were almost wiped out</a:t>
            </a:r>
          </a:p>
          <a:p>
            <a:endParaRPr lang="en-AU" sz="1800" dirty="0"/>
          </a:p>
          <a:p>
            <a:r>
              <a:rPr lang="en-AU" dirty="0"/>
              <a:t>Hunters then focussed on </a:t>
            </a:r>
            <a:r>
              <a:rPr lang="en-NZ" dirty="0" err="1"/>
              <a:t>ihu</a:t>
            </a:r>
            <a:r>
              <a:rPr lang="en-NZ" dirty="0"/>
              <a:t> </a:t>
            </a:r>
            <a:r>
              <a:rPr lang="en-NZ" dirty="0" err="1"/>
              <a:t>koropuku</a:t>
            </a:r>
            <a:r>
              <a:rPr lang="en-NZ" b="1" dirty="0"/>
              <a:t> </a:t>
            </a:r>
            <a:r>
              <a:rPr lang="en-NZ" dirty="0"/>
              <a:t>or</a:t>
            </a:r>
            <a:r>
              <a:rPr lang="en-NZ" b="1" dirty="0"/>
              <a:t> </a:t>
            </a:r>
            <a:r>
              <a:rPr lang="en-AU" dirty="0"/>
              <a:t>elephant seals until their population was reduced by 70%</a:t>
            </a:r>
            <a:endParaRPr lang="en-US" dirty="0"/>
          </a:p>
        </p:txBody>
      </p:sp>
      <p:pic>
        <p:nvPicPr>
          <p:cNvPr id="8" name="Picture 7" descr="A picture containing aquatic mammal, seal, mammal, outdoor&#10;&#10;Description automatically generated">
            <a:extLst>
              <a:ext uri="{FF2B5EF4-FFF2-40B4-BE49-F238E27FC236}">
                <a16:creationId xmlns:a16="http://schemas.microsoft.com/office/drawing/2014/main" id="{22157D88-25FC-3143-946C-F6C13394B7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479641">
            <a:off x="5542099" y="2384819"/>
            <a:ext cx="3232167" cy="2154778"/>
          </a:xfrm>
          <a:prstGeom prst="rect">
            <a:avLst/>
          </a:prstGeom>
        </p:spPr>
      </p:pic>
      <p:pic>
        <p:nvPicPr>
          <p:cNvPr id="6" name="Picture 5" descr="A seal lying on the sand&#10;&#10;Description automatically generated with low confidence">
            <a:extLst>
              <a:ext uri="{FF2B5EF4-FFF2-40B4-BE49-F238E27FC236}">
                <a16:creationId xmlns:a16="http://schemas.microsoft.com/office/drawing/2014/main" id="{36EC6434-FAC3-A644-A221-0EDE833FF3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196276">
            <a:off x="4748291" y="1153352"/>
            <a:ext cx="2529054" cy="1686036"/>
          </a:xfrm>
          <a:prstGeom prst="rect">
            <a:avLst/>
          </a:prstGeom>
        </p:spPr>
      </p:pic>
    </p:spTree>
    <p:extLst>
      <p:ext uri="{BB962C8B-B14F-4D97-AF65-F5344CB8AC3E}">
        <p14:creationId xmlns:p14="http://schemas.microsoft.com/office/powerpoint/2010/main" val="55345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120859</TotalTime>
  <Words>987</Words>
  <Application>Microsoft Macintosh PowerPoint</Application>
  <PresentationFormat>On-screen Show (16:9)</PresentationFormat>
  <Paragraphs>147</Paragraphs>
  <Slides>16</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Narrow</vt:lpstr>
      <vt:lpstr>Calibri</vt:lpstr>
      <vt:lpstr>MetaPro-Normal</vt:lpstr>
      <vt:lpstr>Office Theme</vt:lpstr>
      <vt:lpstr>PowerPoint Presentation</vt:lpstr>
      <vt:lpstr>MIHI / INTRODUCTION </vt:lpstr>
      <vt:lpstr>MIHI / INTRODUCTION</vt:lpstr>
      <vt:lpstr>WHAKAPAPA - TANGAROA</vt:lpstr>
      <vt:lpstr>SOUTHERN OCEAN</vt:lpstr>
      <vt:lpstr>HISTORY OF ANTARCTIC FISHING</vt:lpstr>
      <vt:lpstr>KAITIAKITANGA</vt:lpstr>
      <vt:lpstr>HARVEST HISTORY</vt:lpstr>
      <vt:lpstr>HISTORY OF ANTARCTIC FISHING</vt:lpstr>
      <vt:lpstr>HISTORY OF ANTARCTIC FISHING</vt:lpstr>
      <vt:lpstr>HISTORY OF ANTARCTIC FISHING</vt:lpstr>
      <vt:lpstr>HISTORY OF ANTARCTIC FISHING</vt:lpstr>
      <vt:lpstr>HISTORY OF ANTARCTIC FISHING</vt:lpstr>
      <vt:lpstr>HISTORY OF ANTARCTIC FISHING</vt:lpstr>
      <vt:lpstr>HISTORY OF ANTARCTIC FISHING</vt:lpstr>
      <vt:lpstr>TEST YOUR KNOWLEDGE!</vt:lpstr>
    </vt:vector>
  </TitlesOfParts>
  <Company>Indigo Pacific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Rika Milne</dc:creator>
  <cp:lastModifiedBy>Rika Milne</cp:lastModifiedBy>
  <cp:revision>367</cp:revision>
  <cp:lastPrinted>2021-08-29T08:53:50Z</cp:lastPrinted>
  <dcterms:created xsi:type="dcterms:W3CDTF">2020-04-01T02:04:56Z</dcterms:created>
  <dcterms:modified xsi:type="dcterms:W3CDTF">2023-06-22T00:27:28Z</dcterms:modified>
</cp:coreProperties>
</file>