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400" r:id="rId2"/>
    <p:sldId id="425" r:id="rId3"/>
    <p:sldId id="405" r:id="rId4"/>
    <p:sldId id="409" r:id="rId5"/>
    <p:sldId id="449" r:id="rId6"/>
    <p:sldId id="439" r:id="rId7"/>
    <p:sldId id="420" r:id="rId8"/>
    <p:sldId id="450" r:id="rId9"/>
    <p:sldId id="440" r:id="rId10"/>
    <p:sldId id="451" r:id="rId11"/>
    <p:sldId id="453" r:id="rId12"/>
    <p:sldId id="442" r:id="rId13"/>
    <p:sldId id="441" r:id="rId14"/>
    <p:sldId id="452" r:id="rId15"/>
    <p:sldId id="433" r:id="rId16"/>
    <p:sldId id="457" r:id="rId17"/>
    <p:sldId id="447" r:id="rId18"/>
    <p:sldId id="454" r:id="rId19"/>
    <p:sldId id="445" r:id="rId20"/>
    <p:sldId id="446" r:id="rId21"/>
    <p:sldId id="424" r:id="rId22"/>
    <p:sldId id="421" r:id="rId23"/>
    <p:sldId id="432" r:id="rId24"/>
    <p:sldId id="423" r:id="rId25"/>
    <p:sldId id="411" r:id="rId26"/>
    <p:sldId id="414" r:id="rId27"/>
    <p:sldId id="455" r:id="rId28"/>
    <p:sldId id="456" r:id="rId29"/>
    <p:sldId id="436" r:id="rId30"/>
    <p:sldId id="438" r:id="rId31"/>
    <p:sldId id="43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DE"/>
    <a:srgbClr val="0081C6"/>
    <a:srgbClr val="00B194"/>
    <a:srgbClr val="175EAA"/>
    <a:srgbClr val="011F59"/>
    <a:srgbClr val="005DAA"/>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6CC41-BE91-49A7-AA7D-654E2BAC0167}" v="1" dt="2022-03-15T02:15:11.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6" autoAdjust="0"/>
    <p:restoredTop sz="76484" autoAdjust="0"/>
  </p:normalViewPr>
  <p:slideViewPr>
    <p:cSldViewPr snapToGrid="0" snapToObjects="1">
      <p:cViewPr varScale="1">
        <p:scale>
          <a:sx n="87" d="100"/>
          <a:sy n="87" d="100"/>
        </p:scale>
        <p:origin x="902" y="235"/>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ebb" userId="045db1d0-1ea0-4bc9-965b-2a31d54d64bd" providerId="ADAL" clId="{3BF6CC41-BE91-49A7-AA7D-654E2BAC0167}"/>
    <pc:docChg chg="modSld">
      <pc:chgData name="Alex Webb" userId="045db1d0-1ea0-4bc9-965b-2a31d54d64bd" providerId="ADAL" clId="{3BF6CC41-BE91-49A7-AA7D-654E2BAC0167}" dt="2022-03-15T02:15:11.023" v="0" actId="14826"/>
      <pc:docMkLst>
        <pc:docMk/>
      </pc:docMkLst>
      <pc:sldChg chg="modSp">
        <pc:chgData name="Alex Webb" userId="045db1d0-1ea0-4bc9-965b-2a31d54d64bd" providerId="ADAL" clId="{3BF6CC41-BE91-49A7-AA7D-654E2BAC0167}" dt="2022-03-15T02:15:11.023" v="0" actId="14826"/>
        <pc:sldMkLst>
          <pc:docMk/>
          <pc:sldMk cId="1348486470" sldId="400"/>
        </pc:sldMkLst>
        <pc:picChg chg="mod">
          <ac:chgData name="Alex Webb" userId="045db1d0-1ea0-4bc9-965b-2a31d54d64bd" providerId="ADAL" clId="{3BF6CC41-BE91-49A7-AA7D-654E2BAC0167}" dt="2022-03-15T02:15:11.023" v="0" actId="14826"/>
          <ac:picMkLst>
            <pc:docMk/>
            <pc:sldMk cId="1348486470" sldId="400"/>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3/15/2022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3/15/2022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oanaproject.org/marine-heatwave-forecast#fn: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Arial"/>
                <a:ea typeface="+mn-ea"/>
                <a:cs typeface="Arial"/>
              </a:rPr>
              <a:t>According to one Māori creation tradition the god of the sea and ancestor of fish is Tangaroa, the son of </a:t>
            </a:r>
            <a:r>
              <a:rPr lang="en-NZ" sz="1200" kern="1200" dirty="0" err="1">
                <a:solidFill>
                  <a:schemeClr val="tx1"/>
                </a:solidFill>
                <a:effectLst/>
                <a:latin typeface="Arial"/>
                <a:ea typeface="+mn-ea"/>
                <a:cs typeface="Arial"/>
              </a:rPr>
              <a:t>Ranginui</a:t>
            </a:r>
            <a:r>
              <a:rPr lang="en-NZ" sz="1200" kern="1200" dirty="0">
                <a:solidFill>
                  <a:schemeClr val="tx1"/>
                </a:solidFill>
                <a:effectLst/>
                <a:latin typeface="Arial"/>
                <a:ea typeface="+mn-ea"/>
                <a:cs typeface="Arial"/>
              </a:rPr>
              <a:t> (sky father) and </a:t>
            </a:r>
            <a:r>
              <a:rPr lang="en-NZ" sz="1200" kern="1200" dirty="0" err="1">
                <a:solidFill>
                  <a:schemeClr val="tx1"/>
                </a:solidFill>
                <a:effectLst/>
                <a:latin typeface="Arial"/>
                <a:ea typeface="+mn-ea"/>
                <a:cs typeface="Arial"/>
              </a:rPr>
              <a:t>Papatūānuku</a:t>
            </a:r>
            <a:r>
              <a:rPr lang="en-NZ" sz="1200" kern="1200" dirty="0">
                <a:solidFill>
                  <a:schemeClr val="tx1"/>
                </a:solidFill>
                <a:effectLst/>
                <a:latin typeface="Arial"/>
                <a:ea typeface="+mn-ea"/>
                <a:cs typeface="Arial"/>
              </a:rPr>
              <a:t> (earth mother). Tangaroa’s son Punga was the father of </a:t>
            </a:r>
            <a:r>
              <a:rPr lang="en-NZ" sz="1200" kern="1200" dirty="0" err="1">
                <a:solidFill>
                  <a:schemeClr val="tx1"/>
                </a:solidFill>
                <a:effectLst/>
                <a:latin typeface="Arial"/>
                <a:ea typeface="+mn-ea"/>
                <a:cs typeface="Arial"/>
              </a:rPr>
              <a:t>Ikatere</a:t>
            </a:r>
            <a:r>
              <a:rPr lang="en-NZ" sz="1200" kern="1200" dirty="0">
                <a:solidFill>
                  <a:schemeClr val="tx1"/>
                </a:solidFill>
                <a:effectLst/>
                <a:latin typeface="Arial"/>
                <a:ea typeface="+mn-ea"/>
                <a:cs typeface="Arial"/>
              </a:rPr>
              <a:t> and </a:t>
            </a:r>
            <a:r>
              <a:rPr lang="en-NZ" sz="1200" kern="1200" dirty="0" err="1">
                <a:solidFill>
                  <a:schemeClr val="tx1"/>
                </a:solidFill>
                <a:effectLst/>
                <a:latin typeface="Arial"/>
                <a:ea typeface="+mn-ea"/>
                <a:cs typeface="Arial"/>
              </a:rPr>
              <a:t>Tūtewehiwehi</a:t>
            </a:r>
            <a:r>
              <a:rPr lang="en-NZ" sz="1200" kern="1200" dirty="0">
                <a:solidFill>
                  <a:schemeClr val="tx1"/>
                </a:solidFill>
                <a:effectLst/>
                <a:latin typeface="Arial"/>
                <a:ea typeface="+mn-ea"/>
                <a:cs typeface="Arial"/>
              </a:rPr>
              <a:t>. </a:t>
            </a:r>
            <a:r>
              <a:rPr lang="en-NZ" sz="1200" kern="1200" dirty="0" err="1">
                <a:solidFill>
                  <a:schemeClr val="tx1"/>
                </a:solidFill>
                <a:effectLst/>
                <a:latin typeface="Arial"/>
                <a:ea typeface="+mn-ea"/>
                <a:cs typeface="Arial"/>
              </a:rPr>
              <a:t>Ikatere</a:t>
            </a:r>
            <a:r>
              <a:rPr lang="en-NZ" sz="1200" kern="1200" dirty="0">
                <a:solidFill>
                  <a:schemeClr val="tx1"/>
                </a:solidFill>
                <a:effectLst/>
                <a:latin typeface="Arial"/>
                <a:ea typeface="+mn-ea"/>
                <a:cs typeface="Arial"/>
              </a:rPr>
              <a:t> went to the sea. He and his children became fish. </a:t>
            </a:r>
            <a:r>
              <a:rPr lang="en-NZ" sz="1200" kern="1200" dirty="0" err="1">
                <a:solidFill>
                  <a:schemeClr val="tx1"/>
                </a:solidFill>
                <a:effectLst/>
                <a:latin typeface="Arial"/>
                <a:ea typeface="+mn-ea"/>
                <a:cs typeface="Arial"/>
              </a:rPr>
              <a:t>Tūtewehiwehi</a:t>
            </a:r>
            <a:r>
              <a:rPr lang="en-NZ" sz="1200" kern="1200" dirty="0">
                <a:solidFill>
                  <a:schemeClr val="tx1"/>
                </a:solidFill>
                <a:effectLst/>
                <a:latin typeface="Arial"/>
                <a:ea typeface="+mn-ea"/>
                <a:cs typeface="Arial"/>
              </a:rPr>
              <a:t> journeyed inland,  He and his offspring became reptiles. All sea creatures are part of this whakapapa or family tree. And this whakapapa or family tree connects us, with the ocean and creatures that live there.</a:t>
            </a:r>
            <a:r>
              <a:rPr lang="en-NZ" dirty="0">
                <a:effectLst/>
              </a:rPr>
              <a:t> </a:t>
            </a:r>
          </a:p>
          <a:p>
            <a:endParaRPr lang="en-NZ" dirty="0">
              <a:effectLst/>
            </a:endParaRPr>
          </a:p>
          <a:p>
            <a:r>
              <a:rPr lang="en-NZ" dirty="0">
                <a:effectLst/>
              </a:rPr>
              <a:t>Question: Where did </a:t>
            </a:r>
            <a:r>
              <a:rPr lang="en-US" dirty="0" err="1"/>
              <a:t>Tūtewehiwehi</a:t>
            </a:r>
            <a:r>
              <a:rPr lang="en-US" dirty="0"/>
              <a:t> go and what creatures were his children?</a:t>
            </a:r>
          </a:p>
          <a:p>
            <a:r>
              <a:rPr lang="en-US" dirty="0"/>
              <a:t>Answer: Inland and the reptiles</a:t>
            </a:r>
          </a:p>
        </p:txBody>
      </p:sp>
      <p:sp>
        <p:nvSpPr>
          <p:cNvPr id="4" name="Slide Number Placeholder 3"/>
          <p:cNvSpPr>
            <a:spLocks noGrp="1"/>
          </p:cNvSpPr>
          <p:nvPr>
            <p:ph type="sldNum" sz="quarter" idx="5"/>
          </p:nvPr>
        </p:nvSpPr>
        <p:spPr/>
        <p:txBody>
          <a:bodyPr/>
          <a:lstStyle/>
          <a:p>
            <a:fld id="{F84DFFE2-AB0B-A546-BA03-FA78CA7417E4}" type="slidenum">
              <a:rPr lang="en-US" smtClean="0"/>
              <a:t>3</a:t>
            </a:fld>
            <a:endParaRPr lang="en-US"/>
          </a:p>
        </p:txBody>
      </p:sp>
    </p:spTree>
    <p:extLst>
      <p:ext uri="{BB962C8B-B14F-4D97-AF65-F5344CB8AC3E}">
        <p14:creationId xmlns:p14="http://schemas.microsoft.com/office/powerpoint/2010/main" val="34693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b="1" i="0" u="none" strike="noStrike" kern="1200" dirty="0">
                <a:solidFill>
                  <a:schemeClr val="tx1"/>
                </a:solidFill>
                <a:effectLst/>
                <a:latin typeface="MetaPro-Normal"/>
                <a:ea typeface="+mn-ea"/>
                <a:cs typeface="MetaPro-Normal"/>
              </a:rPr>
              <a:t>Baleen whales have plates in the mouth instead of teeth to filter food in bulk from seawater. </a:t>
            </a:r>
            <a:r>
              <a:rPr lang="en-NZ" sz="1200" b="0" i="0" u="none" strike="noStrike" kern="1200" dirty="0">
                <a:solidFill>
                  <a:schemeClr val="tx1"/>
                </a:solidFill>
                <a:effectLst/>
                <a:latin typeface="MetaPro-Normal"/>
                <a:ea typeface="+mn-ea"/>
                <a:cs typeface="MetaPro-Normal"/>
              </a:rPr>
              <a:t>These are made of keratin, the same tough protein that makes hair, skin, nails, hooves and horns. There are two rows of plates that hang down from the upper jaw forming two upright sides of a triangle with the lower jaw being the third side. The inner edges of these plates are bristly filters to collect food, usually smallish very numerous animals such as krill in the water they gulp in. A huge mouthful of water + food is taken in and the mouth closed, then the water is ejected by the tongue while the food is filtered out and trapped inside the mouth to be swallowed when the water has gone.</a:t>
            </a:r>
          </a:p>
          <a:p>
            <a:pPr>
              <a:defRPr/>
            </a:pPr>
            <a:endParaRPr lang="en-NZ" sz="1200" b="0" i="0" u="none" strike="noStrike" kern="1200" baseline="0" dirty="0">
              <a:solidFill>
                <a:schemeClr val="tx1"/>
              </a:solidFill>
              <a:effectLst/>
              <a:latin typeface="MetaPro-Normal"/>
              <a:ea typeface="+mn-ea"/>
              <a:cs typeface="+mn-cs"/>
            </a:endParaRPr>
          </a:p>
          <a:p>
            <a:pPr>
              <a:defRPr/>
            </a:pPr>
            <a:r>
              <a:rPr lang="en-NZ" sz="1200" b="1" i="0" u="none" strike="noStrike" kern="1200" baseline="0" dirty="0">
                <a:solidFill>
                  <a:schemeClr val="tx1"/>
                </a:solidFill>
                <a:effectLst/>
                <a:latin typeface="MetaPro-Normal"/>
                <a:ea typeface="+mn-ea"/>
                <a:cs typeface="+mn-cs"/>
              </a:rPr>
              <a:t>For more information:</a:t>
            </a:r>
          </a:p>
          <a:p>
            <a:pPr>
              <a:defRPr/>
            </a:pPr>
            <a:r>
              <a:rPr lang="en-US" sz="1200" b="0" kern="1200" baseline="0" dirty="0">
                <a:solidFill>
                  <a:schemeClr val="tx1"/>
                </a:solidFill>
                <a:effectLst/>
                <a:latin typeface="+mn-lt"/>
                <a:ea typeface="+mn-ea"/>
                <a:cs typeface="+mn-cs"/>
              </a:rPr>
              <a:t>https://</a:t>
            </a:r>
            <a:r>
              <a:rPr lang="en-US" sz="1200" b="0" kern="1200" baseline="0" dirty="0" err="1">
                <a:solidFill>
                  <a:schemeClr val="tx1"/>
                </a:solidFill>
                <a:effectLst/>
                <a:latin typeface="+mn-lt"/>
                <a:ea typeface="+mn-ea"/>
                <a:cs typeface="+mn-cs"/>
              </a:rPr>
              <a:t>www.coolantarctica.com</a:t>
            </a:r>
            <a:r>
              <a:rPr lang="en-US" sz="1200" b="0" kern="1200" baseline="0" dirty="0">
                <a:solidFill>
                  <a:schemeClr val="tx1"/>
                </a:solidFill>
                <a:effectLst/>
                <a:latin typeface="+mn-lt"/>
                <a:ea typeface="+mn-ea"/>
                <a:cs typeface="+mn-cs"/>
              </a:rPr>
              <a:t>/Antarctica%20fact%20file/wildlife/whales/</a:t>
            </a:r>
            <a:r>
              <a:rPr lang="en-US" sz="1200" b="0" kern="1200" baseline="0" dirty="0" err="1">
                <a:solidFill>
                  <a:schemeClr val="tx1"/>
                </a:solidFill>
                <a:effectLst/>
                <a:latin typeface="+mn-lt"/>
                <a:ea typeface="+mn-ea"/>
                <a:cs typeface="+mn-cs"/>
              </a:rPr>
              <a:t>whales.php</a:t>
            </a:r>
            <a:r>
              <a:rPr lang="en-US" sz="1200" b="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dirty="0"/>
          </a:p>
        </p:txBody>
      </p:sp>
    </p:spTree>
    <p:extLst>
      <p:ext uri="{BB962C8B-B14F-4D97-AF65-F5344CB8AC3E}">
        <p14:creationId xmlns:p14="http://schemas.microsoft.com/office/powerpoint/2010/main" val="29049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dirty="0"/>
          </a:p>
        </p:txBody>
      </p:sp>
    </p:spTree>
    <p:extLst>
      <p:ext uri="{BB962C8B-B14F-4D97-AF65-F5344CB8AC3E}">
        <p14:creationId xmlns:p14="http://schemas.microsoft.com/office/powerpoint/2010/main" val="365983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mi-NZ" sz="1200" kern="1200" dirty="0">
                <a:solidFill>
                  <a:schemeClr val="tx1"/>
                </a:solidFill>
                <a:effectLst/>
                <a:latin typeface="+mn-lt"/>
                <a:ea typeface="+mn-ea"/>
                <a:cs typeface="+mn-cs"/>
              </a:rPr>
              <a:t>See https://www.worldwildlife.org/magazine/issues/fall-2019/articles/the-whales-of-antarctica</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dirty="0"/>
          </a:p>
        </p:txBody>
      </p:sp>
    </p:spTree>
    <p:extLst>
      <p:ext uri="{BB962C8B-B14F-4D97-AF65-F5344CB8AC3E}">
        <p14:creationId xmlns:p14="http://schemas.microsoft.com/office/powerpoint/2010/main" val="117160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mi-NZ" sz="1200" b="1" i="0" u="none" strike="noStrike" kern="1200" dirty="0">
                <a:solidFill>
                  <a:schemeClr val="tx1"/>
                </a:solidFill>
                <a:effectLst/>
                <a:latin typeface="MetaPro-Normal"/>
                <a:ea typeface="+mn-ea"/>
                <a:cs typeface="MetaPro-Normal"/>
              </a:rPr>
              <a:t>SEE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dirty="0"/>
          </a:p>
        </p:txBody>
      </p:sp>
    </p:spTree>
    <p:extLst>
      <p:ext uri="{BB962C8B-B14F-4D97-AF65-F5344CB8AC3E}">
        <p14:creationId xmlns:p14="http://schemas.microsoft.com/office/powerpoint/2010/main" val="10625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200" b="1" i="0" u="none" strike="noStrike" kern="1200" dirty="0">
                <a:solidFill>
                  <a:schemeClr val="tx1"/>
                </a:solidFill>
                <a:effectLst/>
                <a:latin typeface="MetaPro-Normal"/>
                <a:ea typeface="+mn-ea"/>
                <a:cs typeface="MetaPro-Normal"/>
              </a:rPr>
              <a:t>Many whales migrate to the polar regions during the summer months of that region.</a:t>
            </a:r>
            <a:r>
              <a:rPr lang="en-NZ" sz="1200" b="0" i="0" u="none" strike="noStrike" kern="1200" dirty="0">
                <a:solidFill>
                  <a:schemeClr val="tx1"/>
                </a:solidFill>
                <a:effectLst/>
                <a:latin typeface="MetaPro-Normal"/>
                <a:ea typeface="+mn-ea"/>
                <a:cs typeface="MetaPro-Normal"/>
              </a:rPr>
              <a:t> There are often distinct southern and northern populations of species which go to their respective pole, none go to both poles.</a:t>
            </a:r>
            <a:r>
              <a:rPr lang="en-NZ" sz="1200" b="1" i="0" u="none" strike="noStrike" kern="1200" dirty="0">
                <a:solidFill>
                  <a:schemeClr val="tx1"/>
                </a:solidFill>
                <a:effectLst/>
                <a:latin typeface="MetaPro-Normal"/>
                <a:ea typeface="+mn-ea"/>
                <a:cs typeface="MetaPro-Normal"/>
              </a:rPr>
              <a:t> </a:t>
            </a:r>
            <a:r>
              <a:rPr lang="en-NZ" sz="1200" b="0" i="0" u="none" strike="noStrike" kern="1200" dirty="0">
                <a:solidFill>
                  <a:schemeClr val="tx1"/>
                </a:solidFill>
                <a:effectLst/>
                <a:latin typeface="MetaPro-Normal"/>
                <a:ea typeface="+mn-ea"/>
                <a:cs typeface="MetaPro-Normal"/>
              </a:rPr>
              <a:t>Not all individuals migrate however and in recent years, some humpback whales have been found around Antarctica during the winter rather than 7,000km (4,350miles) away off the coast of Africa where they were thought to be.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351930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mi-NZ" sz="1100" b="0" dirty="0">
              <a:solidFill>
                <a:srgbClr val="175EAA"/>
              </a:solidFill>
            </a:endParaRPr>
          </a:p>
          <a:p>
            <a:pPr>
              <a:defRPr/>
            </a:pPr>
            <a:r>
              <a:rPr lang="en-NZ" sz="1100" b="0" i="0" u="none" strike="noStrike" kern="1200" dirty="0">
                <a:solidFill>
                  <a:srgbClr val="175EAA"/>
                </a:solidFill>
                <a:effectLst/>
                <a:latin typeface="MetaPro-Normal"/>
                <a:ea typeface="+mn-ea"/>
                <a:cs typeface="MetaPro-Normal"/>
              </a:rPr>
              <a:t>SEE NEXT SLIDE</a:t>
            </a:r>
            <a:r>
              <a:rPr lang="en-NZ" sz="1100" b="0" i="0" u="none" strike="noStrike" kern="1200" dirty="0">
                <a:solidFill>
                  <a:schemeClr val="tx1"/>
                </a:solidFill>
                <a:effectLst/>
                <a:latin typeface="MetaPro-Normal"/>
                <a:ea typeface="+mn-ea"/>
                <a:cs typeface="MetaPro-Normal"/>
              </a:rPr>
              <a:t>. </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286355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b="0" i="0" u="none" strike="noStrike" kern="1200" dirty="0">
                <a:solidFill>
                  <a:schemeClr val="tx1"/>
                </a:solidFill>
                <a:effectLst/>
                <a:latin typeface="MetaPro-Normal"/>
                <a:ea typeface="+mn-ea"/>
                <a:cs typeface="MetaPro-Normal"/>
              </a:rPr>
              <a:t>They feed continuously during the super-productive summer months and then live entirely on their blubber reserves for about 4 months during the breeding season in warmer waters.</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dirty="0"/>
          </a:p>
        </p:txBody>
      </p:sp>
    </p:spTree>
    <p:extLst>
      <p:ext uri="{BB962C8B-B14F-4D97-AF65-F5344CB8AC3E}">
        <p14:creationId xmlns:p14="http://schemas.microsoft.com/office/powerpoint/2010/main" val="1325728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dirty="0"/>
          </a:p>
        </p:txBody>
      </p:sp>
    </p:spTree>
    <p:extLst>
      <p:ext uri="{BB962C8B-B14F-4D97-AF65-F5344CB8AC3E}">
        <p14:creationId xmlns:p14="http://schemas.microsoft.com/office/powerpoint/2010/main" val="192016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dirty="0"/>
          </a:p>
        </p:txBody>
      </p:sp>
    </p:spTree>
    <p:extLst>
      <p:ext uri="{BB962C8B-B14F-4D97-AF65-F5344CB8AC3E}">
        <p14:creationId xmlns:p14="http://schemas.microsoft.com/office/powerpoint/2010/main" val="70696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Ask students to have a go at answering this. Then watch the film clip (next slide). Then have another 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400" kern="1200" dirty="0">
                <a:solidFill>
                  <a:schemeClr val="tx1"/>
                </a:solidFill>
                <a:effectLst/>
                <a:latin typeface="MetaPro-Normal"/>
                <a:ea typeface="+mn-ea"/>
                <a:cs typeface="MetaPro-Normal"/>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endParaRPr lang="mi-NZ" sz="14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www.theguardian.com</a:t>
            </a:r>
            <a:r>
              <a:rPr lang="en-US" sz="1200" dirty="0"/>
              <a:t>/environment/</a:t>
            </a:r>
            <a:r>
              <a:rPr lang="en-US" sz="1200" dirty="0" err="1"/>
              <a:t>georgemonbiot</a:t>
            </a:r>
            <a:r>
              <a:rPr lang="en-US" sz="12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www.bbc.com</a:t>
            </a:r>
            <a:r>
              <a:rPr lang="en-US" sz="12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www.parley.tv</a:t>
            </a:r>
            <a:r>
              <a:rPr lang="en-US" sz="1200" dirty="0"/>
              <a:t>/updates/whale-poop-loop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72000" indent="0" algn="l">
              <a:spcBef>
                <a:spcPts val="300"/>
              </a:spcBef>
              <a:spcAft>
                <a:spcPts val="300"/>
              </a:spcAft>
              <a:buFont typeface="+mj-lt"/>
              <a:buAutoNum type="arabicPeriod"/>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dirty="0"/>
          </a:p>
        </p:txBody>
      </p:sp>
    </p:spTree>
    <p:extLst>
      <p:ext uri="{BB962C8B-B14F-4D97-AF65-F5344CB8AC3E}">
        <p14:creationId xmlns:p14="http://schemas.microsoft.com/office/powerpoint/2010/main" val="22415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lvl="1"/>
            <a:r>
              <a:rPr lang="en-NZ" dirty="0"/>
              <a:t>CHECK PRIOR KNOWLEDGE</a:t>
            </a:r>
          </a:p>
          <a:p>
            <a:pPr lvl="1"/>
            <a:r>
              <a:rPr lang="en-NZ" dirty="0"/>
              <a:t>POSSIBLE INQUIRY QUESTIONS:</a:t>
            </a:r>
          </a:p>
          <a:p>
            <a:pPr lvl="1"/>
            <a:r>
              <a:rPr lang="mi-NZ" sz="1200" kern="1200" dirty="0">
                <a:solidFill>
                  <a:schemeClr val="tx1"/>
                </a:solidFill>
                <a:effectLst/>
                <a:latin typeface="+mn-lt"/>
                <a:ea typeface="+mn-ea"/>
                <a:cs typeface="+mn-cs"/>
              </a:rPr>
              <a:t>What marine creatures live in Antarctica?</a:t>
            </a:r>
          </a:p>
          <a:p>
            <a:pPr lvl="1"/>
            <a:r>
              <a:rPr lang="mi-NZ" sz="1200" kern="1200" dirty="0">
                <a:solidFill>
                  <a:schemeClr val="tx1"/>
                </a:solidFill>
                <a:effectLst/>
                <a:latin typeface="+mn-lt"/>
                <a:ea typeface="+mn-ea"/>
                <a:cs typeface="+mn-cs"/>
              </a:rPr>
              <a:t>Do polar bears live there?</a:t>
            </a:r>
          </a:p>
          <a:p>
            <a:pPr lvl="1"/>
            <a:r>
              <a:rPr lang="mi-NZ" sz="1200" kern="1200" dirty="0">
                <a:solidFill>
                  <a:schemeClr val="tx1"/>
                </a:solidFill>
                <a:effectLst/>
                <a:latin typeface="+mn-lt"/>
                <a:ea typeface="+mn-ea"/>
                <a:cs typeface="+mn-cs"/>
              </a:rPr>
              <a:t>Do penguins live there?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types of whales are there?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do whales eat?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do penguins eat?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mi-NZ" dirty="0"/>
          </a:p>
          <a:p>
            <a:pPr lvl="1"/>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4</a:t>
            </a:fld>
            <a:endParaRPr lang="en-US" dirty="0"/>
          </a:p>
        </p:txBody>
      </p:sp>
    </p:spTree>
    <p:extLst>
      <p:ext uri="{BB962C8B-B14F-4D97-AF65-F5344CB8AC3E}">
        <p14:creationId xmlns:p14="http://schemas.microsoft.com/office/powerpoint/2010/main" val="428996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Film link: 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=M18HxXve3CM&amp;t=20s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200" kern="1200" dirty="0">
                <a:solidFill>
                  <a:schemeClr val="tx1"/>
                </a:solidFill>
                <a:effectLst/>
                <a:latin typeface="+mn-lt"/>
                <a:ea typeface="+mn-ea"/>
                <a:cs typeface="+mn-cs"/>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www.theguardian.com</a:t>
            </a:r>
            <a:r>
              <a:rPr lang="en-US" sz="1100" dirty="0"/>
              <a:t>/environment/</a:t>
            </a:r>
            <a:r>
              <a:rPr lang="en-US" sz="1100" dirty="0" err="1"/>
              <a:t>georgemonbiot</a:t>
            </a:r>
            <a:r>
              <a:rPr lang="en-US" sz="11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www.bbc.com</a:t>
            </a:r>
            <a:r>
              <a:rPr lang="en-US" sz="11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dirty="0"/>
          </a:p>
        </p:txBody>
      </p:sp>
    </p:spTree>
    <p:extLst>
      <p:ext uri="{BB962C8B-B14F-4D97-AF65-F5344CB8AC3E}">
        <p14:creationId xmlns:p14="http://schemas.microsoft.com/office/powerpoint/2010/main" val="132104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Key points:</a:t>
            </a:r>
          </a:p>
          <a:p>
            <a:pPr>
              <a:defRPr/>
            </a:pPr>
            <a:endParaRPr lang="en-US" b="1" dirty="0">
              <a:solidFill>
                <a:srgbClr val="175EAA"/>
              </a:solidFill>
            </a:endParaRPr>
          </a:p>
          <a:p>
            <a:pPr marL="171450" indent="-171450">
              <a:buFont typeface="Arial" panose="020B0604020202020204" pitchFamily="34" charset="0"/>
              <a:buChar char="•"/>
              <a:defRPr/>
            </a:pPr>
            <a:r>
              <a:rPr lang="en-US" b="0" dirty="0">
                <a:solidFill>
                  <a:srgbClr val="175EAA"/>
                </a:solidFill>
              </a:rPr>
              <a:t>Phytoplankton removes CO from atmosphere through photosynthesis.</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cs typeface="MetaPro-Normal"/>
              </a:rPr>
              <a:t>Uneaten phytoplankton eventually die and sink transferring the carbon to the deep sea.</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rPr>
              <a:t>Phytoplankton need iron to thrive.</a:t>
            </a:r>
          </a:p>
          <a:p>
            <a:pPr marL="171450" indent="-171450">
              <a:buFont typeface="Arial" panose="020B0604020202020204" pitchFamily="34" charset="0"/>
              <a:buChar char="•"/>
              <a:defRPr/>
            </a:pPr>
            <a:r>
              <a:rPr lang="en-US" b="0" dirty="0">
                <a:solidFill>
                  <a:srgbClr val="175EAA"/>
                </a:solidFill>
              </a:rPr>
              <a:t>The concentration of iron in whale </a:t>
            </a:r>
            <a:r>
              <a:rPr lang="en-US" b="0" dirty="0" err="1">
                <a:solidFill>
                  <a:srgbClr val="175EAA"/>
                </a:solidFill>
              </a:rPr>
              <a:t>faeces</a:t>
            </a:r>
            <a:r>
              <a:rPr lang="en-US" b="0" dirty="0">
                <a:solidFill>
                  <a:srgbClr val="175EAA"/>
                </a:solidFill>
              </a:rPr>
              <a:t> is more than 10 million times higher than seawater concentrations. </a:t>
            </a:r>
          </a:p>
          <a:p>
            <a:pPr marL="171450" indent="-171450">
              <a:buFont typeface="Arial" panose="020B0604020202020204" pitchFamily="34" charset="0"/>
              <a:buChar char="•"/>
              <a:defRPr/>
            </a:pPr>
            <a:r>
              <a:rPr lang="en-US" b="0" dirty="0">
                <a:solidFill>
                  <a:srgbClr val="175EAA"/>
                </a:solidFill>
              </a:rPr>
              <a:t>So whale poop acts as a </a:t>
            </a:r>
            <a:r>
              <a:rPr lang="en-US" b="0" dirty="0" err="1">
                <a:solidFill>
                  <a:srgbClr val="175EAA"/>
                </a:solidFill>
              </a:rPr>
              <a:t>fertiliser</a:t>
            </a:r>
            <a:r>
              <a:rPr lang="en-US" b="0" dirty="0">
                <a:solidFill>
                  <a:srgbClr val="175EAA"/>
                </a:solidFill>
              </a:rPr>
              <a:t> that increases phytoplankton growth, leading to a more productive ecosystem and enhanced atmospheric carbon dioxide removal.</a:t>
            </a:r>
          </a:p>
          <a:p>
            <a:pPr marL="171450" indent="-171450">
              <a:buFont typeface="Arial" panose="020B0604020202020204" pitchFamily="34" charset="0"/>
              <a:buChar char="•"/>
              <a:defRPr/>
            </a:pPr>
            <a:endParaRPr lang="en-US" b="0" dirty="0">
              <a:solidFill>
                <a:srgbClr val="175EAA"/>
              </a:solidFil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23</a:t>
            </a:fld>
            <a:endParaRPr lang="en-US" dirty="0"/>
          </a:p>
        </p:txBody>
      </p:sp>
    </p:spTree>
    <p:extLst>
      <p:ext uri="{BB962C8B-B14F-4D97-AF65-F5344CB8AC3E}">
        <p14:creationId xmlns:p14="http://schemas.microsoft.com/office/powerpoint/2010/main" val="4219129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Facts from: https://</a:t>
            </a:r>
            <a:r>
              <a:rPr lang="en-US" sz="1200" kern="1200" baseline="0" dirty="0" err="1">
                <a:solidFill>
                  <a:schemeClr val="tx1"/>
                </a:solidFill>
                <a:effectLst/>
                <a:latin typeface="MetaPro-Normal"/>
                <a:ea typeface="+mn-ea"/>
                <a:cs typeface="MetaPro-Normal"/>
              </a:rPr>
              <a:t>www.msc.org</a:t>
            </a:r>
            <a:r>
              <a:rPr lang="en-US" sz="1200" kern="1200" baseline="0" dirty="0">
                <a:solidFill>
                  <a:schemeClr val="tx1"/>
                </a:solidFill>
                <a:effectLst/>
                <a:latin typeface="MetaPro-Normal"/>
                <a:ea typeface="+mn-ea"/>
                <a:cs typeface="MetaPro-Normal"/>
              </a:rPr>
              <a:t>/what-we-are-doing/oceans-at-risk/climate-change-and-fishing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Maps from: https://</a:t>
            </a:r>
            <a:r>
              <a:rPr lang="en-US" sz="1200" kern="1200" baseline="0" dirty="0" err="1">
                <a:solidFill>
                  <a:schemeClr val="tx1"/>
                </a:solidFill>
                <a:effectLst/>
                <a:latin typeface="MetaPro-Normal"/>
                <a:ea typeface="+mn-ea"/>
                <a:cs typeface="MetaPro-Normal"/>
              </a:rPr>
              <a:t>www.moanaproject.org</a:t>
            </a:r>
            <a:r>
              <a:rPr lang="en-US" sz="1200" kern="1200" baseline="0" dirty="0">
                <a:solidFill>
                  <a:schemeClr val="tx1"/>
                </a:solidFill>
                <a:effectLst/>
                <a:latin typeface="MetaPro-Normal"/>
                <a:ea typeface="+mn-ea"/>
                <a:cs typeface="MetaPro-Normal"/>
              </a:rPr>
              <a:t>/marine-heatwave-forecast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A marine heatwave is an extended period of extremely warm ocean temperatures (the scientific definition of a marine heatwave is when seawater temperatures are warmer than the 90</a:t>
            </a:r>
            <a:r>
              <a:rPr lang="en-NZ" sz="1200" b="0" i="0" u="none" strike="noStrike" kern="1200" baseline="30000" dirty="0">
                <a:solidFill>
                  <a:schemeClr val="tx1"/>
                </a:solidFill>
                <a:effectLst/>
                <a:latin typeface="MetaPro-Normal"/>
                <a:ea typeface="+mn-ea"/>
                <a:cs typeface="MetaPro-Normal"/>
              </a:rPr>
              <a:t>th</a:t>
            </a:r>
            <a:r>
              <a:rPr lang="en-NZ" sz="1200" b="0" i="0" u="none" strike="noStrike" kern="1200" dirty="0">
                <a:solidFill>
                  <a:schemeClr val="tx1"/>
                </a:solidFill>
                <a:effectLst/>
                <a:latin typeface="MetaPro-Normal"/>
                <a:ea typeface="+mn-ea"/>
                <a:cs typeface="MetaPro-Normal"/>
              </a:rPr>
              <a:t> percentile of the local long-term (25-year) average for at least five consecutive days)</a:t>
            </a:r>
            <a:r>
              <a:rPr lang="en-NZ" sz="1200" b="0" i="0" u="none" strike="noStrike" kern="1200" baseline="30000" dirty="0">
                <a:solidFill>
                  <a:schemeClr val="tx1"/>
                </a:solidFill>
                <a:effectLst/>
                <a:latin typeface="MetaPro-Normal"/>
                <a:ea typeface="+mn-ea"/>
                <a:cs typeface="MetaPro-Normal"/>
                <a:hlinkClick r:id="rId3"/>
              </a:rPr>
              <a:t>1</a:t>
            </a:r>
            <a:r>
              <a:rPr lang="en-NZ" sz="1200" b="0" i="0" u="none" strike="noStrike" kern="1200" dirty="0">
                <a:solidFill>
                  <a:schemeClr val="tx1"/>
                </a:solidFill>
                <a:effectLst/>
                <a:latin typeface="MetaPro-Normal"/>
                <a:ea typeface="+mn-ea"/>
                <a:cs typeface="MetaPro-Normal"/>
              </a:rPr>
              <a:t>. As climate change affects our oceans, marine heatwaves are expected to become more frequent, intense and longer lasting. Our ocean life around New Zealand has evolved to thrive in cooler seas and marine heatwaves can have devastating effects on local ecosystems. They also pose a threat to aquaculture and fisheries, New Zealand industries worth more than $4 billion annually.</a:t>
            </a: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24</a:t>
            </a:fld>
            <a:endParaRPr lang="en-US" dirty="0"/>
          </a:p>
        </p:txBody>
      </p:sp>
    </p:spTree>
    <p:extLst>
      <p:ext uri="{BB962C8B-B14F-4D97-AF65-F5344CB8AC3E}">
        <p14:creationId xmlns:p14="http://schemas.microsoft.com/office/powerpoint/2010/main" val="320481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endParaRPr lang="en-US"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Seals, penguins, whales, krill</a:t>
            </a:r>
          </a:p>
          <a:p>
            <a:pPr marL="228600" indent="-228600">
              <a:buAutoNum type="arabicPeriod"/>
            </a:pPr>
            <a:r>
              <a:rPr lang="en-US" dirty="0"/>
              <a:t>Only krill are still harvested</a:t>
            </a:r>
          </a:p>
        </p:txBody>
      </p:sp>
      <p:sp>
        <p:nvSpPr>
          <p:cNvPr id="4" name="Slide Number Placeholder 3"/>
          <p:cNvSpPr>
            <a:spLocks noGrp="1"/>
          </p:cNvSpPr>
          <p:nvPr>
            <p:ph type="sldNum" sz="quarter" idx="5"/>
          </p:nvPr>
        </p:nvSpPr>
        <p:spPr/>
        <p:txBody>
          <a:bodyPr/>
          <a:lstStyle/>
          <a:p>
            <a:fld id="{F84DFFE2-AB0B-A546-BA03-FA78CA7417E4}" type="slidenum">
              <a:rPr lang="en-US" smtClean="0"/>
              <a:t>25</a:t>
            </a:fld>
            <a:endParaRPr lang="en-US"/>
          </a:p>
        </p:txBody>
      </p:sp>
    </p:spTree>
    <p:extLst>
      <p:ext uri="{BB962C8B-B14F-4D97-AF65-F5344CB8AC3E}">
        <p14:creationId xmlns:p14="http://schemas.microsoft.com/office/powerpoint/2010/main" val="368768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29</a:t>
            </a:fld>
            <a:endParaRPr lang="en-US" dirty="0"/>
          </a:p>
        </p:txBody>
      </p:sp>
    </p:spTree>
    <p:extLst>
      <p:ext uri="{BB962C8B-B14F-4D97-AF65-F5344CB8AC3E}">
        <p14:creationId xmlns:p14="http://schemas.microsoft.com/office/powerpoint/2010/main" val="3047538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30</a:t>
            </a:fld>
            <a:endParaRPr lang="en-US" dirty="0"/>
          </a:p>
        </p:txBody>
      </p:sp>
    </p:spTree>
    <p:extLst>
      <p:ext uri="{BB962C8B-B14F-4D97-AF65-F5344CB8AC3E}">
        <p14:creationId xmlns:p14="http://schemas.microsoft.com/office/powerpoint/2010/main" val="196739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31</a:t>
            </a:fld>
            <a:endParaRPr lang="en-US" dirty="0"/>
          </a:p>
        </p:txBody>
      </p:sp>
    </p:spTree>
    <p:extLst>
      <p:ext uri="{BB962C8B-B14F-4D97-AF65-F5344CB8AC3E}">
        <p14:creationId xmlns:p14="http://schemas.microsoft.com/office/powerpoint/2010/main" val="394079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kern="1200" dirty="0">
                <a:solidFill>
                  <a:schemeClr val="tx1"/>
                </a:solidFill>
                <a:effectLst/>
                <a:latin typeface="MetaPro-Normal"/>
                <a:ea typeface="+mn-ea"/>
                <a:cs typeface="MetaPro-Normal"/>
              </a:rPr>
              <a:t>ANSWER ON NEXT SLIDE</a:t>
            </a:r>
            <a:endParaRPr lang="en-US"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dirty="0"/>
          </a:p>
        </p:txBody>
      </p:sp>
    </p:spTree>
    <p:extLst>
      <p:ext uri="{BB962C8B-B14F-4D97-AF65-F5344CB8AC3E}">
        <p14:creationId xmlns:p14="http://schemas.microsoft.com/office/powerpoint/2010/main" val="396519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US" sz="1100" b="0" dirty="0">
                <a:solidFill>
                  <a:srgbClr val="175EAA"/>
                </a:solidFill>
              </a:rPr>
              <a:t>Whales come to the surface to breathe, feed their young milk, always give birth to live young, are warm blooded…</a:t>
            </a:r>
            <a:endParaRPr lang="en-US" sz="1100" b="0" dirty="0"/>
          </a:p>
          <a:p>
            <a:pPr>
              <a:defRPr/>
            </a:pPr>
            <a:r>
              <a:rPr lang="en-US" sz="1100" dirty="0"/>
              <a:t>Fish don’t need to come to the surface to breathe, breathe through gills, are cold blooded, reproduction occurs either by live young or eggs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dirty="0"/>
          </a:p>
        </p:txBody>
      </p:sp>
    </p:spTree>
    <p:extLst>
      <p:ext uri="{BB962C8B-B14F-4D97-AF65-F5344CB8AC3E}">
        <p14:creationId xmlns:p14="http://schemas.microsoft.com/office/powerpoint/2010/main" val="12293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dirty="0"/>
          </a:p>
        </p:txBody>
      </p:sp>
    </p:spTree>
    <p:extLst>
      <p:ext uri="{BB962C8B-B14F-4D97-AF65-F5344CB8AC3E}">
        <p14:creationId xmlns:p14="http://schemas.microsoft.com/office/powerpoint/2010/main" val="6364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Whales can live at the same temperatures indefinitely if healthy and reasonably fed, they just don't get hypothermia - ever. The reason for this is that a large size with a low surface area to volume ratio, and a blanket of blubber around the whole animal below the skin mean that metabolic heat is retained to the degree that the coldest seas are readily survivable.</a:t>
            </a:r>
          </a:p>
          <a:p>
            <a:pPr marL="0" marR="0" indent="0" algn="l" defTabSz="457200" rtl="0" eaLnBrk="1" fontAlgn="auto" latinLnBrk="0" hangingPunct="1">
              <a:lnSpc>
                <a:spcPct val="100000"/>
              </a:lnSpc>
              <a:spcBef>
                <a:spcPts val="0"/>
              </a:spcBef>
              <a:spcAft>
                <a:spcPts val="0"/>
              </a:spcAft>
              <a:buClrTx/>
              <a:buSzTx/>
              <a:buFontTx/>
              <a:buNone/>
              <a:tabLst/>
              <a:defRPr/>
            </a:pPr>
            <a:endParaRPr lang="en-NZ" sz="1200" b="0" i="0" u="none" strike="noStrike" kern="1200" baseline="0" dirty="0">
              <a:solidFill>
                <a:schemeClr val="tx1"/>
              </a:solidFill>
              <a:effectLst/>
              <a:latin typeface="MetaPro-Normal"/>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etaPro-Normal"/>
                <a:ea typeface="+mn-ea"/>
                <a:cs typeface="MetaPro-Normal"/>
              </a:rPr>
              <a:t>For more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etaPro-Normal"/>
                <a:ea typeface="+mn-ea"/>
                <a:cs typeface="MetaPro-Normal"/>
              </a:rPr>
              <a:t>https://</a:t>
            </a:r>
            <a:r>
              <a:rPr lang="en-US" sz="1200" b="0" kern="1200" baseline="0" dirty="0" err="1">
                <a:solidFill>
                  <a:schemeClr val="tx1"/>
                </a:solidFill>
                <a:effectLst/>
                <a:latin typeface="MetaPro-Normal"/>
                <a:ea typeface="+mn-ea"/>
                <a:cs typeface="MetaPro-Normal"/>
              </a:rPr>
              <a:t>www.coolantarctica.com</a:t>
            </a:r>
            <a:r>
              <a:rPr lang="en-US" sz="1200" b="0" kern="1200" baseline="0" dirty="0">
                <a:solidFill>
                  <a:schemeClr val="tx1"/>
                </a:solidFill>
                <a:effectLst/>
                <a:latin typeface="MetaPro-Normal"/>
                <a:ea typeface="+mn-ea"/>
                <a:cs typeface="MetaPro-Normal"/>
              </a:rPr>
              <a:t>/Antarctica%20fact%20file/wildlife/whales/</a:t>
            </a:r>
            <a:r>
              <a:rPr lang="en-US" sz="1200" b="0" kern="1200" baseline="0" dirty="0" err="1">
                <a:solidFill>
                  <a:schemeClr val="tx1"/>
                </a:solidFill>
                <a:effectLst/>
                <a:latin typeface="MetaPro-Normal"/>
                <a:ea typeface="+mn-ea"/>
                <a:cs typeface="MetaPro-Normal"/>
              </a:rPr>
              <a:t>whales.php</a:t>
            </a:r>
            <a:endParaRPr lang="en-US" sz="1200" b="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8</a:t>
            </a:fld>
            <a:endParaRPr lang="en-US" dirty="0"/>
          </a:p>
        </p:txBody>
      </p:sp>
    </p:spTree>
    <p:extLst>
      <p:ext uri="{BB962C8B-B14F-4D97-AF65-F5344CB8AC3E}">
        <p14:creationId xmlns:p14="http://schemas.microsoft.com/office/powerpoint/2010/main" val="23979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dirty="0"/>
          </a:p>
        </p:txBody>
      </p:sp>
    </p:spTree>
    <p:extLst>
      <p:ext uri="{BB962C8B-B14F-4D97-AF65-F5344CB8AC3E}">
        <p14:creationId xmlns:p14="http://schemas.microsoft.com/office/powerpoint/2010/main" val="36695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etaPro-Normal"/>
              <a:ea typeface="+mn-ea"/>
              <a:cs typeface="MetaPro-Normal"/>
            </a:endParaRPr>
          </a:p>
          <a:p>
            <a:pPr>
              <a:defRPr/>
            </a:pPr>
            <a:r>
              <a:rPr lang="en-NZ" sz="1200" b="1" i="0" u="none" strike="noStrike" kern="1200" dirty="0">
                <a:solidFill>
                  <a:schemeClr val="tx1"/>
                </a:solidFill>
                <a:effectLst/>
                <a:latin typeface="MetaPro-Normal"/>
                <a:ea typeface="+mn-ea"/>
                <a:cs typeface="MetaPro-Normal"/>
              </a:rPr>
              <a:t>Baleen whales have plates in the mouth instead of teeth to filter food in bulk from seawater. </a:t>
            </a:r>
            <a:r>
              <a:rPr lang="en-NZ" sz="1200" b="0" i="0" u="none" strike="noStrike" kern="1200" dirty="0">
                <a:solidFill>
                  <a:schemeClr val="tx1"/>
                </a:solidFill>
                <a:effectLst/>
                <a:latin typeface="MetaPro-Normal"/>
                <a:ea typeface="+mn-ea"/>
                <a:cs typeface="MetaPro-Normal"/>
              </a:rPr>
              <a:t>These are made of keratin, the same tough protein that makes hair, skin, nails, hooves and horns. There are two rows of plates that hang down from the upper jaw forming two upright sides of a triangle with the lower jaw being the third side. The inner edges of these plates are bristly filters to collect food, usually smallish very numerous animals such as krill in the water they gulp in. A huge mouthful of water + food is taken in and the mouth closed, then the water is ejected by the tongue while the food is filtered out and trapped inside the mouth to be swallowed when the water has gone.</a:t>
            </a:r>
            <a:endParaRPr lang="en-US" sz="1200" b="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For more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https://</a:t>
            </a:r>
            <a:r>
              <a:rPr lang="en-US" sz="1200" b="0" kern="1200" baseline="0" dirty="0" err="1">
                <a:solidFill>
                  <a:schemeClr val="tx1"/>
                </a:solidFill>
                <a:effectLst/>
                <a:latin typeface="+mn-lt"/>
                <a:ea typeface="+mn-ea"/>
                <a:cs typeface="+mn-cs"/>
              </a:rPr>
              <a:t>www.coolantarctica.com</a:t>
            </a:r>
            <a:r>
              <a:rPr lang="en-US" sz="1200" b="0" kern="1200" baseline="0" dirty="0">
                <a:solidFill>
                  <a:schemeClr val="tx1"/>
                </a:solidFill>
                <a:effectLst/>
                <a:latin typeface="+mn-lt"/>
                <a:ea typeface="+mn-ea"/>
                <a:cs typeface="+mn-cs"/>
              </a:rPr>
              <a:t>/Antarctica%20fact%20file/wildlife/whales/</a:t>
            </a:r>
            <a:r>
              <a:rPr lang="en-US" sz="1200" b="0" kern="1200" baseline="0" dirty="0" err="1">
                <a:solidFill>
                  <a:schemeClr val="tx1"/>
                </a:solidFill>
                <a:effectLst/>
                <a:latin typeface="+mn-lt"/>
                <a:ea typeface="+mn-ea"/>
                <a:cs typeface="+mn-cs"/>
              </a:rPr>
              <a:t>whales.php</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101902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122251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a:stretch>
            <a:fillRect/>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29600" cy="323803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5" name="Picture 4">
            <a:extLst>
              <a:ext uri="{FF2B5EF4-FFF2-40B4-BE49-F238E27FC236}">
                <a16:creationId xmlns:a16="http://schemas.microsoft.com/office/drawing/2014/main" id="{6DF0374B-2671-ED4F-B917-5017B9ABFA8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4438186"/>
            <a:ext cx="8059479" cy="713049"/>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18HxXve3CM&amp;t=20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tiff"/><Relationship Id="rId7"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6" name="Picture 5"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3" name="Picture 12"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14" name="Picture 13"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583" y="-331438"/>
            <a:ext cx="1382122" cy="993219"/>
          </a:xfrm>
          <a:prstGeom prst="rect">
            <a:avLst/>
          </a:prstGeom>
        </p:spPr>
      </p:pic>
      <p:pic>
        <p:nvPicPr>
          <p:cNvPr id="11" name="Picture 10"/>
          <p:cNvPicPr>
            <a:picLocks noChangeAspect="1"/>
          </p:cNvPicPr>
          <p:nvPr/>
        </p:nvPicPr>
        <p:blipFill>
          <a:blip r:embed="rId3"/>
          <a:srcRect/>
          <a:stretch/>
        </p:blipFill>
        <p:spPr>
          <a:xfrm>
            <a:off x="3058617" y="1158391"/>
            <a:ext cx="3002563" cy="1472686"/>
          </a:xfrm>
          <a:prstGeom prst="rect">
            <a:avLst/>
          </a:prstGeom>
        </p:spPr>
      </p:pic>
      <p:sp>
        <p:nvSpPr>
          <p:cNvPr id="2" name="TextBox 1">
            <a:extLst>
              <a:ext uri="{FF2B5EF4-FFF2-40B4-BE49-F238E27FC236}">
                <a16:creationId xmlns:a16="http://schemas.microsoft.com/office/drawing/2014/main" id="{46804290-34A3-964C-AA7F-CFFE6410DE6E}"/>
              </a:ext>
            </a:extLst>
          </p:cNvPr>
          <p:cNvSpPr txBox="1"/>
          <p:nvPr/>
        </p:nvSpPr>
        <p:spPr>
          <a:xfrm>
            <a:off x="152400" y="2971800"/>
            <a:ext cx="8814999" cy="707886"/>
          </a:xfrm>
          <a:prstGeom prst="rect">
            <a:avLst/>
          </a:prstGeom>
          <a:noFill/>
        </p:spPr>
        <p:txBody>
          <a:bodyPr wrap="square" rtlCol="0">
            <a:spAutoFit/>
          </a:bodyPr>
          <a:lstStyle/>
          <a:p>
            <a:pPr algn="ctr"/>
            <a:r>
              <a:rPr lang="en-US" sz="4000" dirty="0">
                <a:solidFill>
                  <a:srgbClr val="00B194"/>
                </a:solidFill>
              </a:rPr>
              <a:t>ANTARCTIC WHALES</a:t>
            </a:r>
          </a:p>
        </p:txBody>
      </p:sp>
    </p:spTree>
    <p:extLst>
      <p:ext uri="{BB962C8B-B14F-4D97-AF65-F5344CB8AC3E}">
        <p14:creationId xmlns:p14="http://schemas.microsoft.com/office/powerpoint/2010/main" val="134848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What do the great (big) whales of Antarctica most commonly eat?</a:t>
            </a: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KRILL &amp; PLANKTON! </a:t>
            </a:r>
            <a:r>
              <a:rPr lang="en-AU" sz="1800" dirty="0">
                <a:solidFill>
                  <a:srgbClr val="00B194"/>
                </a:solidFill>
                <a:latin typeface="Arial"/>
                <a:cs typeface="Arial"/>
              </a:rPr>
              <a:t>Large whales gulp their food using plates of baleen instead of teeth. The inner edges of baleen plates are bristly to filter and collect food. Food is usually smallish numerous animals like krill. </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50751"/>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426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1189821" y="2434595"/>
          <a:ext cx="6911973" cy="788951"/>
        </p:xfrm>
        <a:graphic>
          <a:graphicData uri="http://schemas.openxmlformats.org/drawingml/2006/table">
            <a:tbl>
              <a:tblPr firstRow="1" bandRow="1">
                <a:tableStyleId>{5FD0F851-EC5A-4D38-B0AD-8093EC10F338}</a:tableStyleId>
              </a:tblPr>
              <a:tblGrid>
                <a:gridCol w="3029638">
                  <a:extLst>
                    <a:ext uri="{9D8B030D-6E8A-4147-A177-3AD203B41FA5}">
                      <a16:colId xmlns:a16="http://schemas.microsoft.com/office/drawing/2014/main" val="3466427422"/>
                    </a:ext>
                  </a:extLst>
                </a:gridCol>
                <a:gridCol w="951057">
                  <a:extLst>
                    <a:ext uri="{9D8B030D-6E8A-4147-A177-3AD203B41FA5}">
                      <a16:colId xmlns:a16="http://schemas.microsoft.com/office/drawing/2014/main" val="1118456149"/>
                    </a:ext>
                  </a:extLst>
                </a:gridCol>
                <a:gridCol w="2931278">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KRILL &amp; PLANKTON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FISH, SHARKS &amp; RAYS</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963757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100" b="1" dirty="0">
                <a:solidFill>
                  <a:schemeClr val="bg1"/>
                </a:solidFill>
                <a:latin typeface="Arial"/>
                <a:cs typeface="Arial"/>
              </a:rPr>
              <a:t>Take a guess </a:t>
            </a:r>
            <a:r>
              <a:rPr lang="en-AU" sz="2100" dirty="0">
                <a:solidFill>
                  <a:schemeClr val="bg1"/>
                </a:solidFill>
                <a:latin typeface="Arial"/>
                <a:cs typeface="Arial"/>
              </a:rPr>
              <a:t>– Whales can loosely be divided into two groups. Which of the following are the two groups of whales?</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5920" y="-24109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566461969"/>
              </p:ext>
            </p:extLst>
          </p:nvPr>
        </p:nvGraphicFramePr>
        <p:xfrm>
          <a:off x="975242" y="2922275"/>
          <a:ext cx="7163010" cy="973624"/>
        </p:xfrm>
        <a:graphic>
          <a:graphicData uri="http://schemas.openxmlformats.org/drawingml/2006/table">
            <a:tbl>
              <a:tblPr firstRow="1" bandRow="1">
                <a:tableStyleId>{5FD0F851-EC5A-4D38-B0AD-8093EC10F338}</a:tableStyleId>
              </a:tblPr>
              <a:tblGrid>
                <a:gridCol w="2254503">
                  <a:extLst>
                    <a:ext uri="{9D8B030D-6E8A-4147-A177-3AD203B41FA5}">
                      <a16:colId xmlns:a16="http://schemas.microsoft.com/office/drawing/2014/main" val="3466427422"/>
                    </a:ext>
                  </a:extLst>
                </a:gridCol>
                <a:gridCol w="208280">
                  <a:extLst>
                    <a:ext uri="{9D8B030D-6E8A-4147-A177-3AD203B41FA5}">
                      <a16:colId xmlns:a16="http://schemas.microsoft.com/office/drawing/2014/main" val="1118456149"/>
                    </a:ext>
                  </a:extLst>
                </a:gridCol>
                <a:gridCol w="2108200">
                  <a:extLst>
                    <a:ext uri="{9D8B030D-6E8A-4147-A177-3AD203B41FA5}">
                      <a16:colId xmlns:a16="http://schemas.microsoft.com/office/drawing/2014/main" val="1536817746"/>
                    </a:ext>
                  </a:extLst>
                </a:gridCol>
                <a:gridCol w="208280">
                  <a:extLst>
                    <a:ext uri="{9D8B030D-6E8A-4147-A177-3AD203B41FA5}">
                      <a16:colId xmlns:a16="http://schemas.microsoft.com/office/drawing/2014/main" val="4098699707"/>
                    </a:ext>
                  </a:extLst>
                </a:gridCol>
                <a:gridCol w="2383747">
                  <a:extLst>
                    <a:ext uri="{9D8B030D-6E8A-4147-A177-3AD203B41FA5}">
                      <a16:colId xmlns:a16="http://schemas.microsoft.com/office/drawing/2014/main" val="1534501534"/>
                    </a:ext>
                  </a:extLst>
                </a:gridCol>
              </a:tblGrid>
              <a:tr h="973624">
                <a:tc>
                  <a:txBody>
                    <a:bodyPr/>
                    <a:lstStyle/>
                    <a:p>
                      <a:pPr algn="ctr"/>
                      <a:endParaRPr lang="en-US" sz="500" dirty="0">
                        <a:solidFill>
                          <a:srgbClr val="00B6DE"/>
                        </a:solidFill>
                      </a:endParaRPr>
                    </a:p>
                    <a:p>
                      <a:pPr algn="ctr"/>
                      <a:r>
                        <a:rPr lang="en-US" sz="2400" dirty="0">
                          <a:solidFill>
                            <a:schemeClr val="bg1"/>
                          </a:solidFill>
                        </a:rPr>
                        <a:t>BALEEN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SHARKS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solidFill>
                          <a:srgbClr val="00B6DE"/>
                        </a:solidFill>
                      </a:endParaRPr>
                    </a:p>
                    <a:p>
                      <a:pPr algn="ctr"/>
                      <a:r>
                        <a:rPr lang="en-US" sz="2400" dirty="0">
                          <a:solidFill>
                            <a:schemeClr val="bg1"/>
                          </a:solidFill>
                        </a:rPr>
                        <a:t>TOOTHED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140021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100" b="1" dirty="0">
                <a:solidFill>
                  <a:schemeClr val="bg1"/>
                </a:solidFill>
                <a:latin typeface="Arial"/>
                <a:cs typeface="Arial"/>
              </a:rPr>
              <a:t>Take a guess </a:t>
            </a:r>
            <a:r>
              <a:rPr lang="en-AU" sz="2100" dirty="0">
                <a:solidFill>
                  <a:schemeClr val="bg1"/>
                </a:solidFill>
                <a:latin typeface="Arial"/>
                <a:cs typeface="Arial"/>
              </a:rPr>
              <a:t>– Whales can loosely be divided into two groups. Which of the following are the two groups of whales?</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BALEEN WHALES &amp; TOOTHED WHALES: </a:t>
            </a:r>
            <a:r>
              <a:rPr lang="en-AU" sz="1800" dirty="0">
                <a:solidFill>
                  <a:srgbClr val="00B194"/>
                </a:solidFill>
                <a:latin typeface="Arial"/>
                <a:cs typeface="Arial"/>
              </a:rPr>
              <a:t>Toothed whales have teeth!! They hunt and eat squid, fish, and seals. Baleen whales have plates in the mouth instead of teeth to filter food in bulk from seawater. </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697284624"/>
              </p:ext>
            </p:extLst>
          </p:nvPr>
        </p:nvGraphicFramePr>
        <p:xfrm>
          <a:off x="938785" y="2434594"/>
          <a:ext cx="7163010" cy="973624"/>
        </p:xfrm>
        <a:graphic>
          <a:graphicData uri="http://schemas.openxmlformats.org/drawingml/2006/table">
            <a:tbl>
              <a:tblPr firstRow="1" bandRow="1">
                <a:tableStyleId>{5FD0F851-EC5A-4D38-B0AD-8093EC10F338}</a:tableStyleId>
              </a:tblPr>
              <a:tblGrid>
                <a:gridCol w="2254503">
                  <a:extLst>
                    <a:ext uri="{9D8B030D-6E8A-4147-A177-3AD203B41FA5}">
                      <a16:colId xmlns:a16="http://schemas.microsoft.com/office/drawing/2014/main" val="3466427422"/>
                    </a:ext>
                  </a:extLst>
                </a:gridCol>
                <a:gridCol w="208280">
                  <a:extLst>
                    <a:ext uri="{9D8B030D-6E8A-4147-A177-3AD203B41FA5}">
                      <a16:colId xmlns:a16="http://schemas.microsoft.com/office/drawing/2014/main" val="1118456149"/>
                    </a:ext>
                  </a:extLst>
                </a:gridCol>
                <a:gridCol w="2108200">
                  <a:extLst>
                    <a:ext uri="{9D8B030D-6E8A-4147-A177-3AD203B41FA5}">
                      <a16:colId xmlns:a16="http://schemas.microsoft.com/office/drawing/2014/main" val="1536817746"/>
                    </a:ext>
                  </a:extLst>
                </a:gridCol>
                <a:gridCol w="208280">
                  <a:extLst>
                    <a:ext uri="{9D8B030D-6E8A-4147-A177-3AD203B41FA5}">
                      <a16:colId xmlns:a16="http://schemas.microsoft.com/office/drawing/2014/main" val="4098699707"/>
                    </a:ext>
                  </a:extLst>
                </a:gridCol>
                <a:gridCol w="2383747">
                  <a:extLst>
                    <a:ext uri="{9D8B030D-6E8A-4147-A177-3AD203B41FA5}">
                      <a16:colId xmlns:a16="http://schemas.microsoft.com/office/drawing/2014/main" val="1534501534"/>
                    </a:ext>
                  </a:extLst>
                </a:gridCol>
              </a:tblGrid>
              <a:tr h="973624">
                <a:tc>
                  <a:txBody>
                    <a:bodyPr/>
                    <a:lstStyle/>
                    <a:p>
                      <a:pPr algn="ctr"/>
                      <a:endParaRPr lang="en-US" sz="500" dirty="0">
                        <a:solidFill>
                          <a:srgbClr val="00B6DE"/>
                        </a:solidFill>
                      </a:endParaRPr>
                    </a:p>
                    <a:p>
                      <a:pPr algn="ctr"/>
                      <a:r>
                        <a:rPr lang="en-US" sz="2400" dirty="0">
                          <a:solidFill>
                            <a:schemeClr val="bg1"/>
                          </a:solidFill>
                        </a:rPr>
                        <a:t>BALEEN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SHARKS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solidFill>
                          <a:srgbClr val="00B6DE"/>
                        </a:solidFill>
                      </a:endParaRPr>
                    </a:p>
                    <a:p>
                      <a:pPr algn="ctr"/>
                      <a:r>
                        <a:rPr lang="en-US" sz="2400" dirty="0">
                          <a:solidFill>
                            <a:schemeClr val="bg1"/>
                          </a:solidFill>
                        </a:rPr>
                        <a:t>TOOTHED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753023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1800" b="1" dirty="0">
                <a:solidFill>
                  <a:schemeClr val="bg1"/>
                </a:solidFill>
                <a:latin typeface="Arial"/>
                <a:cs typeface="Arial"/>
              </a:rPr>
              <a:t>Take a guess </a:t>
            </a:r>
            <a:r>
              <a:rPr lang="en-AU" sz="1800" dirty="0">
                <a:solidFill>
                  <a:schemeClr val="bg1"/>
                </a:solidFill>
                <a:latin typeface="Arial"/>
                <a:cs typeface="Arial"/>
              </a:rPr>
              <a:t>– Group the whales into the categories ‘toothed whales’ and ‘baleen whales’ (Hint: Baleen whales are usually big!)?</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500" dirty="0">
              <a:solidFill>
                <a:srgbClr val="00B194"/>
              </a:solidFill>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702711411"/>
              </p:ext>
            </p:extLst>
          </p:nvPr>
        </p:nvGraphicFramePr>
        <p:xfrm>
          <a:off x="1079109" y="2922275"/>
          <a:ext cx="6985781" cy="1307554"/>
        </p:xfrm>
        <a:graphic>
          <a:graphicData uri="http://schemas.openxmlformats.org/drawingml/2006/table">
            <a:tbl>
              <a:tblPr firstRow="1" bandRow="1">
                <a:tableStyleId>{5FD0F851-EC5A-4D38-B0AD-8093EC10F338}</a:tableStyleId>
              </a:tblPr>
              <a:tblGrid>
                <a:gridCol w="1930763">
                  <a:extLst>
                    <a:ext uri="{9D8B030D-6E8A-4147-A177-3AD203B41FA5}">
                      <a16:colId xmlns:a16="http://schemas.microsoft.com/office/drawing/2014/main" val="3466427422"/>
                    </a:ext>
                  </a:extLst>
                </a:gridCol>
                <a:gridCol w="210504">
                  <a:extLst>
                    <a:ext uri="{9D8B030D-6E8A-4147-A177-3AD203B41FA5}">
                      <a16:colId xmlns:a16="http://schemas.microsoft.com/office/drawing/2014/main" val="1118456149"/>
                    </a:ext>
                  </a:extLst>
                </a:gridCol>
                <a:gridCol w="2772493">
                  <a:extLst>
                    <a:ext uri="{9D8B030D-6E8A-4147-A177-3AD203B41FA5}">
                      <a16:colId xmlns:a16="http://schemas.microsoft.com/office/drawing/2014/main" val="1536817746"/>
                    </a:ext>
                  </a:extLst>
                </a:gridCol>
                <a:gridCol w="218439">
                  <a:extLst>
                    <a:ext uri="{9D8B030D-6E8A-4147-A177-3AD203B41FA5}">
                      <a16:colId xmlns:a16="http://schemas.microsoft.com/office/drawing/2014/main" val="4098699707"/>
                    </a:ext>
                  </a:extLst>
                </a:gridCol>
                <a:gridCol w="1853582">
                  <a:extLst>
                    <a:ext uri="{9D8B030D-6E8A-4147-A177-3AD203B41FA5}">
                      <a16:colId xmlns:a16="http://schemas.microsoft.com/office/drawing/2014/main" val="1534501534"/>
                    </a:ext>
                  </a:extLst>
                </a:gridCol>
              </a:tblGrid>
              <a:tr h="440259">
                <a:tc>
                  <a:txBody>
                    <a:bodyPr/>
                    <a:lstStyle/>
                    <a:p>
                      <a:pPr algn="ctr"/>
                      <a:endParaRPr lang="en-US" sz="500" b="1" dirty="0">
                        <a:solidFill>
                          <a:schemeClr val="bg1"/>
                        </a:solidFill>
                      </a:endParaRPr>
                    </a:p>
                    <a:p>
                      <a:pPr algn="ctr"/>
                      <a:r>
                        <a:rPr lang="en-US" sz="1500" b="1" dirty="0">
                          <a:solidFill>
                            <a:schemeClr val="bg1"/>
                          </a:solidFill>
                        </a:rPr>
                        <a:t>ORCA</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SPERM WHALE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chemeClr val="bg1"/>
                        </a:solidFill>
                      </a:endParaRPr>
                    </a:p>
                    <a:p>
                      <a:pPr algn="ctr"/>
                      <a:r>
                        <a:rPr lang="en-US" sz="1500" b="1" dirty="0">
                          <a:solidFill>
                            <a:schemeClr val="bg1"/>
                          </a:solidFill>
                        </a:rPr>
                        <a:t>HUMPBACK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347015"/>
                  </a:ext>
                </a:extLst>
              </a:tr>
              <a:tr h="323845">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6056911"/>
                  </a:ext>
                </a:extLst>
              </a:tr>
              <a:tr h="511269">
                <a:tc>
                  <a:txBody>
                    <a:bodyPr/>
                    <a:lstStyle/>
                    <a:p>
                      <a:pPr algn="ctr"/>
                      <a:endParaRPr lang="en-US" sz="500" b="1" dirty="0">
                        <a:solidFill>
                          <a:srgbClr val="00B6DE"/>
                        </a:solidFill>
                      </a:endParaRPr>
                    </a:p>
                    <a:p>
                      <a:pPr algn="ctr"/>
                      <a:r>
                        <a:rPr lang="en-US" sz="1500" b="1" dirty="0">
                          <a:solidFill>
                            <a:schemeClr val="bg1"/>
                          </a:solidFill>
                        </a:rPr>
                        <a:t>BLUE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FIN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r>
                        <a:rPr lang="en-US" sz="1500" b="1" dirty="0">
                          <a:solidFill>
                            <a:schemeClr val="bg1"/>
                          </a:solidFill>
                        </a:rPr>
                        <a:t>DOLPHIN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147917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1800" b="1" dirty="0">
                <a:solidFill>
                  <a:schemeClr val="bg1"/>
                </a:solidFill>
                <a:latin typeface="Arial"/>
                <a:cs typeface="Arial"/>
              </a:rPr>
              <a:t>Take a guess </a:t>
            </a:r>
            <a:r>
              <a:rPr lang="en-AU" sz="1800" dirty="0">
                <a:solidFill>
                  <a:schemeClr val="bg1"/>
                </a:solidFill>
                <a:latin typeface="Arial"/>
                <a:cs typeface="Arial"/>
              </a:rPr>
              <a:t>– Group the whales into the categories ‘toothed whales’ and ‘baleen whales’ (Hint: Baleen whales are usually big!)?</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500" dirty="0">
              <a:solidFill>
                <a:srgbClr val="00B194"/>
              </a:solidFill>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BALEEN WHALES: </a:t>
            </a:r>
            <a:r>
              <a:rPr lang="en-AU" sz="1800" dirty="0">
                <a:solidFill>
                  <a:srgbClr val="00B194"/>
                </a:solidFill>
                <a:latin typeface="Arial"/>
                <a:cs typeface="Arial"/>
              </a:rPr>
              <a:t>Blue whales, Fin whales, Humpback whales</a:t>
            </a:r>
            <a:endParaRPr lang="en-AU" sz="1800" dirty="0">
              <a:solidFill>
                <a:schemeClr val="bg1"/>
              </a:solidFill>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TOOTHED WHALES: </a:t>
            </a:r>
            <a:r>
              <a:rPr lang="en-AU" sz="1800" dirty="0">
                <a:solidFill>
                  <a:srgbClr val="00B194"/>
                </a:solidFill>
                <a:latin typeface="Arial"/>
                <a:cs typeface="Arial"/>
              </a:rPr>
              <a:t>Sperm whales, Dolphins, Orca</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2563688561"/>
              </p:ext>
            </p:extLst>
          </p:nvPr>
        </p:nvGraphicFramePr>
        <p:xfrm>
          <a:off x="1140397" y="2249182"/>
          <a:ext cx="6985781" cy="1200359"/>
        </p:xfrm>
        <a:graphic>
          <a:graphicData uri="http://schemas.openxmlformats.org/drawingml/2006/table">
            <a:tbl>
              <a:tblPr firstRow="1" bandRow="1">
                <a:tableStyleId>{5FD0F851-EC5A-4D38-B0AD-8093EC10F338}</a:tableStyleId>
              </a:tblPr>
              <a:tblGrid>
                <a:gridCol w="1930763">
                  <a:extLst>
                    <a:ext uri="{9D8B030D-6E8A-4147-A177-3AD203B41FA5}">
                      <a16:colId xmlns:a16="http://schemas.microsoft.com/office/drawing/2014/main" val="3466427422"/>
                    </a:ext>
                  </a:extLst>
                </a:gridCol>
                <a:gridCol w="210504">
                  <a:extLst>
                    <a:ext uri="{9D8B030D-6E8A-4147-A177-3AD203B41FA5}">
                      <a16:colId xmlns:a16="http://schemas.microsoft.com/office/drawing/2014/main" val="1118456149"/>
                    </a:ext>
                  </a:extLst>
                </a:gridCol>
                <a:gridCol w="2772493">
                  <a:extLst>
                    <a:ext uri="{9D8B030D-6E8A-4147-A177-3AD203B41FA5}">
                      <a16:colId xmlns:a16="http://schemas.microsoft.com/office/drawing/2014/main" val="1536817746"/>
                    </a:ext>
                  </a:extLst>
                </a:gridCol>
                <a:gridCol w="218439">
                  <a:extLst>
                    <a:ext uri="{9D8B030D-6E8A-4147-A177-3AD203B41FA5}">
                      <a16:colId xmlns:a16="http://schemas.microsoft.com/office/drawing/2014/main" val="4098699707"/>
                    </a:ext>
                  </a:extLst>
                </a:gridCol>
                <a:gridCol w="1853582">
                  <a:extLst>
                    <a:ext uri="{9D8B030D-6E8A-4147-A177-3AD203B41FA5}">
                      <a16:colId xmlns:a16="http://schemas.microsoft.com/office/drawing/2014/main" val="1534501534"/>
                    </a:ext>
                  </a:extLst>
                </a:gridCol>
              </a:tblGrid>
              <a:tr h="440259">
                <a:tc>
                  <a:txBody>
                    <a:bodyPr/>
                    <a:lstStyle/>
                    <a:p>
                      <a:pPr algn="ctr"/>
                      <a:endParaRPr lang="en-US" sz="500" b="1" dirty="0">
                        <a:solidFill>
                          <a:schemeClr val="bg1"/>
                        </a:solidFill>
                      </a:endParaRPr>
                    </a:p>
                    <a:p>
                      <a:pPr algn="ctr"/>
                      <a:r>
                        <a:rPr lang="en-US" sz="1500" b="1" dirty="0">
                          <a:solidFill>
                            <a:schemeClr val="bg1"/>
                          </a:solidFill>
                        </a:rPr>
                        <a:t>ORCA</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SPERM WHALE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chemeClr val="bg1"/>
                        </a:solidFill>
                      </a:endParaRPr>
                    </a:p>
                    <a:p>
                      <a:pPr algn="ctr"/>
                      <a:r>
                        <a:rPr lang="en-US" sz="1500" b="1" dirty="0">
                          <a:solidFill>
                            <a:schemeClr val="bg1"/>
                          </a:solidFill>
                        </a:rPr>
                        <a:t>HUMPBACK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347015"/>
                  </a:ext>
                </a:extLst>
              </a:tr>
              <a:tr h="216650">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6056911"/>
                  </a:ext>
                </a:extLst>
              </a:tr>
              <a:tr h="511269">
                <a:tc>
                  <a:txBody>
                    <a:bodyPr/>
                    <a:lstStyle/>
                    <a:p>
                      <a:pPr algn="ctr"/>
                      <a:endParaRPr lang="en-US" sz="500" b="1" dirty="0">
                        <a:solidFill>
                          <a:srgbClr val="00B6DE"/>
                        </a:solidFill>
                      </a:endParaRPr>
                    </a:p>
                    <a:p>
                      <a:pPr algn="ctr"/>
                      <a:r>
                        <a:rPr lang="en-US" sz="1500" b="1" dirty="0">
                          <a:solidFill>
                            <a:schemeClr val="bg1"/>
                          </a:solidFill>
                        </a:rPr>
                        <a:t>BLUE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FIN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r>
                        <a:rPr lang="en-US" sz="1500" b="1" dirty="0">
                          <a:solidFill>
                            <a:schemeClr val="bg1"/>
                          </a:solidFill>
                        </a:rPr>
                        <a:t>DOLPHIN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79358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great whales of Antarctica mostly live in Antarctica all year round or do they migrate northwards during the Antarctic winter?  </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463272368"/>
              </p:ext>
            </p:extLst>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MIGRATE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STAY ALL YEAR</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25008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great whales of Antarctica mostly live in Antarctica all year round or do they migrate northwards during the Antarctic winter?  </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MIGRATE </a:t>
            </a:r>
            <a:r>
              <a:rPr lang="en-AU" sz="2200" dirty="0">
                <a:solidFill>
                  <a:srgbClr val="00B194"/>
                </a:solidFill>
                <a:latin typeface="Arial"/>
                <a:cs typeface="Arial"/>
              </a:rPr>
              <a:t>Many whales migrate between warmer oceans and Antarctica</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MIGRATE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STAY ALL YEAR</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505014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Some Humpback whales migrate from Antarctica to Tonga to breed. What do they eat while breeding in Tonga?</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 &amp; FISH</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887972993"/>
              </p:ext>
            </p:extLst>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NOTHING</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KRILL &amp; FISH</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060053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Some Humpback whales migrate from Antarctica to Tonga to breed. What do they eat while breeding in Tonga?</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NOTHING! </a:t>
            </a:r>
            <a:r>
              <a:rPr lang="en-AU" sz="2200" dirty="0">
                <a:solidFill>
                  <a:srgbClr val="00B194"/>
                </a:solidFill>
                <a:latin typeface="Arial"/>
                <a:cs typeface="Arial"/>
              </a:rPr>
              <a:t>They live off their blubber reserves!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NOTHING</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KRILL &amp; FISH</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68288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3099377"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pPr>
            <a:r>
              <a:rPr lang="en-US" sz="2400" dirty="0">
                <a:solidFill>
                  <a:srgbClr val="175EAA"/>
                </a:solidFill>
                <a:latin typeface="Arial Narrow"/>
                <a:cs typeface="Arial Narrow"/>
              </a:rPr>
              <a:t>The ‘food chain’ connects marine creatures </a:t>
            </a:r>
          </a:p>
          <a:p>
            <a:pPr>
              <a:spcBef>
                <a:spcPts val="300"/>
              </a:spcBef>
              <a:spcAft>
                <a:spcPts val="300"/>
              </a:spcAft>
            </a:pPr>
            <a:r>
              <a:rPr lang="en-US" sz="2400" dirty="0">
                <a:solidFill>
                  <a:srgbClr val="175EAA"/>
                </a:solidFill>
                <a:latin typeface="Arial Narrow"/>
                <a:cs typeface="Arial Narrow"/>
              </a:rPr>
              <a:t>Marine creatures depend on one another!</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sp>
        <p:nvSpPr>
          <p:cNvPr id="14" name="TextBox 13">
            <a:extLst>
              <a:ext uri="{FF2B5EF4-FFF2-40B4-BE49-F238E27FC236}">
                <a16:creationId xmlns:a16="http://schemas.microsoft.com/office/drawing/2014/main" id="{97724813-6687-AB48-817C-381F45A68DA9}"/>
              </a:ext>
            </a:extLst>
          </p:cNvPr>
          <p:cNvSpPr txBox="1"/>
          <p:nvPr/>
        </p:nvSpPr>
        <p:spPr>
          <a:xfrm rot="16200000">
            <a:off x="7674833" y="2016525"/>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a:t>
            </a:r>
            <a:r>
              <a:rPr lang="en-US" sz="1800" dirty="0" err="1">
                <a:solidFill>
                  <a:srgbClr val="009AC7"/>
                </a:solidFill>
                <a:latin typeface="Arial Narrow"/>
                <a:cs typeface="Arial Narrow"/>
              </a:rPr>
              <a:t>LEARNZ.org.nz</a:t>
            </a:r>
            <a:endParaRPr lang="en-US" sz="1800" dirty="0">
              <a:solidFill>
                <a:srgbClr val="009AC7"/>
              </a:solidFill>
              <a:latin typeface="Arial Narrow"/>
              <a:cs typeface="Arial Narrow"/>
            </a:endParaRPr>
          </a:p>
        </p:txBody>
      </p:sp>
      <p:pic>
        <p:nvPicPr>
          <p:cNvPr id="4" name="Picture 3" descr="Diagram&#10;&#10;Description automatically generated">
            <a:extLst>
              <a:ext uri="{FF2B5EF4-FFF2-40B4-BE49-F238E27FC236}">
                <a16:creationId xmlns:a16="http://schemas.microsoft.com/office/drawing/2014/main" id="{1D9C5DC9-0405-554A-8508-95182A6D5E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0628" y="1194206"/>
            <a:ext cx="5487332" cy="3169925"/>
          </a:xfrm>
          <a:prstGeom prst="rect">
            <a:avLst/>
          </a:prstGeom>
        </p:spPr>
      </p:pic>
    </p:spTree>
    <p:extLst>
      <p:ext uri="{BB962C8B-B14F-4D97-AF65-F5344CB8AC3E}">
        <p14:creationId xmlns:p14="http://schemas.microsoft.com/office/powerpoint/2010/main" val="3326352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75E-15FB-F345-8DA6-CDF736FA8F2F}"/>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ANTARCTIC WHALES: FOCUS QUESTIONS</a:t>
            </a:r>
          </a:p>
        </p:txBody>
      </p:sp>
      <p:sp>
        <p:nvSpPr>
          <p:cNvPr id="3" name="Content Placeholder 2">
            <a:extLst>
              <a:ext uri="{FF2B5EF4-FFF2-40B4-BE49-F238E27FC236}">
                <a16:creationId xmlns:a16="http://schemas.microsoft.com/office/drawing/2014/main" id="{549D1B3B-2248-514A-9FD1-829175ACD3F0}"/>
              </a:ext>
            </a:extLst>
          </p:cNvPr>
          <p:cNvSpPr>
            <a:spLocks noGrp="1"/>
          </p:cNvSpPr>
          <p:nvPr>
            <p:ph idx="1"/>
          </p:nvPr>
        </p:nvSpPr>
        <p:spPr/>
        <p:txBody>
          <a:bodyPr>
            <a:normAutofit fontScale="85000" lnSpcReduction="10000"/>
          </a:bodyPr>
          <a:lstStyle/>
          <a:p>
            <a:r>
              <a:rPr lang="en-US" dirty="0">
                <a:solidFill>
                  <a:srgbClr val="175EAA"/>
                </a:solidFill>
              </a:rPr>
              <a:t>How do whales live in Antarctic waters?</a:t>
            </a:r>
          </a:p>
          <a:p>
            <a:r>
              <a:rPr lang="en-US" dirty="0">
                <a:solidFill>
                  <a:srgbClr val="175EAA"/>
                </a:solidFill>
              </a:rPr>
              <a:t>How are Antarctic whales connected with other marine life?</a:t>
            </a:r>
          </a:p>
          <a:p>
            <a:r>
              <a:rPr lang="en-US" dirty="0">
                <a:solidFill>
                  <a:srgbClr val="175EAA"/>
                </a:solidFill>
              </a:rPr>
              <a:t>What role do whales play in climate and climate change?</a:t>
            </a:r>
          </a:p>
          <a:p>
            <a:r>
              <a:rPr lang="en-US" dirty="0">
                <a:solidFill>
                  <a:srgbClr val="175EAA"/>
                </a:solidFill>
              </a:rPr>
              <a:t>Has overfishing affected whales and other marine life?</a:t>
            </a:r>
          </a:p>
        </p:txBody>
      </p:sp>
    </p:spTree>
    <p:extLst>
      <p:ext uri="{BB962C8B-B14F-4D97-AF65-F5344CB8AC3E}">
        <p14:creationId xmlns:p14="http://schemas.microsoft.com/office/powerpoint/2010/main" val="345570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4053254"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000" b="1" dirty="0">
                <a:solidFill>
                  <a:srgbClr val="00B6DE"/>
                </a:solidFill>
                <a:latin typeface="Arial Narrow"/>
                <a:cs typeface="Arial Narrow"/>
              </a:rPr>
              <a:t>HE PĀTAI / CONSIDER THIS</a:t>
            </a:r>
          </a:p>
          <a:p>
            <a:pPr marL="0" indent="0">
              <a:spcBef>
                <a:spcPts val="300"/>
              </a:spcBef>
              <a:spcAft>
                <a:spcPts val="300"/>
              </a:spcAft>
              <a:buNone/>
            </a:pPr>
            <a:r>
              <a:rPr lang="en-US" sz="2200" dirty="0">
                <a:solidFill>
                  <a:srgbClr val="175EAA"/>
                </a:solidFill>
                <a:latin typeface="Arial Narrow"/>
                <a:cs typeface="Arial Narrow"/>
              </a:rPr>
              <a:t>Use this food web to find how:</a:t>
            </a:r>
          </a:p>
          <a:p>
            <a:pPr marL="457200" indent="-457200">
              <a:spcBef>
                <a:spcPts val="300"/>
              </a:spcBef>
              <a:spcAft>
                <a:spcPts val="300"/>
              </a:spcAft>
              <a:buFont typeface="+mj-lt"/>
              <a:buAutoNum type="arabicPeriod"/>
            </a:pPr>
            <a:r>
              <a:rPr lang="en-US" sz="2200" dirty="0">
                <a:solidFill>
                  <a:srgbClr val="175EAA"/>
                </a:solidFill>
                <a:latin typeface="Arial Narrow"/>
                <a:cs typeface="Arial Narrow"/>
              </a:rPr>
              <a:t>Fish are connected to toothed whales</a:t>
            </a:r>
          </a:p>
          <a:p>
            <a:pPr marL="457200" indent="-457200">
              <a:spcBef>
                <a:spcPts val="300"/>
              </a:spcBef>
              <a:spcAft>
                <a:spcPts val="300"/>
              </a:spcAft>
              <a:buFont typeface="+mj-lt"/>
              <a:buAutoNum type="arabicPeriod"/>
            </a:pPr>
            <a:r>
              <a:rPr lang="en-US" sz="2200" dirty="0">
                <a:solidFill>
                  <a:srgbClr val="175EAA"/>
                </a:solidFill>
                <a:latin typeface="Arial Narrow"/>
                <a:cs typeface="Arial Narrow"/>
              </a:rPr>
              <a:t>Phytoplankton are connected to baleen whales</a:t>
            </a:r>
          </a:p>
          <a:p>
            <a:pPr marL="457200" indent="-457200">
              <a:spcBef>
                <a:spcPts val="300"/>
              </a:spcBef>
              <a:spcAft>
                <a:spcPts val="300"/>
              </a:spcAft>
              <a:buFont typeface="+mj-lt"/>
              <a:buAutoNum type="arabicPeriod"/>
            </a:pPr>
            <a:r>
              <a:rPr lang="en-US" sz="2200" dirty="0">
                <a:solidFill>
                  <a:srgbClr val="175EAA"/>
                </a:solidFill>
                <a:latin typeface="Arial Narrow"/>
                <a:cs typeface="Arial Narrow"/>
              </a:rPr>
              <a:t>Phytoplankton are connected to sperm whales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sp>
        <p:nvSpPr>
          <p:cNvPr id="14" name="TextBox 13">
            <a:extLst>
              <a:ext uri="{FF2B5EF4-FFF2-40B4-BE49-F238E27FC236}">
                <a16:creationId xmlns:a16="http://schemas.microsoft.com/office/drawing/2014/main" id="{97724813-6687-AB48-817C-381F45A68DA9}"/>
              </a:ext>
            </a:extLst>
          </p:cNvPr>
          <p:cNvSpPr txBox="1"/>
          <p:nvPr/>
        </p:nvSpPr>
        <p:spPr>
          <a:xfrm rot="16200000">
            <a:off x="7674833" y="2016525"/>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a:t>
            </a:r>
            <a:r>
              <a:rPr lang="en-US" sz="1800" dirty="0" err="1">
                <a:solidFill>
                  <a:srgbClr val="009AC7"/>
                </a:solidFill>
                <a:latin typeface="Arial Narrow"/>
                <a:cs typeface="Arial Narrow"/>
              </a:rPr>
              <a:t>LEARNZ.org.nz</a:t>
            </a:r>
            <a:endParaRPr lang="en-US" sz="1800" dirty="0">
              <a:solidFill>
                <a:srgbClr val="009AC7"/>
              </a:solidFill>
              <a:latin typeface="Arial Narrow"/>
              <a:cs typeface="Arial Narrow"/>
            </a:endParaRPr>
          </a:p>
        </p:txBody>
      </p:sp>
      <p:pic>
        <p:nvPicPr>
          <p:cNvPr id="3" name="Picture 2" descr="Diagram&#10;&#10;Description automatically generated">
            <a:extLst>
              <a:ext uri="{FF2B5EF4-FFF2-40B4-BE49-F238E27FC236}">
                <a16:creationId xmlns:a16="http://schemas.microsoft.com/office/drawing/2014/main" id="{B7C491DB-85CF-0541-B098-63BEACD248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4696" y="1117438"/>
            <a:ext cx="4459836" cy="3334832"/>
          </a:xfrm>
          <a:prstGeom prst="rect">
            <a:avLst/>
          </a:prstGeom>
        </p:spPr>
      </p:pic>
    </p:spTree>
    <p:extLst>
      <p:ext uri="{BB962C8B-B14F-4D97-AF65-F5344CB8AC3E}">
        <p14:creationId xmlns:p14="http://schemas.microsoft.com/office/powerpoint/2010/main" val="1006036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1004" y="-22893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7401" y="-311849"/>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What role do whales play in climate and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1958218" y="366497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624204" y="1854977"/>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614" y="3176709"/>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223" y="3443729"/>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9236" y="3862305"/>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05024" y="3229253"/>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6480" y="3852503"/>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27504" y="3226756"/>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37543" y="2969588"/>
            <a:ext cx="1010020" cy="369332"/>
          </a:xfrm>
          <a:prstGeom prst="rect">
            <a:avLst/>
          </a:prstGeom>
          <a:noFill/>
        </p:spPr>
        <p:txBody>
          <a:bodyPr wrap="none" rtlCol="0">
            <a:spAutoFit/>
          </a:bodyPr>
          <a:lstStyle/>
          <a:p>
            <a:r>
              <a:rPr lang="en-US" dirty="0"/>
              <a:t>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393876" y="2629396"/>
            <a:ext cx="3737113" cy="646331"/>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HOW DOES THIS RELATE TO </a:t>
            </a:r>
          </a:p>
          <a:p>
            <a:pPr algn="ctr"/>
            <a:r>
              <a:rPr lang="en-US" dirty="0">
                <a:solidFill>
                  <a:srgbClr val="00B194"/>
                </a:solidFill>
                <a:latin typeface="Arial" panose="020B0604020202020204" pitchFamily="34" charset="0"/>
                <a:cs typeface="Arial" panose="020B0604020202020204" pitchFamily="34" charset="0"/>
              </a:rPr>
              <a:t>CLIMATE &amp; CLIMATE CHANGE?</a:t>
            </a:r>
          </a:p>
        </p:txBody>
      </p:sp>
    </p:spTree>
    <p:extLst>
      <p:ext uri="{BB962C8B-B14F-4D97-AF65-F5344CB8AC3E}">
        <p14:creationId xmlns:p14="http://schemas.microsoft.com/office/powerpoint/2010/main" val="13102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0" y="1504442"/>
            <a:ext cx="3612994"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11F59"/>
                </a:solidFill>
                <a:latin typeface="Arial Narrow"/>
                <a:cs typeface="Arial Narrow"/>
              </a:rPr>
              <a:t>MĀTAKI TĒNEI / WATCH THIS</a:t>
            </a:r>
          </a:p>
          <a:p>
            <a:pPr marL="0" indent="0" algn="ctr">
              <a:spcBef>
                <a:spcPts val="300"/>
              </a:spcBef>
              <a:spcAft>
                <a:spcPts val="300"/>
              </a:spcAft>
              <a:buNone/>
            </a:pPr>
            <a:r>
              <a:rPr lang="en-AU" sz="2000" dirty="0">
                <a:solidFill>
                  <a:srgbClr val="005DAA"/>
                </a:solidFill>
                <a:latin typeface="Arial Narrow"/>
                <a:cs typeface="Arial Narrow"/>
                <a:hlinkClick r:id="rId3"/>
              </a:rPr>
              <a:t>How whales change climate </a:t>
            </a:r>
            <a:r>
              <a:rPr lang="en-AU" sz="2000" dirty="0">
                <a:solidFill>
                  <a:srgbClr val="005DAA"/>
                </a:solidFill>
                <a:latin typeface="Arial Narrow"/>
                <a:cs typeface="Arial Narrow"/>
              </a:rPr>
              <a:t>[4.51]</a:t>
            </a:r>
          </a:p>
          <a:p>
            <a:pPr marL="0" indent="0" algn="ctr">
              <a:spcBef>
                <a:spcPts val="300"/>
              </a:spcBef>
              <a:spcAft>
                <a:spcPts val="300"/>
              </a:spcAft>
              <a:buNone/>
            </a:pPr>
            <a:r>
              <a:rPr lang="en-AU" sz="2000" b="1" dirty="0">
                <a:solidFill>
                  <a:srgbClr val="011F59"/>
                </a:solidFill>
                <a:latin typeface="Arial Narrow"/>
                <a:cs typeface="Arial Narrow"/>
              </a:rPr>
              <a:t> </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51028"/>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619" y="180592"/>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400" dirty="0">
                <a:latin typeface="Arial Narrow"/>
                <a:cs typeface="Arial Narrow"/>
              </a:rPr>
              <a:t>ANTARCTIC WHALES</a:t>
            </a:r>
            <a:br>
              <a:rPr lang="en-US" sz="3600" dirty="0">
                <a:latin typeface="Arial Narrow"/>
                <a:cs typeface="Arial Narrow"/>
              </a:rPr>
            </a:br>
            <a:r>
              <a:rPr lang="en-US" sz="3600" dirty="0">
                <a:latin typeface="Arial Narrow"/>
                <a:cs typeface="Arial Narrow"/>
              </a:rPr>
              <a:t>Focusing Question: What role do whales play in climate and climate change?</a:t>
            </a:r>
          </a:p>
        </p:txBody>
      </p:sp>
      <p:pic>
        <p:nvPicPr>
          <p:cNvPr id="5" name="Picture 4" descr="A screenshot of a computer&#10;&#10;Description automatically generated with medium confidence">
            <a:hlinkClick r:id="rId3"/>
            <a:extLst>
              <a:ext uri="{FF2B5EF4-FFF2-40B4-BE49-F238E27FC236}">
                <a16:creationId xmlns:a16="http://schemas.microsoft.com/office/drawing/2014/main" id="{C536B002-5D68-D346-A792-89F41C40B7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4426" y="1104392"/>
            <a:ext cx="5555268" cy="3192606"/>
          </a:xfrm>
          <a:prstGeom prst="rect">
            <a:avLst/>
          </a:prstGeom>
        </p:spPr>
      </p:pic>
    </p:spTree>
    <p:extLst>
      <p:ext uri="{BB962C8B-B14F-4D97-AF65-F5344CB8AC3E}">
        <p14:creationId xmlns:p14="http://schemas.microsoft.com/office/powerpoint/2010/main" val="1207674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400" dirty="0">
                <a:latin typeface="Arial Narrow"/>
                <a:cs typeface="Arial Narrow"/>
              </a:rPr>
              <a:t>ANTARCTIC WHALES</a:t>
            </a:r>
            <a:br>
              <a:rPr lang="en-US" sz="3600" dirty="0">
                <a:latin typeface="Arial Narrow"/>
                <a:cs typeface="Arial Narrow"/>
              </a:rPr>
            </a:br>
            <a:r>
              <a:rPr lang="en-US" sz="3600" dirty="0">
                <a:latin typeface="Arial Narrow"/>
                <a:cs typeface="Arial Narrow"/>
              </a:rPr>
              <a:t>Focusing Question: What role do whales play in climate and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2192868" y="3687354"/>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624204" y="1854977"/>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97" y="3137824"/>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370" y="3140448"/>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743" y="4035050"/>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98929" y="3739794"/>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131" y="3925688"/>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27504" y="3226756"/>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720" y="3677016"/>
            <a:ext cx="1551259" cy="369332"/>
          </a:xfrm>
          <a:prstGeom prst="rect">
            <a:avLst/>
          </a:prstGeom>
          <a:noFill/>
        </p:spPr>
        <p:txBody>
          <a:bodyPr wrap="none" rtlCol="0">
            <a:spAutoFit/>
          </a:bodyPr>
          <a:lstStyle/>
          <a:p>
            <a:r>
              <a:rPr lang="en-US" dirty="0"/>
              <a:t>Phytoplankton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393876" y="2629396"/>
            <a:ext cx="3737113" cy="646331"/>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HOW DOES THIS RELATE TO </a:t>
            </a:r>
          </a:p>
          <a:p>
            <a:pPr algn="ctr"/>
            <a:r>
              <a:rPr lang="en-US" dirty="0">
                <a:solidFill>
                  <a:srgbClr val="00B194"/>
                </a:solidFill>
                <a:latin typeface="Arial" panose="020B0604020202020204" pitchFamily="34" charset="0"/>
                <a:cs typeface="Arial" panose="020B0604020202020204" pitchFamily="34" charset="0"/>
              </a:rPr>
              <a:t>CLIMATE &amp; CLIMATE CHANGE?</a:t>
            </a:r>
          </a:p>
        </p:txBody>
      </p:sp>
    </p:spTree>
    <p:extLst>
      <p:ext uri="{BB962C8B-B14F-4D97-AF65-F5344CB8AC3E}">
        <p14:creationId xmlns:p14="http://schemas.microsoft.com/office/powerpoint/2010/main" val="1508478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pic>
        <p:nvPicPr>
          <p:cNvPr id="9" name="Picture 8" descr="A picture containing text, outdoor&#10;&#10;Description automatically generated">
            <a:extLst>
              <a:ext uri="{FF2B5EF4-FFF2-40B4-BE49-F238E27FC236}">
                <a16:creationId xmlns:a16="http://schemas.microsoft.com/office/drawing/2014/main" id="{642D65BF-B016-0C4B-848C-E3B44C6E9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886" y="1073922"/>
            <a:ext cx="5343800" cy="3339875"/>
          </a:xfrm>
          <a:prstGeom prst="rect">
            <a:avLst/>
          </a:prstGeom>
          <a:noFill/>
        </p:spPr>
      </p:pic>
      <p:sp>
        <p:nvSpPr>
          <p:cNvPr id="10" name="Content Placeholder 2">
            <a:extLst>
              <a:ext uri="{FF2B5EF4-FFF2-40B4-BE49-F238E27FC236}">
                <a16:creationId xmlns:a16="http://schemas.microsoft.com/office/drawing/2014/main" id="{E1B6FEAF-6490-1944-A493-D771FFF1E364}"/>
              </a:ext>
            </a:extLst>
          </p:cNvPr>
          <p:cNvSpPr txBox="1">
            <a:spLocks/>
          </p:cNvSpPr>
          <p:nvPr/>
        </p:nvSpPr>
        <p:spPr>
          <a:xfrm>
            <a:off x="5548184" y="1073922"/>
            <a:ext cx="3226484" cy="324020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marL="0" indent="0">
              <a:buFont typeface="Arial"/>
              <a:buNone/>
            </a:pPr>
            <a:r>
              <a:rPr lang="en-AU" dirty="0">
                <a:latin typeface="Arial" panose="020B0604020202020204" pitchFamily="34" charset="0"/>
                <a:cs typeface="Arial" panose="020B0604020202020204" pitchFamily="34" charset="0"/>
              </a:rPr>
              <a:t>Antarctica is very cold and hard to get to!</a:t>
            </a:r>
          </a:p>
          <a:p>
            <a:pPr marL="0" indent="0">
              <a:buFont typeface="Arial"/>
              <a:buNone/>
            </a:pPr>
            <a:r>
              <a:rPr lang="en-AU" dirty="0">
                <a:latin typeface="Arial" panose="020B0604020202020204" pitchFamily="34" charset="0"/>
                <a:cs typeface="Arial" panose="020B0604020202020204" pitchFamily="34" charset="0"/>
              </a:rPr>
              <a:t>Yet living creatures have been harvested from Antarctica since 1790!</a:t>
            </a:r>
            <a:endParaRPr lang="en-NZ" dirty="0">
              <a:latin typeface="Arial" panose="020B0604020202020204" pitchFamily="34" charset="0"/>
              <a:cs typeface="Arial" panose="020B0604020202020204" pitchFamily="34" charset="0"/>
            </a:endParaRPr>
          </a:p>
          <a:p>
            <a:endParaRPr lang="en-US" dirty="0"/>
          </a:p>
        </p:txBody>
      </p:sp>
      <p:sp>
        <p:nvSpPr>
          <p:cNvPr id="12" name="TextBox 11">
            <a:extLst>
              <a:ext uri="{FF2B5EF4-FFF2-40B4-BE49-F238E27FC236}">
                <a16:creationId xmlns:a16="http://schemas.microsoft.com/office/drawing/2014/main" id="{67F5F290-B959-E34E-A18D-B87D699181C3}"/>
              </a:ext>
            </a:extLst>
          </p:cNvPr>
          <p:cNvSpPr txBox="1"/>
          <p:nvPr/>
        </p:nvSpPr>
        <p:spPr>
          <a:xfrm rot="16200000">
            <a:off x="7091675" y="2745921"/>
            <a:ext cx="3735318" cy="369332"/>
          </a:xfrm>
          <a:prstGeom prst="rect">
            <a:avLst/>
          </a:prstGeom>
          <a:noFill/>
        </p:spPr>
        <p:txBody>
          <a:bodyPr wrap="none" rtlCol="0">
            <a:spAutoFit/>
          </a:bodyPr>
          <a:lstStyle/>
          <a:p>
            <a:r>
              <a:rPr lang="en-US" dirty="0"/>
              <a:t>Image: Australia Antarctic </a:t>
            </a:r>
            <a:r>
              <a:rPr lang="en-US" dirty="0" err="1"/>
              <a:t>Programme</a:t>
            </a:r>
            <a:endParaRPr lang="en-US" dirty="0"/>
          </a:p>
        </p:txBody>
      </p:sp>
    </p:spTree>
    <p:extLst>
      <p:ext uri="{BB962C8B-B14F-4D97-AF65-F5344CB8AC3E}">
        <p14:creationId xmlns:p14="http://schemas.microsoft.com/office/powerpoint/2010/main" val="571652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EED62-12F3-0F4F-9789-D57690C9FA8D}"/>
              </a:ext>
            </a:extLst>
          </p:cNvPr>
          <p:cNvSpPr>
            <a:spLocks noGrp="1"/>
          </p:cNvSpPr>
          <p:nvPr>
            <p:ph sz="half" idx="1"/>
          </p:nvPr>
        </p:nvSpPr>
        <p:spPr>
          <a:xfrm>
            <a:off x="457200" y="1195403"/>
            <a:ext cx="3879370" cy="3240209"/>
          </a:xfrm>
        </p:spPr>
        <p:txBody>
          <a:bodyPr>
            <a:normAutofit fontScale="77500" lnSpcReduction="20000"/>
          </a:bodyPr>
          <a:lstStyle/>
          <a:p>
            <a:pPr marL="0" indent="0">
              <a:buNone/>
            </a:pPr>
            <a:r>
              <a:rPr lang="en-AU" b="1" dirty="0">
                <a:solidFill>
                  <a:srgbClr val="175EAA"/>
                </a:solidFill>
                <a:latin typeface="Arial" panose="020B0604020202020204" pitchFamily="34" charset="0"/>
                <a:cs typeface="Arial" panose="020B0604020202020204" pitchFamily="34" charset="0"/>
              </a:rPr>
              <a:t>KĒMU PATAPATAI / QUIZ</a:t>
            </a:r>
          </a:p>
          <a:p>
            <a:pPr marL="0" indent="0">
              <a:buNone/>
            </a:pPr>
            <a:r>
              <a:rPr lang="en-US" dirty="0">
                <a:solidFill>
                  <a:srgbClr val="00B6DE"/>
                </a:solidFill>
                <a:latin typeface="Arial" panose="020B0604020202020204" pitchFamily="34" charset="0"/>
                <a:cs typeface="Arial" panose="020B0604020202020204" pitchFamily="34" charset="0"/>
              </a:rPr>
              <a:t>TAKE A GUESS:</a:t>
            </a:r>
          </a:p>
          <a:p>
            <a:pPr marL="0" indent="0">
              <a:buNone/>
            </a:pPr>
            <a:r>
              <a:rPr lang="en-US" dirty="0">
                <a:latin typeface="Arial" panose="020B0604020202020204" pitchFamily="34" charset="0"/>
                <a:cs typeface="Arial" panose="020B0604020202020204" pitchFamily="34" charset="0"/>
              </a:rPr>
              <a:t>1. Which of these creatures have been harvested by humans from coasts and ocean around Antarctica?</a:t>
            </a:r>
          </a:p>
          <a:p>
            <a:pPr marL="0" indent="0">
              <a:buNone/>
            </a:pPr>
            <a:r>
              <a:rPr lang="en-US" dirty="0">
                <a:latin typeface="Arial" panose="020B0604020202020204" pitchFamily="34" charset="0"/>
                <a:cs typeface="Arial" panose="020B0604020202020204" pitchFamily="34" charset="0"/>
              </a:rPr>
              <a:t>2. Which are still harvested?</a:t>
            </a:r>
          </a:p>
        </p:txBody>
      </p:sp>
      <p:pic>
        <p:nvPicPr>
          <p:cNvPr id="5" name="Picture 4">
            <a:extLst>
              <a:ext uri="{FF2B5EF4-FFF2-40B4-BE49-F238E27FC236}">
                <a16:creationId xmlns:a16="http://schemas.microsoft.com/office/drawing/2014/main" id="{030A9032-8DC4-0D41-A2C0-E39958E164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0714" y="1034915"/>
            <a:ext cx="1212658" cy="1376347"/>
          </a:xfrm>
          <a:prstGeom prst="rect">
            <a:avLst/>
          </a:prstGeom>
        </p:spPr>
      </p:pic>
      <p:pic>
        <p:nvPicPr>
          <p:cNvPr id="6" name="Picture 5" descr="A group of penguins on a beach&#10;&#10;Description automatically generated">
            <a:extLst>
              <a:ext uri="{FF2B5EF4-FFF2-40B4-BE49-F238E27FC236}">
                <a16:creationId xmlns:a16="http://schemas.microsoft.com/office/drawing/2014/main" id="{EB738EA7-7C51-574B-8AB7-6381C80B17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6310" y="1034915"/>
            <a:ext cx="1212658" cy="1376347"/>
          </a:xfrm>
          <a:prstGeom prst="rect">
            <a:avLst/>
          </a:prstGeom>
        </p:spPr>
      </p:pic>
      <p:pic>
        <p:nvPicPr>
          <p:cNvPr id="8" name="Picture 7" descr="A whale jumping out of the water&#10;&#10;Description automatically generated">
            <a:extLst>
              <a:ext uri="{FF2B5EF4-FFF2-40B4-BE49-F238E27FC236}">
                <a16:creationId xmlns:a16="http://schemas.microsoft.com/office/drawing/2014/main" id="{AD2AE61E-F16A-6A45-B30F-212BA99C8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075" y="2554931"/>
            <a:ext cx="2230297" cy="1482910"/>
          </a:xfrm>
          <a:prstGeom prst="rect">
            <a:avLst/>
          </a:prstGeom>
        </p:spPr>
      </p:pic>
      <p:pic>
        <p:nvPicPr>
          <p:cNvPr id="10" name="Picture 9" descr="A couple of polar bears in the snow&#10;&#10;Description automatically generated with medium confidence">
            <a:extLst>
              <a:ext uri="{FF2B5EF4-FFF2-40B4-BE49-F238E27FC236}">
                <a16:creationId xmlns:a16="http://schemas.microsoft.com/office/drawing/2014/main" id="{D35B28CE-9F8C-014D-97EC-729F74DCBA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6570" y="2566995"/>
            <a:ext cx="2222627" cy="1482909"/>
          </a:xfrm>
          <a:prstGeom prst="rect">
            <a:avLst/>
          </a:prstGeom>
        </p:spPr>
      </p:pic>
      <p:pic>
        <p:nvPicPr>
          <p:cNvPr id="11" name="Picture 10">
            <a:extLst>
              <a:ext uri="{FF2B5EF4-FFF2-40B4-BE49-F238E27FC236}">
                <a16:creationId xmlns:a16="http://schemas.microsoft.com/office/drawing/2014/main" id="{05D3DCB3-D204-D84F-9CE2-D47E986AB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36570" y="1034914"/>
            <a:ext cx="2027995" cy="1376347"/>
          </a:xfrm>
          <a:prstGeom prst="rect">
            <a:avLst/>
          </a:prstGeom>
        </p:spPr>
      </p:pic>
      <p:pic>
        <p:nvPicPr>
          <p:cNvPr id="12" name="Picture 11" descr="White_Butterflyfish.png">
            <a:extLst>
              <a:ext uri="{FF2B5EF4-FFF2-40B4-BE49-F238E27FC236}">
                <a16:creationId xmlns:a16="http://schemas.microsoft.com/office/drawing/2014/main" id="{8AE92BCB-F5E8-CC4D-B8F6-5184B61FA1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13" name="Picture 12" descr="White_Butterflyfish.png">
            <a:extLst>
              <a:ext uri="{FF2B5EF4-FFF2-40B4-BE49-F238E27FC236}">
                <a16:creationId xmlns:a16="http://schemas.microsoft.com/office/drawing/2014/main" id="{379E6303-3A52-1F41-A029-5BBCD0DD70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14" name="Picture 13" descr="White_Butterflyfish.png">
            <a:extLst>
              <a:ext uri="{FF2B5EF4-FFF2-40B4-BE49-F238E27FC236}">
                <a16:creationId xmlns:a16="http://schemas.microsoft.com/office/drawing/2014/main" id="{B1E9416E-1BE6-FA46-9D9A-D4B1AE00C5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5" name="Title 1">
            <a:extLst>
              <a:ext uri="{FF2B5EF4-FFF2-40B4-BE49-F238E27FC236}">
                <a16:creationId xmlns:a16="http://schemas.microsoft.com/office/drawing/2014/main" id="{35CDDBD2-4977-7346-9640-6C6851DE77F1}"/>
              </a:ext>
            </a:extLst>
          </p:cNvPr>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spTree>
    <p:extLst>
      <p:ext uri="{BB962C8B-B14F-4D97-AF65-F5344CB8AC3E}">
        <p14:creationId xmlns:p14="http://schemas.microsoft.com/office/powerpoint/2010/main" val="328376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3" y="1055624"/>
            <a:ext cx="4774136" cy="3852723"/>
          </a:xfrm>
        </p:spPr>
        <p:txBody>
          <a:bodyPr>
            <a:normAutofit fontScale="925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fontAlgn="base"/>
            <a:r>
              <a:rPr lang="en-AU" sz="2300" dirty="0">
                <a:latin typeface="Arial" panose="020B0604020202020204" pitchFamily="34" charset="0"/>
                <a:cs typeface="Arial" panose="020B0604020202020204" pitchFamily="34" charset="0"/>
              </a:rPr>
              <a:t>Antarctic whaling began in 1904</a:t>
            </a:r>
          </a:p>
          <a:p>
            <a:r>
              <a:rPr lang="en-AU" sz="2300" dirty="0" err="1">
                <a:latin typeface="Arial" panose="020B0604020202020204" pitchFamily="34" charset="0"/>
                <a:cs typeface="Arial" panose="020B0604020202020204" pitchFamily="34" charset="0"/>
              </a:rPr>
              <a:t>Tohorā</a:t>
            </a:r>
            <a:r>
              <a:rPr lang="en-AU" sz="2300" dirty="0">
                <a:latin typeface="Arial" panose="020B0604020202020204" pitchFamily="34" charset="0"/>
                <a:cs typeface="Arial" panose="020B0604020202020204" pitchFamily="34" charset="0"/>
              </a:rPr>
              <a:t> or whales were harvested mainly for oil</a:t>
            </a:r>
          </a:p>
          <a:p>
            <a:r>
              <a:rPr lang="en-AU" sz="2300" dirty="0">
                <a:latin typeface="Arial" panose="020B0604020202020204" pitchFamily="34" charset="0"/>
                <a:cs typeface="Arial" panose="020B0604020202020204" pitchFamily="34" charset="0"/>
              </a:rPr>
              <a:t>When one species of whale was overhunted they became less common</a:t>
            </a:r>
          </a:p>
          <a:p>
            <a:r>
              <a:rPr lang="en-AU" sz="2300" dirty="0">
                <a:latin typeface="Arial" panose="020B0604020202020204" pitchFamily="34" charset="0"/>
                <a:cs typeface="Arial" panose="020B0604020202020204" pitchFamily="34" charset="0"/>
              </a:rPr>
              <a:t>Whalers would then focus on another type of whale</a:t>
            </a:r>
          </a:p>
          <a:p>
            <a:endParaRPr lang="en-AU" sz="1100" dirty="0"/>
          </a:p>
        </p:txBody>
      </p:sp>
      <p:pic>
        <p:nvPicPr>
          <p:cNvPr id="6" name="Picture 5" descr="A whale jumping out of the water&#10;&#10;Description automatically generated">
            <a:extLst>
              <a:ext uri="{FF2B5EF4-FFF2-40B4-BE49-F238E27FC236}">
                <a16:creationId xmlns:a16="http://schemas.microsoft.com/office/drawing/2014/main" id="{C34F5F76-BD9E-7F4F-AA5C-3E7D8CAD69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1359" y="1408024"/>
            <a:ext cx="4015418" cy="2669825"/>
          </a:xfrm>
          <a:prstGeom prst="rect">
            <a:avLst/>
          </a:prstGeom>
        </p:spPr>
      </p:pic>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spTree>
    <p:extLst>
      <p:ext uri="{BB962C8B-B14F-4D97-AF65-F5344CB8AC3E}">
        <p14:creationId xmlns:p14="http://schemas.microsoft.com/office/powerpoint/2010/main" val="307636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94754" y="1031211"/>
            <a:ext cx="4992186" cy="3489962"/>
          </a:xfrm>
        </p:spPr>
        <p:txBody>
          <a:bodyPr>
            <a:normAutofit/>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AU" sz="2400" dirty="0">
                <a:latin typeface="Arial" panose="020B0604020202020204" pitchFamily="34" charset="0"/>
                <a:cs typeface="Arial" panose="020B0604020202020204" pitchFamily="34" charset="0"/>
              </a:rPr>
              <a:t>The harvest of whales was unsustainable leaving few whales in Antarctic waters</a:t>
            </a:r>
          </a:p>
          <a:p>
            <a:r>
              <a:rPr lang="mi-NZ" sz="2400" dirty="0">
                <a:latin typeface="Arial" panose="020B0604020202020204" pitchFamily="34" charset="0"/>
                <a:cs typeface="Arial" panose="020B0604020202020204" pitchFamily="34" charset="0"/>
              </a:rPr>
              <a:t>Fish and krill have also at time been over harvested from Antarctic waters</a:t>
            </a:r>
          </a:p>
          <a:p>
            <a:endParaRPr lang="en-AU" sz="1100" dirty="0"/>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pic>
        <p:nvPicPr>
          <p:cNvPr id="12" name="Picture 11">
            <a:extLst>
              <a:ext uri="{FF2B5EF4-FFF2-40B4-BE49-F238E27FC236}">
                <a16:creationId xmlns:a16="http://schemas.microsoft.com/office/drawing/2014/main" id="{8A490158-F967-B848-B1D5-62FC6801E3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1471" y="1031211"/>
            <a:ext cx="1627775" cy="1104728"/>
          </a:xfrm>
          <a:prstGeom prst="rect">
            <a:avLst/>
          </a:prstGeom>
        </p:spPr>
      </p:pic>
      <p:sp>
        <p:nvSpPr>
          <p:cNvPr id="13" name="TextBox 12">
            <a:extLst>
              <a:ext uri="{FF2B5EF4-FFF2-40B4-BE49-F238E27FC236}">
                <a16:creationId xmlns:a16="http://schemas.microsoft.com/office/drawing/2014/main" id="{5BCC675E-7C31-7C48-A1E1-8462380478D6}"/>
              </a:ext>
            </a:extLst>
          </p:cNvPr>
          <p:cNvSpPr txBox="1"/>
          <p:nvPr/>
        </p:nvSpPr>
        <p:spPr>
          <a:xfrm rot="16200000">
            <a:off x="8275557" y="3786915"/>
            <a:ext cx="1367554" cy="369332"/>
          </a:xfrm>
          <a:prstGeom prst="rect">
            <a:avLst/>
          </a:prstGeom>
          <a:noFill/>
        </p:spPr>
        <p:txBody>
          <a:bodyPr wrap="none" rtlCol="0">
            <a:spAutoFit/>
          </a:bodyPr>
          <a:lstStyle/>
          <a:p>
            <a:r>
              <a:rPr lang="en-NZ" dirty="0"/>
              <a:t>Paul A. </a:t>
            </a:r>
            <a:r>
              <a:rPr lang="en-NZ" dirty="0" err="1"/>
              <a:t>Cziko</a:t>
            </a:r>
            <a:endParaRPr lang="en-US" dirty="0"/>
          </a:p>
        </p:txBody>
      </p:sp>
      <p:pic>
        <p:nvPicPr>
          <p:cNvPr id="14" name="Picture 13" descr="A white fish with blue eyes&#10;&#10;Description automatically generated with medium confidence">
            <a:extLst>
              <a:ext uri="{FF2B5EF4-FFF2-40B4-BE49-F238E27FC236}">
                <a16:creationId xmlns:a16="http://schemas.microsoft.com/office/drawing/2014/main" id="{800EE08E-6502-1D47-98D5-AD7E327E0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6288" y="3139835"/>
            <a:ext cx="1927003" cy="1445252"/>
          </a:xfrm>
          <a:prstGeom prst="rect">
            <a:avLst/>
          </a:prstGeom>
        </p:spPr>
      </p:pic>
      <p:pic>
        <p:nvPicPr>
          <p:cNvPr id="15" name="Picture 14" descr="A whale jumping out of the water&#10;&#10;Description automatically generated">
            <a:extLst>
              <a:ext uri="{FF2B5EF4-FFF2-40B4-BE49-F238E27FC236}">
                <a16:creationId xmlns:a16="http://schemas.microsoft.com/office/drawing/2014/main" id="{F03BD3DC-93E5-074E-9751-1D76E64FEA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6195" y="1586654"/>
            <a:ext cx="2230297" cy="1482910"/>
          </a:xfrm>
          <a:prstGeom prst="rect">
            <a:avLst/>
          </a:prstGeom>
        </p:spPr>
      </p:pic>
    </p:spTree>
    <p:extLst>
      <p:ext uri="{BB962C8B-B14F-4D97-AF65-F5344CB8AC3E}">
        <p14:creationId xmlns:p14="http://schemas.microsoft.com/office/powerpoint/2010/main" val="358488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4992186" cy="3489962"/>
          </a:xfrm>
        </p:spPr>
        <p:txBody>
          <a:bodyPr>
            <a:normAutofit fontScale="700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AU" sz="2400" dirty="0">
                <a:latin typeface="Arial" panose="020B0604020202020204" pitchFamily="34" charset="0"/>
                <a:cs typeface="Arial" panose="020B0604020202020204" pitchFamily="34" charset="0"/>
              </a:rPr>
              <a:t>The good news!</a:t>
            </a:r>
          </a:p>
          <a:p>
            <a:pPr lvl="1"/>
            <a:r>
              <a:rPr lang="en-AU" sz="2000" dirty="0">
                <a:latin typeface="Arial" panose="020B0604020202020204" pitchFamily="34" charset="0"/>
                <a:cs typeface="Arial" panose="020B0604020202020204" pitchFamily="34" charset="0"/>
              </a:rPr>
              <a:t>Commercial whaling was stopped!</a:t>
            </a:r>
          </a:p>
          <a:p>
            <a:pPr lvl="1"/>
            <a:r>
              <a:rPr lang="en-AU" sz="2000" dirty="0">
                <a:latin typeface="Arial" panose="020B0604020202020204" pitchFamily="34" charset="0"/>
                <a:cs typeface="Arial" panose="020B0604020202020204" pitchFamily="34" charset="0"/>
              </a:rPr>
              <a:t>In 1986 a whale sanctuary was created in the Southern Ocean</a:t>
            </a:r>
          </a:p>
          <a:p>
            <a:pPr lvl="1"/>
            <a:r>
              <a:rPr lang="en-US" sz="2000" dirty="0">
                <a:latin typeface="Arial" panose="020B0604020202020204" pitchFamily="34" charset="0"/>
                <a:cs typeface="Arial" panose="020B0604020202020204" pitchFamily="34" charset="0"/>
              </a:rPr>
              <a:t>25 countries signed up to CCAMLR Commission for the Conservation of Antarctic Marine Living Resources (in 1982) to help prevent over exploitation of Antarctic marine life</a:t>
            </a:r>
          </a:p>
          <a:p>
            <a:pPr lvl="1"/>
            <a:r>
              <a:rPr lang="en-US" sz="2000" dirty="0" err="1">
                <a:latin typeface="Arial" panose="020B0604020202020204" pitchFamily="34" charset="0"/>
                <a:cs typeface="Arial" panose="020B0604020202020204" pitchFamily="34" charset="0"/>
              </a:rPr>
              <a:t>Organisations</a:t>
            </a:r>
            <a:r>
              <a:rPr lang="en-US" sz="2000" dirty="0">
                <a:latin typeface="Arial" panose="020B0604020202020204" pitchFamily="34" charset="0"/>
                <a:cs typeface="Arial" panose="020B0604020202020204" pitchFamily="34" charset="0"/>
              </a:rPr>
              <a:t> like the Marine Stewardship Council are working to support sustainable fishing around Antarctica</a:t>
            </a: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pic>
        <p:nvPicPr>
          <p:cNvPr id="11" name="Picture 10" descr="A whale jumping out of the water&#10;&#10;Description automatically generated">
            <a:extLst>
              <a:ext uri="{FF2B5EF4-FFF2-40B4-BE49-F238E27FC236}">
                <a16:creationId xmlns:a16="http://schemas.microsoft.com/office/drawing/2014/main" id="{8DCB369C-CE04-934F-8EF9-A8DED16C65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6686" y="1319198"/>
            <a:ext cx="3550581" cy="1997202"/>
          </a:xfrm>
          <a:prstGeom prst="rect">
            <a:avLst/>
          </a:prstGeom>
        </p:spPr>
      </p:pic>
    </p:spTree>
    <p:extLst>
      <p:ext uri="{BB962C8B-B14F-4D97-AF65-F5344CB8AC3E}">
        <p14:creationId xmlns:p14="http://schemas.microsoft.com/office/powerpoint/2010/main" val="197167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67195" y="1231392"/>
            <a:ext cx="8809609" cy="3318623"/>
          </a:xfrm>
        </p:spPr>
        <p:txBody>
          <a:bodyPr>
            <a:normAutofit fontScale="70000" lnSpcReduction="20000"/>
          </a:bodyPr>
          <a:lstStyle/>
          <a:p>
            <a:pPr marL="0" indent="0">
              <a:buNone/>
            </a:pPr>
            <a:r>
              <a:rPr lang="en-US" dirty="0">
                <a:solidFill>
                  <a:srgbClr val="00B194"/>
                </a:solidFill>
                <a:latin typeface="Arial" panose="020B0604020202020204" pitchFamily="34" charset="0"/>
                <a:cs typeface="Arial" panose="020B0604020202020204" pitchFamily="34" charset="0"/>
              </a:rPr>
              <a:t>True or false? [answers on final slide]</a:t>
            </a:r>
          </a:p>
          <a:p>
            <a:pPr marL="514350" indent="-514350">
              <a:buFont typeface="+mj-lt"/>
              <a:buAutoNum type="arabicPeriod"/>
            </a:pPr>
            <a:r>
              <a:rPr lang="en-AU" dirty="0">
                <a:solidFill>
                  <a:srgbClr val="175EAA"/>
                </a:solidFill>
                <a:latin typeface="Arial" panose="020B0604020202020204" pitchFamily="34" charset="0"/>
                <a:cs typeface="Arial" panose="020B0604020202020204" pitchFamily="34" charset="0"/>
              </a:rPr>
              <a:t>Whales are a type of fish.</a:t>
            </a:r>
          </a:p>
          <a:p>
            <a:pPr marL="514350" indent="-514350">
              <a:buFont typeface="+mj-lt"/>
              <a:buAutoNum type="arabicPeriod"/>
            </a:pPr>
            <a:r>
              <a:rPr lang="en-US" dirty="0">
                <a:solidFill>
                  <a:srgbClr val="175EAA"/>
                </a:solidFill>
                <a:latin typeface="Arial" panose="020B0604020202020204" pitchFamily="34" charset="0"/>
                <a:cs typeface="Arial" panose="020B0604020202020204" pitchFamily="34" charset="0"/>
              </a:rPr>
              <a:t>Baleen whales feed mostly on krill and plankton.</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Sperm whales are toothed whales and Blue whales are baleen whales.</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Migratory Antarctic baleen whales feed continuously during the Antarctic summer then travel north to warmer waters to breed.</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Whales have to migrate north from Antarctica during winter as they get too cold in Antarctic waters during winter.</a:t>
            </a:r>
            <a:r>
              <a:rPr lang="en-NZ" dirty="0">
                <a:solidFill>
                  <a:srgbClr val="00B194"/>
                </a:solidFill>
                <a:latin typeface="Arial" panose="020B0604020202020204" pitchFamily="34" charset="0"/>
                <a:cs typeface="Arial" panose="020B0604020202020204" pitchFamily="34" charset="0"/>
              </a:rPr>
              <a:t> </a:t>
            </a: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ANTARCTIC WHALES</a:t>
            </a:r>
          </a:p>
          <a:p>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a:t>
            </a:r>
          </a:p>
        </p:txBody>
      </p:sp>
    </p:spTree>
    <p:extLst>
      <p:ext uri="{BB962C8B-B14F-4D97-AF65-F5344CB8AC3E}">
        <p14:creationId xmlns:p14="http://schemas.microsoft.com/office/powerpoint/2010/main" val="56149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BA7F7-75D1-664C-BBE7-17D16BBB1E03}"/>
              </a:ext>
            </a:extLst>
          </p:cNvPr>
          <p:cNvSpPr>
            <a:spLocks noGrp="1"/>
          </p:cNvSpPr>
          <p:nvPr>
            <p:ph idx="1"/>
          </p:nvPr>
        </p:nvSpPr>
        <p:spPr>
          <a:xfrm>
            <a:off x="116011" y="1212636"/>
            <a:ext cx="6404059" cy="3353282"/>
          </a:xfrm>
        </p:spPr>
        <p:txBody>
          <a:bodyPr>
            <a:normAutofit fontScale="55000" lnSpcReduction="20000"/>
          </a:bodyPr>
          <a:lstStyle/>
          <a:p>
            <a:pPr marL="0" indent="0">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US" dirty="0">
                <a:latin typeface="Arial" panose="020B0604020202020204" pitchFamily="34" charset="0"/>
                <a:cs typeface="Arial" panose="020B0604020202020204" pitchFamily="34" charset="0"/>
              </a:rPr>
              <a:t>According to one Māori creation tradition the god of the sea and ancestor of fish is Tangaroa, the son of </a:t>
            </a:r>
            <a:r>
              <a:rPr lang="en-US" dirty="0" err="1">
                <a:latin typeface="Arial" panose="020B0604020202020204" pitchFamily="34" charset="0"/>
                <a:cs typeface="Arial" panose="020B0604020202020204" pitchFamily="34" charset="0"/>
              </a:rPr>
              <a:t>Ranginui</a:t>
            </a:r>
            <a:r>
              <a:rPr lang="en-US" dirty="0">
                <a:latin typeface="Arial" panose="020B0604020202020204" pitchFamily="34" charset="0"/>
                <a:cs typeface="Arial" panose="020B0604020202020204" pitchFamily="34" charset="0"/>
              </a:rPr>
              <a:t> (sky father) and </a:t>
            </a:r>
            <a:r>
              <a:rPr lang="en-US" dirty="0" err="1">
                <a:latin typeface="Arial" panose="020B0604020202020204" pitchFamily="34" charset="0"/>
                <a:cs typeface="Arial" panose="020B0604020202020204" pitchFamily="34" charset="0"/>
              </a:rPr>
              <a:t>Papatūānuku</a:t>
            </a:r>
            <a:r>
              <a:rPr lang="en-US" dirty="0">
                <a:latin typeface="Arial" panose="020B0604020202020204" pitchFamily="34" charset="0"/>
                <a:cs typeface="Arial" panose="020B0604020202020204" pitchFamily="34" charset="0"/>
              </a:rPr>
              <a:t> (earth mother). </a:t>
            </a:r>
          </a:p>
          <a:p>
            <a:r>
              <a:rPr lang="en-US" dirty="0">
                <a:latin typeface="Arial" panose="020B0604020202020204" pitchFamily="34" charset="0"/>
                <a:cs typeface="Arial" panose="020B0604020202020204" pitchFamily="34" charset="0"/>
              </a:rPr>
              <a:t>Tangaroa’s son Punga was the father of </a:t>
            </a:r>
            <a:r>
              <a:rPr lang="en-US" dirty="0" err="1">
                <a:latin typeface="Arial" panose="020B0604020202020204" pitchFamily="34" charset="0"/>
                <a:cs typeface="Arial" panose="020B0604020202020204" pitchFamily="34" charset="0"/>
              </a:rPr>
              <a:t>Ikatere</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Tūtewehiwehi</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Ikatere</a:t>
            </a:r>
            <a:r>
              <a:rPr lang="en-US" dirty="0">
                <a:latin typeface="Arial" panose="020B0604020202020204" pitchFamily="34" charset="0"/>
                <a:cs typeface="Arial" panose="020B0604020202020204" pitchFamily="34" charset="0"/>
              </a:rPr>
              <a:t> went to the sea. He and his children became fish. </a:t>
            </a:r>
          </a:p>
          <a:p>
            <a:r>
              <a:rPr lang="en-US" dirty="0">
                <a:latin typeface="Arial" panose="020B0604020202020204" pitchFamily="34" charset="0"/>
                <a:cs typeface="Arial" panose="020B0604020202020204" pitchFamily="34" charset="0"/>
              </a:rPr>
              <a:t>All sea creatures are part of this whakapapa or family tree.</a:t>
            </a:r>
          </a:p>
        </p:txBody>
      </p:sp>
      <p:sp>
        <p:nvSpPr>
          <p:cNvPr id="7" name="Title 1">
            <a:extLst>
              <a:ext uri="{FF2B5EF4-FFF2-40B4-BE49-F238E27FC236}">
                <a16:creationId xmlns:a16="http://schemas.microsoft.com/office/drawing/2014/main" id="{71CCD71E-02BB-B846-89B0-78AD5EE340C6}"/>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How are Antarctic whales connected with other marine life?</a:t>
            </a:r>
            <a:endParaRPr lang="en-US" sz="2400" dirty="0">
              <a:latin typeface="Arial" panose="020B0604020202020204" pitchFamily="34" charset="0"/>
              <a:cs typeface="Arial" panose="020B0604020202020204" pitchFamily="34" charset="0"/>
            </a:endParaRPr>
          </a:p>
        </p:txBody>
      </p:sp>
      <p:pic>
        <p:nvPicPr>
          <p:cNvPr id="10" name="Picture 9" descr="A whale jumping out of the water&#10;&#10;Description automatically generated">
            <a:extLst>
              <a:ext uri="{FF2B5EF4-FFF2-40B4-BE49-F238E27FC236}">
                <a16:creationId xmlns:a16="http://schemas.microsoft.com/office/drawing/2014/main" id="{34A0D055-4920-E941-9B0C-FCA8C28423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6260" y="1212636"/>
            <a:ext cx="2230297" cy="1482910"/>
          </a:xfrm>
          <a:prstGeom prst="rect">
            <a:avLst/>
          </a:prstGeom>
        </p:spPr>
      </p:pic>
      <p:sp>
        <p:nvSpPr>
          <p:cNvPr id="11" name="TextBox 10">
            <a:extLst>
              <a:ext uri="{FF2B5EF4-FFF2-40B4-BE49-F238E27FC236}">
                <a16:creationId xmlns:a16="http://schemas.microsoft.com/office/drawing/2014/main" id="{4754A8CB-0EA6-D44B-8E82-876772974CD3}"/>
              </a:ext>
            </a:extLst>
          </p:cNvPr>
          <p:cNvSpPr txBox="1"/>
          <p:nvPr/>
        </p:nvSpPr>
        <p:spPr>
          <a:xfrm rot="16200000">
            <a:off x="8275557" y="3786915"/>
            <a:ext cx="1367554" cy="369332"/>
          </a:xfrm>
          <a:prstGeom prst="rect">
            <a:avLst/>
          </a:prstGeom>
          <a:noFill/>
        </p:spPr>
        <p:txBody>
          <a:bodyPr wrap="none" rtlCol="0">
            <a:spAutoFit/>
          </a:bodyPr>
          <a:lstStyle/>
          <a:p>
            <a:r>
              <a:rPr lang="en-NZ" dirty="0"/>
              <a:t>Paul A. </a:t>
            </a:r>
            <a:r>
              <a:rPr lang="en-NZ" dirty="0" err="1"/>
              <a:t>Cziko</a:t>
            </a:r>
            <a:endParaRPr lang="en-US" dirty="0"/>
          </a:p>
        </p:txBody>
      </p:sp>
      <p:pic>
        <p:nvPicPr>
          <p:cNvPr id="13" name="Picture 12" descr="A white fish with blue eyes&#10;&#10;Description automatically generated with medium confidence">
            <a:extLst>
              <a:ext uri="{FF2B5EF4-FFF2-40B4-BE49-F238E27FC236}">
                <a16:creationId xmlns:a16="http://schemas.microsoft.com/office/drawing/2014/main" id="{5E13F4E9-B2FB-4446-AEE8-1F400A0DD24D}"/>
              </a:ext>
            </a:extLst>
          </p:cNvPr>
          <p:cNvPicPr>
            <a:picLocks noChangeAspect="1"/>
          </p:cNvPicPr>
          <p:nvPr/>
        </p:nvPicPr>
        <p:blipFill>
          <a:blip r:embed="rId4"/>
          <a:stretch>
            <a:fillRect/>
          </a:stretch>
        </p:blipFill>
        <p:spPr>
          <a:xfrm>
            <a:off x="6386260" y="2889277"/>
            <a:ext cx="2230297" cy="1672723"/>
          </a:xfrm>
          <a:prstGeom prst="rect">
            <a:avLst/>
          </a:prstGeom>
        </p:spPr>
      </p:pic>
    </p:spTree>
    <p:extLst>
      <p:ext uri="{BB962C8B-B14F-4D97-AF65-F5344CB8AC3E}">
        <p14:creationId xmlns:p14="http://schemas.microsoft.com/office/powerpoint/2010/main" val="2688665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81990" y="986677"/>
            <a:ext cx="8809609" cy="3242423"/>
          </a:xfrm>
        </p:spPr>
        <p:txBody>
          <a:bodyPr>
            <a:normAutofit fontScale="85000" lnSpcReduction="10000"/>
          </a:bodyPr>
          <a:lstStyle/>
          <a:p>
            <a:pPr marL="0" indent="0">
              <a:buNone/>
            </a:pPr>
            <a:r>
              <a:rPr lang="en-US" dirty="0">
                <a:solidFill>
                  <a:srgbClr val="00B194"/>
                </a:solidFill>
                <a:latin typeface="Arial" panose="020B0604020202020204" pitchFamily="34" charset="0"/>
                <a:cs typeface="Arial" panose="020B0604020202020204" pitchFamily="34" charset="0"/>
              </a:rPr>
              <a:t>True or false? [answers on final slide]</a:t>
            </a:r>
          </a:p>
          <a:p>
            <a:pPr marL="514350" indent="-514350">
              <a:buFont typeface="+mj-lt"/>
              <a:buAutoNum type="arabicPeriod" startAt="6"/>
            </a:pPr>
            <a:r>
              <a:rPr lang="en-NZ" dirty="0">
                <a:solidFill>
                  <a:srgbClr val="175EAA"/>
                </a:solidFill>
                <a:latin typeface="Arial" panose="020B0604020202020204" pitchFamily="34" charset="0"/>
                <a:cs typeface="Arial" panose="020B0604020202020204" pitchFamily="34" charset="0"/>
              </a:rPr>
              <a:t>Whale poop releases iron, which feeds phytoplankton, which feeds krill… which feeds whales? </a:t>
            </a:r>
            <a:endParaRPr lang="en-NZ"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startAt="6"/>
            </a:pPr>
            <a:r>
              <a:rPr lang="en-US" dirty="0">
                <a:solidFill>
                  <a:srgbClr val="175EAA"/>
                </a:solidFill>
                <a:latin typeface="Arial" panose="020B0604020202020204" pitchFamily="34" charset="0"/>
                <a:cs typeface="Arial" panose="020B0604020202020204" pitchFamily="34" charset="0"/>
              </a:rPr>
              <a:t>Before whaling was banned, no whales were over hunted from Antarctic waters. </a:t>
            </a:r>
          </a:p>
          <a:p>
            <a:pPr marL="514350" indent="-514350">
              <a:buFont typeface="+mj-lt"/>
              <a:buAutoNum type="arabicPeriod" startAt="6"/>
            </a:pPr>
            <a:r>
              <a:rPr lang="en-US" dirty="0">
                <a:solidFill>
                  <a:srgbClr val="175EAA"/>
                </a:solidFill>
                <a:latin typeface="Arial" panose="020B0604020202020204" pitchFamily="34" charset="0"/>
                <a:cs typeface="Arial" panose="020B0604020202020204" pitchFamily="34" charset="0"/>
              </a:rPr>
              <a:t>There are currently </a:t>
            </a:r>
            <a:r>
              <a:rPr lang="en-US" dirty="0" err="1">
                <a:solidFill>
                  <a:srgbClr val="175EAA"/>
                </a:solidFill>
                <a:latin typeface="Arial" panose="020B0604020202020204" pitchFamily="34" charset="0"/>
                <a:cs typeface="Arial" panose="020B0604020202020204" pitchFamily="34" charset="0"/>
              </a:rPr>
              <a:t>organisations</a:t>
            </a:r>
            <a:r>
              <a:rPr lang="en-US" dirty="0">
                <a:solidFill>
                  <a:srgbClr val="175EAA"/>
                </a:solidFill>
                <a:latin typeface="Arial" panose="020B0604020202020204" pitchFamily="34" charset="0"/>
                <a:cs typeface="Arial" panose="020B0604020202020204" pitchFamily="34" charset="0"/>
              </a:rPr>
              <a:t> (like MSC), and measures (like CCAMLR), to better protect marine life in Antarctica.</a:t>
            </a:r>
          </a:p>
          <a:p>
            <a:pPr marL="0" indent="0">
              <a:buNone/>
            </a:pPr>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ANTARCTIC WHALES: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a:t>
            </a:r>
          </a:p>
        </p:txBody>
      </p:sp>
    </p:spTree>
    <p:extLst>
      <p:ext uri="{BB962C8B-B14F-4D97-AF65-F5344CB8AC3E}">
        <p14:creationId xmlns:p14="http://schemas.microsoft.com/office/powerpoint/2010/main" val="393716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81991" y="986677"/>
            <a:ext cx="8780018" cy="3864103"/>
          </a:xfrm>
        </p:spPr>
        <p:txBody>
          <a:bodyPr>
            <a:normAutofit fontScale="40000" lnSpcReduction="20000"/>
          </a:bodyPr>
          <a:lstStyle/>
          <a:p>
            <a:pPr marL="514350" indent="-514350">
              <a:buFont typeface="+mj-lt"/>
              <a:buAutoNum type="arabicPeriod"/>
            </a:pPr>
            <a:r>
              <a:rPr lang="en-AU" sz="3200" dirty="0">
                <a:solidFill>
                  <a:srgbClr val="175EAA"/>
                </a:solidFill>
                <a:latin typeface="Arial" panose="020B0604020202020204" pitchFamily="34" charset="0"/>
                <a:cs typeface="Arial" panose="020B0604020202020204" pitchFamily="34" charset="0"/>
              </a:rPr>
              <a:t>Whales are a type of fish. </a:t>
            </a:r>
            <a:r>
              <a:rPr lang="en-AU" sz="3200" dirty="0">
                <a:solidFill>
                  <a:srgbClr val="00B194"/>
                </a:solidFill>
                <a:latin typeface="Arial" panose="020B0604020202020204" pitchFamily="34" charset="0"/>
                <a:cs typeface="Arial" panose="020B0604020202020204" pitchFamily="34" charset="0"/>
              </a:rPr>
              <a:t>FALSE [Whales are mammals]. </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Baleen whales feed mostly on krill and plankton. </a:t>
            </a:r>
            <a:r>
              <a:rPr lang="en-NZ" sz="3200" dirty="0">
                <a:solidFill>
                  <a:srgbClr val="00B194"/>
                </a:solidFill>
                <a:latin typeface="Arial" panose="020B0604020202020204" pitchFamily="34" charset="0"/>
                <a:cs typeface="Arial" panose="020B0604020202020204" pitchFamily="34" charset="0"/>
              </a:rPr>
              <a:t>TRUE</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Sperm whales are toothed whales and Blue whales are baleen whales. </a:t>
            </a:r>
            <a:r>
              <a:rPr lang="en-NZ" sz="3200" dirty="0">
                <a:solidFill>
                  <a:srgbClr val="00B194"/>
                </a:solidFill>
                <a:latin typeface="Arial" panose="020B0604020202020204" pitchFamily="34" charset="0"/>
                <a:cs typeface="Arial" panose="020B0604020202020204" pitchFamily="34" charset="0"/>
              </a:rPr>
              <a:t>TRUE</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Migratory Antarctic baleen whales feed continuously during the Antarctic summer then travel north to warmer waters to breed.</a:t>
            </a:r>
            <a:r>
              <a:rPr lang="en-NZ" sz="3200" dirty="0">
                <a:solidFill>
                  <a:srgbClr val="00B194"/>
                </a:solidFill>
                <a:latin typeface="Arial" panose="020B0604020202020204" pitchFamily="34" charset="0"/>
                <a:cs typeface="Arial" panose="020B0604020202020204" pitchFamily="34" charset="0"/>
              </a:rPr>
              <a:t> TRUE</a:t>
            </a: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Whales have to migrate north from Antarctica during winter as they get too cold in Antarctic waters.</a:t>
            </a:r>
            <a:r>
              <a:rPr lang="en-NZ" sz="3200" dirty="0">
                <a:solidFill>
                  <a:srgbClr val="00B194"/>
                </a:solidFill>
                <a:latin typeface="Arial" panose="020B0604020202020204" pitchFamily="34" charset="0"/>
                <a:cs typeface="Arial" panose="020B0604020202020204" pitchFamily="34" charset="0"/>
              </a:rPr>
              <a:t> FALSE [Some whales do stay in Antarctic waters. Whales have adapted to cope with cold (big size and blubber).</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Whale poop releases iron, which feeds phytoplankton, which feeds krill… which feeds whales? </a:t>
            </a:r>
            <a:r>
              <a:rPr lang="en-NZ" sz="3200" dirty="0">
                <a:solidFill>
                  <a:srgbClr val="00B194"/>
                </a:solidFill>
                <a:latin typeface="Arial" panose="020B0604020202020204" pitchFamily="34" charset="0"/>
                <a:cs typeface="Arial" panose="020B0604020202020204" pitchFamily="34" charset="0"/>
              </a:rPr>
              <a:t>TRUE</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Before whaling was banned, no whales were over hunted from Antarctic waters. </a:t>
            </a:r>
            <a:r>
              <a:rPr lang="en-NZ" sz="3200" dirty="0">
                <a:solidFill>
                  <a:srgbClr val="00B194"/>
                </a:solidFill>
                <a:latin typeface="Arial" panose="020B0604020202020204" pitchFamily="34" charset="0"/>
                <a:cs typeface="Arial" panose="020B0604020202020204" pitchFamily="34" charset="0"/>
              </a:rPr>
              <a:t>FALSE. [Many whale species were hunted until there were few of them left!]</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There are currently </a:t>
            </a:r>
            <a:r>
              <a:rPr lang="en-US" sz="3200" dirty="0" err="1">
                <a:solidFill>
                  <a:srgbClr val="175EAA"/>
                </a:solidFill>
                <a:latin typeface="Arial" panose="020B0604020202020204" pitchFamily="34" charset="0"/>
                <a:cs typeface="Arial" panose="020B0604020202020204" pitchFamily="34" charset="0"/>
              </a:rPr>
              <a:t>organisations</a:t>
            </a:r>
            <a:r>
              <a:rPr lang="en-US" sz="3200" dirty="0">
                <a:solidFill>
                  <a:srgbClr val="175EAA"/>
                </a:solidFill>
                <a:latin typeface="Arial" panose="020B0604020202020204" pitchFamily="34" charset="0"/>
                <a:cs typeface="Arial" panose="020B0604020202020204" pitchFamily="34" charset="0"/>
              </a:rPr>
              <a:t> (like MSC), and measures (like CCAMLR), to better protect marine life in Antarctica. </a:t>
            </a:r>
            <a:r>
              <a:rPr lang="en-NZ" sz="3200" dirty="0">
                <a:solidFill>
                  <a:srgbClr val="00B194"/>
                </a:solidFill>
                <a:latin typeface="Arial" panose="020B0604020202020204" pitchFamily="34" charset="0"/>
                <a:cs typeface="Arial" panose="020B0604020202020204" pitchFamily="34" charset="0"/>
              </a:rPr>
              <a:t>TRUE</a:t>
            </a:r>
            <a:endParaRPr lang="en-US"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endParaRPr lang="en-NZ" sz="3200"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US"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endParaRPr lang="en-NZ" sz="3200"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NZ"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NZ" dirty="0">
              <a:solidFill>
                <a:srgbClr val="175EAA"/>
              </a:solidFill>
              <a:latin typeface="Arial" panose="020B0604020202020204" pitchFamily="34" charset="0"/>
              <a:cs typeface="Arial" panose="020B0604020202020204" pitchFamily="34" charset="0"/>
            </a:endParaRP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ANTARCTIC WHALES: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 ANSWERS</a:t>
            </a:r>
          </a:p>
        </p:txBody>
      </p:sp>
    </p:spTree>
    <p:extLst>
      <p:ext uri="{BB962C8B-B14F-4D97-AF65-F5344CB8AC3E}">
        <p14:creationId xmlns:p14="http://schemas.microsoft.com/office/powerpoint/2010/main" val="67534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s flying over the ocean&#10;&#10;Description automatically generated with medium confidence">
            <a:extLst>
              <a:ext uri="{FF2B5EF4-FFF2-40B4-BE49-F238E27FC236}">
                <a16:creationId xmlns:a16="http://schemas.microsoft.com/office/drawing/2014/main" id="{518CB5E1-3107-904B-AF8C-F9AECDA8D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146" y="1104466"/>
            <a:ext cx="6680456" cy="3416142"/>
          </a:xfrm>
          <a:prstGeom prst="rect">
            <a:avLst/>
          </a:prstGeom>
        </p:spPr>
      </p:pic>
      <p:sp>
        <p:nvSpPr>
          <p:cNvPr id="11" name="Content Placeholder 2"/>
          <p:cNvSpPr txBox="1">
            <a:spLocks/>
          </p:cNvSpPr>
          <p:nvPr/>
        </p:nvSpPr>
        <p:spPr>
          <a:xfrm>
            <a:off x="1097280" y="1194279"/>
            <a:ext cx="6705828" cy="357584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endParaRPr lang="en-US" sz="2000" b="1" dirty="0">
              <a:solidFill>
                <a:srgbClr val="00B6DE"/>
              </a:solidFill>
              <a:latin typeface="Arial Narrow"/>
              <a:cs typeface="Arial Narrow"/>
            </a:endParaRPr>
          </a:p>
          <a:p>
            <a:pPr marL="0" indent="0" algn="ctr">
              <a:spcBef>
                <a:spcPts val="300"/>
              </a:spcBef>
              <a:spcAft>
                <a:spcPts val="300"/>
              </a:spcAft>
              <a:buNone/>
            </a:pPr>
            <a:r>
              <a:rPr lang="en-US" b="1" dirty="0">
                <a:solidFill>
                  <a:schemeClr val="bg1"/>
                </a:solidFill>
                <a:latin typeface="Arial Narrow"/>
                <a:cs typeface="Arial Narrow"/>
              </a:rPr>
              <a:t>WHAT DO YOU ALREADY KNOW ABOUT </a:t>
            </a:r>
          </a:p>
          <a:p>
            <a:pPr marL="0" indent="0" algn="ctr">
              <a:spcBef>
                <a:spcPts val="300"/>
              </a:spcBef>
              <a:spcAft>
                <a:spcPts val="300"/>
              </a:spcAft>
              <a:buNone/>
            </a:pPr>
            <a:r>
              <a:rPr lang="en-US" b="1" dirty="0">
                <a:solidFill>
                  <a:schemeClr val="bg1"/>
                </a:solidFill>
                <a:latin typeface="Arial Narrow"/>
                <a:cs typeface="Arial Narrow"/>
              </a:rPr>
              <a:t>TOHORĀ / WHALES AND OTHER MARINE LIFE IN ANTARCTICA?</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How do whales live in Antarctic waters?</a:t>
            </a:r>
          </a:p>
        </p:txBody>
      </p:sp>
    </p:spTree>
    <p:extLst>
      <p:ext uri="{BB962C8B-B14F-4D97-AF65-F5344CB8AC3E}">
        <p14:creationId xmlns:p14="http://schemas.microsoft.com/office/powerpoint/2010/main" val="1960881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dirty="0">
                <a:solidFill>
                  <a:schemeClr val="bg1"/>
                </a:solidFill>
                <a:latin typeface="Arial"/>
                <a:cs typeface="Arial"/>
              </a:rPr>
              <a:t>Are whales fish or mammals?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2103981800"/>
              </p:ext>
            </p:extLst>
          </p:nvPr>
        </p:nvGraphicFramePr>
        <p:xfrm>
          <a:off x="1658040" y="2327915"/>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31322">
                <a:tc>
                  <a:txBody>
                    <a:bodyPr/>
                    <a:lstStyle/>
                    <a:p>
                      <a:pPr algn="ctr"/>
                      <a:endParaRPr lang="en-US" sz="2400" dirty="0">
                        <a:solidFill>
                          <a:srgbClr val="00B6DE"/>
                        </a:solidFill>
                      </a:endParaRPr>
                    </a:p>
                    <a:p>
                      <a:pPr algn="ctr"/>
                      <a:r>
                        <a:rPr lang="en-US" sz="2400"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MAMMALS</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294887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dirty="0">
                <a:solidFill>
                  <a:schemeClr val="bg1"/>
                </a:solidFill>
                <a:latin typeface="Arial"/>
                <a:cs typeface="Arial"/>
              </a:rPr>
              <a:t>Are whales fish or mammals?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MAMMALS! </a:t>
            </a:r>
            <a:r>
              <a:rPr lang="en-AU" sz="2200" dirty="0">
                <a:solidFill>
                  <a:srgbClr val="00B194"/>
                </a:solidFill>
                <a:latin typeface="Arial"/>
                <a:cs typeface="Arial"/>
              </a:rPr>
              <a:t>Unlike most fish, whales come to the surface to breathe, have lungs, give birth to live young and have mammary glands…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1204244871"/>
              </p:ext>
            </p:extLst>
          </p:nvPr>
        </p:nvGraphicFramePr>
        <p:xfrm>
          <a:off x="1658040" y="2075434"/>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31322">
                <a:tc>
                  <a:txBody>
                    <a:bodyPr/>
                    <a:lstStyle/>
                    <a:p>
                      <a:pPr algn="ctr"/>
                      <a:endParaRPr lang="en-US" sz="2400" dirty="0">
                        <a:solidFill>
                          <a:srgbClr val="00B6DE"/>
                        </a:solidFill>
                      </a:endParaRPr>
                    </a:p>
                    <a:p>
                      <a:pPr algn="ctr"/>
                      <a:r>
                        <a:rPr lang="en-US" sz="2400"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MAMMALS</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74420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large whales ever get cold in Antarctic waters?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461542836"/>
              </p:ext>
            </p:extLst>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65160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large whales ever get cold in Antarctic waters?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NO! </a:t>
            </a:r>
            <a:r>
              <a:rPr lang="en-AU" sz="1800" dirty="0">
                <a:solidFill>
                  <a:srgbClr val="00B194"/>
                </a:solidFill>
                <a:latin typeface="Arial"/>
                <a:cs typeface="Arial"/>
              </a:rPr>
              <a:t>The large whales are adapted to live in very cold temperatures. They don’t get cold due to their large size and a ‘blanket of blubber’.</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43203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What do the great (big) whales of Antarctica most commonly eat?</a:t>
            </a: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6957" y="-274034"/>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90659"/>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2474354516"/>
              </p:ext>
            </p:extLst>
          </p:nvPr>
        </p:nvGraphicFramePr>
        <p:xfrm>
          <a:off x="1189821" y="2434595"/>
          <a:ext cx="6911973" cy="788951"/>
        </p:xfrm>
        <a:graphic>
          <a:graphicData uri="http://schemas.openxmlformats.org/drawingml/2006/table">
            <a:tbl>
              <a:tblPr firstRow="1" bandRow="1">
                <a:tableStyleId>{5FD0F851-EC5A-4D38-B0AD-8093EC10F338}</a:tableStyleId>
              </a:tblPr>
              <a:tblGrid>
                <a:gridCol w="3029638">
                  <a:extLst>
                    <a:ext uri="{9D8B030D-6E8A-4147-A177-3AD203B41FA5}">
                      <a16:colId xmlns:a16="http://schemas.microsoft.com/office/drawing/2014/main" val="3466427422"/>
                    </a:ext>
                  </a:extLst>
                </a:gridCol>
                <a:gridCol w="951057">
                  <a:extLst>
                    <a:ext uri="{9D8B030D-6E8A-4147-A177-3AD203B41FA5}">
                      <a16:colId xmlns:a16="http://schemas.microsoft.com/office/drawing/2014/main" val="1118456149"/>
                    </a:ext>
                  </a:extLst>
                </a:gridCol>
                <a:gridCol w="2931278">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KRILL &amp; PLANKTON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FISH, SHARKS &amp; RAYS</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310751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101594</TotalTime>
  <Words>3017</Words>
  <Application>Microsoft Office PowerPoint</Application>
  <PresentationFormat>On-screen Show (16:9)</PresentationFormat>
  <Paragraphs>447</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Calibri</vt:lpstr>
      <vt:lpstr>Local Brewery Five</vt:lpstr>
      <vt:lpstr>Meta office pro</vt:lpstr>
      <vt:lpstr>MetaPro-Normal</vt:lpstr>
      <vt:lpstr>Office Theme</vt:lpstr>
      <vt:lpstr>PowerPoint Presentation</vt:lpstr>
      <vt:lpstr>ANTARCTIC WHALES: FOCUS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Alex Webb</cp:lastModifiedBy>
  <cp:revision>739</cp:revision>
  <dcterms:created xsi:type="dcterms:W3CDTF">2020-01-12T01:38:21Z</dcterms:created>
  <dcterms:modified xsi:type="dcterms:W3CDTF">2022-03-15T02:15:19Z</dcterms:modified>
</cp:coreProperties>
</file>