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" saveSubsetFonts="1" autoCompressPictures="0">
  <p:sldMasterIdLst>
    <p:sldMasterId id="2147483648" r:id="rId1"/>
  </p:sldMasterIdLst>
  <p:notesMasterIdLst>
    <p:notesMasterId r:id="rId9"/>
  </p:notesMasterIdLst>
  <p:sldIdLst>
    <p:sldId id="406" r:id="rId2"/>
    <p:sldId id="425" r:id="rId3"/>
    <p:sldId id="407" r:id="rId4"/>
    <p:sldId id="404" r:id="rId5"/>
    <p:sldId id="427" r:id="rId6"/>
    <p:sldId id="446" r:id="rId7"/>
    <p:sldId id="40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5DAA"/>
    <a:srgbClr val="00B194"/>
    <a:srgbClr val="00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3" autoAdjust="0"/>
    <p:restoredTop sz="85374" autoAdjust="0"/>
  </p:normalViewPr>
  <p:slideViewPr>
    <p:cSldViewPr snapToGrid="0" snapToObjects="1">
      <p:cViewPr>
        <p:scale>
          <a:sx n="76" d="100"/>
          <a:sy n="76" d="100"/>
        </p:scale>
        <p:origin x="2432" y="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 snapToGrid="0" snapToObjects="1">
      <p:cViewPr varScale="1">
        <p:scale>
          <a:sx n="82" d="100"/>
          <a:sy n="82" d="100"/>
        </p:scale>
        <p:origin x="-28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0999" y="4343400"/>
            <a:ext cx="6096001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algn="l"/>
            <a:endParaRPr lang="en-US" dirty="0">
              <a:solidFill>
                <a:srgbClr val="175E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pPr marL="171450" indent="-171450" algn="l">
              <a:buFont typeface="Arial"/>
              <a:buChar char="•"/>
            </a:pPr>
            <a:r>
              <a:rPr lang="en-US" dirty="0"/>
              <a:t>To read more about Tangaroa</a:t>
            </a:r>
            <a:r>
              <a:rPr lang="en-US" baseline="0" dirty="0"/>
              <a:t> see: https://</a:t>
            </a:r>
            <a:r>
              <a:rPr lang="en-US" baseline="0" dirty="0" err="1"/>
              <a:t>teara.govt.nz</a:t>
            </a:r>
            <a:r>
              <a:rPr lang="en-US" baseline="0" dirty="0"/>
              <a:t>/en/</a:t>
            </a:r>
            <a:r>
              <a:rPr lang="en-US" baseline="0" dirty="0" err="1"/>
              <a:t>tangaroa</a:t>
            </a:r>
            <a:r>
              <a:rPr lang="en-US" baseline="0" dirty="0"/>
              <a:t>-the-sea/print</a:t>
            </a:r>
          </a:p>
          <a:p>
            <a:pPr algn="l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algn="l"/>
            <a:endParaRPr lang="en-US" dirty="0">
              <a:solidFill>
                <a:srgbClr val="175E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pPr algn="l"/>
            <a:r>
              <a:rPr lang="en-US" dirty="0"/>
              <a:t>To read more about Tangaroa</a:t>
            </a:r>
            <a:r>
              <a:rPr lang="en-US" baseline="0" dirty="0"/>
              <a:t> see: https://</a:t>
            </a:r>
            <a:r>
              <a:rPr lang="en-US" baseline="0" dirty="0" err="1"/>
              <a:t>teara.govt.nz</a:t>
            </a:r>
            <a:r>
              <a:rPr lang="en-US" baseline="0" dirty="0"/>
              <a:t>/en/</a:t>
            </a:r>
            <a:r>
              <a:rPr lang="en-US" baseline="0" dirty="0" err="1"/>
              <a:t>tangaroa</a:t>
            </a:r>
            <a:r>
              <a:rPr lang="en-US" baseline="0" dirty="0"/>
              <a:t>-the-sea/print</a:t>
            </a:r>
          </a:p>
          <a:p>
            <a:pPr algn="l"/>
            <a:endParaRPr lang="en-US" sz="1200" b="1" dirty="0"/>
          </a:p>
          <a:p>
            <a:pPr algn="l"/>
            <a:r>
              <a:rPr lang="en-US" sz="1200" b="1" dirty="0"/>
              <a:t>Image source: </a:t>
            </a:r>
            <a:r>
              <a:rPr lang="en-US" sz="1200" dirty="0"/>
              <a:t>Te </a:t>
            </a:r>
            <a:r>
              <a:rPr lang="en-US" sz="1200" dirty="0" err="1"/>
              <a:t>Ahukaramū</a:t>
            </a:r>
            <a:r>
              <a:rPr lang="en-US" sz="1200" dirty="0"/>
              <a:t> Charles Royal, 'Papatūānuku – the land - Papatūānuku – the earth mother', Te Ara - the Encyclopedia of New Zealand, </a:t>
            </a:r>
          </a:p>
          <a:p>
            <a:pPr algn="l"/>
            <a:r>
              <a:rPr lang="en-US" sz="1200" dirty="0"/>
              <a:t>http://</a:t>
            </a:r>
            <a:r>
              <a:rPr lang="en-US" sz="1200" dirty="0" err="1"/>
              <a:t>www.TeAra.govt.nz</a:t>
            </a:r>
            <a:r>
              <a:rPr lang="en-US" sz="1200" dirty="0"/>
              <a:t>/en/whakapapa/11430/</a:t>
            </a:r>
            <a:r>
              <a:rPr lang="en-US" sz="1200" dirty="0" err="1"/>
              <a:t>papatuanukus</a:t>
            </a:r>
            <a:r>
              <a:rPr lang="en-US" sz="1200" dirty="0"/>
              <a:t>-children </a:t>
            </a:r>
          </a:p>
          <a:p>
            <a:pPr algn="l"/>
            <a:r>
              <a:rPr lang="en-US" sz="1200" dirty="0"/>
              <a:t>(accessed 14 January 2020)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100" b="0" baseline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latin typeface="MetaPro-Normal"/>
                <a:cs typeface="MetaPro-Normal"/>
              </a:rPr>
              <a:t>HISTORY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MetaPro-Normal"/>
                <a:cs typeface="MetaPro-Normal"/>
              </a:rPr>
              <a:t>Te Ara Encyclopedia is a great place to start</a:t>
            </a:r>
            <a:endParaRPr lang="en-US" sz="1200" b="1" baseline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latin typeface="MetaPro-Normal"/>
                <a:cs typeface="MetaPro-Normal"/>
              </a:rPr>
              <a:t>GEOGRAPHY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latin typeface="MetaPro-Normal"/>
                <a:cs typeface="MetaPro-Normal"/>
              </a:rPr>
              <a:t>How some counties are more sea than land: https://</a:t>
            </a:r>
            <a:r>
              <a:rPr lang="en-US" sz="1200" b="0" baseline="0" dirty="0" err="1">
                <a:latin typeface="MetaPro-Normal"/>
                <a:cs typeface="MetaPro-Normal"/>
              </a:rPr>
              <a:t>www.weforum.org</a:t>
            </a:r>
            <a:r>
              <a:rPr lang="en-US" sz="1200" b="0" baseline="0" dirty="0">
                <a:latin typeface="MetaPro-Normal"/>
                <a:cs typeface="MetaPro-Normal"/>
              </a:rPr>
              <a:t>/agenda/2017/10/global-ocean-governance-all-at-sea/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4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</a:t>
            </a:r>
            <a:r>
              <a:rPr lang="en-US" baseline="0" dirty="0" err="1"/>
              <a:t>EFT_SnfASNA&amp;feature</a:t>
            </a:r>
            <a:r>
              <a:rPr lang="en-US" baseline="0" dirty="0"/>
              <a:t>=</a:t>
            </a:r>
            <a:r>
              <a:rPr lang="en-US" baseline="0" dirty="0" err="1"/>
              <a:t>emb_logo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/>
          </a:p>
          <a:p>
            <a:r>
              <a:rPr lang="en-US" baseline="0" dirty="0"/>
              <a:t>See teacher outline for fully developed activities and resources to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/>
          </a:p>
          <a:p>
            <a:r>
              <a:rPr lang="en-US" baseline="0" dirty="0"/>
              <a:t>See teacher outline for fully developed activities and resources to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" y="-94079"/>
            <a:ext cx="9160942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5" name="Picture 4" descr="White_Jellyfish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022">
            <a:off x="8670005" y="34720"/>
            <a:ext cx="395371" cy="896764"/>
          </a:xfrm>
          <a:prstGeom prst="rect">
            <a:avLst/>
          </a:prstGeom>
        </p:spPr>
      </p:pic>
      <p:pic>
        <p:nvPicPr>
          <p:cNvPr id="6" name="Picture 5" descr="White_Starfish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835">
            <a:off x="8182127" y="336811"/>
            <a:ext cx="491334" cy="47555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822267" y="-38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D8D97B-CF7C-74F2-9C74-BC873A5C1CF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file://localhost/Users/rika/Dropbox/MSC%20Job/2020/Te%20Ara%20whakapapa%20of%20oceans.gif" TargetMode="Externa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EFT_SnfASNA&amp;feature=emb_log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zcurriculum.tki.org.nz/Curriculum-resources/Education-for-sustainability/Tools-and-re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hyperlink" Target="https://www.powtoon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40" y="852340"/>
            <a:ext cx="9565087" cy="393325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2581" y="2392188"/>
            <a:ext cx="3923288" cy="22262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/>
              <a:t>What kai moana [seafood] have you eaten or caught lately?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/>
              <a:t>What beaches have you visited &amp; why? 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156427" y="2965460"/>
            <a:ext cx="3583715" cy="1789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525869" y="1129592"/>
            <a:ext cx="4202946" cy="22654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latin typeface="Arial"/>
                <a:cs typeface="Arial"/>
              </a:rPr>
              <a:t>I</a:t>
            </a:r>
            <a:r>
              <a:rPr lang="mi-NZ" sz="2000" dirty="0">
                <a:latin typeface="Arial"/>
                <a:cs typeface="Arial"/>
              </a:rPr>
              <a:t>n te ao </a:t>
            </a:r>
            <a:r>
              <a:rPr lang="en-US" sz="2000" dirty="0">
                <a:latin typeface="Arial"/>
                <a:cs typeface="Arial"/>
              </a:rPr>
              <a:t>Māori [the Māori world]: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/>
                <a:cs typeface="Arial"/>
              </a:rPr>
              <a:t>- All things are inter-connected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/>
                <a:cs typeface="Arial"/>
              </a:rPr>
              <a:t>- We are related to the sea through whakapapa [family tree]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 fontScale="90000"/>
          </a:bodyPr>
          <a:lstStyle/>
          <a:p>
            <a:r>
              <a:rPr lang="en-AU" sz="3100" noProof="0" dirty="0"/>
              <a:t>KO ĀU TE MOANA, KO MOANA TE ĀU</a:t>
            </a:r>
            <a:br>
              <a:rPr lang="en-AU" noProof="0" dirty="0"/>
            </a:br>
            <a:r>
              <a:rPr lang="en-AU" sz="2000" dirty="0"/>
              <a:t>Focus Question: How do I feel connected to the sea? How do different people value the sea? </a:t>
            </a:r>
            <a:br>
              <a:rPr lang="en-AU" sz="2000" dirty="0"/>
            </a:br>
            <a:r>
              <a:rPr lang="en-AU" sz="2000" dirty="0"/>
              <a:t>What different viewpoints do people hold about the sea? What is my viewpoint?</a:t>
            </a:r>
            <a:endParaRPr lang="en-AU" sz="2000" noProof="0" dirty="0"/>
          </a:p>
        </p:txBody>
      </p:sp>
      <p:pic>
        <p:nvPicPr>
          <p:cNvPr id="16" name="Picture 15" descr="Blue_Butterfly f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4" y="1293945"/>
            <a:ext cx="1261116" cy="1074410"/>
          </a:xfrm>
          <a:prstGeom prst="rect">
            <a:avLst/>
          </a:prstGeom>
        </p:spPr>
      </p:pic>
      <p:pic>
        <p:nvPicPr>
          <p:cNvPr id="3" name="Picture 2" descr="Blue_Lobs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4093">
            <a:off x="3193150" y="1200257"/>
            <a:ext cx="847315" cy="1337982"/>
          </a:xfrm>
          <a:prstGeom prst="rect">
            <a:avLst/>
          </a:prstGeom>
        </p:spPr>
      </p:pic>
      <p:pic>
        <p:nvPicPr>
          <p:cNvPr id="4" name="Picture 3" descr="Blue_She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36" y="1338768"/>
            <a:ext cx="933922" cy="838699"/>
          </a:xfrm>
          <a:prstGeom prst="rect">
            <a:avLst/>
          </a:prstGeom>
        </p:spPr>
      </p:pic>
      <p:pic>
        <p:nvPicPr>
          <p:cNvPr id="8" name="Picture 7" descr="iStock Barracuda fish swimming in a swirl-scr SMALL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811">
            <a:off x="6906460" y="3200400"/>
            <a:ext cx="1833682" cy="12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40" y="738062"/>
            <a:ext cx="9550146" cy="404753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1910" y="1156088"/>
            <a:ext cx="4443803" cy="3501133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latin typeface="Arial"/>
                <a:cs typeface="Arial"/>
              </a:rPr>
              <a:t>I</a:t>
            </a:r>
            <a:r>
              <a:rPr lang="mi-NZ" sz="2000" dirty="0">
                <a:latin typeface="Arial"/>
                <a:cs typeface="Arial"/>
              </a:rPr>
              <a:t>n te ao </a:t>
            </a:r>
            <a:r>
              <a:rPr lang="en-US" sz="2000" dirty="0">
                <a:latin typeface="Arial"/>
                <a:cs typeface="Arial"/>
              </a:rPr>
              <a:t>Māori [the Māori world]: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We are related to the sea through whakapapa [family tree]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People and the sea are children of Papatūānuku [earth mother] and Ranginui [sky father]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“Ko au te moana, te moana ko au” [I am the sea, the sea is me]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rial Narrow"/>
              <a:cs typeface="Arial Narrow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156427" y="2965460"/>
            <a:ext cx="3583715" cy="1789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16452081">
            <a:off x="7988797" y="2327696"/>
            <a:ext cx="170209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/>
              <a:t>Source: Te </a:t>
            </a:r>
            <a:r>
              <a:rPr lang="en-US" sz="1300" dirty="0" err="1"/>
              <a:t>Ara.govt.nz</a:t>
            </a:r>
            <a:r>
              <a:rPr lang="en-US" sz="1300" dirty="0"/>
              <a:t>  </a:t>
            </a:r>
          </a:p>
        </p:txBody>
      </p:sp>
      <p:pic>
        <p:nvPicPr>
          <p:cNvPr id="7" name="Te Ara whakapapa of oceans.gif" descr="/Users/rika/Dropbox/MSC Job/2020/Te Ara whakapapa of oceans.gif"/>
          <p:cNvPicPr>
            <a:picLocks noGrp="1" noChangeAspect="1"/>
          </p:cNvPicPr>
          <p:nvPr>
            <p:ph sz="half" idx="2"/>
          </p:nvPr>
        </p:nvPicPr>
        <p:blipFill rotWithShape="1"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1" b="12879"/>
          <a:stretch/>
        </p:blipFill>
        <p:spPr>
          <a:xfrm rot="235503">
            <a:off x="4673278" y="1510088"/>
            <a:ext cx="3968277" cy="149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noProof="0" dirty="0"/>
              <a:t>KO ĀU TE MOANA, KO MOANA TE ĀU</a:t>
            </a:r>
            <a:endParaRPr lang="en-AU" sz="2400" noProof="0" dirty="0"/>
          </a:p>
        </p:txBody>
      </p:sp>
      <p:pic>
        <p:nvPicPr>
          <p:cNvPr id="3" name="Picture 2" descr="Blue_Co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15" y="3297164"/>
            <a:ext cx="1990674" cy="13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08" y="751407"/>
            <a:ext cx="9601471" cy="407965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286000" y="1177392"/>
            <a:ext cx="6408615" cy="41892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</a:t>
            </a:r>
          </a:p>
          <a:p>
            <a:pPr marL="260350" indent="-26035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In Aotearoa New Zealand we have a unique and strong connection to the sea. Find out more about one of the following and present back to the rest of the class: (See Activity 2 </a:t>
            </a:r>
            <a:r>
              <a:rPr lang="en-US" sz="1800" dirty="0">
                <a:solidFill>
                  <a:srgbClr val="005DAA"/>
                </a:solidFill>
                <a:latin typeface="Arial"/>
                <a:cs typeface="Arial"/>
              </a:rPr>
              <a:t>Teacher Outline</a:t>
            </a:r>
            <a:r>
              <a:rPr lang="en-US" sz="1800" dirty="0">
                <a:latin typeface="Arial"/>
                <a:cs typeface="Arial"/>
              </a:rPr>
              <a:t>)</a:t>
            </a:r>
          </a:p>
          <a:p>
            <a:pPr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5DAA"/>
                </a:solidFill>
                <a:latin typeface="Arial"/>
                <a:cs typeface="Arial"/>
              </a:rPr>
              <a:t>Our whenua [land] was fished from the sea [by Maui] and many of our tūpuna [ancestors] were fishing folk</a:t>
            </a:r>
          </a:p>
          <a:p>
            <a:pPr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B194"/>
                </a:solidFill>
                <a:latin typeface="Arial"/>
                <a:cs typeface="Arial"/>
              </a:rPr>
              <a:t>Unlike some other countries most of us live near the sea!</a:t>
            </a:r>
          </a:p>
        </p:txBody>
      </p:sp>
      <p:pic>
        <p:nvPicPr>
          <p:cNvPr id="3" name="Picture 2" descr="noun_new zealand_131461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77392"/>
            <a:ext cx="2122687" cy="396610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 fontScale="90000"/>
          </a:bodyPr>
          <a:lstStyle/>
          <a:p>
            <a:r>
              <a:rPr lang="en-AU" noProof="0" dirty="0"/>
              <a:t>KO ĀU TE MOANA, KO MOANA TE ĀU</a:t>
            </a:r>
            <a:br>
              <a:rPr lang="en-AU" noProof="0" dirty="0"/>
            </a:br>
            <a:r>
              <a:rPr lang="en-AU" sz="2400" noProof="0" dirty="0"/>
              <a:t>Focus Question:  What is my </a:t>
            </a:r>
            <a:r>
              <a:rPr lang="en-AU" sz="2400" dirty="0"/>
              <a:t>relationship </a:t>
            </a:r>
            <a:r>
              <a:rPr lang="en-AU" sz="2400" noProof="0" dirty="0"/>
              <a:t>with the sea?</a:t>
            </a:r>
          </a:p>
        </p:txBody>
      </p:sp>
    </p:spTree>
    <p:extLst>
      <p:ext uri="{BB962C8B-B14F-4D97-AF65-F5344CB8AC3E}">
        <p14:creationId xmlns:p14="http://schemas.microsoft.com/office/powerpoint/2010/main" val="14574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103" y="941985"/>
            <a:ext cx="9601471" cy="3689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noProof="0" dirty="0"/>
              <a:t>KO ĀU TE MOANA, KO MOANA TE ĀU</a:t>
            </a:r>
            <a:endParaRPr lang="en-AU" sz="2400" noProof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6791" y="2989837"/>
            <a:ext cx="4093611" cy="16419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1800" dirty="0">
                <a:hlinkClick r:id="rId4"/>
              </a:rPr>
              <a:t>Ko au te </a:t>
            </a:r>
            <a:r>
              <a:rPr lang="en-US" sz="1800" dirty="0" err="1">
                <a:hlinkClick r:id="rId4"/>
              </a:rPr>
              <a:t>Taha</a:t>
            </a:r>
            <a:r>
              <a:rPr lang="en-US" sz="1800" dirty="0">
                <a:hlinkClick r:id="rId4"/>
              </a:rPr>
              <a:t> Moana. Ko te Taha Moana ko au</a:t>
            </a:r>
            <a:r>
              <a:rPr lang="en-US" sz="1800" dirty="0"/>
              <a:t> [2:52] </a:t>
            </a:r>
          </a:p>
        </p:txBody>
      </p:sp>
      <p:pic>
        <p:nvPicPr>
          <p:cNvPr id="4" name="Picture 3" descr="Screen Shot 2020-09-16 at 10.05.27 AM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91" y="1207761"/>
            <a:ext cx="3107824" cy="1782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86653" y="1434255"/>
            <a:ext cx="4122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</a:p>
          <a:p>
            <a:pPr algn="ctr"/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Create a poem, waiata / song, piece of music or picture that conveys what the sea or a coastal place near you means to you</a:t>
            </a:r>
          </a:p>
          <a:p>
            <a:pPr algn="ctr"/>
            <a:r>
              <a:rPr lang="en-AU" dirty="0">
                <a:solidFill>
                  <a:srgbClr val="005DAA"/>
                </a:solidFill>
                <a:latin typeface="Arial"/>
                <a:cs typeface="Arial"/>
              </a:rPr>
              <a:t>(See Activity 3 Ocean Citizenship Teacher Outline)</a:t>
            </a:r>
            <a:endParaRPr lang="en-US" dirty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60" y="3465654"/>
            <a:ext cx="1488902" cy="1069954"/>
          </a:xfrm>
          <a:prstGeom prst="rect">
            <a:avLst/>
          </a:prstGeom>
        </p:spPr>
      </p:pic>
      <p:pic>
        <p:nvPicPr>
          <p:cNvPr id="11" name="Picture 10" descr="Blue_Seabre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40" y="3502203"/>
            <a:ext cx="1488902" cy="10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2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103" y="941985"/>
            <a:ext cx="9601471" cy="3689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noProof="0" dirty="0"/>
              <a:t>KO ĀU TE MOANA, KO MOANA TE ĀU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69" y="1091395"/>
            <a:ext cx="5714426" cy="314386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88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8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</a:p>
          <a:p>
            <a:pPr marL="0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7200" dirty="0">
                <a:solidFill>
                  <a:srgbClr val="000000"/>
                </a:solidFill>
              </a:rPr>
              <a:t>Complete one or more of the following (see </a:t>
            </a:r>
            <a:r>
              <a:rPr lang="en-AU" sz="7200" dirty="0">
                <a:solidFill>
                  <a:srgbClr val="175EAA"/>
                </a:solidFill>
              </a:rPr>
              <a:t>Teacher Outline </a:t>
            </a:r>
            <a:r>
              <a:rPr lang="en-AU" sz="7200" dirty="0"/>
              <a:t>Activities 4, 5, 6)</a:t>
            </a:r>
            <a:endParaRPr lang="en-US" sz="7200" dirty="0"/>
          </a:p>
          <a:p>
            <a:pPr marL="442913" indent="-376238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7200" dirty="0"/>
              <a:t>Identify a taonga o Tangaroa and share significance of this taonga for you </a:t>
            </a:r>
          </a:p>
          <a:p>
            <a:pPr marL="442913" indent="-376238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7200" dirty="0">
                <a:solidFill>
                  <a:srgbClr val="000000"/>
                </a:solidFill>
              </a:rPr>
              <a:t>Share how your whānau [family] and tūpuna [ancestors] have used the sea</a:t>
            </a:r>
            <a:endParaRPr lang="en-AU" sz="7200" dirty="0"/>
          </a:p>
          <a:p>
            <a:pPr marL="442913" indent="-376238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7200" dirty="0">
                <a:solidFill>
                  <a:srgbClr val="000000"/>
                </a:solidFill>
              </a:rPr>
              <a:t>Make a short film or </a:t>
            </a:r>
            <a:r>
              <a:rPr lang="en-AU" sz="7200" dirty="0">
                <a:solidFill>
                  <a:srgbClr val="000000"/>
                </a:solidFill>
                <a:hlinkClick r:id="rId4"/>
              </a:rPr>
              <a:t>Powtoon </a:t>
            </a:r>
            <a:r>
              <a:rPr lang="en-AU" sz="7200" dirty="0">
                <a:solidFill>
                  <a:srgbClr val="000000"/>
                </a:solidFill>
              </a:rPr>
              <a:t>that shares different viewpoints and connections with the sea</a:t>
            </a:r>
          </a:p>
        </p:txBody>
      </p:sp>
      <p:pic>
        <p:nvPicPr>
          <p:cNvPr id="5" name="Picture 4" descr="Blue_She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086">
            <a:off x="5389786" y="1706842"/>
            <a:ext cx="1352664" cy="12147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88" y="1343286"/>
            <a:ext cx="1916726" cy="3002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6851713" y="2939011"/>
            <a:ext cx="3978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100" dirty="0"/>
              <a:t>[Image and activity from </a:t>
            </a:r>
            <a:r>
              <a:rPr lang="en-AU" sz="1100" u="sng" dirty="0">
                <a:hlinkClick r:id="rId7"/>
              </a:rPr>
              <a:t>Ministry of Education – Education for Sustainability</a:t>
            </a:r>
            <a:r>
              <a:rPr lang="en-AU" sz="1100" dirty="0"/>
              <a:t>]</a:t>
            </a:r>
            <a:endParaRPr lang="en-IN" sz="1100" dirty="0"/>
          </a:p>
        </p:txBody>
      </p:sp>
      <p:pic>
        <p:nvPicPr>
          <p:cNvPr id="8" name="Picture 7" descr="Blue_She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4962">
            <a:off x="5693687" y="2914769"/>
            <a:ext cx="744862" cy="668915"/>
          </a:xfrm>
          <a:prstGeom prst="rect">
            <a:avLst/>
          </a:prstGeom>
        </p:spPr>
      </p:pic>
      <p:pic>
        <p:nvPicPr>
          <p:cNvPr id="9" name="Picture 8" descr="Blue_She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975">
            <a:off x="5938875" y="3759765"/>
            <a:ext cx="609522" cy="5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103" y="941985"/>
            <a:ext cx="9601471" cy="387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AU" noProof="0" dirty="0"/>
              <a:t>KO ĀU TE MOANA, KO MOANA TE ĀU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71" y="1004672"/>
            <a:ext cx="5173973" cy="339095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88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8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</a:p>
          <a:p>
            <a:pPr marL="0" indent="0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7200" dirty="0">
                <a:solidFill>
                  <a:srgbClr val="000000"/>
                </a:solidFill>
              </a:rPr>
              <a:t>Complete one or more of the following (see </a:t>
            </a:r>
            <a:r>
              <a:rPr lang="en-AU" sz="7200" dirty="0">
                <a:solidFill>
                  <a:srgbClr val="175EAA"/>
                </a:solidFill>
              </a:rPr>
              <a:t>Teacher Outline </a:t>
            </a:r>
            <a:r>
              <a:rPr lang="en-AU" sz="7200" dirty="0"/>
              <a:t>Activities 7, 8, 9, 10)</a:t>
            </a:r>
            <a:endParaRPr lang="en-US" sz="7200" dirty="0"/>
          </a:p>
          <a:p>
            <a:pPr marL="442913" indent="-376238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7200" dirty="0"/>
              <a:t>Visit and connect with a local coastal site</a:t>
            </a:r>
          </a:p>
          <a:p>
            <a:pPr marL="442913" indent="-376238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7200" dirty="0">
                <a:solidFill>
                  <a:srgbClr val="000000"/>
                </a:solidFill>
              </a:rPr>
              <a:t>Create a 360°view of a local coastal site</a:t>
            </a:r>
          </a:p>
          <a:p>
            <a:pPr marL="442913" indent="-376238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7200" dirty="0">
                <a:solidFill>
                  <a:srgbClr val="000000"/>
                </a:solidFill>
              </a:rPr>
              <a:t>Collect and identify shells from your beach</a:t>
            </a:r>
            <a:endParaRPr lang="en-AU" sz="7200" dirty="0"/>
          </a:p>
          <a:p>
            <a:pPr marL="442913" indent="-376238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7200" dirty="0">
                <a:solidFill>
                  <a:srgbClr val="000000"/>
                </a:solidFill>
              </a:rPr>
              <a:t>Investigate other cultural and country viewpoints about the sea?</a:t>
            </a:r>
            <a:endParaRPr lang="en-AU" sz="7200" dirty="0"/>
          </a:p>
          <a:p>
            <a:pPr marL="442913" indent="-376238">
              <a:lnSpc>
                <a:spcPct val="13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7200" dirty="0">
                <a:solidFill>
                  <a:srgbClr val="000000"/>
                </a:solidFill>
              </a:rPr>
              <a:t>Conduct a group inquiry</a:t>
            </a:r>
          </a:p>
        </p:txBody>
      </p:sp>
      <p:pic>
        <p:nvPicPr>
          <p:cNvPr id="5" name="Picture 4" descr="Blue_She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086">
            <a:off x="5015620" y="1017484"/>
            <a:ext cx="1352664" cy="1214745"/>
          </a:xfrm>
          <a:prstGeom prst="rect">
            <a:avLst/>
          </a:prstGeom>
        </p:spPr>
      </p:pic>
      <p:pic>
        <p:nvPicPr>
          <p:cNvPr id="8" name="Picture 7" descr="Blue_She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4962">
            <a:off x="5171215" y="2330583"/>
            <a:ext cx="744862" cy="668915"/>
          </a:xfrm>
          <a:prstGeom prst="rect">
            <a:avLst/>
          </a:prstGeom>
        </p:spPr>
      </p:pic>
      <p:pic>
        <p:nvPicPr>
          <p:cNvPr id="9" name="Picture 8" descr="Blue_She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975">
            <a:off x="5085331" y="3447480"/>
            <a:ext cx="609522" cy="547374"/>
          </a:xfrm>
          <a:prstGeom prst="rect">
            <a:avLst/>
          </a:prstGeom>
        </p:spPr>
      </p:pic>
      <p:pic>
        <p:nvPicPr>
          <p:cNvPr id="11" name="Picture 10" descr="Austral prawn fishing in the Northern Prawn Fishery-sc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55" y="2687616"/>
            <a:ext cx="2533429" cy="1678972"/>
          </a:xfrm>
          <a:prstGeom prst="rect">
            <a:avLst/>
          </a:prstGeom>
        </p:spPr>
      </p:pic>
      <p:pic>
        <p:nvPicPr>
          <p:cNvPr id="4" name="Picture 3" descr="travel-living-3651947_192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35">
            <a:off x="6329863" y="1273973"/>
            <a:ext cx="2510123" cy="1673415"/>
          </a:xfrm>
          <a:prstGeom prst="rect">
            <a:avLst/>
          </a:prstGeom>
        </p:spPr>
      </p:pic>
      <p:pic>
        <p:nvPicPr>
          <p:cNvPr id="10" name="Picture 9" descr="Blue_She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681">
            <a:off x="4546735" y="3966251"/>
            <a:ext cx="609522" cy="5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33" y="819575"/>
            <a:ext cx="8297334" cy="3828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moana, he tai ika, 	</a:t>
            </a:r>
            <a:endParaRPr lang="en-IN" sz="4900" dirty="0">
              <a:solidFill>
                <a:srgbClr val="175EAA"/>
              </a:solidFill>
              <a:latin typeface="Local Brewery Five"/>
              <a:cs typeface="Local Brewery Five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timu</a:t>
            </a:r>
            <a:r>
              <a:rPr lang="mi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, he ika nunumi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300" dirty="0"/>
          </a:p>
          <a:p>
            <a:pPr marL="0" indent="0" algn="ctr">
              <a:spcBef>
                <a:spcPts val="300"/>
              </a:spcBef>
              <a:buNone/>
            </a:pPr>
            <a:r>
              <a:rPr lang="en-NZ" sz="2600" i="1" dirty="0"/>
              <a:t>A sea that is healthy, is a sea that flourishes with life	</a:t>
            </a:r>
            <a:endParaRPr lang="en-IN" sz="2600" dirty="0"/>
          </a:p>
          <a:p>
            <a:pPr marL="0" indent="0" algn="ctr">
              <a:spcBef>
                <a:spcPts val="300"/>
              </a:spcBef>
              <a:buNone/>
            </a:pPr>
            <a:r>
              <a:rPr lang="en-NZ" sz="2600" i="1" dirty="0"/>
              <a:t>A sea in decline, becomes void of sea life</a:t>
            </a:r>
            <a:r>
              <a:rPr lang="en-IN" sz="2600" dirty="0"/>
              <a:t> </a:t>
            </a:r>
            <a:endParaRPr lang="mi-NZ" sz="2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1700" dirty="0"/>
              <a:t>Whaktauki or proverb – it outlines a two way context;  the need for caring for the ocean or the repercussions of mismanagement of resources</a:t>
            </a:r>
            <a:endParaRPr lang="en-IN" sz="1700" dirty="0"/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894" y="-144657"/>
            <a:ext cx="1981787" cy="1424150"/>
          </a:xfrm>
          <a:prstGeom prst="rect">
            <a:avLst/>
          </a:prstGeom>
        </p:spPr>
      </p:pic>
      <p:pic>
        <p:nvPicPr>
          <p:cNvPr id="3" name="Picture 2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14" y="-555690"/>
            <a:ext cx="2090018" cy="150192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13" y="-363960"/>
            <a:ext cx="1957419" cy="14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114002</TotalTime>
  <Words>786</Words>
  <Application>Microsoft Macintosh PowerPoint</Application>
  <PresentationFormat>On-screen Show (16:9)</PresentationFormat>
  <Paragraphs>86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Local Brewery Five</vt:lpstr>
      <vt:lpstr>Meta office pro</vt:lpstr>
      <vt:lpstr>MetaPro-Normal</vt:lpstr>
      <vt:lpstr>Office Theme</vt:lpstr>
      <vt:lpstr>KO ĀU TE MOANA, KO MOANA TE ĀU Focus Question: How do I feel connected to the sea? How do different people value the sea?  What different viewpoints do people hold about the sea? What is my viewpoint?</vt:lpstr>
      <vt:lpstr>KO ĀU TE MOANA, KO MOANA TE ĀU</vt:lpstr>
      <vt:lpstr>KO ĀU TE MOANA, KO MOANA TE ĀU Focus Question:  What is my relationship with the sea?</vt:lpstr>
      <vt:lpstr>KO ĀU TE MOANA, KO MOANA TE ĀU</vt:lpstr>
      <vt:lpstr>KO ĀU TE MOANA, KO MOANA TE ĀU</vt:lpstr>
      <vt:lpstr>KO ĀU TE MOANA, KO MOANA TE ĀU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508</cp:revision>
  <cp:lastPrinted>2021-08-30T20:44:29Z</cp:lastPrinted>
  <dcterms:created xsi:type="dcterms:W3CDTF">2020-04-01T02:04:56Z</dcterms:created>
  <dcterms:modified xsi:type="dcterms:W3CDTF">2022-06-07T07:45:17Z</dcterms:modified>
</cp:coreProperties>
</file>