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09" r:id="rId2"/>
    <p:sldId id="410" r:id="rId3"/>
    <p:sldId id="347" r:id="rId4"/>
    <p:sldId id="344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C6"/>
    <a:srgbClr val="005DAA"/>
    <a:srgbClr val="009AC7"/>
    <a:srgbClr val="00B6DE"/>
    <a:srgbClr val="00B194"/>
    <a:srgbClr val="011F59"/>
    <a:srgbClr val="175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76572" autoAdjust="0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9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104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32D-E515-D94E-BEA0-A7A7C5A785C5}" type="datetimeFigureOut">
              <a:rPr lang="en-US" smtClean="0"/>
              <a:t>6/1/22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6E0F1-A8F3-094D-9C6C-D369179BD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8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26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en-US" dirty="0"/>
              <a:t>Topic 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MetaPro-Normal"/>
                <a:cs typeface="MetaPro-Normal"/>
              </a:defRPr>
            </a:lvl1pPr>
          </a:lstStyle>
          <a:p>
            <a:fld id="{29FEC424-1A67-EA4F-8C0C-E9A68665F566}" type="datetimeFigureOut">
              <a:rPr lang="en-US" smtClean="0"/>
              <a:pPr/>
              <a:t>6/1/22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56302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0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x-none" dirty="0"/>
              <a:t>MSC.ORG/LEARNZ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solidFill>
                  <a:srgbClr val="175EAA"/>
                </a:solidFill>
                <a:latin typeface="MetaPro-Normal"/>
                <a:cs typeface="MetaPro-Normal"/>
              </a:defRPr>
            </a:lvl1pPr>
          </a:lstStyle>
          <a:p>
            <a:fld id="{36961C54-CE56-C942-86C7-3C671D5B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4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zgeo.com/video/nzvr-trailer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b="1" dirty="0">
              <a:solidFill>
                <a:srgbClr val="175EAA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175EAA"/>
                </a:solidFill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 clip may require Google Chrome to view and can be found at </a:t>
            </a:r>
            <a:r>
              <a:rPr lang="en-US" dirty="0">
                <a:hlinkClick r:id="rId3"/>
              </a:rPr>
              <a:t>https://www.nzgeo.com/video/nzvr-trailer/</a:t>
            </a:r>
            <a:r>
              <a:rPr lang="en-US" dirty="0"/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(Can’t be viewed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through Safari)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KŌRERORERO / DISCUSSION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might include words like: cold, free, floating, weightless, blue, dark, swaying</a:t>
            </a:r>
            <a:r>
              <a:rPr lang="mr-IN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mi-NZ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mi-NZ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might include: whakapapa, ancestors who were fisher folk or whalers,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stories of ancestors / </a:t>
            </a:r>
            <a:r>
              <a:rPr lang="en-US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tīpuna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caught fish. Discuss how fish and fishing were an important part of our ancestors lives, diet, and livelihood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DISCUSSION QUESTIONS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200" dirty="0">
                <a:latin typeface="Arial"/>
                <a:cs typeface="Arial"/>
              </a:rPr>
              <a:t>What </a:t>
            </a:r>
            <a:r>
              <a:rPr lang="en-US" sz="1200" dirty="0" err="1">
                <a:latin typeface="Arial"/>
                <a:cs typeface="Arial"/>
              </a:rPr>
              <a:t>colour</a:t>
            </a:r>
            <a:r>
              <a:rPr lang="en-US" sz="1200" dirty="0">
                <a:latin typeface="Arial"/>
                <a:cs typeface="Arial"/>
              </a:rPr>
              <a:t> did you see most underwater?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200" dirty="0">
                <a:latin typeface="Arial"/>
                <a:cs typeface="Arial"/>
              </a:rPr>
              <a:t>What types of marine creatures did you </a:t>
            </a:r>
            <a:r>
              <a:rPr lang="en-US" sz="1200" dirty="0" err="1">
                <a:latin typeface="Arial"/>
                <a:cs typeface="Arial"/>
              </a:rPr>
              <a:t>recognise</a:t>
            </a:r>
            <a:r>
              <a:rPr lang="en-US" sz="1200" dirty="0">
                <a:latin typeface="Arial"/>
                <a:cs typeface="Arial"/>
              </a:rPr>
              <a:t>?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200" dirty="0">
                <a:latin typeface="Arial"/>
                <a:cs typeface="Arial"/>
              </a:rPr>
              <a:t> What different body shapes did you notice amongst the fish?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200" dirty="0">
                <a:latin typeface="Arial"/>
                <a:cs typeface="Arial"/>
              </a:rPr>
              <a:t> Was there the same amount of fish in each place? If not, why not?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>
                <a:latin typeface="Arial"/>
                <a:cs typeface="Arial"/>
              </a:rPr>
              <a:t> Were all fish swimming in groups or schools? Why do you think fish swim in schools?</a:t>
            </a:r>
          </a:p>
          <a:p>
            <a:pPr marL="72000" indent="0"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1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6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algn="l"/>
            <a:endParaRPr lang="en-US" dirty="0">
              <a:solidFill>
                <a:srgbClr val="175EAA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dirty="0"/>
          </a:p>
          <a:p>
            <a:pPr marL="171450" indent="-171450" algn="l">
              <a:buFont typeface="Arial"/>
              <a:buChar char="•"/>
            </a:pPr>
            <a:r>
              <a:rPr lang="en-US" dirty="0"/>
              <a:t>To read more about Tangaroa</a:t>
            </a:r>
            <a:r>
              <a:rPr lang="en-US" baseline="0" dirty="0"/>
              <a:t> see: https://teara.govt.nz/en/Tangaroa-the-sea/print</a:t>
            </a:r>
          </a:p>
          <a:p>
            <a:pPr algn="l"/>
            <a:endParaRPr lang="en-US" sz="1200" b="1" dirty="0"/>
          </a:p>
          <a:p>
            <a:pPr algn="l"/>
            <a:endParaRPr lang="en-US" b="1" dirty="0"/>
          </a:p>
          <a:p>
            <a:pPr algn="l"/>
            <a:endParaRPr lang="en-US" sz="1200" b="1" dirty="0"/>
          </a:p>
          <a:p>
            <a:pPr algn="l"/>
            <a:endParaRPr lang="en-US" b="1" dirty="0"/>
          </a:p>
          <a:p>
            <a:pPr algn="l"/>
            <a:endParaRPr lang="en-US" sz="1200" b="1" dirty="0"/>
          </a:p>
          <a:p>
            <a:pPr algn="l"/>
            <a:r>
              <a:rPr lang="en-US" sz="1200" b="1" dirty="0"/>
              <a:t>Image source: </a:t>
            </a:r>
            <a:r>
              <a:rPr lang="en-US" sz="1200" dirty="0"/>
              <a:t>Te Ahukaramū Charles Royal, 'Papatūānuku – the land - Papatūānuku – the </a:t>
            </a:r>
          </a:p>
          <a:p>
            <a:pPr algn="l"/>
            <a:r>
              <a:rPr lang="en-US" sz="1200" dirty="0"/>
              <a:t>earth mother', Te Ara - the Encyclopedia of New Zealand, </a:t>
            </a:r>
          </a:p>
          <a:p>
            <a:pPr algn="l"/>
            <a:r>
              <a:rPr lang="en-US" sz="1200" dirty="0"/>
              <a:t>http://www.TeAra.govt.nz/en/whakapapa/11430/papatuanukus-children </a:t>
            </a:r>
          </a:p>
          <a:p>
            <a:pPr algn="l"/>
            <a:r>
              <a:rPr lang="en-US" sz="1200" dirty="0"/>
              <a:t>(accessed 14 January 2020)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63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algn="l"/>
            <a:endParaRPr lang="en-US" dirty="0">
              <a:solidFill>
                <a:srgbClr val="175EAA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dirty="0"/>
          </a:p>
          <a:p>
            <a:pPr marL="171450" indent="-171450" algn="l">
              <a:buFont typeface="Arial"/>
              <a:buChar char="•"/>
            </a:pPr>
            <a:r>
              <a:rPr lang="en-US" dirty="0"/>
              <a:t>To read more about Tangaroa</a:t>
            </a:r>
            <a:r>
              <a:rPr lang="en-US" baseline="0" dirty="0"/>
              <a:t> see: https://teara.govt.nz/en/Tangaroa-the-sea/print</a:t>
            </a:r>
          </a:p>
          <a:p>
            <a:pPr algn="l"/>
            <a:endParaRPr lang="en-US" sz="1200" b="1" dirty="0"/>
          </a:p>
          <a:p>
            <a:pPr algn="l"/>
            <a:endParaRPr lang="en-US" b="1" dirty="0"/>
          </a:p>
          <a:p>
            <a:pPr algn="l"/>
            <a:endParaRPr lang="en-US" sz="1200" b="1" dirty="0"/>
          </a:p>
          <a:p>
            <a:pPr algn="l"/>
            <a:endParaRPr lang="en-US" b="1" dirty="0"/>
          </a:p>
          <a:p>
            <a:pPr algn="l"/>
            <a:endParaRPr lang="en-US" sz="1200" b="1" dirty="0"/>
          </a:p>
          <a:p>
            <a:pPr algn="l"/>
            <a:r>
              <a:rPr lang="en-US" sz="1200" b="1" dirty="0"/>
              <a:t>Image source: </a:t>
            </a:r>
            <a:r>
              <a:rPr lang="en-US" sz="1200" dirty="0"/>
              <a:t>Te Ahukaramū Charles Royal, 'Papatūānuku – the land - Papatūānuku – the </a:t>
            </a:r>
          </a:p>
          <a:p>
            <a:pPr algn="l"/>
            <a:r>
              <a:rPr lang="en-US" sz="1200" dirty="0"/>
              <a:t>earth mother', Te Ara - the Encyclopedia of New Zealand, </a:t>
            </a:r>
          </a:p>
          <a:p>
            <a:pPr algn="l"/>
            <a:r>
              <a:rPr lang="en-US" sz="1200" dirty="0"/>
              <a:t>http://www.TeAra.govt.nz/en/whakapapa/11430/papatuanukus-children </a:t>
            </a:r>
          </a:p>
          <a:p>
            <a:pPr algn="l"/>
            <a:r>
              <a:rPr lang="en-US" sz="1200" dirty="0"/>
              <a:t>(accessed 14 January 2020)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6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04886" cy="326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4DAB93-0C30-1867-1FDD-52796028B98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4316048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Local Brewery Five"/>
          <a:ea typeface="+mj-ea"/>
          <a:cs typeface="Local Brewery Five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Meta office pro"/>
          <a:ea typeface="+mn-ea"/>
          <a:cs typeface="Meta office pro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800" kern="1200">
          <a:solidFill>
            <a:schemeClr val="tx1"/>
          </a:solidFill>
          <a:latin typeface="Meta office pro"/>
          <a:ea typeface="+mn-ea"/>
          <a:cs typeface="Meta office pro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Meta office pro"/>
          <a:ea typeface="+mn-ea"/>
          <a:cs typeface="Meta office pro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»"/>
        <a:defRPr sz="2000" kern="1200">
          <a:solidFill>
            <a:schemeClr val="tx1"/>
          </a:solidFill>
          <a:latin typeface="Meta office pro"/>
          <a:ea typeface="+mn-ea"/>
          <a:cs typeface="Meta office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nzgeo.com/video/nzvr-traile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0634" y="909196"/>
            <a:ext cx="9674510" cy="394675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076996" y="1074425"/>
            <a:ext cx="4762065" cy="36957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32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 marL="273050" indent="-273050" algn="ctr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800" dirty="0">
                <a:latin typeface="Arial"/>
                <a:cs typeface="Arial"/>
              </a:rPr>
              <a:t>What do you think it would feel like to be a fish living in the sea? </a:t>
            </a:r>
          </a:p>
          <a:p>
            <a:pPr marL="273050" indent="-273050" algn="ctr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800" dirty="0">
                <a:latin typeface="Arial"/>
                <a:cs typeface="Arial"/>
              </a:rPr>
              <a:t>H</a:t>
            </a:r>
            <a:r>
              <a:rPr lang="x-none" sz="1800" dirty="0">
                <a:latin typeface="Arial"/>
                <a:cs typeface="Arial"/>
              </a:rPr>
              <a:t>ow are you connected with t</a:t>
            </a:r>
            <a:r>
              <a:rPr lang="en-US" sz="1800" dirty="0">
                <a:latin typeface="Arial"/>
                <a:cs typeface="Arial"/>
              </a:rPr>
              <a:t>he</a:t>
            </a:r>
            <a:r>
              <a:rPr lang="x-none" sz="1800" dirty="0">
                <a:latin typeface="Arial"/>
                <a:cs typeface="Arial"/>
              </a:rPr>
              <a:t> fish that live in the sea?</a:t>
            </a:r>
          </a:p>
          <a:p>
            <a:pPr marL="273050" indent="-273050" algn="ctr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x-none" sz="1800" dirty="0">
                <a:latin typeface="Arial"/>
                <a:cs typeface="Arial"/>
              </a:rPr>
              <a:t>Discuss ancestors [tīpuna] that caught fish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  <a:endParaRPr lang="x-none" sz="2000" b="1" dirty="0">
              <a:latin typeface="Arial"/>
              <a:cs typeface="Arial"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x-none" sz="1800" dirty="0">
                <a:latin typeface="Arial"/>
                <a:cs typeface="Arial"/>
              </a:rPr>
              <a:t>Write or tell a short story called “a creature of the sea and me”</a:t>
            </a:r>
            <a:endParaRPr lang="en-AU" sz="1800" dirty="0">
              <a:latin typeface="Arial"/>
              <a:cs typeface="Arial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48356" y="1104392"/>
            <a:ext cx="3578259" cy="3679470"/>
          </a:xfrm>
          <a:ln>
            <a:noFill/>
          </a:ln>
        </p:spPr>
        <p:txBody>
          <a:bodyPr/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noProof="0" dirty="0">
                <a:solidFill>
                  <a:srgbClr val="011F59"/>
                </a:solidFill>
                <a:latin typeface="Arial Narrow"/>
                <a:cs typeface="Arial Narrow"/>
              </a:rPr>
              <a:t>MĀTAKI TĒNEI / WATCH THIS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noProof="0" dirty="0">
                <a:latin typeface="Arial"/>
                <a:cs typeface="Arial"/>
              </a:rPr>
              <a:t>Short [1:55] </a:t>
            </a:r>
            <a:r>
              <a:rPr lang="en-AU" sz="1800" dirty="0">
                <a:latin typeface="Arial"/>
                <a:cs typeface="Arial"/>
              </a:rPr>
              <a:t>film clip to </a:t>
            </a:r>
            <a:r>
              <a:rPr lang="en-AU" sz="1800" noProof="0" dirty="0">
                <a:latin typeface="Arial"/>
                <a:cs typeface="Arial"/>
              </a:rPr>
              <a:t>see what it is like </a:t>
            </a:r>
            <a:r>
              <a:rPr lang="en-AU" sz="1800" noProof="0" dirty="0">
                <a:latin typeface="Arial"/>
                <a:cs typeface="Arial"/>
                <a:hlinkClick r:id="rId4"/>
              </a:rPr>
              <a:t>underwater in Aotearoa New Zealand</a:t>
            </a:r>
            <a:r>
              <a:rPr lang="en-AU" sz="1800" noProof="0" dirty="0">
                <a:latin typeface="Arial"/>
                <a:cs typeface="Arial"/>
              </a:rPr>
              <a:t> [view using Chrome]</a:t>
            </a:r>
          </a:p>
          <a:p>
            <a:endParaRPr lang="en-AU" noProof="0" dirty="0"/>
          </a:p>
          <a:p>
            <a:endParaRPr lang="en-AU" noProof="0" dirty="0"/>
          </a:p>
          <a:p>
            <a:endParaRPr lang="en-AU" noProof="0" dirty="0"/>
          </a:p>
          <a:p>
            <a:pPr marL="0" indent="0">
              <a:buNone/>
            </a:pPr>
            <a:endParaRPr lang="en-AU" noProof="0" dirty="0"/>
          </a:p>
        </p:txBody>
      </p:sp>
      <p:pic>
        <p:nvPicPr>
          <p:cNvPr id="12" name="Picture 11">
            <a:hlinkClick r:id="rId4"/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443" y="3024329"/>
            <a:ext cx="3505172" cy="13892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Picture 19" descr="White_Butterflyfish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2200" y="12700"/>
            <a:ext cx="1132332" cy="964692"/>
          </a:xfrm>
          <a:prstGeom prst="rect">
            <a:avLst/>
          </a:prstGeom>
        </p:spPr>
      </p:pic>
      <p:pic>
        <p:nvPicPr>
          <p:cNvPr id="21" name="Picture 20" descr="White_Butterflyfish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7328" y="139700"/>
            <a:ext cx="1132332" cy="964692"/>
          </a:xfrm>
          <a:prstGeom prst="rect">
            <a:avLst/>
          </a:prstGeom>
        </p:spPr>
      </p:pic>
      <p:pic>
        <p:nvPicPr>
          <p:cNvPr id="22" name="Picture 21" descr="White_Butterflyfish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1794" y="-380746"/>
            <a:ext cx="1132332" cy="964692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77223" y="50874"/>
            <a:ext cx="8229600" cy="836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700" dirty="0">
                <a:latin typeface="Arial Narrow"/>
                <a:cs typeface="Arial Narrow"/>
              </a:rPr>
              <a:t>FISHY CONNECTIONS</a:t>
            </a:r>
            <a:br>
              <a:rPr lang="en-US" dirty="0">
                <a:latin typeface="Arial Narrow"/>
                <a:cs typeface="Arial Narrow"/>
              </a:rPr>
            </a:br>
            <a:r>
              <a:rPr lang="en-US" sz="2400" dirty="0">
                <a:latin typeface="Arial Narrow"/>
                <a:cs typeface="Arial Narrow"/>
              </a:rPr>
              <a:t>Focusing Question: How am I connected with fishes?</a:t>
            </a:r>
          </a:p>
        </p:txBody>
      </p:sp>
    </p:spTree>
    <p:extLst>
      <p:ext uri="{BB962C8B-B14F-4D97-AF65-F5344CB8AC3E}">
        <p14:creationId xmlns:p14="http://schemas.microsoft.com/office/powerpoint/2010/main" val="196088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3849" y="738062"/>
            <a:ext cx="9650200" cy="419602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4730" y="1024687"/>
            <a:ext cx="4651337" cy="3418927"/>
          </a:xfr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400" noProof="0" dirty="0">
                <a:latin typeface="Arial"/>
                <a:cs typeface="Arial"/>
              </a:rPr>
              <a:t>In te ao Māori [the Māori world]: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AU" sz="2000" noProof="0" dirty="0">
                <a:latin typeface="Arial"/>
                <a:cs typeface="Arial"/>
              </a:rPr>
              <a:t>We are related to the sea through whakapapa [family tree]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AU" sz="2000" noProof="0" dirty="0">
                <a:latin typeface="Arial"/>
                <a:cs typeface="Arial"/>
              </a:rPr>
              <a:t>People and the sea are the children of Papatūānuku [earth mother] and Ranginui [sky father]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AU" sz="2000" noProof="0" dirty="0">
                <a:latin typeface="Arial"/>
                <a:cs typeface="Arial"/>
              </a:rPr>
              <a:t>Sea creatures are children of the ugly god </a:t>
            </a:r>
            <a:r>
              <a:rPr lang="en-AU" sz="2000" noProof="0" dirty="0" err="1">
                <a:latin typeface="Arial"/>
                <a:cs typeface="Arial"/>
              </a:rPr>
              <a:t>Punga</a:t>
            </a:r>
            <a:endParaRPr lang="en-AU" sz="2000" noProof="0" dirty="0">
              <a:latin typeface="Arial"/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noProof="0" dirty="0">
              <a:latin typeface="Arial"/>
              <a:cs typeface="Arial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156448" y="2965460"/>
            <a:ext cx="3583715" cy="1789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7326573" y="971511"/>
            <a:ext cx="15853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Source: Te Ara.govt.nz  </a:t>
            </a:r>
          </a:p>
        </p:txBody>
      </p:sp>
      <p:pic>
        <p:nvPicPr>
          <p:cNvPr id="15" name="Content Placeholder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28" b="-1110"/>
          <a:stretch/>
        </p:blipFill>
        <p:spPr>
          <a:xfrm rot="423296">
            <a:off x="4906993" y="1138578"/>
            <a:ext cx="3956792" cy="1931158"/>
          </a:xfrm>
          <a:prstGeom prst="rect">
            <a:avLst/>
          </a:prstGeom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177223" y="50874"/>
            <a:ext cx="8229600" cy="836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700" dirty="0">
                <a:latin typeface="Arial Narrow"/>
                <a:cs typeface="Arial Narrow"/>
              </a:rPr>
              <a:t>FISHY CONNECTIONS</a:t>
            </a:r>
            <a:endParaRPr lang="en-US" sz="2400" dirty="0">
              <a:latin typeface="Arial Narrow"/>
              <a:cs typeface="Arial Narrow"/>
            </a:endParaRPr>
          </a:p>
        </p:txBody>
      </p:sp>
      <p:pic>
        <p:nvPicPr>
          <p:cNvPr id="6" name="Picture 5" descr="White_Seabrea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2939" y="165172"/>
            <a:ext cx="1382122" cy="993219"/>
          </a:xfrm>
          <a:prstGeom prst="rect">
            <a:avLst/>
          </a:prstGeom>
        </p:spPr>
      </p:pic>
      <p:pic>
        <p:nvPicPr>
          <p:cNvPr id="21" name="Picture 20" descr="White_Seabream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5277" y="-255157"/>
            <a:ext cx="1382122" cy="993219"/>
          </a:xfrm>
          <a:prstGeom prst="rect">
            <a:avLst/>
          </a:prstGeom>
        </p:spPr>
      </p:pic>
      <p:pic>
        <p:nvPicPr>
          <p:cNvPr id="4" name="Picture 3" descr="Blue_Octopus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372" y="2554328"/>
            <a:ext cx="3236667" cy="215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1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3849" y="1074826"/>
            <a:ext cx="9437344" cy="359623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21314" y="1158391"/>
            <a:ext cx="4106572" cy="3320758"/>
          </a:xfr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AU" sz="1800" noProof="0" dirty="0">
                <a:latin typeface="Arial"/>
                <a:cs typeface="Arial"/>
              </a:rPr>
              <a:t>Polynesians, have long thought of sharks as guardian spirits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/>
                <a:cs typeface="Arial"/>
              </a:rPr>
              <a:t>Our ancestors [</a:t>
            </a:r>
            <a:r>
              <a:rPr lang="en-US" sz="1800" dirty="0" err="1">
                <a:latin typeface="Arial"/>
                <a:cs typeface="Arial"/>
              </a:rPr>
              <a:t>tīpuna</a:t>
            </a:r>
            <a:r>
              <a:rPr lang="en-US" sz="1800" dirty="0">
                <a:latin typeface="Arial"/>
                <a:cs typeface="Arial"/>
              </a:rPr>
              <a:t>] had a close relationship with sea animals, for example </a:t>
            </a:r>
            <a:r>
              <a:rPr lang="en-US" sz="1800" dirty="0" err="1">
                <a:latin typeface="Arial"/>
                <a:cs typeface="Arial"/>
              </a:rPr>
              <a:t>Tametekapua</a:t>
            </a:r>
            <a:endParaRPr lang="en-US" sz="1800" dirty="0">
              <a:latin typeface="Arial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</a:pPr>
            <a:r>
              <a:rPr lang="en-US" sz="1800" i="1" dirty="0">
                <a:latin typeface="Arial"/>
                <a:cs typeface="Arial"/>
              </a:rPr>
              <a:t>“</a:t>
            </a:r>
            <a:r>
              <a:rPr lang="en-US" sz="1800" i="1" dirty="0" err="1">
                <a:latin typeface="Arial"/>
                <a:cs typeface="Arial"/>
              </a:rPr>
              <a:t>Tamatekapua</a:t>
            </a:r>
            <a:r>
              <a:rPr lang="en-US" sz="1800" i="1" dirty="0">
                <a:latin typeface="Arial"/>
                <a:cs typeface="Arial"/>
              </a:rPr>
              <a:t> set out for Aotearoa New Zealand from </a:t>
            </a:r>
            <a:r>
              <a:rPr lang="en-US" sz="1800" i="1" dirty="0" err="1">
                <a:latin typeface="Arial"/>
                <a:cs typeface="Arial"/>
              </a:rPr>
              <a:t>Hawaiki</a:t>
            </a:r>
            <a:r>
              <a:rPr lang="en-US" sz="1800" i="1" dirty="0">
                <a:latin typeface="Arial"/>
                <a:cs typeface="Arial"/>
              </a:rPr>
              <a:t> and was rescued by a shark</a:t>
            </a:r>
            <a:r>
              <a:rPr lang="mr-IN" sz="1800" i="1" dirty="0">
                <a:latin typeface="Arial"/>
                <a:cs typeface="Arial"/>
              </a:rPr>
              <a:t>…</a:t>
            </a:r>
            <a:r>
              <a:rPr lang="mi-NZ" sz="1800" i="1" dirty="0">
                <a:latin typeface="Arial"/>
                <a:cs typeface="Arial"/>
              </a:rPr>
              <a:t> </a:t>
            </a:r>
            <a:r>
              <a:rPr lang="en-US" sz="1800" i="1" dirty="0">
                <a:latin typeface="Arial"/>
                <a:cs typeface="Arial"/>
              </a:rPr>
              <a:t>. </a:t>
            </a:r>
            <a:endParaRPr lang="en-AU" sz="1800" noProof="0" dirty="0">
              <a:latin typeface="Arial"/>
              <a:cs typeface="Arial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156448" y="2965460"/>
            <a:ext cx="3583715" cy="1789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77223" y="50874"/>
            <a:ext cx="8229600" cy="836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700" dirty="0">
                <a:latin typeface="Arial Narrow"/>
                <a:cs typeface="Arial Narrow"/>
              </a:rPr>
              <a:t>FISHY CONNECTIONS</a:t>
            </a:r>
            <a:endParaRPr lang="en-US" sz="2400" dirty="0">
              <a:latin typeface="Arial Narrow"/>
              <a:cs typeface="Arial Narrow"/>
            </a:endParaRPr>
          </a:p>
        </p:txBody>
      </p:sp>
      <p:pic>
        <p:nvPicPr>
          <p:cNvPr id="6" name="Picture 5" descr="White_Seabre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2939" y="165172"/>
            <a:ext cx="1382122" cy="993219"/>
          </a:xfrm>
          <a:prstGeom prst="rect">
            <a:avLst/>
          </a:prstGeom>
        </p:spPr>
      </p:pic>
      <p:pic>
        <p:nvPicPr>
          <p:cNvPr id="21" name="Picture 20" descr="White_Seabre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5277" y="-255157"/>
            <a:ext cx="1382122" cy="993219"/>
          </a:xfrm>
          <a:prstGeom prst="rect">
            <a:avLst/>
          </a:prstGeom>
        </p:spPr>
      </p:pic>
      <p:pic>
        <p:nvPicPr>
          <p:cNvPr id="2" name="Picture 1" descr="Blue_Shark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0069" y="3613065"/>
            <a:ext cx="1930094" cy="866084"/>
          </a:xfrm>
          <a:prstGeom prst="rect">
            <a:avLst/>
          </a:prstGeom>
        </p:spPr>
      </p:pic>
      <p:sp>
        <p:nvSpPr>
          <p:cNvPr id="13" name="Content Placeholder 4"/>
          <p:cNvSpPr>
            <a:spLocks noGrp="1"/>
          </p:cNvSpPr>
          <p:nvPr>
            <p:ph sz="half" idx="1"/>
          </p:nvPr>
        </p:nvSpPr>
        <p:spPr>
          <a:xfrm>
            <a:off x="4878824" y="1158391"/>
            <a:ext cx="3861339" cy="374801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mr-IN" sz="1800" i="1" dirty="0">
                <a:latin typeface="Arial"/>
                <a:cs typeface="Arial"/>
              </a:rPr>
              <a:t>…</a:t>
            </a:r>
            <a:r>
              <a:rPr lang="en-US" sz="1800" i="1" dirty="0">
                <a:latin typeface="Arial"/>
                <a:cs typeface="Arial"/>
              </a:rPr>
              <a:t>He and his people renamed their canoe, and themselves after a type of shark: Te </a:t>
            </a:r>
            <a:r>
              <a:rPr lang="en-US" sz="1800" i="1" dirty="0" err="1">
                <a:latin typeface="Arial"/>
                <a:cs typeface="Arial"/>
              </a:rPr>
              <a:t>Arawa</a:t>
            </a:r>
            <a:r>
              <a:rPr lang="en-US" sz="1800" i="1" dirty="0">
                <a:latin typeface="Arial"/>
                <a:cs typeface="Arial"/>
              </a:rPr>
              <a:t>”</a:t>
            </a:r>
            <a:endParaRPr lang="en-US" sz="1800" dirty="0">
              <a:latin typeface="Arial"/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noProof="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78824" y="2395000"/>
            <a:ext cx="3861339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latin typeface="Arial"/>
                <a:cs typeface="Arial"/>
              </a:rPr>
              <a:t>Find out what sea creatures feature in the history or whakapapa of your whānau [family]?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6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515" y="1058753"/>
            <a:ext cx="7739473" cy="3828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4900" noProof="0" dirty="0">
                <a:solidFill>
                  <a:srgbClr val="175EAA"/>
                </a:solidFill>
                <a:latin typeface="Arial Narrow"/>
                <a:cs typeface="Arial Narrow"/>
              </a:rPr>
              <a:t>He kura kainga te moana, he kura huna te moana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AU" sz="1000" noProof="0" dirty="0"/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The oceans environment, </a:t>
            </a:r>
          </a:p>
          <a:p>
            <a:pPr marL="0" indent="0" algn="ctr">
              <a:buNone/>
            </a:pPr>
            <a:r>
              <a:rPr lang="en-AU" sz="2600" i="1" noProof="0" dirty="0">
                <a:latin typeface="Arial Narrow"/>
                <a:cs typeface="Arial Narrow"/>
              </a:rPr>
              <a:t>is a source of untapped knowledge</a:t>
            </a:r>
          </a:p>
        </p:txBody>
      </p:sp>
      <p:pic>
        <p:nvPicPr>
          <p:cNvPr id="6" name="Picture 5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55899">
            <a:off x="169367" y="-320789"/>
            <a:ext cx="1741159" cy="1251231"/>
          </a:xfrm>
          <a:prstGeom prst="rect">
            <a:avLst/>
          </a:prstGeom>
        </p:spPr>
      </p:pic>
      <p:pic>
        <p:nvPicPr>
          <p:cNvPr id="7" name="Picture 6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39530">
            <a:off x="1589435" y="-88249"/>
            <a:ext cx="1741159" cy="1251231"/>
          </a:xfrm>
          <a:prstGeom prst="rect">
            <a:avLst/>
          </a:prstGeom>
        </p:spPr>
      </p:pic>
      <p:pic>
        <p:nvPicPr>
          <p:cNvPr id="9" name="Picture 8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95685">
            <a:off x="2856433" y="-415059"/>
            <a:ext cx="1741159" cy="125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3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118503</TotalTime>
  <Words>607</Words>
  <Application>Microsoft Macintosh PowerPoint</Application>
  <PresentationFormat>On-screen Show (16:9)</PresentationFormat>
  <Paragraphs>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Local Brewery Five</vt:lpstr>
      <vt:lpstr>Meta office pro</vt:lpstr>
      <vt:lpstr>MetaPro-Normal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734</cp:revision>
  <dcterms:created xsi:type="dcterms:W3CDTF">2020-01-12T01:38:21Z</dcterms:created>
  <dcterms:modified xsi:type="dcterms:W3CDTF">2022-06-01T07:18:29Z</dcterms:modified>
</cp:coreProperties>
</file>