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400" r:id="rId2"/>
    <p:sldId id="425" r:id="rId3"/>
    <p:sldId id="409" r:id="rId4"/>
    <p:sldId id="420" r:id="rId5"/>
    <p:sldId id="433" r:id="rId6"/>
    <p:sldId id="422" r:id="rId7"/>
    <p:sldId id="434" r:id="rId8"/>
    <p:sldId id="424" r:id="rId9"/>
    <p:sldId id="421" r:id="rId10"/>
    <p:sldId id="432" r:id="rId11"/>
    <p:sldId id="423" r:id="rId12"/>
    <p:sldId id="428" r:id="rId13"/>
    <p:sldId id="429" r:id="rId14"/>
    <p:sldId id="436" r:id="rId15"/>
    <p:sldId id="438" r:id="rId16"/>
    <p:sldId id="437"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DE"/>
    <a:srgbClr val="0081C6"/>
    <a:srgbClr val="00B194"/>
    <a:srgbClr val="175EAA"/>
    <a:srgbClr val="011F59"/>
    <a:srgbClr val="005DAA"/>
    <a:srgbClr val="009A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613" autoAdjust="0"/>
    <p:restoredTop sz="76475" autoAdjust="0"/>
  </p:normalViewPr>
  <p:slideViewPr>
    <p:cSldViewPr snapToGrid="0" snapToObjects="1">
      <p:cViewPr varScale="1">
        <p:scale>
          <a:sx n="87" d="100"/>
          <a:sy n="87" d="100"/>
        </p:scale>
        <p:origin x="749" y="62"/>
      </p:cViewPr>
      <p:guideLst>
        <p:guide orient="horz" pos="1620"/>
        <p:guide pos="2880"/>
      </p:guideLst>
    </p:cSldViewPr>
  </p:slideViewPr>
  <p:outlineViewPr>
    <p:cViewPr>
      <p:scale>
        <a:sx n="33" d="100"/>
        <a:sy n="33" d="100"/>
      </p:scale>
      <p:origin x="0" y="295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7" d="100"/>
          <a:sy n="77" d="100"/>
        </p:scale>
        <p:origin x="-10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B7B32D-E515-D94E-BEA0-A7A7C5A785C5}" type="datetimeFigureOut">
              <a:rPr lang="en-US" smtClean="0"/>
              <a:t>3/3/2022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6E0F1-A8F3-094D-9C6C-D369179BD669}" type="slidenum">
              <a:rPr lang="en-US" smtClean="0"/>
              <a:t>‹#›</a:t>
            </a:fld>
            <a:endParaRPr lang="en-US" dirty="0"/>
          </a:p>
        </p:txBody>
      </p:sp>
    </p:spTree>
    <p:extLst>
      <p:ext uri="{BB962C8B-B14F-4D97-AF65-F5344CB8AC3E}">
        <p14:creationId xmlns:p14="http://schemas.microsoft.com/office/powerpoint/2010/main" val="1574848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2600">
                <a:solidFill>
                  <a:srgbClr val="175EAA"/>
                </a:solidFill>
                <a:latin typeface="Local Brewery Five"/>
                <a:cs typeface="Local Brewery Five"/>
              </a:defRPr>
            </a:lvl1pPr>
          </a:lstStyle>
          <a:p>
            <a:r>
              <a:rPr lang="en-US" dirty="0"/>
              <a:t>Topic One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600">
                <a:latin typeface="MetaPro-Normal"/>
                <a:cs typeface="MetaPro-Normal"/>
              </a:defRPr>
            </a:lvl1pPr>
          </a:lstStyle>
          <a:p>
            <a:fld id="{29FEC424-1A67-EA4F-8C0C-E9A68665F566}" type="datetimeFigureOut">
              <a:rPr lang="en-US" smtClean="0"/>
              <a:pPr/>
              <a:t>3/3/2022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3563026" cy="457200"/>
          </a:xfrm>
          <a:prstGeom prst="rect">
            <a:avLst/>
          </a:prstGeom>
        </p:spPr>
        <p:txBody>
          <a:bodyPr vert="horz" lIns="91440" tIns="45720" rIns="91440" bIns="45720" rtlCol="0" anchor="b"/>
          <a:lstStyle>
            <a:lvl1pPr algn="l">
              <a:defRPr sz="2000">
                <a:solidFill>
                  <a:srgbClr val="175EAA"/>
                </a:solidFill>
                <a:latin typeface="Local Brewery Five"/>
                <a:cs typeface="Local Brewery Five"/>
              </a:defRPr>
            </a:lvl1pPr>
          </a:lstStyle>
          <a:p>
            <a:r>
              <a:rPr lang="x-none" dirty="0"/>
              <a:t>MSC.ORG/LEARNZ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2000">
                <a:solidFill>
                  <a:srgbClr val="175EAA"/>
                </a:solidFill>
                <a:latin typeface="MetaPro-Normal"/>
                <a:cs typeface="MetaPro-Normal"/>
              </a:defRPr>
            </a:lvl1pPr>
          </a:lstStyle>
          <a:p>
            <a:fld id="{36961C54-CE56-C942-86C7-3C671D5B96FC}" type="slidenum">
              <a:rPr lang="en-US" smtClean="0"/>
              <a:pPr/>
              <a:t>‹#›</a:t>
            </a:fld>
            <a:endParaRPr lang="en-US" dirty="0"/>
          </a:p>
        </p:txBody>
      </p:sp>
    </p:spTree>
    <p:extLst>
      <p:ext uri="{BB962C8B-B14F-4D97-AF65-F5344CB8AC3E}">
        <p14:creationId xmlns:p14="http://schemas.microsoft.com/office/powerpoint/2010/main" val="40441040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etaPro-Normal"/>
        <a:ea typeface="+mn-ea"/>
        <a:cs typeface="MetaPro-Normal"/>
      </a:defRPr>
    </a:lvl1pPr>
    <a:lvl2pPr marL="457200" algn="l" defTabSz="457200" rtl="0" eaLnBrk="1" latinLnBrk="0" hangingPunct="1">
      <a:defRPr sz="1200" kern="1200">
        <a:solidFill>
          <a:schemeClr val="tx1"/>
        </a:solidFill>
        <a:latin typeface="MetaPro-Normal"/>
        <a:ea typeface="+mn-ea"/>
        <a:cs typeface="MetaPro-Normal"/>
      </a:defRPr>
    </a:lvl2pPr>
    <a:lvl3pPr marL="914400" algn="l" defTabSz="457200" rtl="0" eaLnBrk="1" latinLnBrk="0" hangingPunct="1">
      <a:defRPr sz="1200" kern="1200">
        <a:solidFill>
          <a:schemeClr val="tx1"/>
        </a:solidFill>
        <a:latin typeface="MetaPro-Normal"/>
        <a:ea typeface="+mn-ea"/>
        <a:cs typeface="MetaPro-Normal"/>
      </a:defRPr>
    </a:lvl3pPr>
    <a:lvl4pPr marL="1371600" algn="l" defTabSz="457200" rtl="0" eaLnBrk="1" latinLnBrk="0" hangingPunct="1">
      <a:defRPr sz="1200" kern="1200">
        <a:solidFill>
          <a:schemeClr val="tx1"/>
        </a:solidFill>
        <a:latin typeface="MetaPro-Normal"/>
        <a:ea typeface="+mn-ea"/>
        <a:cs typeface="MetaPro-Normal"/>
      </a:defRPr>
    </a:lvl4pPr>
    <a:lvl5pPr marL="1828800" algn="l" defTabSz="457200" rtl="0" eaLnBrk="1" latinLnBrk="0" hangingPunct="1">
      <a:defRPr sz="1200" kern="1200">
        <a:solidFill>
          <a:schemeClr val="tx1"/>
        </a:solidFill>
        <a:latin typeface="MetaPro-Normal"/>
        <a:ea typeface="+mn-ea"/>
        <a:cs typeface="MetaPro-Norm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rontiersin.org/articles/10.3389/fmars.2020.00547/full#B77"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frontiersin.org/articles/10.3389/fmars.2020.00547/full#B73" TargetMode="External"/><Relationship Id="rId4" Type="http://schemas.openxmlformats.org/officeDocument/2006/relationships/hyperlink" Target="https://www.frontiersin.org/articles/10.3389/fmars.2020.00547/full#B76"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rspb.royalsocietypublishing.org/content/early/2010/06/14/rspb.2010.0863.shor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bloomberg.com/news/articles/2012-01-12/ambergris-treasure-of-the-deep" TargetMode="External"/><Relationship Id="rId5" Type="http://schemas.openxmlformats.org/officeDocument/2006/relationships/hyperlink" Target="https://www.parley.tv/updates/2018/7/5/letters-from-away-sea-of-cortez" TargetMode="External"/><Relationship Id="rId4" Type="http://schemas.openxmlformats.org/officeDocument/2006/relationships/hyperlink" Target="https://www.newyorker.com/science/elements/a-whales-afterlif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oanaproject.org/marine-heatwave-forecast#fn: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lvl="1"/>
            <a:r>
              <a:rPr lang="en-NZ" dirty="0"/>
              <a:t>CHECK PRIOR KNOWLEDGE</a:t>
            </a:r>
          </a:p>
          <a:p>
            <a:pPr lvl="1"/>
            <a:r>
              <a:rPr lang="en-NZ" dirty="0"/>
              <a:t>POSSIBLE INQUIRY QUESTIONS:</a:t>
            </a:r>
          </a:p>
          <a:p>
            <a:pPr lvl="1"/>
            <a:r>
              <a:rPr lang="en-NZ" dirty="0"/>
              <a:t>What do you think climate change is?</a:t>
            </a:r>
          </a:p>
          <a:p>
            <a:pPr lvl="1"/>
            <a:r>
              <a:rPr lang="en-NZ" dirty="0"/>
              <a:t>What causes it?</a:t>
            </a:r>
          </a:p>
          <a:p>
            <a:pPr lvl="1"/>
            <a:r>
              <a:rPr lang="en-NZ" dirty="0"/>
              <a:t>Why is climate change a hot issue?</a:t>
            </a:r>
          </a:p>
          <a:p>
            <a:pPr lvl="1"/>
            <a:r>
              <a:rPr lang="en-NZ" dirty="0"/>
              <a:t>What will climate change mean for us as we get older?</a:t>
            </a:r>
          </a:p>
          <a:p>
            <a:pPr lvl="1"/>
            <a:r>
              <a:rPr lang="en-NZ" dirty="0"/>
              <a:t>How is climate different to weather?</a:t>
            </a:r>
          </a:p>
          <a:p>
            <a:pPr lvl="1"/>
            <a:r>
              <a:rPr lang="en-NZ" dirty="0"/>
              <a:t>How does climate change relate to the ocean? (we will look at this more today)</a:t>
            </a:r>
          </a:p>
          <a:p>
            <a:pPr lvl="1"/>
            <a:r>
              <a:rPr lang="en-NZ" dirty="0"/>
              <a:t>How will it affect people in Canterbury?</a:t>
            </a:r>
          </a:p>
          <a:p>
            <a:pPr lvl="1"/>
            <a:r>
              <a:rPr lang="en-NZ" dirty="0"/>
              <a:t>Is there anything we can do about it?</a:t>
            </a:r>
          </a:p>
          <a:p>
            <a:pPr lvl="1"/>
            <a:r>
              <a:rPr lang="en-NZ" dirty="0"/>
              <a:t>What do we need to know before we can make decisions?</a:t>
            </a:r>
          </a:p>
          <a:p>
            <a:pPr lvl="1"/>
            <a:r>
              <a:rPr lang="en-NZ" dirty="0"/>
              <a:t>How reliable is information you find on the web?</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3</a:t>
            </a:fld>
            <a:endParaRPr lang="en-US" dirty="0"/>
          </a:p>
        </p:txBody>
      </p:sp>
    </p:spTree>
    <p:extLst>
      <p:ext uri="{BB962C8B-B14F-4D97-AF65-F5344CB8AC3E}">
        <p14:creationId xmlns:p14="http://schemas.microsoft.com/office/powerpoint/2010/main" val="4289963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Facts from: https://</a:t>
            </a:r>
            <a:r>
              <a:rPr lang="en-US" sz="1200" kern="1200" baseline="0" dirty="0" err="1">
                <a:solidFill>
                  <a:schemeClr val="tx1"/>
                </a:solidFill>
                <a:effectLst/>
                <a:latin typeface="+mn-lt"/>
                <a:ea typeface="+mn-ea"/>
                <a:cs typeface="+mn-cs"/>
              </a:rPr>
              <a:t>www.msc.org</a:t>
            </a:r>
            <a:r>
              <a:rPr lang="en-US" sz="1200" kern="1200" baseline="0" dirty="0">
                <a:solidFill>
                  <a:schemeClr val="tx1"/>
                </a:solidFill>
                <a:effectLst/>
                <a:latin typeface="+mn-lt"/>
                <a:ea typeface="+mn-ea"/>
                <a:cs typeface="+mn-cs"/>
              </a:rPr>
              <a:t>/what-we-are-doing/oceans-at-risk/climate-change-and-fishing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Graph from: https://</a:t>
            </a:r>
            <a:r>
              <a:rPr lang="en-US" sz="1200" kern="1200" baseline="0" dirty="0" err="1">
                <a:solidFill>
                  <a:schemeClr val="tx1"/>
                </a:solidFill>
                <a:effectLst/>
                <a:latin typeface="+mn-lt"/>
                <a:ea typeface="+mn-ea"/>
                <a:cs typeface="+mn-cs"/>
              </a:rPr>
              <a:t>www.dropbox.com</a:t>
            </a:r>
            <a:r>
              <a:rPr lang="en-US" sz="1200" kern="1200" baseline="0" dirty="0">
                <a:solidFill>
                  <a:schemeClr val="tx1"/>
                </a:solidFill>
                <a:effectLst/>
                <a:latin typeface="+mn-lt"/>
                <a:ea typeface="+mn-ea"/>
                <a:cs typeface="+mn-cs"/>
              </a:rPr>
              <a:t>/s/v824636vqene4fn/Screen%20Shot%202022-03-01%20at%2012.26.55%20PM.png?dl=0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NZ" sz="1200" b="0" i="0" u="none" strike="noStrike" kern="1200" dirty="0">
                <a:solidFill>
                  <a:schemeClr val="tx1"/>
                </a:solidFill>
                <a:effectLst/>
                <a:latin typeface="MetaPro-Normal"/>
                <a:ea typeface="+mn-ea"/>
                <a:cs typeface="MetaPro-Normal"/>
              </a:rPr>
              <a:t>As the oceans take up carbon dioxide from the atmosphere, produced by burning fossil fuels, the waters are becoming more acidic. Land practices, such as high nutrient run-off, can also impact the acidity of coastal waters. This will have implications for marine ecosystems, particularly shell forming organisms such as </a:t>
            </a:r>
            <a:r>
              <a:rPr lang="en-NZ" sz="1200" b="0" i="0" u="none" strike="noStrike" kern="1200" dirty="0" err="1">
                <a:solidFill>
                  <a:schemeClr val="tx1"/>
                </a:solidFill>
                <a:effectLst/>
                <a:latin typeface="MetaPro-Normal"/>
                <a:ea typeface="+mn-ea"/>
                <a:cs typeface="MetaPro-Normal"/>
              </a:rPr>
              <a:t>kūtai</a:t>
            </a:r>
            <a:r>
              <a:rPr lang="en-NZ" sz="1200" b="0" i="0" u="none" strike="noStrike" kern="1200" dirty="0">
                <a:solidFill>
                  <a:schemeClr val="tx1"/>
                </a:solidFill>
                <a:effectLst/>
                <a:latin typeface="MetaPro-Normal"/>
                <a:ea typeface="+mn-ea"/>
                <a:cs typeface="MetaPro-Normal"/>
              </a:rPr>
              <a:t>, </a:t>
            </a:r>
            <a:r>
              <a:rPr lang="en-NZ" sz="1200" b="0" i="0" u="none" strike="noStrike" kern="1200" dirty="0" err="1">
                <a:solidFill>
                  <a:schemeClr val="tx1"/>
                </a:solidFill>
                <a:effectLst/>
                <a:latin typeface="MetaPro-Normal"/>
                <a:ea typeface="+mn-ea"/>
                <a:cs typeface="MetaPro-Normal"/>
              </a:rPr>
              <a:t>pāua</a:t>
            </a:r>
            <a:r>
              <a:rPr lang="en-NZ" sz="1200" b="0" i="0" u="none" strike="noStrike" kern="1200" dirty="0">
                <a:solidFill>
                  <a:schemeClr val="tx1"/>
                </a:solidFill>
                <a:effectLst/>
                <a:latin typeface="MetaPro-Normal"/>
                <a:ea typeface="+mn-ea"/>
                <a:cs typeface="MetaPro-Normal"/>
              </a:rPr>
              <a:t>, and </a:t>
            </a:r>
            <a:r>
              <a:rPr lang="en-NZ" sz="1200" b="0" i="0" u="none" strike="noStrike" kern="1200" dirty="0" err="1">
                <a:solidFill>
                  <a:schemeClr val="tx1"/>
                </a:solidFill>
                <a:effectLst/>
                <a:latin typeface="MetaPro-Normal"/>
                <a:ea typeface="+mn-ea"/>
                <a:cs typeface="MetaPro-Normal"/>
              </a:rPr>
              <a:t>tio</a:t>
            </a:r>
            <a:r>
              <a:rPr lang="en-NZ" sz="1200" b="0" i="0" u="none" strike="noStrike" kern="1200" dirty="0">
                <a:solidFill>
                  <a:schemeClr val="tx1"/>
                </a:solidFill>
                <a:effectLst/>
                <a:latin typeface="MetaPro-Normal"/>
                <a:ea typeface="+mn-ea"/>
                <a:cs typeface="MetaPro-Normal"/>
              </a:rPr>
              <a:t>, and early life stages of some fish and shellfish. NIWA and the University of Otago have been measuring ocean carbon chemistry in the waters off Otago since 1998. There is a lot of seasonal and interannual variability, however the long term trend is a gradual increase in acidity, in line with what is being observed at other places around the world. However, we do not know much about other New Zealand locations, particularly coastal regions.</a:t>
            </a: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12</a:t>
            </a:fld>
            <a:endParaRPr lang="en-US" dirty="0"/>
          </a:p>
        </p:txBody>
      </p:sp>
    </p:spTree>
    <p:extLst>
      <p:ext uri="{BB962C8B-B14F-4D97-AF65-F5344CB8AC3E}">
        <p14:creationId xmlns:p14="http://schemas.microsoft.com/office/powerpoint/2010/main" val="573737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Facts from: https://</a:t>
            </a:r>
            <a:r>
              <a:rPr lang="en-US" sz="1200" kern="1200" baseline="0" dirty="0" err="1">
                <a:solidFill>
                  <a:schemeClr val="tx1"/>
                </a:solidFill>
                <a:effectLst/>
                <a:latin typeface="+mn-lt"/>
                <a:ea typeface="+mn-ea"/>
                <a:cs typeface="+mn-cs"/>
              </a:rPr>
              <a:t>www.msc.org</a:t>
            </a:r>
            <a:r>
              <a:rPr lang="en-US" sz="1200" kern="1200" baseline="0" dirty="0">
                <a:solidFill>
                  <a:schemeClr val="tx1"/>
                </a:solidFill>
                <a:effectLst/>
                <a:latin typeface="+mn-lt"/>
                <a:ea typeface="+mn-ea"/>
                <a:cs typeface="+mn-cs"/>
              </a:rPr>
              <a:t>/what-we-are-doing/oceans-at-risk/climate-change-and-fishing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Figure from: https://</a:t>
            </a:r>
            <a:r>
              <a:rPr lang="en-US" sz="1200" kern="1200" baseline="0" dirty="0" err="1">
                <a:solidFill>
                  <a:schemeClr val="tx1"/>
                </a:solidFill>
                <a:effectLst/>
                <a:latin typeface="+mn-lt"/>
                <a:ea typeface="+mn-ea"/>
                <a:cs typeface="+mn-cs"/>
              </a:rPr>
              <a:t>www.frontiersin.org</a:t>
            </a:r>
            <a:r>
              <a:rPr lang="en-US" sz="1200" kern="1200" baseline="0" dirty="0">
                <a:solidFill>
                  <a:schemeClr val="tx1"/>
                </a:solidFill>
                <a:effectLst/>
                <a:latin typeface="+mn-lt"/>
                <a:ea typeface="+mn-ea"/>
                <a:cs typeface="+mn-cs"/>
              </a:rPr>
              <a:t>/articles/10.3389/fmars.2020.00547/full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(see explanation below)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From: </a:t>
            </a:r>
            <a:r>
              <a:rPr lang="en-NZ" sz="1200" b="0" i="0" u="none" strike="noStrike" kern="1200" dirty="0">
                <a:solidFill>
                  <a:schemeClr val="tx1"/>
                </a:solidFill>
                <a:effectLst/>
                <a:latin typeface="MetaPro-Normal"/>
                <a:ea typeface="+mn-ea"/>
                <a:cs typeface="MetaPro-Normal"/>
              </a:rPr>
              <a:t>Grose SO, Pendleton L, Leathers A, Cornish A and </a:t>
            </a:r>
            <a:r>
              <a:rPr lang="en-NZ" sz="1200" b="0" i="0" u="none" strike="noStrike" kern="1200" dirty="0" err="1">
                <a:solidFill>
                  <a:schemeClr val="tx1"/>
                </a:solidFill>
                <a:effectLst/>
                <a:latin typeface="MetaPro-Normal"/>
                <a:ea typeface="+mn-ea"/>
                <a:cs typeface="MetaPro-Normal"/>
              </a:rPr>
              <a:t>Waitai</a:t>
            </a:r>
            <a:r>
              <a:rPr lang="en-NZ" sz="1200" b="0" i="0" u="none" strike="noStrike" kern="1200" dirty="0">
                <a:solidFill>
                  <a:schemeClr val="tx1"/>
                </a:solidFill>
                <a:effectLst/>
                <a:latin typeface="MetaPro-Normal"/>
                <a:ea typeface="+mn-ea"/>
                <a:cs typeface="MetaPro-Normal"/>
              </a:rPr>
              <a:t> S (2020) Climate Change Will Re-draw the Map for Marine Megafauna and the People Who Depend on Them. </a:t>
            </a:r>
            <a:r>
              <a:rPr lang="en-NZ" sz="1200" b="0" i="1" u="none" strike="noStrike" kern="1200" dirty="0">
                <a:solidFill>
                  <a:schemeClr val="tx1"/>
                </a:solidFill>
                <a:effectLst/>
                <a:latin typeface="MetaPro-Normal"/>
                <a:ea typeface="+mn-ea"/>
                <a:cs typeface="MetaPro-Normal"/>
              </a:rPr>
              <a:t>Front. Mar. Sci.</a:t>
            </a:r>
            <a:r>
              <a:rPr lang="en-NZ" sz="1200" b="0" i="0" u="none" strike="noStrike" kern="1200" dirty="0">
                <a:solidFill>
                  <a:schemeClr val="tx1"/>
                </a:solidFill>
                <a:effectLst/>
                <a:latin typeface="MetaPro-Normal"/>
                <a:ea typeface="+mn-ea"/>
                <a:cs typeface="MetaPro-Normal"/>
              </a:rPr>
              <a:t> 7:547. </a:t>
            </a:r>
            <a:r>
              <a:rPr lang="en-NZ" sz="1200" b="0" i="0" u="none" strike="noStrike" kern="1200" dirty="0" err="1">
                <a:solidFill>
                  <a:schemeClr val="tx1"/>
                </a:solidFill>
                <a:effectLst/>
                <a:latin typeface="MetaPro-Normal"/>
                <a:ea typeface="+mn-ea"/>
                <a:cs typeface="MetaPro-Normal"/>
              </a:rPr>
              <a:t>doi</a:t>
            </a:r>
            <a:r>
              <a:rPr lang="en-NZ" sz="1200" b="0" i="0" u="none" strike="noStrike" kern="1200" dirty="0">
                <a:solidFill>
                  <a:schemeClr val="tx1"/>
                </a:solidFill>
                <a:effectLst/>
                <a:latin typeface="MetaPro-Normal"/>
                <a:ea typeface="+mn-ea"/>
                <a:cs typeface="MetaPro-Normal"/>
              </a:rPr>
              <a:t>: 10.3389/fmars.2020.00547</a:t>
            </a: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NZ" sz="1200" b="0" i="0" u="none" strike="noStrike" kern="1200" dirty="0">
                <a:solidFill>
                  <a:schemeClr val="tx1"/>
                </a:solidFill>
                <a:effectLst/>
                <a:latin typeface="MetaPro-Normal"/>
                <a:ea typeface="+mn-ea"/>
                <a:cs typeface="MetaPro-Normal"/>
              </a:rPr>
              <a:t>Climate change will dramatically alter the distribution of many marine megafauna, impacting people and economies worldwide. Generally speaking, species are moving poleward as sea temperatures rise (</a:t>
            </a:r>
            <a:r>
              <a:rPr lang="en-NZ" sz="1200" b="0" i="0" u="none" strike="noStrike" kern="1200" dirty="0">
                <a:solidFill>
                  <a:schemeClr val="tx1"/>
                </a:solidFill>
                <a:effectLst/>
                <a:latin typeface="MetaPro-Normal"/>
                <a:ea typeface="+mn-ea"/>
                <a:cs typeface="MetaPro-Normal"/>
                <a:hlinkClick r:id="rId3"/>
              </a:rPr>
              <a:t>Polovina et al., 2011</a:t>
            </a:r>
            <a:r>
              <a:rPr lang="en-NZ" sz="1200" b="0" i="0" u="none" strike="noStrike" kern="1200" dirty="0">
                <a:solidFill>
                  <a:schemeClr val="tx1"/>
                </a:solidFill>
                <a:effectLst/>
                <a:latin typeface="MetaPro-Normal"/>
                <a:ea typeface="+mn-ea"/>
                <a:cs typeface="MetaPro-Normal"/>
              </a:rPr>
              <a:t>; </a:t>
            </a:r>
            <a:r>
              <a:rPr lang="en-NZ" sz="1200" b="0" i="0" u="none" strike="noStrike" kern="1200" dirty="0">
                <a:solidFill>
                  <a:schemeClr val="tx1"/>
                </a:solidFill>
                <a:effectLst/>
                <a:latin typeface="MetaPro-Normal"/>
                <a:ea typeface="+mn-ea"/>
                <a:cs typeface="MetaPro-Normal"/>
                <a:hlinkClick r:id="rId4"/>
              </a:rPr>
              <a:t>Poloczanska et al., 2016</a:t>
            </a:r>
            <a:r>
              <a:rPr lang="en-NZ" sz="1200" b="0" i="0" u="none" strike="noStrike" kern="1200" dirty="0">
                <a:solidFill>
                  <a:schemeClr val="tx1"/>
                </a:solidFill>
                <a:effectLst/>
                <a:latin typeface="MetaPro-Normal"/>
                <a:ea typeface="+mn-ea"/>
                <a:cs typeface="MetaPro-Normal"/>
              </a:rPr>
              <a:t>; </a:t>
            </a:r>
            <a:r>
              <a:rPr lang="en-NZ" sz="1200" b="0" i="0" u="none" strike="noStrike" kern="1200" dirty="0">
                <a:solidFill>
                  <a:schemeClr val="tx1"/>
                </a:solidFill>
                <a:effectLst/>
                <a:latin typeface="MetaPro-Normal"/>
                <a:ea typeface="+mn-ea"/>
                <a:cs typeface="MetaPro-Normal"/>
                <a:hlinkClick r:id="rId5"/>
              </a:rPr>
              <a:t>Pecl et al., 2017</a:t>
            </a:r>
            <a:r>
              <a:rPr lang="en-NZ" sz="1200" b="0" i="0" u="none" strike="noStrike" kern="1200" dirty="0">
                <a:solidFill>
                  <a:schemeClr val="tx1"/>
                </a:solidFill>
                <a:effectLst/>
                <a:latin typeface="MetaPro-Normal"/>
                <a:ea typeface="+mn-ea"/>
                <a:cs typeface="MetaPro-Normal"/>
              </a:rPr>
              <a:t>). Not all species will succeed in shifting their ranges - some will go extinct, either locally or globally. Those species that do relocate will do as a result of: loss of shelter, impacts of climate change on reproduction and disease, and shifting food sources.</a:t>
            </a:r>
          </a:p>
          <a:p>
            <a:pPr marL="0" marR="0" indent="0" algn="l" defTabSz="457200" rtl="0" eaLnBrk="1" fontAlgn="auto" latinLnBrk="0" hangingPunct="1">
              <a:lnSpc>
                <a:spcPct val="100000"/>
              </a:lnSpc>
              <a:spcBef>
                <a:spcPts val="0"/>
              </a:spcBef>
              <a:spcAft>
                <a:spcPts val="0"/>
              </a:spcAft>
              <a:buClrTx/>
              <a:buSzTx/>
              <a:buFontTx/>
              <a:buNone/>
              <a:tabLst/>
              <a:defRPr/>
            </a:pPr>
            <a:endParaRPr lang="en-NZ" sz="1200" b="0" i="0" u="none" strike="noStrike" kern="120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NZ" sz="1200" b="1" i="0" u="none" strike="noStrike" kern="1200" dirty="0">
                <a:solidFill>
                  <a:schemeClr val="tx1"/>
                </a:solidFill>
                <a:effectLst/>
                <a:latin typeface="MetaPro-Normal"/>
                <a:ea typeface="+mn-ea"/>
                <a:cs typeface="MetaPro-Normal"/>
              </a:rPr>
              <a:t>Figure 1.</a:t>
            </a:r>
            <a:r>
              <a:rPr lang="en-NZ" sz="1200" b="0" i="0" u="none" strike="noStrike" kern="1200" dirty="0">
                <a:solidFill>
                  <a:schemeClr val="tx1"/>
                </a:solidFill>
                <a:effectLst/>
                <a:latin typeface="MetaPro-Normal"/>
                <a:ea typeface="+mn-ea"/>
                <a:cs typeface="MetaPro-Normal"/>
              </a:rPr>
              <a:t> The effects of climate change on marine megafauna. As climate change continues to affect the world’s ocean (column 1), the combined effects will push many species out of their current ranges (column 2) via three illustrative pathways each here represented by two case study species. From top to bottom: via loss of shelter (polar bears and emperor penguins), via range shifts in prey (Mediterranean fin whales and whale sharks), and via changing demographics due to effects on embryonic development (sea turtles) and increased exposure to toxins (sirenians). The third column shows some bridges and barriers that respectively facilitate or impede range shifts in megafauna: ice melt in the arctic, changes in water temperature along migration routes, interactions with ships, tidal mills, and fishing gear.</a:t>
            </a: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13</a:t>
            </a:fld>
            <a:endParaRPr lang="en-US" dirty="0"/>
          </a:p>
        </p:txBody>
      </p:sp>
    </p:spTree>
    <p:extLst>
      <p:ext uri="{BB962C8B-B14F-4D97-AF65-F5344CB8AC3E}">
        <p14:creationId xmlns:p14="http://schemas.microsoft.com/office/powerpoint/2010/main" val="305176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dirty="0">
                <a:solidFill>
                  <a:schemeClr val="tx1"/>
                </a:solidFill>
                <a:effectLst/>
                <a:latin typeface="MetaPro-Normal"/>
                <a:ea typeface="+mn-ea"/>
                <a:cs typeface="MetaPro-Normal"/>
              </a:rPr>
              <a:t>TEACHER NOTES</a:t>
            </a:r>
          </a:p>
          <a:p>
            <a:endParaRPr lang="en-NZ" sz="1200" b="0" i="0" u="none" strike="noStrike" kern="1200" dirty="0">
              <a:solidFill>
                <a:schemeClr val="tx1"/>
              </a:solidFill>
              <a:effectLst/>
              <a:latin typeface="MetaPro-Normal"/>
              <a:ea typeface="+mn-ea"/>
              <a:cs typeface="MetaPro-Normal"/>
            </a:endParaRPr>
          </a:p>
          <a:p>
            <a:endParaRPr lang="en-US" dirty="0"/>
          </a:p>
        </p:txBody>
      </p:sp>
      <p:sp>
        <p:nvSpPr>
          <p:cNvPr id="4" name="Slide Number Placeholder 3"/>
          <p:cNvSpPr>
            <a:spLocks noGrp="1"/>
          </p:cNvSpPr>
          <p:nvPr>
            <p:ph type="sldNum" sz="quarter" idx="5"/>
          </p:nvPr>
        </p:nvSpPr>
        <p:spPr/>
        <p:txBody>
          <a:bodyPr/>
          <a:lstStyle/>
          <a:p>
            <a:fld id="{36961C54-CE56-C942-86C7-3C671D5B96FC}" type="slidenum">
              <a:rPr lang="en-US" smtClean="0"/>
              <a:pPr/>
              <a:t>14</a:t>
            </a:fld>
            <a:endParaRPr lang="en-US" dirty="0"/>
          </a:p>
        </p:txBody>
      </p:sp>
    </p:spTree>
    <p:extLst>
      <p:ext uri="{BB962C8B-B14F-4D97-AF65-F5344CB8AC3E}">
        <p14:creationId xmlns:p14="http://schemas.microsoft.com/office/powerpoint/2010/main" val="304753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dirty="0">
                <a:solidFill>
                  <a:schemeClr val="tx1"/>
                </a:solidFill>
                <a:effectLst/>
                <a:latin typeface="MetaPro-Normal"/>
                <a:ea typeface="+mn-ea"/>
                <a:cs typeface="MetaPro-Normal"/>
              </a:rPr>
              <a:t>TEACHER NOTES</a:t>
            </a:r>
          </a:p>
          <a:p>
            <a:endParaRPr lang="en-NZ" sz="1200" b="0" i="0" u="none" strike="noStrike" kern="1200" dirty="0">
              <a:solidFill>
                <a:schemeClr val="tx1"/>
              </a:solidFill>
              <a:effectLst/>
              <a:latin typeface="MetaPro-Normal"/>
              <a:ea typeface="+mn-ea"/>
              <a:cs typeface="MetaPro-Normal"/>
            </a:endParaRPr>
          </a:p>
          <a:p>
            <a:endParaRPr lang="en-US" dirty="0"/>
          </a:p>
        </p:txBody>
      </p:sp>
      <p:sp>
        <p:nvSpPr>
          <p:cNvPr id="4" name="Slide Number Placeholder 3"/>
          <p:cNvSpPr>
            <a:spLocks noGrp="1"/>
          </p:cNvSpPr>
          <p:nvPr>
            <p:ph type="sldNum" sz="quarter" idx="5"/>
          </p:nvPr>
        </p:nvSpPr>
        <p:spPr/>
        <p:txBody>
          <a:bodyPr/>
          <a:lstStyle/>
          <a:p>
            <a:fld id="{36961C54-CE56-C942-86C7-3C671D5B96FC}" type="slidenum">
              <a:rPr lang="en-US" smtClean="0"/>
              <a:pPr/>
              <a:t>15</a:t>
            </a:fld>
            <a:endParaRPr lang="en-US" dirty="0"/>
          </a:p>
        </p:txBody>
      </p:sp>
    </p:spTree>
    <p:extLst>
      <p:ext uri="{BB962C8B-B14F-4D97-AF65-F5344CB8AC3E}">
        <p14:creationId xmlns:p14="http://schemas.microsoft.com/office/powerpoint/2010/main" val="1967395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dirty="0">
                <a:solidFill>
                  <a:schemeClr val="tx1"/>
                </a:solidFill>
                <a:effectLst/>
                <a:latin typeface="MetaPro-Normal"/>
                <a:ea typeface="+mn-ea"/>
                <a:cs typeface="MetaPro-Normal"/>
              </a:rPr>
              <a:t>TEACHER NOTES</a:t>
            </a:r>
          </a:p>
          <a:p>
            <a:endParaRPr lang="en-NZ" sz="1200" b="0" i="0" u="none" strike="noStrike" kern="1200" dirty="0">
              <a:solidFill>
                <a:schemeClr val="tx1"/>
              </a:solidFill>
              <a:effectLst/>
              <a:latin typeface="MetaPro-Normal"/>
              <a:ea typeface="+mn-ea"/>
              <a:cs typeface="MetaPro-Normal"/>
            </a:endParaRPr>
          </a:p>
          <a:p>
            <a:r>
              <a:rPr lang="en-NZ" sz="1200" b="0" i="0" u="none" strike="noStrike" kern="1200" dirty="0">
                <a:solidFill>
                  <a:schemeClr val="tx1"/>
                </a:solidFill>
                <a:effectLst/>
                <a:latin typeface="MetaPro-Normal"/>
                <a:ea typeface="+mn-ea"/>
                <a:cs typeface="MetaPro-Normal"/>
              </a:rPr>
              <a:t>OTHER INTERESTING FACTS ABOUT WHALES, POOP AND CLIMATE</a:t>
            </a:r>
          </a:p>
          <a:p>
            <a:r>
              <a:rPr lang="en-NZ" sz="1200" b="0" i="0" u="none" strike="noStrike" kern="1200" dirty="0">
                <a:solidFill>
                  <a:schemeClr val="tx1"/>
                </a:solidFill>
                <a:effectLst/>
                <a:latin typeface="MetaPro-Normal"/>
                <a:ea typeface="+mn-ea"/>
                <a:cs typeface="MetaPro-Normal"/>
              </a:rPr>
              <a:t>1</a:t>
            </a:r>
            <a:r>
              <a:rPr lang="en-NZ" sz="1200" b="1" i="0" u="none" strike="noStrike" kern="1200" dirty="0">
                <a:solidFill>
                  <a:schemeClr val="tx1"/>
                </a:solidFill>
                <a:effectLst/>
                <a:latin typeface="MetaPro-Normal"/>
                <a:ea typeface="+mn-ea"/>
                <a:cs typeface="MetaPro-Normal"/>
              </a:rPr>
              <a:t>. </a:t>
            </a:r>
            <a:r>
              <a:rPr lang="en-NZ" sz="1200" b="0" i="0" u="none" strike="noStrike" kern="1200" dirty="0">
                <a:solidFill>
                  <a:schemeClr val="tx1"/>
                </a:solidFill>
                <a:effectLst/>
                <a:latin typeface="MetaPro-Normal"/>
                <a:ea typeface="+mn-ea"/>
                <a:cs typeface="MetaPro-Normal"/>
              </a:rPr>
              <a:t>We breathe, in part, because whales poop in the oceans. </a:t>
            </a:r>
          </a:p>
          <a:p>
            <a:r>
              <a:rPr lang="en-NZ" sz="1200" b="0" i="0" u="none" strike="noStrike" kern="1200" dirty="0">
                <a:solidFill>
                  <a:schemeClr val="tx1"/>
                </a:solidFill>
                <a:effectLst/>
                <a:latin typeface="MetaPro-Normal"/>
                <a:ea typeface="+mn-ea"/>
                <a:cs typeface="MetaPro-Normal"/>
              </a:rPr>
              <a:t>2. Whales are excellent recyclers, generous poopers and model contributors to a circular economy. Their faeces release iron, which feeds phytoplankton, which feeds krill… which feeds whales.</a:t>
            </a:r>
          </a:p>
          <a:p>
            <a:r>
              <a:rPr lang="en-NZ" sz="1200" b="0" i="0" u="none" strike="noStrike" kern="1200" dirty="0">
                <a:solidFill>
                  <a:schemeClr val="tx1"/>
                </a:solidFill>
                <a:effectLst/>
                <a:latin typeface="MetaPro-Normal"/>
                <a:ea typeface="+mn-ea"/>
                <a:cs typeface="MetaPro-Normal"/>
              </a:rPr>
              <a:t>3. A 2010 study found the concentration of iron in whale poop to be 10 million times higher than seawater concentrations.</a:t>
            </a:r>
          </a:p>
          <a:p>
            <a:r>
              <a:rPr lang="en-NZ" sz="1200" b="0" i="0" u="none" strike="noStrike" kern="1200" dirty="0">
                <a:solidFill>
                  <a:schemeClr val="tx1"/>
                </a:solidFill>
                <a:effectLst/>
                <a:latin typeface="MetaPro-Normal"/>
                <a:ea typeface="+mn-ea"/>
                <a:cs typeface="MetaPro-Normal"/>
              </a:rPr>
              <a:t>4. In the Southern Ocean, iron defecation by </a:t>
            </a:r>
            <a:r>
              <a:rPr lang="en-NZ" sz="1200" b="0" i="0" u="sng" strike="noStrike" kern="1200" dirty="0">
                <a:solidFill>
                  <a:schemeClr val="tx1"/>
                </a:solidFill>
                <a:effectLst/>
                <a:latin typeface="MetaPro-Normal"/>
                <a:ea typeface="+mn-ea"/>
                <a:cs typeface="MetaPro-Normal"/>
                <a:hlinkClick r:id="rId3"/>
              </a:rPr>
              <a:t>sperm whales</a:t>
            </a:r>
            <a:r>
              <a:rPr lang="en-NZ" sz="1200" b="0" i="0" u="none" strike="noStrike" kern="1200" dirty="0">
                <a:solidFill>
                  <a:schemeClr val="tx1"/>
                </a:solidFill>
                <a:effectLst/>
                <a:latin typeface="MetaPro-Normal"/>
                <a:ea typeface="+mn-ea"/>
                <a:cs typeface="MetaPro-Normal"/>
              </a:rPr>
              <a:t> removes approximately 200,000 metric tons of carbon per year from the atmosphere, the equivalent of removing 70,000 vehicles that each travel 15,000 km per year. </a:t>
            </a:r>
          </a:p>
          <a:p>
            <a:r>
              <a:rPr lang="en-NZ" sz="1200" b="0" i="0" u="none" strike="noStrike" kern="1200" dirty="0">
                <a:solidFill>
                  <a:schemeClr val="tx1"/>
                </a:solidFill>
                <a:effectLst/>
                <a:latin typeface="MetaPro-Normal"/>
                <a:ea typeface="+mn-ea"/>
                <a:cs typeface="MetaPro-Normal"/>
              </a:rPr>
              <a:t>5. Blue whales are the largest creatures ever known to have existed. They feed on one of the smallest. A blue whale consumes as many as 40 million krill in a day, the equivalent of about 8,000 pounds.</a:t>
            </a:r>
          </a:p>
          <a:p>
            <a:r>
              <a:rPr lang="en-NZ" sz="1200" b="0" i="0" u="none" strike="noStrike" kern="1200" dirty="0">
                <a:solidFill>
                  <a:schemeClr val="tx1"/>
                </a:solidFill>
                <a:effectLst/>
                <a:latin typeface="MetaPro-Normal"/>
                <a:ea typeface="+mn-ea"/>
                <a:cs typeface="MetaPro-Normal"/>
              </a:rPr>
              <a:t>6. A whale is even </a:t>
            </a:r>
            <a:r>
              <a:rPr lang="en-NZ" sz="1200" b="0" i="0" u="sng" strike="noStrike" kern="1200" dirty="0">
                <a:solidFill>
                  <a:schemeClr val="tx1"/>
                </a:solidFill>
                <a:effectLst/>
                <a:latin typeface="MetaPro-Normal"/>
                <a:ea typeface="+mn-ea"/>
                <a:cs typeface="MetaPro-Normal"/>
                <a:hlinkClick r:id="rId4"/>
              </a:rPr>
              <a:t>generous in its afterlife</a:t>
            </a:r>
            <a:r>
              <a:rPr lang="en-NZ" sz="1200" b="0" i="0" u="none" strike="noStrike" kern="1200" dirty="0">
                <a:solidFill>
                  <a:schemeClr val="tx1"/>
                </a:solidFill>
                <a:effectLst/>
                <a:latin typeface="MetaPro-Normal"/>
                <a:ea typeface="+mn-ea"/>
                <a:cs typeface="MetaPro-Normal"/>
              </a:rPr>
              <a:t>. Its carcass ignites a deep-sea feeding frenzy and creates a new microbial community, returning vital nutrients to the ocean food chain.</a:t>
            </a:r>
          </a:p>
          <a:p>
            <a:r>
              <a:rPr lang="en-NZ" sz="1200" b="0" i="0" u="none" strike="noStrike" kern="1200" dirty="0">
                <a:solidFill>
                  <a:schemeClr val="tx1"/>
                </a:solidFill>
                <a:effectLst/>
                <a:latin typeface="MetaPro-Normal"/>
                <a:ea typeface="+mn-ea"/>
                <a:cs typeface="MetaPro-Normal"/>
              </a:rPr>
              <a:t>7. The Parley </a:t>
            </a:r>
            <a:r>
              <a:rPr lang="en-NZ" sz="1200" b="0" i="0" u="none" strike="noStrike" kern="1200" dirty="0" err="1">
                <a:solidFill>
                  <a:schemeClr val="tx1"/>
                </a:solidFill>
                <a:effectLst/>
                <a:latin typeface="MetaPro-Normal"/>
                <a:ea typeface="+mn-ea"/>
                <a:cs typeface="MetaPro-Normal"/>
              </a:rPr>
              <a:t>SnotBot</a:t>
            </a:r>
            <a:r>
              <a:rPr lang="en-NZ" sz="1200" b="0" i="0" u="none" strike="noStrike" kern="1200" dirty="0">
                <a:solidFill>
                  <a:schemeClr val="tx1"/>
                </a:solidFill>
                <a:effectLst/>
                <a:latin typeface="MetaPro-Normal"/>
                <a:ea typeface="+mn-ea"/>
                <a:cs typeface="MetaPro-Normal"/>
              </a:rPr>
              <a:t> crew has declared </a:t>
            </a:r>
            <a:r>
              <a:rPr lang="en-NZ" sz="1200" b="0" i="0" u="sng" strike="noStrike" kern="1200" dirty="0">
                <a:solidFill>
                  <a:schemeClr val="tx1"/>
                </a:solidFill>
                <a:effectLst/>
                <a:latin typeface="MetaPro-Normal"/>
                <a:ea typeface="+mn-ea"/>
                <a:cs typeface="MetaPro-Normal"/>
                <a:hlinkClick r:id="rId5"/>
              </a:rPr>
              <a:t>whale poop samples</a:t>
            </a:r>
            <a:r>
              <a:rPr lang="en-NZ" sz="1200" b="0" i="0" u="none" strike="noStrike" kern="1200" dirty="0">
                <a:solidFill>
                  <a:schemeClr val="tx1"/>
                </a:solidFill>
                <a:effectLst/>
                <a:latin typeface="MetaPro-Normal"/>
                <a:ea typeface="+mn-ea"/>
                <a:cs typeface="MetaPro-Normal"/>
              </a:rPr>
              <a:t> at customs when traveling in the name of conservation science.</a:t>
            </a:r>
          </a:p>
          <a:p>
            <a:r>
              <a:rPr lang="en-NZ" sz="1200" b="0" i="0" u="none" strike="noStrike" kern="1200" dirty="0">
                <a:solidFill>
                  <a:schemeClr val="tx1"/>
                </a:solidFill>
                <a:effectLst/>
                <a:latin typeface="MetaPro-Normal"/>
                <a:ea typeface="+mn-ea"/>
                <a:cs typeface="MetaPro-Normal"/>
              </a:rPr>
              <a:t>8. </a:t>
            </a:r>
            <a:r>
              <a:rPr lang="en-NZ" sz="1200" b="0" i="0" u="none" strike="noStrike" kern="1200" dirty="0" err="1">
                <a:solidFill>
                  <a:schemeClr val="tx1"/>
                </a:solidFill>
                <a:effectLst/>
                <a:latin typeface="MetaPro-Normal"/>
                <a:ea typeface="+mn-ea"/>
                <a:cs typeface="MetaPro-Normal"/>
              </a:rPr>
              <a:t>Fecal</a:t>
            </a:r>
            <a:r>
              <a:rPr lang="en-NZ" sz="1200" b="0" i="0" u="none" strike="noStrike" kern="1200" dirty="0">
                <a:solidFill>
                  <a:schemeClr val="tx1"/>
                </a:solidFill>
                <a:effectLst/>
                <a:latin typeface="MetaPro-Normal"/>
                <a:ea typeface="+mn-ea"/>
                <a:cs typeface="MetaPro-Normal"/>
              </a:rPr>
              <a:t> matter isn’t the only substance whales leave at the surface. Mucus emitted from a whale’s blowhole provides biological data about the health of whales and their habitat.</a:t>
            </a:r>
          </a:p>
          <a:p>
            <a:r>
              <a:rPr lang="en-NZ" sz="1200" b="0" i="0" u="none" strike="noStrike" kern="1200" dirty="0">
                <a:solidFill>
                  <a:schemeClr val="tx1"/>
                </a:solidFill>
                <a:effectLst/>
                <a:latin typeface="MetaPro-Normal"/>
                <a:ea typeface="+mn-ea"/>
                <a:cs typeface="MetaPro-Normal"/>
              </a:rPr>
              <a:t>9. A rare type of sperm whale poop called ambergris is used in high-end perfumes (and sometimes cuisine). These waxy lumps of dung have reportedly </a:t>
            </a:r>
            <a:r>
              <a:rPr lang="en-NZ" sz="1200" b="0" i="0" u="none" strike="noStrike" kern="1200" dirty="0">
                <a:solidFill>
                  <a:schemeClr val="tx1"/>
                </a:solidFill>
                <a:effectLst/>
                <a:latin typeface="MetaPro-Normal"/>
                <a:ea typeface="+mn-ea"/>
                <a:cs typeface="MetaPro-Normal"/>
                <a:hlinkClick r:id="rId6"/>
              </a:rPr>
              <a:t>netted $400,000</a:t>
            </a:r>
            <a:r>
              <a:rPr lang="en-NZ" sz="1200" b="0" i="0" u="none" strike="noStrike" kern="1200" dirty="0">
                <a:solidFill>
                  <a:schemeClr val="tx1"/>
                </a:solidFill>
                <a:effectLst/>
                <a:latin typeface="MetaPro-Normal"/>
                <a:ea typeface="+mn-ea"/>
                <a:cs typeface="MetaPro-Normal"/>
              </a:rPr>
              <a:t>.</a:t>
            </a:r>
          </a:p>
          <a:p>
            <a:r>
              <a:rPr lang="en-NZ" sz="1200" b="0" i="0" u="none" strike="noStrike" kern="1200" dirty="0">
                <a:solidFill>
                  <a:schemeClr val="tx1"/>
                </a:solidFill>
                <a:effectLst/>
                <a:latin typeface="MetaPro-Normal"/>
                <a:ea typeface="+mn-ea"/>
                <a:cs typeface="MetaPro-Normal"/>
              </a:rPr>
              <a:t>10. Antarctic krill populations have declined more than 80% since the 1970s. When one species disappears, it affects the entire ecosystem. Antarctic krill play an especially vital role in supporting ocean life and mitigating climate change. </a:t>
            </a:r>
          </a:p>
          <a:p>
            <a:endParaRPr lang="en-US" dirty="0"/>
          </a:p>
        </p:txBody>
      </p:sp>
      <p:sp>
        <p:nvSpPr>
          <p:cNvPr id="4" name="Slide Number Placeholder 3"/>
          <p:cNvSpPr>
            <a:spLocks noGrp="1"/>
          </p:cNvSpPr>
          <p:nvPr>
            <p:ph type="sldNum" sz="quarter" idx="5"/>
          </p:nvPr>
        </p:nvSpPr>
        <p:spPr/>
        <p:txBody>
          <a:bodyPr/>
          <a:lstStyle/>
          <a:p>
            <a:fld id="{36961C54-CE56-C942-86C7-3C671D5B96FC}" type="slidenum">
              <a:rPr lang="en-US" smtClean="0"/>
              <a:pPr/>
              <a:t>16</a:t>
            </a:fld>
            <a:endParaRPr lang="en-US" dirty="0"/>
          </a:p>
        </p:txBody>
      </p:sp>
    </p:spTree>
    <p:extLst>
      <p:ext uri="{BB962C8B-B14F-4D97-AF65-F5344CB8AC3E}">
        <p14:creationId xmlns:p14="http://schemas.microsoft.com/office/powerpoint/2010/main" val="394079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kern="1200" dirty="0">
                <a:solidFill>
                  <a:schemeClr val="tx1"/>
                </a:solidFill>
                <a:effectLst/>
                <a:latin typeface="+mn-lt"/>
                <a:ea typeface="+mn-ea"/>
                <a:cs typeface="+mn-cs"/>
              </a:rPr>
              <a:t>ANSWER ON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4</a:t>
            </a:fld>
            <a:endParaRPr lang="en-US" dirty="0"/>
          </a:p>
        </p:txBody>
      </p:sp>
    </p:spTree>
    <p:extLst>
      <p:ext uri="{BB962C8B-B14F-4D97-AF65-F5344CB8AC3E}">
        <p14:creationId xmlns:p14="http://schemas.microsoft.com/office/powerpoint/2010/main" val="63647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pPr>
              <a:defRPr/>
            </a:pPr>
            <a:r>
              <a:rPr lang="en-US" sz="1100" dirty="0"/>
              <a:t>More reading: https://</a:t>
            </a:r>
            <a:r>
              <a:rPr lang="en-US" sz="1100" dirty="0" err="1"/>
              <a:t>www.msc.org</a:t>
            </a:r>
            <a:r>
              <a:rPr lang="en-US" sz="1100" dirty="0"/>
              <a:t>/what-we-are-doing/oceans-at-risk/climate-change-and-fishing</a:t>
            </a:r>
          </a:p>
          <a:p>
            <a:pPr>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5</a:t>
            </a:fld>
            <a:endParaRPr lang="en-US" dirty="0"/>
          </a:p>
        </p:txBody>
      </p:sp>
    </p:spTree>
    <p:extLst>
      <p:ext uri="{BB962C8B-B14F-4D97-AF65-F5344CB8AC3E}">
        <p14:creationId xmlns:p14="http://schemas.microsoft.com/office/powerpoint/2010/main" val="10625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dirty="0">
              <a:solidFill>
                <a:srgbClr val="175EAA"/>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etaPro-Normal"/>
                <a:ea typeface="+mn-ea"/>
                <a:cs typeface="MetaPro-Normal"/>
              </a:rPr>
              <a:t>ANSWER ON NEXT SLIDE</a:t>
            </a:r>
            <a:endParaRPr lang="en-US" sz="1100" dirty="0"/>
          </a:p>
          <a:p>
            <a:pPr>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6</a:t>
            </a:fld>
            <a:endParaRPr lang="en-US" dirty="0"/>
          </a:p>
        </p:txBody>
      </p:sp>
    </p:spTree>
    <p:extLst>
      <p:ext uri="{BB962C8B-B14F-4D97-AF65-F5344CB8AC3E}">
        <p14:creationId xmlns:p14="http://schemas.microsoft.com/office/powerpoint/2010/main" val="978531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dirty="0">
              <a:solidFill>
                <a:srgbClr val="175EAA"/>
              </a:solidFill>
            </a:endParaRPr>
          </a:p>
          <a:p>
            <a:pPr>
              <a:defRPr/>
            </a:pPr>
            <a:endParaRPr lang="en-US" sz="1200" dirty="0"/>
          </a:p>
          <a:p>
            <a:pPr>
              <a:defRPr/>
            </a:pPr>
            <a:r>
              <a:rPr lang="en-US" sz="1200" dirty="0"/>
              <a:t>More reading: https://</a:t>
            </a:r>
            <a:r>
              <a:rPr lang="en-US" sz="1200" dirty="0" err="1"/>
              <a:t>www.msc.org</a:t>
            </a:r>
            <a:r>
              <a:rPr lang="en-US" sz="1200" dirty="0"/>
              <a:t>/what-we-are-doing/oceans-at-risk/climate-change-and-fishing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7</a:t>
            </a:fld>
            <a:endParaRPr lang="en-US" dirty="0"/>
          </a:p>
        </p:txBody>
      </p:sp>
    </p:spTree>
    <p:extLst>
      <p:ext uri="{BB962C8B-B14F-4D97-AF65-F5344CB8AC3E}">
        <p14:creationId xmlns:p14="http://schemas.microsoft.com/office/powerpoint/2010/main" val="1774941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b="1" dirty="0">
              <a:solidFill>
                <a:srgbClr val="175EAA"/>
              </a:solidFill>
            </a:endParaRPr>
          </a:p>
          <a:p>
            <a:pPr>
              <a:defRPr/>
            </a:pPr>
            <a:r>
              <a:rPr lang="en-US" b="1" dirty="0">
                <a:solidFill>
                  <a:srgbClr val="175EAA"/>
                </a:solidFill>
              </a:rPr>
              <a:t>Ask students to have a go at answering this. Then watch the film clip (next slide). Then have another go!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mi-NZ" sz="1400" kern="1200" dirty="0">
                <a:solidFill>
                  <a:schemeClr val="tx1"/>
                </a:solidFill>
                <a:effectLst/>
                <a:latin typeface="MetaPro-Normal"/>
                <a:ea typeface="+mn-ea"/>
                <a:cs typeface="MetaPro-Normal"/>
              </a:rPr>
              <a:t>Background reading:</a:t>
            </a:r>
          </a:p>
          <a:p>
            <a:pPr marL="0" marR="0" indent="0" algn="l" defTabSz="457200" rtl="0" eaLnBrk="1" fontAlgn="auto" latinLnBrk="0" hangingPunct="1">
              <a:lnSpc>
                <a:spcPct val="100000"/>
              </a:lnSpc>
              <a:spcBef>
                <a:spcPts val="0"/>
              </a:spcBef>
              <a:spcAft>
                <a:spcPts val="0"/>
              </a:spcAft>
              <a:buClrTx/>
              <a:buSzTx/>
              <a:buFontTx/>
              <a:buNone/>
              <a:tabLst/>
              <a:defRPr/>
            </a:pPr>
            <a:endParaRPr lang="mi-NZ" sz="1400" kern="120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https://</a:t>
            </a:r>
            <a:r>
              <a:rPr lang="en-US" sz="1200" dirty="0" err="1"/>
              <a:t>www.theguardian.com</a:t>
            </a:r>
            <a:r>
              <a:rPr lang="en-US" sz="1200" dirty="0"/>
              <a:t>/environment/</a:t>
            </a:r>
            <a:r>
              <a:rPr lang="en-US" sz="1200" dirty="0" err="1"/>
              <a:t>georgemonbiot</a:t>
            </a:r>
            <a:r>
              <a:rPr lang="en-US" sz="1200" dirty="0"/>
              <a:t>/2014/dec/12/how-whale-poo-is-connected-to-climate-and-our-lives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https://</a:t>
            </a:r>
            <a:r>
              <a:rPr lang="en-US" sz="1200" dirty="0" err="1"/>
              <a:t>www.bbc.com</a:t>
            </a:r>
            <a:r>
              <a:rPr lang="en-US" sz="1200" dirty="0"/>
              <a:t>/future/article/20210119-why-saving-whales-can-help-fight-climate-change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https://</a:t>
            </a:r>
            <a:r>
              <a:rPr lang="en-US" sz="1200" dirty="0" err="1"/>
              <a:t>www.parley.tv</a:t>
            </a:r>
            <a:r>
              <a:rPr lang="en-US" sz="1200" dirty="0"/>
              <a:t>/updates/whale-poop-loop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72000" indent="0" algn="l">
              <a:spcBef>
                <a:spcPts val="300"/>
              </a:spcBef>
              <a:spcAft>
                <a:spcPts val="300"/>
              </a:spcAft>
              <a:buFont typeface="+mj-lt"/>
              <a:buAutoNum type="arabicPeriod"/>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8</a:t>
            </a:fld>
            <a:endParaRPr lang="en-US" dirty="0"/>
          </a:p>
        </p:txBody>
      </p:sp>
    </p:spTree>
    <p:extLst>
      <p:ext uri="{BB962C8B-B14F-4D97-AF65-F5344CB8AC3E}">
        <p14:creationId xmlns:p14="http://schemas.microsoft.com/office/powerpoint/2010/main" val="2241544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Film link: https://</a:t>
            </a:r>
            <a:r>
              <a:rPr lang="en-US" sz="1200" kern="1200" dirty="0" err="1">
                <a:solidFill>
                  <a:schemeClr val="tx1"/>
                </a:solidFill>
                <a:effectLst/>
                <a:latin typeface="+mn-lt"/>
                <a:ea typeface="+mn-ea"/>
                <a:cs typeface="+mn-cs"/>
              </a:rPr>
              <a:t>www.youtube.com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watch?v</a:t>
            </a:r>
            <a:r>
              <a:rPr lang="en-US" sz="1200" kern="1200" dirty="0">
                <a:solidFill>
                  <a:schemeClr val="tx1"/>
                </a:solidFill>
                <a:effectLst/>
                <a:latin typeface="+mn-lt"/>
                <a:ea typeface="+mn-ea"/>
                <a:cs typeface="+mn-cs"/>
              </a:rPr>
              <a:t>=M18HxXve3CM&amp;t=20s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mi-NZ" sz="1200" kern="1200" dirty="0">
                <a:solidFill>
                  <a:schemeClr val="tx1"/>
                </a:solidFill>
                <a:effectLst/>
                <a:latin typeface="+mn-lt"/>
                <a:ea typeface="+mn-ea"/>
                <a:cs typeface="+mn-cs"/>
              </a:rPr>
              <a:t>Background reading: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https://</a:t>
            </a:r>
            <a:r>
              <a:rPr lang="en-US" sz="1100" dirty="0" err="1"/>
              <a:t>www.theguardian.com</a:t>
            </a:r>
            <a:r>
              <a:rPr lang="en-US" sz="1100" dirty="0"/>
              <a:t>/environment/</a:t>
            </a:r>
            <a:r>
              <a:rPr lang="en-US" sz="1100" dirty="0" err="1"/>
              <a:t>georgemonbiot</a:t>
            </a:r>
            <a:r>
              <a:rPr lang="en-US" sz="1100" dirty="0"/>
              <a:t>/2014/dec/12/how-whale-poo-is-connected-to-climate-and-our-lives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https://</a:t>
            </a:r>
            <a:r>
              <a:rPr lang="en-US" sz="1100" dirty="0" err="1"/>
              <a:t>www.bbc.com</a:t>
            </a:r>
            <a:r>
              <a:rPr lang="en-US" sz="1100" dirty="0"/>
              <a:t>/future/article/20210119-why-saving-whales-can-help-fight-climate-change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9</a:t>
            </a:fld>
            <a:endParaRPr lang="en-US" dirty="0"/>
          </a:p>
        </p:txBody>
      </p:sp>
    </p:spTree>
    <p:extLst>
      <p:ext uri="{BB962C8B-B14F-4D97-AF65-F5344CB8AC3E}">
        <p14:creationId xmlns:p14="http://schemas.microsoft.com/office/powerpoint/2010/main" val="132104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b="1" dirty="0">
              <a:solidFill>
                <a:srgbClr val="175EAA"/>
              </a:solidFill>
            </a:endParaRPr>
          </a:p>
          <a:p>
            <a:pPr>
              <a:defRPr/>
            </a:pPr>
            <a:r>
              <a:rPr lang="en-US" b="1" dirty="0">
                <a:solidFill>
                  <a:srgbClr val="175EAA"/>
                </a:solidFill>
              </a:rPr>
              <a:t>Key points:</a:t>
            </a:r>
          </a:p>
          <a:p>
            <a:pPr>
              <a:defRPr/>
            </a:pPr>
            <a:endParaRPr lang="en-US" b="1" dirty="0">
              <a:solidFill>
                <a:srgbClr val="175EAA"/>
              </a:solidFill>
            </a:endParaRPr>
          </a:p>
          <a:p>
            <a:pPr marL="171450" indent="-171450">
              <a:buFont typeface="Arial" panose="020B0604020202020204" pitchFamily="34" charset="0"/>
              <a:buChar char="•"/>
              <a:defRPr/>
            </a:pPr>
            <a:r>
              <a:rPr lang="en-US" b="0" dirty="0">
                <a:solidFill>
                  <a:srgbClr val="175EAA"/>
                </a:solidFill>
              </a:rPr>
              <a:t>Phytoplankton removes CO from atmosphere through photosynthesis.</a:t>
            </a:r>
          </a:p>
          <a:p>
            <a:pPr marL="171450" indent="-171450">
              <a:buFont typeface="Arial" panose="020B0604020202020204" pitchFamily="34" charset="0"/>
              <a:buChar char="•"/>
              <a:defRPr/>
            </a:pPr>
            <a:r>
              <a:rPr lang="en-NZ" sz="1200" b="0" i="0" u="none" strike="noStrike" kern="1200" dirty="0">
                <a:solidFill>
                  <a:schemeClr val="tx1"/>
                </a:solidFill>
                <a:effectLst/>
                <a:latin typeface="MetaPro-Normal"/>
                <a:ea typeface="+mn-ea"/>
                <a:cs typeface="MetaPro-Normal"/>
              </a:rPr>
              <a:t>Uneaten phytoplankton eventually die and sink transferring the carbon to the deep sea.</a:t>
            </a:r>
          </a:p>
          <a:p>
            <a:pPr marL="171450" indent="-171450">
              <a:buFont typeface="Arial" panose="020B0604020202020204" pitchFamily="34" charset="0"/>
              <a:buChar char="•"/>
              <a:defRPr/>
            </a:pPr>
            <a:r>
              <a:rPr lang="en-NZ" sz="1200" b="0" i="0" u="none" strike="noStrike" kern="1200" dirty="0">
                <a:solidFill>
                  <a:schemeClr val="tx1"/>
                </a:solidFill>
                <a:effectLst/>
                <a:latin typeface="MetaPro-Normal"/>
                <a:ea typeface="+mn-ea"/>
              </a:rPr>
              <a:t>Phytoplankton need iron to thrive.</a:t>
            </a:r>
          </a:p>
          <a:p>
            <a:pPr marL="171450" indent="-171450">
              <a:buFont typeface="Arial" panose="020B0604020202020204" pitchFamily="34" charset="0"/>
              <a:buChar char="•"/>
              <a:defRPr/>
            </a:pPr>
            <a:r>
              <a:rPr lang="en-US" b="0" dirty="0">
                <a:solidFill>
                  <a:srgbClr val="175EAA"/>
                </a:solidFill>
              </a:rPr>
              <a:t>The concentration of iron in whale </a:t>
            </a:r>
            <a:r>
              <a:rPr lang="en-US" b="0" dirty="0" err="1">
                <a:solidFill>
                  <a:srgbClr val="175EAA"/>
                </a:solidFill>
              </a:rPr>
              <a:t>faeces</a:t>
            </a:r>
            <a:r>
              <a:rPr lang="en-US" b="0" dirty="0">
                <a:solidFill>
                  <a:srgbClr val="175EAA"/>
                </a:solidFill>
              </a:rPr>
              <a:t> is more than 10 million times higher than seawater concentrations. </a:t>
            </a:r>
          </a:p>
          <a:p>
            <a:pPr marL="171450" indent="-171450">
              <a:buFont typeface="Arial" panose="020B0604020202020204" pitchFamily="34" charset="0"/>
              <a:buChar char="•"/>
              <a:defRPr/>
            </a:pPr>
            <a:r>
              <a:rPr lang="en-US" b="0" dirty="0">
                <a:solidFill>
                  <a:srgbClr val="175EAA"/>
                </a:solidFill>
              </a:rPr>
              <a:t>So whale poop acts as a </a:t>
            </a:r>
            <a:r>
              <a:rPr lang="en-US" b="0" dirty="0" err="1">
                <a:solidFill>
                  <a:srgbClr val="175EAA"/>
                </a:solidFill>
              </a:rPr>
              <a:t>fertiliser</a:t>
            </a:r>
            <a:r>
              <a:rPr lang="en-US" b="0" dirty="0">
                <a:solidFill>
                  <a:srgbClr val="175EAA"/>
                </a:solidFill>
              </a:rPr>
              <a:t> that increases phytoplankton growth, leading to a more productive ecosystem and enhanced atmospheric carbon dioxide removal.</a:t>
            </a:r>
          </a:p>
          <a:p>
            <a:pPr marL="171450" indent="-171450">
              <a:buFont typeface="Arial" panose="020B0604020202020204" pitchFamily="34" charset="0"/>
              <a:buChar char="•"/>
              <a:defRPr/>
            </a:pPr>
            <a:endParaRPr lang="en-US" b="0" dirty="0">
              <a:solidFill>
                <a:srgbClr val="175EAA"/>
              </a:solidFil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10</a:t>
            </a:fld>
            <a:endParaRPr lang="en-US" dirty="0"/>
          </a:p>
        </p:txBody>
      </p:sp>
    </p:spTree>
    <p:extLst>
      <p:ext uri="{BB962C8B-B14F-4D97-AF65-F5344CB8AC3E}">
        <p14:creationId xmlns:p14="http://schemas.microsoft.com/office/powerpoint/2010/main" val="4219129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etaPro-Normal"/>
                <a:ea typeface="+mn-ea"/>
                <a:cs typeface="MetaPro-Normal"/>
              </a:rPr>
              <a:t>Facts from: https://</a:t>
            </a:r>
            <a:r>
              <a:rPr lang="en-US" sz="1200" kern="1200" baseline="0" dirty="0" err="1">
                <a:solidFill>
                  <a:schemeClr val="tx1"/>
                </a:solidFill>
                <a:effectLst/>
                <a:latin typeface="MetaPro-Normal"/>
                <a:ea typeface="+mn-ea"/>
                <a:cs typeface="MetaPro-Normal"/>
              </a:rPr>
              <a:t>www.msc.org</a:t>
            </a:r>
            <a:r>
              <a:rPr lang="en-US" sz="1200" kern="1200" baseline="0" dirty="0">
                <a:solidFill>
                  <a:schemeClr val="tx1"/>
                </a:solidFill>
                <a:effectLst/>
                <a:latin typeface="MetaPro-Normal"/>
                <a:ea typeface="+mn-ea"/>
                <a:cs typeface="MetaPro-Normal"/>
              </a:rPr>
              <a:t>/what-we-are-doing/oceans-at-risk/climate-change-and-fishing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etaPro-Normal"/>
                <a:ea typeface="+mn-ea"/>
                <a:cs typeface="MetaPro-Normal"/>
              </a:rPr>
              <a:t>Maps from: https://</a:t>
            </a:r>
            <a:r>
              <a:rPr lang="en-US" sz="1200" kern="1200" baseline="0" dirty="0" err="1">
                <a:solidFill>
                  <a:schemeClr val="tx1"/>
                </a:solidFill>
                <a:effectLst/>
                <a:latin typeface="MetaPro-Normal"/>
                <a:ea typeface="+mn-ea"/>
                <a:cs typeface="MetaPro-Normal"/>
              </a:rPr>
              <a:t>www.moanaproject.org</a:t>
            </a:r>
            <a:r>
              <a:rPr lang="en-US" sz="1200" kern="1200" baseline="0" dirty="0">
                <a:solidFill>
                  <a:schemeClr val="tx1"/>
                </a:solidFill>
                <a:effectLst/>
                <a:latin typeface="MetaPro-Normal"/>
                <a:ea typeface="+mn-ea"/>
                <a:cs typeface="MetaPro-Normal"/>
              </a:rPr>
              <a:t>/marine-heatwave-forecast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NZ" sz="1200" b="0" i="0" u="none" strike="noStrike" kern="1200" dirty="0">
                <a:solidFill>
                  <a:schemeClr val="tx1"/>
                </a:solidFill>
                <a:effectLst/>
                <a:latin typeface="MetaPro-Normal"/>
                <a:ea typeface="+mn-ea"/>
                <a:cs typeface="MetaPro-Normal"/>
              </a:rPr>
              <a:t>A marine heatwave is an extended period of extremely warm ocean temperatures (the scientific definition of a marine heatwave is when seawater temperatures are warmer than the 90</a:t>
            </a:r>
            <a:r>
              <a:rPr lang="en-NZ" sz="1200" b="0" i="0" u="none" strike="noStrike" kern="1200" baseline="30000" dirty="0">
                <a:solidFill>
                  <a:schemeClr val="tx1"/>
                </a:solidFill>
                <a:effectLst/>
                <a:latin typeface="MetaPro-Normal"/>
                <a:ea typeface="+mn-ea"/>
                <a:cs typeface="MetaPro-Normal"/>
              </a:rPr>
              <a:t>th</a:t>
            </a:r>
            <a:r>
              <a:rPr lang="en-NZ" sz="1200" b="0" i="0" u="none" strike="noStrike" kern="1200" dirty="0">
                <a:solidFill>
                  <a:schemeClr val="tx1"/>
                </a:solidFill>
                <a:effectLst/>
                <a:latin typeface="MetaPro-Normal"/>
                <a:ea typeface="+mn-ea"/>
                <a:cs typeface="MetaPro-Normal"/>
              </a:rPr>
              <a:t> percentile of the local long-term (25-year) average for at least five consecutive days)</a:t>
            </a:r>
            <a:r>
              <a:rPr lang="en-NZ" sz="1200" b="0" i="0" u="none" strike="noStrike" kern="1200" baseline="30000" dirty="0">
                <a:solidFill>
                  <a:schemeClr val="tx1"/>
                </a:solidFill>
                <a:effectLst/>
                <a:latin typeface="MetaPro-Normal"/>
                <a:ea typeface="+mn-ea"/>
                <a:cs typeface="MetaPro-Normal"/>
                <a:hlinkClick r:id="rId3"/>
              </a:rPr>
              <a:t>1</a:t>
            </a:r>
            <a:r>
              <a:rPr lang="en-NZ" sz="1200" b="0" i="0" u="none" strike="noStrike" kern="1200" dirty="0">
                <a:solidFill>
                  <a:schemeClr val="tx1"/>
                </a:solidFill>
                <a:effectLst/>
                <a:latin typeface="MetaPro-Normal"/>
                <a:ea typeface="+mn-ea"/>
                <a:cs typeface="MetaPro-Normal"/>
              </a:rPr>
              <a:t>. As climate change affects our oceans, marine heatwaves are expected to become more frequent, intense and longer lasting. Our ocean life around New Zealand has evolved to thrive in cooler seas and marine heatwaves can have devastating effects on local ecosystems. They also pose a threat to aquaculture and fisheries, New Zealand industries worth more than $4 billion annually.</a:t>
            </a:r>
            <a:endParaRPr lang="en-US" sz="120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etaPro-Normal"/>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11</a:t>
            </a:fld>
            <a:endParaRPr lang="en-US" dirty="0"/>
          </a:p>
        </p:txBody>
      </p:sp>
    </p:spTree>
    <p:extLst>
      <p:ext uri="{BB962C8B-B14F-4D97-AF65-F5344CB8AC3E}">
        <p14:creationId xmlns:p14="http://schemas.microsoft.com/office/powerpoint/2010/main" val="320481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1"/>
            <a:ext cx="7772400" cy="1102519"/>
          </a:xfrm>
          <a:prstGeom prst="rect">
            <a:avLst/>
          </a:prstGeom>
        </p:spPr>
        <p:txBody>
          <a:body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7" name="Title 1"/>
          <p:cNvSpPr txBox="1">
            <a:spLocks/>
          </p:cNvSpPr>
          <p:nvPr userDrawn="1"/>
        </p:nvSpPr>
        <p:spPr>
          <a:xfrm>
            <a:off x="457200" y="205978"/>
            <a:ext cx="8229600" cy="627528"/>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AU" dirty="0"/>
              <a:t>Click to edit Master title style</a:t>
            </a:r>
            <a:endParaRPr lang="en-US" dirty="0"/>
          </a:p>
        </p:txBody>
      </p:sp>
    </p:spTree>
    <p:extLst>
      <p:ext uri="{BB962C8B-B14F-4D97-AF65-F5344CB8AC3E}">
        <p14:creationId xmlns:p14="http://schemas.microsoft.com/office/powerpoint/2010/main" val="271138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7528"/>
          </a:xfrm>
          <a:prstGeom prst="rect">
            <a:avLst/>
          </a:prstGeo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65965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7528"/>
          </a:xfrm>
          <a:prstGeom prst="rect">
            <a:avLst/>
          </a:prstGeo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16656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file://localhost/Users/rika/Dropbox/MSC%20Job/2020/MSC%20templates%20and%20graphics/FISH%20SWIRL/Rika%20final%20banner%20files/Rect%20Banner%20Fish%20Swirl%20SMALL.png"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Rect Banner Fish Swirl SMALL.png" descr="/Users/rika/Dropbox/MSC Job/2020/MSC templates and graphics/FISH SWIRL/Rika final banner files/Rect Banner Fish Swirl SMALL.png"/>
          <p:cNvPicPr>
            <a:picLocks noChangeAspect="1"/>
          </p:cNvPicPr>
          <p:nvPr userDrawn="1"/>
        </p:nvPicPr>
        <p:blipFill rotWithShape="1">
          <a:blip r:embed="rId5" r:link="rId6" cstate="screen">
            <a:extLst>
              <a:ext uri="{28A0092B-C50C-407E-A947-70E740481C1C}">
                <a14:useLocalDpi xmlns:a14="http://schemas.microsoft.com/office/drawing/2010/main"/>
              </a:ext>
            </a:extLst>
          </a:blip>
          <a:srcRect/>
          <a:stretch>
            <a:fillRect/>
          </a:stretch>
        </p:blipFill>
        <p:spPr>
          <a:xfrm>
            <a:off x="1734" y="-94079"/>
            <a:ext cx="9142275" cy="1058486"/>
          </a:xfrm>
          <a:prstGeom prst="rect">
            <a:avLst/>
          </a:prstGeom>
        </p:spPr>
      </p:pic>
      <p:sp>
        <p:nvSpPr>
          <p:cNvPr id="3" name="Text Placeholder 2"/>
          <p:cNvSpPr>
            <a:spLocks noGrp="1"/>
          </p:cNvSpPr>
          <p:nvPr>
            <p:ph type="body" idx="1"/>
          </p:nvPr>
        </p:nvSpPr>
        <p:spPr>
          <a:xfrm>
            <a:off x="457200" y="1200151"/>
            <a:ext cx="8229600" cy="3238035"/>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5" name="Picture 4">
            <a:extLst>
              <a:ext uri="{FF2B5EF4-FFF2-40B4-BE49-F238E27FC236}">
                <a16:creationId xmlns:a16="http://schemas.microsoft.com/office/drawing/2014/main" id="{6DF0374B-2671-ED4F-B917-5017B9ABFA8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4438186"/>
            <a:ext cx="8059479" cy="713049"/>
          </a:xfrm>
          <a:prstGeom prst="rect">
            <a:avLst/>
          </a:prstGeom>
        </p:spPr>
      </p:pic>
    </p:spTree>
    <p:extLst>
      <p:ext uri="{BB962C8B-B14F-4D97-AF65-F5344CB8AC3E}">
        <p14:creationId xmlns:p14="http://schemas.microsoft.com/office/powerpoint/2010/main" val="231604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sldNum="0" hdr="0" dt="0"/>
  <p:txStyles>
    <p:title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p:titleStyle>
    <p:body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300"/>
        </a:spcBef>
        <a:spcAft>
          <a:spcPts val="3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300"/>
        </a:spcBef>
        <a:spcAft>
          <a:spcPts val="3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M18HxXve3CM&amp;t=20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_Seabre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52939" y="165172"/>
            <a:ext cx="1382122" cy="993219"/>
          </a:xfrm>
          <a:prstGeom prst="rect">
            <a:avLst/>
          </a:prstGeom>
        </p:spPr>
      </p:pic>
      <p:pic>
        <p:nvPicPr>
          <p:cNvPr id="6" name="Picture 5" descr="White_Seabre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85277" y="-255157"/>
            <a:ext cx="1382122" cy="993219"/>
          </a:xfrm>
          <a:prstGeom prst="rect">
            <a:avLst/>
          </a:prstGeom>
        </p:spPr>
      </p:pic>
      <p:pic>
        <p:nvPicPr>
          <p:cNvPr id="13" name="Picture 12" descr="White_Seabre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780" y="0"/>
            <a:ext cx="1382122" cy="993219"/>
          </a:xfrm>
          <a:prstGeom prst="rect">
            <a:avLst/>
          </a:prstGeom>
        </p:spPr>
      </p:pic>
      <p:pic>
        <p:nvPicPr>
          <p:cNvPr id="14" name="Picture 13" descr="White_Seabre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583" y="-331438"/>
            <a:ext cx="1382122" cy="993219"/>
          </a:xfrm>
          <a:prstGeom prst="rect">
            <a:avLst/>
          </a:prstGeom>
        </p:spPr>
      </p:pic>
      <p:pic>
        <p:nvPicPr>
          <p:cNvPr id="11" name="Picture 10" descr="MSCI_NZSCHOOLSLOGO_WIDE_RGB_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7699" y="1158391"/>
            <a:ext cx="4724400" cy="1472686"/>
          </a:xfrm>
          <a:prstGeom prst="rect">
            <a:avLst/>
          </a:prstGeom>
        </p:spPr>
      </p:pic>
      <p:sp>
        <p:nvSpPr>
          <p:cNvPr id="2" name="TextBox 1">
            <a:extLst>
              <a:ext uri="{FF2B5EF4-FFF2-40B4-BE49-F238E27FC236}">
                <a16:creationId xmlns:a16="http://schemas.microsoft.com/office/drawing/2014/main" id="{46804290-34A3-964C-AA7F-CFFE6410DE6E}"/>
              </a:ext>
            </a:extLst>
          </p:cNvPr>
          <p:cNvSpPr txBox="1"/>
          <p:nvPr/>
        </p:nvSpPr>
        <p:spPr>
          <a:xfrm>
            <a:off x="152400" y="2971800"/>
            <a:ext cx="8814999" cy="707886"/>
          </a:xfrm>
          <a:prstGeom prst="rect">
            <a:avLst/>
          </a:prstGeom>
          <a:noFill/>
        </p:spPr>
        <p:txBody>
          <a:bodyPr wrap="square" rtlCol="0">
            <a:spAutoFit/>
          </a:bodyPr>
          <a:lstStyle/>
          <a:p>
            <a:pPr algn="ctr"/>
            <a:r>
              <a:rPr lang="en-US" sz="4000" dirty="0">
                <a:solidFill>
                  <a:srgbClr val="00B194"/>
                </a:solidFill>
              </a:rPr>
              <a:t>CLIMATE &amp; OCEAN</a:t>
            </a:r>
          </a:p>
        </p:txBody>
      </p:sp>
    </p:spTree>
    <p:extLst>
      <p:ext uri="{BB962C8B-B14F-4D97-AF65-F5344CB8AC3E}">
        <p14:creationId xmlns:p14="http://schemas.microsoft.com/office/powerpoint/2010/main" val="1348486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223" y="1074425"/>
            <a:ext cx="328617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CLIMATE AND OCEAN</a:t>
            </a:r>
            <a:br>
              <a:rPr lang="en-US" dirty="0">
                <a:latin typeface="Arial Narrow"/>
                <a:cs typeface="Arial Narrow"/>
              </a:rPr>
            </a:br>
            <a:r>
              <a:rPr lang="en-US" sz="2400" dirty="0">
                <a:latin typeface="Arial Narrow"/>
                <a:cs typeface="Arial Narrow"/>
              </a:rPr>
              <a:t>Focusing Question: What role does marine life play in climate &amp; climate change?</a:t>
            </a:r>
          </a:p>
        </p:txBody>
      </p:sp>
      <p:pic>
        <p:nvPicPr>
          <p:cNvPr id="3" name="Picture 2" descr="A whale swimming in the water&#10;&#10;Description automatically generated with low confidence">
            <a:extLst>
              <a:ext uri="{FF2B5EF4-FFF2-40B4-BE49-F238E27FC236}">
                <a16:creationId xmlns:a16="http://schemas.microsoft.com/office/drawing/2014/main" id="{756F21C6-A750-454F-861A-84CFD63855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543345" y="1599613"/>
            <a:ext cx="3423432" cy="2521826"/>
          </a:xfrm>
          <a:prstGeom prst="rect">
            <a:avLst/>
          </a:prstGeom>
        </p:spPr>
      </p:pic>
      <p:sp>
        <p:nvSpPr>
          <p:cNvPr id="15" name="Left Arrow 14">
            <a:extLst>
              <a:ext uri="{FF2B5EF4-FFF2-40B4-BE49-F238E27FC236}">
                <a16:creationId xmlns:a16="http://schemas.microsoft.com/office/drawing/2014/main" id="{FB9C3EE4-42B4-364B-831C-93368E805320}"/>
              </a:ext>
            </a:extLst>
          </p:cNvPr>
          <p:cNvSpPr/>
          <p:nvPr/>
        </p:nvSpPr>
        <p:spPr>
          <a:xfrm>
            <a:off x="2192868" y="3687354"/>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Left Arrow 14">
            <a:extLst>
              <a:ext uri="{FF2B5EF4-FFF2-40B4-BE49-F238E27FC236}">
                <a16:creationId xmlns:a16="http://schemas.microsoft.com/office/drawing/2014/main" id="{2D291D27-35CB-B543-971F-CB4D08943CA2}"/>
              </a:ext>
            </a:extLst>
          </p:cNvPr>
          <p:cNvSpPr/>
          <p:nvPr/>
        </p:nvSpPr>
        <p:spPr>
          <a:xfrm rot="9271793">
            <a:off x="624204" y="1854977"/>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Left Arrow 14">
            <a:extLst>
              <a:ext uri="{FF2B5EF4-FFF2-40B4-BE49-F238E27FC236}">
                <a16:creationId xmlns:a16="http://schemas.microsoft.com/office/drawing/2014/main" id="{5FC2D336-6432-EF4F-8BF3-DB96C2E4F570}"/>
              </a:ext>
            </a:extLst>
          </p:cNvPr>
          <p:cNvSpPr/>
          <p:nvPr/>
        </p:nvSpPr>
        <p:spPr>
          <a:xfrm rot="12257948">
            <a:off x="4273157" y="1427615"/>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A picture containing icon&#10;&#10;Description automatically generated">
            <a:extLst>
              <a:ext uri="{FF2B5EF4-FFF2-40B4-BE49-F238E27FC236}">
                <a16:creationId xmlns:a16="http://schemas.microsoft.com/office/drawing/2014/main" id="{F7CC9729-F8C8-5343-AEB5-6CBEB9C269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72644" y="1039164"/>
            <a:ext cx="892386" cy="892386"/>
          </a:xfrm>
          <a:prstGeom prst="rect">
            <a:avLst/>
          </a:prstGeom>
        </p:spPr>
      </p:pic>
      <p:pic>
        <p:nvPicPr>
          <p:cNvPr id="28" name="Picture 27" descr="A picture containing shape&#10;&#10;Description automatically generated">
            <a:extLst>
              <a:ext uri="{FF2B5EF4-FFF2-40B4-BE49-F238E27FC236}">
                <a16:creationId xmlns:a16="http://schemas.microsoft.com/office/drawing/2014/main" id="{375C7674-D00D-C144-9CCF-BF1DADC2D9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3997" y="3137824"/>
            <a:ext cx="630884" cy="630884"/>
          </a:xfrm>
          <a:prstGeom prst="rect">
            <a:avLst/>
          </a:prstGeom>
        </p:spPr>
      </p:pic>
      <p:pic>
        <p:nvPicPr>
          <p:cNvPr id="29" name="Picture 28" descr="Icon&#10;&#10;Description automatically generated">
            <a:extLst>
              <a:ext uri="{FF2B5EF4-FFF2-40B4-BE49-F238E27FC236}">
                <a16:creationId xmlns:a16="http://schemas.microsoft.com/office/drawing/2014/main" id="{1025A725-04D8-CF48-85EB-401D9D9124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6370" y="3140448"/>
            <a:ext cx="569866" cy="569866"/>
          </a:xfrm>
          <a:prstGeom prst="rect">
            <a:avLst/>
          </a:prstGeom>
        </p:spPr>
      </p:pic>
      <p:pic>
        <p:nvPicPr>
          <p:cNvPr id="30" name="Picture 29" descr="A picture containing shape&#10;&#10;Description automatically generated">
            <a:extLst>
              <a:ext uri="{FF2B5EF4-FFF2-40B4-BE49-F238E27FC236}">
                <a16:creationId xmlns:a16="http://schemas.microsoft.com/office/drawing/2014/main" id="{7C17B922-783C-7844-A048-D47111DF8E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6743" y="4035050"/>
            <a:ext cx="569866" cy="569866"/>
          </a:xfrm>
          <a:prstGeom prst="rect">
            <a:avLst/>
          </a:prstGeom>
        </p:spPr>
      </p:pic>
      <p:pic>
        <p:nvPicPr>
          <p:cNvPr id="31" name="Picture 30" descr="Icon&#10;&#10;Description automatically generated">
            <a:extLst>
              <a:ext uri="{FF2B5EF4-FFF2-40B4-BE49-F238E27FC236}">
                <a16:creationId xmlns:a16="http://schemas.microsoft.com/office/drawing/2014/main" id="{D4056515-4F62-7E41-8089-A2875D6A4F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3554454">
            <a:off x="1398929" y="3739794"/>
            <a:ext cx="722266" cy="722266"/>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id="{CFCFC5F3-FC3A-3C46-9DF9-A4696CA2D0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4131" y="3925688"/>
            <a:ext cx="569866" cy="569866"/>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A6788118-70FB-404A-9EC8-F4B1FE20D85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3515665" y="852258"/>
            <a:ext cx="1079292" cy="1079292"/>
          </a:xfrm>
          <a:prstGeom prst="rect">
            <a:avLst/>
          </a:prstGeom>
        </p:spPr>
      </p:pic>
      <p:pic>
        <p:nvPicPr>
          <p:cNvPr id="35" name="Picture 34" descr="Logo, icon&#10;&#10;Description automatically generated">
            <a:extLst>
              <a:ext uri="{FF2B5EF4-FFF2-40B4-BE49-F238E27FC236}">
                <a16:creationId xmlns:a16="http://schemas.microsoft.com/office/drawing/2014/main" id="{482E91FE-CA8E-2C4B-9B49-5038056A6A1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0655907">
            <a:off x="4427504" y="3226756"/>
            <a:ext cx="1079292" cy="1079292"/>
          </a:xfrm>
          <a:prstGeom prst="rect">
            <a:avLst/>
          </a:prstGeom>
        </p:spPr>
      </p:pic>
      <p:pic>
        <p:nvPicPr>
          <p:cNvPr id="37" name="Picture 36" descr="A picture containing icon&#10;&#10;Description automatically generated">
            <a:extLst>
              <a:ext uri="{FF2B5EF4-FFF2-40B4-BE49-F238E27FC236}">
                <a16:creationId xmlns:a16="http://schemas.microsoft.com/office/drawing/2014/main" id="{C7C6EE54-CA22-3843-B82E-4C8253B2316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945126">
            <a:off x="3269576" y="1393730"/>
            <a:ext cx="1185385" cy="1185385"/>
          </a:xfrm>
          <a:prstGeom prst="rect">
            <a:avLst/>
          </a:prstGeom>
        </p:spPr>
      </p:pic>
      <p:sp>
        <p:nvSpPr>
          <p:cNvPr id="38" name="TextBox 37">
            <a:extLst>
              <a:ext uri="{FF2B5EF4-FFF2-40B4-BE49-F238E27FC236}">
                <a16:creationId xmlns:a16="http://schemas.microsoft.com/office/drawing/2014/main" id="{A9B93276-8314-8844-B520-E517B25B87B3}"/>
              </a:ext>
            </a:extLst>
          </p:cNvPr>
          <p:cNvSpPr txBox="1"/>
          <p:nvPr/>
        </p:nvSpPr>
        <p:spPr>
          <a:xfrm>
            <a:off x="5632919" y="3677639"/>
            <a:ext cx="1290931" cy="369332"/>
          </a:xfrm>
          <a:prstGeom prst="rect">
            <a:avLst/>
          </a:prstGeom>
          <a:noFill/>
        </p:spPr>
        <p:txBody>
          <a:bodyPr wrap="none" rtlCol="0">
            <a:spAutoFit/>
          </a:bodyPr>
          <a:lstStyle/>
          <a:p>
            <a:r>
              <a:rPr lang="en-US" dirty="0">
                <a:solidFill>
                  <a:schemeClr val="bg1"/>
                </a:solidFill>
              </a:rPr>
              <a:t>Whales Poo</a:t>
            </a:r>
          </a:p>
        </p:txBody>
      </p:sp>
      <p:sp>
        <p:nvSpPr>
          <p:cNvPr id="39" name="TextBox 38">
            <a:extLst>
              <a:ext uri="{FF2B5EF4-FFF2-40B4-BE49-F238E27FC236}">
                <a16:creationId xmlns:a16="http://schemas.microsoft.com/office/drawing/2014/main" id="{A9BDFC4C-AC23-1243-983D-843F51294116}"/>
              </a:ext>
            </a:extLst>
          </p:cNvPr>
          <p:cNvSpPr txBox="1"/>
          <p:nvPr/>
        </p:nvSpPr>
        <p:spPr>
          <a:xfrm>
            <a:off x="2857086" y="1923184"/>
            <a:ext cx="540148" cy="369332"/>
          </a:xfrm>
          <a:prstGeom prst="rect">
            <a:avLst/>
          </a:prstGeom>
          <a:noFill/>
        </p:spPr>
        <p:txBody>
          <a:bodyPr wrap="none" rtlCol="0">
            <a:spAutoFit/>
          </a:bodyPr>
          <a:lstStyle/>
          <a:p>
            <a:r>
              <a:rPr lang="en-US" dirty="0"/>
              <a:t>Krill</a:t>
            </a:r>
          </a:p>
        </p:txBody>
      </p:sp>
      <p:sp>
        <p:nvSpPr>
          <p:cNvPr id="40" name="TextBox 39">
            <a:extLst>
              <a:ext uri="{FF2B5EF4-FFF2-40B4-BE49-F238E27FC236}">
                <a16:creationId xmlns:a16="http://schemas.microsoft.com/office/drawing/2014/main" id="{BA683CFC-C137-A44E-89B4-B6CC36132205}"/>
              </a:ext>
            </a:extLst>
          </p:cNvPr>
          <p:cNvSpPr txBox="1"/>
          <p:nvPr/>
        </p:nvSpPr>
        <p:spPr>
          <a:xfrm>
            <a:off x="-720" y="3677016"/>
            <a:ext cx="1551259" cy="369332"/>
          </a:xfrm>
          <a:prstGeom prst="rect">
            <a:avLst/>
          </a:prstGeom>
          <a:noFill/>
        </p:spPr>
        <p:txBody>
          <a:bodyPr wrap="none" rtlCol="0">
            <a:spAutoFit/>
          </a:bodyPr>
          <a:lstStyle/>
          <a:p>
            <a:r>
              <a:rPr lang="en-US" dirty="0"/>
              <a:t>Phytoplankton</a:t>
            </a:r>
          </a:p>
        </p:txBody>
      </p:sp>
      <p:sp>
        <p:nvSpPr>
          <p:cNvPr id="41" name="TextBox 40">
            <a:extLst>
              <a:ext uri="{FF2B5EF4-FFF2-40B4-BE49-F238E27FC236}">
                <a16:creationId xmlns:a16="http://schemas.microsoft.com/office/drawing/2014/main" id="{DBC09AE7-56C6-9146-B1F6-FDC47DF62690}"/>
              </a:ext>
            </a:extLst>
          </p:cNvPr>
          <p:cNvSpPr txBox="1"/>
          <p:nvPr/>
        </p:nvSpPr>
        <p:spPr>
          <a:xfrm>
            <a:off x="1393876" y="2629396"/>
            <a:ext cx="3737113" cy="646331"/>
          </a:xfrm>
          <a:prstGeom prst="rect">
            <a:avLst/>
          </a:prstGeom>
          <a:solidFill>
            <a:schemeClr val="accent1">
              <a:lumMod val="20000"/>
              <a:lumOff val="80000"/>
              <a:alpha val="50136"/>
            </a:schemeClr>
          </a:solidFill>
          <a:ln>
            <a:solidFill>
              <a:schemeClr val="accent1">
                <a:shade val="95000"/>
                <a:satMod val="105000"/>
                <a:alpha val="20731"/>
              </a:schemeClr>
            </a:solidFill>
          </a:ln>
        </p:spPr>
        <p:txBody>
          <a:bodyPr wrap="none" rtlCol="0">
            <a:spAutoFit/>
          </a:bodyPr>
          <a:lstStyle/>
          <a:p>
            <a:pPr algn="ctr"/>
            <a:r>
              <a:rPr lang="en-US" dirty="0">
                <a:solidFill>
                  <a:srgbClr val="00B194"/>
                </a:solidFill>
                <a:latin typeface="Arial" panose="020B0604020202020204" pitchFamily="34" charset="0"/>
                <a:cs typeface="Arial" panose="020B0604020202020204" pitchFamily="34" charset="0"/>
              </a:rPr>
              <a:t>HOW DOES THIS RELATE TO </a:t>
            </a:r>
          </a:p>
          <a:p>
            <a:pPr algn="ctr"/>
            <a:r>
              <a:rPr lang="en-US" dirty="0">
                <a:solidFill>
                  <a:srgbClr val="00B194"/>
                </a:solidFill>
                <a:latin typeface="Arial" panose="020B0604020202020204" pitchFamily="34" charset="0"/>
                <a:cs typeface="Arial" panose="020B0604020202020204" pitchFamily="34" charset="0"/>
              </a:rPr>
              <a:t>CLIMATE &amp; CLIMATE CHANGE?</a:t>
            </a:r>
          </a:p>
        </p:txBody>
      </p:sp>
    </p:spTree>
    <p:extLst>
      <p:ext uri="{BB962C8B-B14F-4D97-AF65-F5344CB8AC3E}">
        <p14:creationId xmlns:p14="http://schemas.microsoft.com/office/powerpoint/2010/main" val="15084782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222" y="977392"/>
            <a:ext cx="3099377" cy="3169925"/>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a:spcBef>
                <a:spcPts val="300"/>
              </a:spcBef>
              <a:spcAft>
                <a:spcPts val="300"/>
              </a:spcAft>
            </a:pPr>
            <a:r>
              <a:rPr lang="en-US" sz="2400" dirty="0">
                <a:solidFill>
                  <a:srgbClr val="175EAA"/>
                </a:solidFill>
                <a:latin typeface="Arial Narrow"/>
                <a:cs typeface="Arial Narrow"/>
              </a:rPr>
              <a:t>Marine heatwaves have increased by around 50%</a:t>
            </a:r>
          </a:p>
          <a:p>
            <a:pPr>
              <a:spcBef>
                <a:spcPts val="300"/>
              </a:spcBef>
              <a:spcAft>
                <a:spcPts val="300"/>
              </a:spcAft>
            </a:pPr>
            <a:r>
              <a:rPr lang="en-US" sz="2400" dirty="0">
                <a:solidFill>
                  <a:srgbClr val="175EAA"/>
                </a:solidFill>
                <a:latin typeface="Arial Narrow"/>
                <a:cs typeface="Arial Narrow"/>
              </a:rPr>
              <a:t>Ocean temperatures are expected to increase by 1-4% by 2100</a:t>
            </a: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CLIMATE AND OCEAN</a:t>
            </a:r>
            <a:br>
              <a:rPr lang="en-US" dirty="0">
                <a:latin typeface="Arial Narrow"/>
                <a:cs typeface="Arial Narrow"/>
              </a:rPr>
            </a:br>
            <a:r>
              <a:rPr lang="en-US" sz="2400" dirty="0">
                <a:latin typeface="Arial Narrow"/>
                <a:cs typeface="Arial Narrow"/>
              </a:rPr>
              <a:t>Focusing Question: How does climate change affect the ocean?</a:t>
            </a:r>
          </a:p>
        </p:txBody>
      </p:sp>
      <p:pic>
        <p:nvPicPr>
          <p:cNvPr id="3" name="Picture 2">
            <a:extLst>
              <a:ext uri="{FF2B5EF4-FFF2-40B4-BE49-F238E27FC236}">
                <a16:creationId xmlns:a16="http://schemas.microsoft.com/office/drawing/2014/main" id="{A1EA1C37-7704-174D-B675-1EF557F2A3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74425" y="977392"/>
            <a:ext cx="5981251" cy="3530100"/>
          </a:xfrm>
          <a:prstGeom prst="rect">
            <a:avLst/>
          </a:prstGeom>
        </p:spPr>
      </p:pic>
      <p:sp>
        <p:nvSpPr>
          <p:cNvPr id="14" name="TextBox 13">
            <a:extLst>
              <a:ext uri="{FF2B5EF4-FFF2-40B4-BE49-F238E27FC236}">
                <a16:creationId xmlns:a16="http://schemas.microsoft.com/office/drawing/2014/main" id="{97724813-6687-AB48-817C-381F45A68DA9}"/>
              </a:ext>
            </a:extLst>
          </p:cNvPr>
          <p:cNvSpPr txBox="1"/>
          <p:nvPr/>
        </p:nvSpPr>
        <p:spPr>
          <a:xfrm rot="16200000">
            <a:off x="7728705" y="1623079"/>
            <a:ext cx="2447599" cy="369332"/>
          </a:xfrm>
          <a:prstGeom prst="rect">
            <a:avLst/>
          </a:prstGeom>
          <a:noFill/>
        </p:spPr>
        <p:txBody>
          <a:bodyPr wrap="square">
            <a:spAutoFit/>
          </a:bodyPr>
          <a:lstStyle/>
          <a:p>
            <a:pPr marL="0" indent="0">
              <a:spcBef>
                <a:spcPts val="300"/>
              </a:spcBef>
              <a:spcAft>
                <a:spcPts val="300"/>
              </a:spcAft>
              <a:buNone/>
            </a:pPr>
            <a:r>
              <a:rPr lang="en-US" sz="1800" dirty="0">
                <a:solidFill>
                  <a:srgbClr val="009AC7"/>
                </a:solidFill>
                <a:latin typeface="Arial Narrow"/>
                <a:cs typeface="Arial Narrow"/>
              </a:rPr>
              <a:t>Source: Moana Project</a:t>
            </a:r>
          </a:p>
        </p:txBody>
      </p:sp>
    </p:spTree>
    <p:extLst>
      <p:ext uri="{BB962C8B-B14F-4D97-AF65-F5344CB8AC3E}">
        <p14:creationId xmlns:p14="http://schemas.microsoft.com/office/powerpoint/2010/main" val="571652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223" y="977392"/>
            <a:ext cx="2923200" cy="3169925"/>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1900" b="1" dirty="0">
                <a:solidFill>
                  <a:srgbClr val="00B6DE"/>
                </a:solidFill>
                <a:latin typeface="Arial Narrow"/>
                <a:cs typeface="Arial Narrow"/>
              </a:rPr>
              <a:t>HE PĀTAI / CONSIDER THIS</a:t>
            </a:r>
          </a:p>
          <a:p>
            <a:pPr>
              <a:spcBef>
                <a:spcPts val="300"/>
              </a:spcBef>
              <a:spcAft>
                <a:spcPts val="300"/>
              </a:spcAft>
            </a:pPr>
            <a:r>
              <a:rPr lang="en-US" sz="2400" dirty="0">
                <a:solidFill>
                  <a:srgbClr val="175EAA"/>
                </a:solidFill>
                <a:latin typeface="Arial Narrow"/>
                <a:cs typeface="Arial Narrow"/>
              </a:rPr>
              <a:t>Changing temperatures are affecting acidification leading to the loss of marine habitats and species</a:t>
            </a:r>
          </a:p>
          <a:p>
            <a:pPr marL="0" indent="0">
              <a:spcBef>
                <a:spcPts val="300"/>
              </a:spcBef>
              <a:spcAft>
                <a:spcPts val="300"/>
              </a:spcAft>
              <a:buNone/>
            </a:pPr>
            <a:endParaRPr lang="en-US" sz="2400" dirty="0">
              <a:solidFill>
                <a:srgbClr val="175EAA"/>
              </a:solidFill>
              <a:latin typeface="Arial Narrow"/>
              <a:cs typeface="Arial Narrow"/>
            </a:endParaRP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CLIMATE AND OCEAN</a:t>
            </a:r>
            <a:br>
              <a:rPr lang="en-US" dirty="0">
                <a:latin typeface="Arial Narrow"/>
                <a:cs typeface="Arial Narrow"/>
              </a:rPr>
            </a:br>
            <a:r>
              <a:rPr lang="en-US" sz="2400" dirty="0">
                <a:latin typeface="Arial Narrow"/>
                <a:cs typeface="Arial Narrow"/>
              </a:rPr>
              <a:t>Focusing Question: How does climate change affect the ocean?</a:t>
            </a:r>
          </a:p>
        </p:txBody>
      </p:sp>
      <p:sp>
        <p:nvSpPr>
          <p:cNvPr id="8" name="TextBox 7">
            <a:extLst>
              <a:ext uri="{FF2B5EF4-FFF2-40B4-BE49-F238E27FC236}">
                <a16:creationId xmlns:a16="http://schemas.microsoft.com/office/drawing/2014/main" id="{26259926-ACF9-A048-A249-9731EE8F97D3}"/>
              </a:ext>
            </a:extLst>
          </p:cNvPr>
          <p:cNvSpPr txBox="1"/>
          <p:nvPr/>
        </p:nvSpPr>
        <p:spPr>
          <a:xfrm rot="16200000">
            <a:off x="7728705" y="1623079"/>
            <a:ext cx="2447599" cy="369332"/>
          </a:xfrm>
          <a:prstGeom prst="rect">
            <a:avLst/>
          </a:prstGeom>
          <a:noFill/>
        </p:spPr>
        <p:txBody>
          <a:bodyPr wrap="square">
            <a:spAutoFit/>
          </a:bodyPr>
          <a:lstStyle/>
          <a:p>
            <a:pPr marL="0" indent="0">
              <a:spcBef>
                <a:spcPts val="300"/>
              </a:spcBef>
              <a:spcAft>
                <a:spcPts val="300"/>
              </a:spcAft>
              <a:buNone/>
            </a:pPr>
            <a:r>
              <a:rPr lang="en-US" sz="1800" dirty="0">
                <a:solidFill>
                  <a:srgbClr val="009AC7"/>
                </a:solidFill>
                <a:latin typeface="Arial Narrow"/>
                <a:cs typeface="Arial Narrow"/>
              </a:rPr>
              <a:t>Source: NIWA</a:t>
            </a:r>
          </a:p>
        </p:txBody>
      </p:sp>
      <p:pic>
        <p:nvPicPr>
          <p:cNvPr id="4" name="Picture 3" descr="Chart, scatter chart&#10;&#10;Description automatically generated">
            <a:extLst>
              <a:ext uri="{FF2B5EF4-FFF2-40B4-BE49-F238E27FC236}">
                <a16:creationId xmlns:a16="http://schemas.microsoft.com/office/drawing/2014/main" id="{56CE8A3A-9A8C-FB47-9776-BC47DB4958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6587" y="1123184"/>
            <a:ext cx="5755087" cy="3436371"/>
          </a:xfrm>
          <a:prstGeom prst="rect">
            <a:avLst/>
          </a:prstGeom>
        </p:spPr>
      </p:pic>
    </p:spTree>
    <p:extLst>
      <p:ext uri="{BB962C8B-B14F-4D97-AF65-F5344CB8AC3E}">
        <p14:creationId xmlns:p14="http://schemas.microsoft.com/office/powerpoint/2010/main" val="25688898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11459" y="1008634"/>
            <a:ext cx="3842327" cy="3485146"/>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a:spcBef>
                <a:spcPts val="300"/>
              </a:spcBef>
              <a:spcAft>
                <a:spcPts val="300"/>
              </a:spcAft>
            </a:pPr>
            <a:r>
              <a:rPr lang="en-US" sz="1900" dirty="0">
                <a:solidFill>
                  <a:srgbClr val="175EAA"/>
                </a:solidFill>
                <a:latin typeface="Arial Narrow"/>
                <a:cs typeface="Arial Narrow"/>
              </a:rPr>
              <a:t>Warming waters and shifting ocean currents are changing where marine creatures live, which can change an entire ecosystem</a:t>
            </a:r>
          </a:p>
          <a:p>
            <a:pPr>
              <a:spcBef>
                <a:spcPts val="300"/>
              </a:spcBef>
              <a:spcAft>
                <a:spcPts val="300"/>
              </a:spcAft>
            </a:pPr>
            <a:endParaRPr lang="en-US" sz="500" dirty="0">
              <a:solidFill>
                <a:srgbClr val="175EAA"/>
              </a:solidFill>
              <a:latin typeface="Arial Narrow"/>
              <a:cs typeface="Arial Narrow"/>
            </a:endParaRPr>
          </a:p>
          <a:p>
            <a:pPr>
              <a:spcBef>
                <a:spcPts val="300"/>
              </a:spcBef>
              <a:spcAft>
                <a:spcPts val="300"/>
              </a:spcAft>
            </a:pPr>
            <a:r>
              <a:rPr lang="en-US" sz="1900" dirty="0">
                <a:solidFill>
                  <a:srgbClr val="175EAA"/>
                </a:solidFill>
                <a:latin typeface="Arial Narrow"/>
                <a:cs typeface="Arial Narrow"/>
              </a:rPr>
              <a:t>As sea temperatures rise, many species are moving poleward</a:t>
            </a:r>
          </a:p>
          <a:p>
            <a:pPr>
              <a:spcBef>
                <a:spcPts val="300"/>
              </a:spcBef>
              <a:spcAft>
                <a:spcPts val="300"/>
              </a:spcAft>
            </a:pPr>
            <a:endParaRPr lang="en-US" sz="2400" dirty="0">
              <a:solidFill>
                <a:srgbClr val="175EAA"/>
              </a:solidFill>
              <a:latin typeface="Arial Narrow"/>
              <a:cs typeface="Arial Narrow"/>
            </a:endParaRPr>
          </a:p>
          <a:p>
            <a:pPr>
              <a:spcBef>
                <a:spcPts val="300"/>
              </a:spcBef>
              <a:spcAft>
                <a:spcPts val="300"/>
              </a:spcAft>
            </a:pPr>
            <a:endParaRPr lang="en-US" sz="2400" dirty="0">
              <a:solidFill>
                <a:srgbClr val="175EAA"/>
              </a:solidFill>
              <a:latin typeface="Arial Narrow"/>
              <a:cs typeface="Arial Narrow"/>
            </a:endParaRPr>
          </a:p>
          <a:p>
            <a:pPr marL="0" indent="0">
              <a:spcBef>
                <a:spcPts val="300"/>
              </a:spcBef>
              <a:spcAft>
                <a:spcPts val="300"/>
              </a:spcAft>
              <a:buNone/>
            </a:pPr>
            <a:endParaRPr lang="en-US" sz="2400" dirty="0">
              <a:solidFill>
                <a:srgbClr val="175EAA"/>
              </a:solidFill>
              <a:latin typeface="Arial Narrow"/>
              <a:cs typeface="Arial Narrow"/>
            </a:endParaRP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CLIMATE AND OCEAN</a:t>
            </a:r>
            <a:br>
              <a:rPr lang="en-US" dirty="0">
                <a:latin typeface="Arial Narrow"/>
                <a:cs typeface="Arial Narrow"/>
              </a:rPr>
            </a:br>
            <a:r>
              <a:rPr lang="en-US" sz="2400" dirty="0">
                <a:latin typeface="Arial Narrow"/>
                <a:cs typeface="Arial Narrow"/>
              </a:rPr>
              <a:t>Focusing Question: How does climate change affect marine life?</a:t>
            </a:r>
          </a:p>
        </p:txBody>
      </p:sp>
      <p:sp>
        <p:nvSpPr>
          <p:cNvPr id="8" name="TextBox 7">
            <a:extLst>
              <a:ext uri="{FF2B5EF4-FFF2-40B4-BE49-F238E27FC236}">
                <a16:creationId xmlns:a16="http://schemas.microsoft.com/office/drawing/2014/main" id="{26259926-ACF9-A048-A249-9731EE8F97D3}"/>
              </a:ext>
            </a:extLst>
          </p:cNvPr>
          <p:cNvSpPr txBox="1"/>
          <p:nvPr/>
        </p:nvSpPr>
        <p:spPr>
          <a:xfrm rot="16200000">
            <a:off x="7628827" y="2865851"/>
            <a:ext cx="2447599" cy="369332"/>
          </a:xfrm>
          <a:prstGeom prst="rect">
            <a:avLst/>
          </a:prstGeom>
          <a:noFill/>
        </p:spPr>
        <p:txBody>
          <a:bodyPr wrap="square">
            <a:spAutoFit/>
          </a:bodyPr>
          <a:lstStyle/>
          <a:p>
            <a:pPr marL="0" indent="0">
              <a:spcBef>
                <a:spcPts val="300"/>
              </a:spcBef>
              <a:spcAft>
                <a:spcPts val="300"/>
              </a:spcAft>
              <a:buNone/>
            </a:pPr>
            <a:r>
              <a:rPr lang="en-US" sz="1800" dirty="0">
                <a:solidFill>
                  <a:srgbClr val="009AC7"/>
                </a:solidFill>
                <a:latin typeface="Arial Narrow"/>
                <a:cs typeface="Arial Narrow"/>
              </a:rPr>
              <a:t>Source: Grose et al 2020</a:t>
            </a:r>
          </a:p>
        </p:txBody>
      </p:sp>
      <p:pic>
        <p:nvPicPr>
          <p:cNvPr id="3" name="Picture 2" descr="A picture containing diagram&#10;&#10;Description automatically generated">
            <a:extLst>
              <a:ext uri="{FF2B5EF4-FFF2-40B4-BE49-F238E27FC236}">
                <a16:creationId xmlns:a16="http://schemas.microsoft.com/office/drawing/2014/main" id="{667A83DC-70B7-2946-83BF-1D4C3CE24B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0500" y="977392"/>
            <a:ext cx="4574032" cy="3485146"/>
          </a:xfrm>
          <a:prstGeom prst="rect">
            <a:avLst/>
          </a:prstGeom>
        </p:spPr>
      </p:pic>
    </p:spTree>
    <p:extLst>
      <p:ext uri="{BB962C8B-B14F-4D97-AF65-F5344CB8AC3E}">
        <p14:creationId xmlns:p14="http://schemas.microsoft.com/office/powerpoint/2010/main" val="17649803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AEAFE-AD86-7746-AFF9-C4FF916B5644}"/>
              </a:ext>
            </a:extLst>
          </p:cNvPr>
          <p:cNvSpPr>
            <a:spLocks noGrp="1"/>
          </p:cNvSpPr>
          <p:nvPr>
            <p:ph sz="half" idx="1"/>
          </p:nvPr>
        </p:nvSpPr>
        <p:spPr>
          <a:xfrm>
            <a:off x="167195" y="1231392"/>
            <a:ext cx="8809609" cy="3318623"/>
          </a:xfrm>
        </p:spPr>
        <p:txBody>
          <a:bodyPr>
            <a:normAutofit fontScale="77500" lnSpcReduction="20000"/>
          </a:bodyPr>
          <a:lstStyle/>
          <a:p>
            <a:pPr marL="0" indent="0">
              <a:buNone/>
            </a:pPr>
            <a:r>
              <a:rPr lang="en-US" dirty="0">
                <a:solidFill>
                  <a:srgbClr val="00B194"/>
                </a:solidFill>
                <a:latin typeface="Arial" panose="020B0604020202020204" pitchFamily="34" charset="0"/>
                <a:cs typeface="Arial" panose="020B0604020202020204" pitchFamily="34" charset="0"/>
              </a:rPr>
              <a:t>True or false? [answers on final slide]</a:t>
            </a:r>
          </a:p>
          <a:p>
            <a:pPr marL="514350" indent="-514350">
              <a:buFont typeface="+mj-lt"/>
              <a:buAutoNum type="arabicPeriod"/>
            </a:pPr>
            <a:r>
              <a:rPr lang="en-AU" dirty="0">
                <a:solidFill>
                  <a:srgbClr val="175EAA"/>
                </a:solidFill>
                <a:latin typeface="Arial" panose="020B0604020202020204" pitchFamily="34" charset="0"/>
                <a:cs typeface="Arial" panose="020B0604020202020204" pitchFamily="34" charset="0"/>
              </a:rPr>
              <a:t>Just 3% of global carbon cycle is circulated through oceans. </a:t>
            </a:r>
          </a:p>
          <a:p>
            <a:pPr marL="514350" indent="-514350">
              <a:buFont typeface="+mj-lt"/>
              <a:buAutoNum type="arabicPeriod"/>
            </a:pPr>
            <a:r>
              <a:rPr lang="en-US" dirty="0">
                <a:solidFill>
                  <a:srgbClr val="175EAA"/>
                </a:solidFill>
                <a:latin typeface="Arial" panose="020B0604020202020204" pitchFamily="34" charset="0"/>
                <a:cs typeface="Arial" panose="020B0604020202020204" pitchFamily="34" charset="0"/>
              </a:rPr>
              <a:t>Ocean temperatures are expected to increase by 1-4% by 2100. </a:t>
            </a:r>
          </a:p>
          <a:p>
            <a:pPr marL="514350" indent="-514350">
              <a:buFont typeface="+mj-lt"/>
              <a:buAutoNum type="arabicPeriod"/>
            </a:pPr>
            <a:r>
              <a:rPr lang="en-NZ" dirty="0">
                <a:solidFill>
                  <a:srgbClr val="175EAA"/>
                </a:solidFill>
                <a:latin typeface="Arial" panose="020B0604020202020204" pitchFamily="34" charset="0"/>
                <a:cs typeface="Arial" panose="020B0604020202020204" pitchFamily="34" charset="0"/>
              </a:rPr>
              <a:t>Whale poop releases iron, which feeds phytoplankton, which feeds krill… which feeds whales. </a:t>
            </a:r>
          </a:p>
          <a:p>
            <a:pPr marL="514350" indent="-514350">
              <a:buFont typeface="+mj-lt"/>
              <a:buAutoNum type="arabicPeriod"/>
            </a:pPr>
            <a:r>
              <a:rPr lang="en-NZ" dirty="0">
                <a:solidFill>
                  <a:srgbClr val="175EAA"/>
                </a:solidFill>
                <a:latin typeface="Arial" panose="020B0604020202020204" pitchFamily="34" charset="0"/>
                <a:cs typeface="Arial" panose="020B0604020202020204" pitchFamily="34" charset="0"/>
              </a:rPr>
              <a:t>A 2010 study found the concentration of iron in whale poop to be 10 million times higher than seawater concentrations. </a:t>
            </a:r>
            <a:endParaRPr lang="en-NZ" dirty="0">
              <a:solidFill>
                <a:srgbClr val="00B194"/>
              </a:solidFill>
              <a:latin typeface="Arial" panose="020B0604020202020204" pitchFamily="34" charset="0"/>
              <a:cs typeface="Arial" panose="020B0604020202020204" pitchFamily="34" charset="0"/>
            </a:endParaRPr>
          </a:p>
          <a:p>
            <a:endParaRPr lang="en-NZ" dirty="0"/>
          </a:p>
          <a:p>
            <a:endParaRPr lang="en-US" dirty="0"/>
          </a:p>
        </p:txBody>
      </p:sp>
      <p:pic>
        <p:nvPicPr>
          <p:cNvPr id="5" name="Picture 4" descr="White_Butterflyfish.png">
            <a:extLst>
              <a:ext uri="{FF2B5EF4-FFF2-40B4-BE49-F238E27FC236}">
                <a16:creationId xmlns:a16="http://schemas.microsoft.com/office/drawing/2014/main" id="{3EC272D8-3371-234E-A82E-3DA2DE801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6" name="Picture 5" descr="White_Butterflyfish.png">
            <a:extLst>
              <a:ext uri="{FF2B5EF4-FFF2-40B4-BE49-F238E27FC236}">
                <a16:creationId xmlns:a16="http://schemas.microsoft.com/office/drawing/2014/main" id="{64D44021-16D8-C14D-A62F-A460FBF9F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7" name="Picture 6" descr="White_Butterflyfish.png">
            <a:extLst>
              <a:ext uri="{FF2B5EF4-FFF2-40B4-BE49-F238E27FC236}">
                <a16:creationId xmlns:a16="http://schemas.microsoft.com/office/drawing/2014/main" id="{2ADB5097-708D-E344-84F6-3505BEB071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8" name="Title 1">
            <a:extLst>
              <a:ext uri="{FF2B5EF4-FFF2-40B4-BE49-F238E27FC236}">
                <a16:creationId xmlns:a16="http://schemas.microsoft.com/office/drawing/2014/main" id="{89E25D7E-BA24-6344-86D3-E5C886DB0695}"/>
              </a:ext>
            </a:extLst>
          </p:cNvPr>
          <p:cNvSpPr txBox="1">
            <a:spLocks/>
          </p:cNvSpPr>
          <p:nvPr/>
        </p:nvSpPr>
        <p:spPr>
          <a:xfrm>
            <a:off x="39961" y="22973"/>
            <a:ext cx="8229600" cy="83670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300" dirty="0">
                <a:latin typeface="Arial Narrow"/>
                <a:cs typeface="Arial Narrow"/>
              </a:rPr>
              <a:t>CLIMATE AND OCEAN: </a:t>
            </a:r>
            <a:r>
              <a:rPr lang="en-US" sz="2300" b="1" dirty="0">
                <a:solidFill>
                  <a:srgbClr val="00B194"/>
                </a:solidFill>
                <a:latin typeface="Arial" panose="020B0604020202020204" pitchFamily="34" charset="0"/>
                <a:cs typeface="Arial" panose="020B0604020202020204" pitchFamily="34" charset="0"/>
              </a:rPr>
              <a:t>KĒMU </a:t>
            </a:r>
            <a:r>
              <a:rPr lang="en-US" sz="2400" b="1" dirty="0">
                <a:solidFill>
                  <a:srgbClr val="00B194"/>
                </a:solidFill>
                <a:latin typeface="Arial" panose="020B0604020202020204" pitchFamily="34" charset="0"/>
                <a:cs typeface="Arial" panose="020B0604020202020204" pitchFamily="34" charset="0"/>
              </a:rPr>
              <a:t>PATAPATAI / QUIZ</a:t>
            </a:r>
          </a:p>
        </p:txBody>
      </p:sp>
    </p:spTree>
    <p:extLst>
      <p:ext uri="{BB962C8B-B14F-4D97-AF65-F5344CB8AC3E}">
        <p14:creationId xmlns:p14="http://schemas.microsoft.com/office/powerpoint/2010/main" val="561493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AEAFE-AD86-7746-AFF9-C4FF916B5644}"/>
              </a:ext>
            </a:extLst>
          </p:cNvPr>
          <p:cNvSpPr>
            <a:spLocks noGrp="1"/>
          </p:cNvSpPr>
          <p:nvPr>
            <p:ph sz="half" idx="1"/>
          </p:nvPr>
        </p:nvSpPr>
        <p:spPr>
          <a:xfrm>
            <a:off x="181990" y="986677"/>
            <a:ext cx="8809609" cy="3242423"/>
          </a:xfrm>
        </p:spPr>
        <p:txBody>
          <a:bodyPr>
            <a:normAutofit fontScale="92500" lnSpcReduction="20000"/>
          </a:bodyPr>
          <a:lstStyle/>
          <a:p>
            <a:pPr marL="0" indent="0">
              <a:buNone/>
            </a:pPr>
            <a:r>
              <a:rPr lang="en-US" dirty="0">
                <a:solidFill>
                  <a:srgbClr val="00B194"/>
                </a:solidFill>
                <a:latin typeface="Arial" panose="020B0604020202020204" pitchFamily="34" charset="0"/>
                <a:cs typeface="Arial" panose="020B0604020202020204" pitchFamily="34" charset="0"/>
              </a:rPr>
              <a:t>True or false? [answers on final slide]</a:t>
            </a:r>
          </a:p>
          <a:p>
            <a:pPr marL="514350" indent="-514350">
              <a:buFont typeface="+mj-lt"/>
              <a:buAutoNum type="arabicPeriod" startAt="5"/>
            </a:pPr>
            <a:r>
              <a:rPr lang="en-US" dirty="0">
                <a:solidFill>
                  <a:srgbClr val="175EAA"/>
                </a:solidFill>
                <a:latin typeface="Arial" panose="020B0604020202020204" pitchFamily="34" charset="0"/>
                <a:cs typeface="Arial" panose="020B0604020202020204" pitchFamily="34" charset="0"/>
              </a:rPr>
              <a:t>There are fewer marine heatwaves happening. </a:t>
            </a:r>
          </a:p>
          <a:p>
            <a:pPr marL="514350" indent="-514350">
              <a:buFont typeface="+mj-lt"/>
              <a:buAutoNum type="arabicPeriod" startAt="5"/>
            </a:pPr>
            <a:r>
              <a:rPr lang="en-US" dirty="0">
                <a:solidFill>
                  <a:srgbClr val="175EAA"/>
                </a:solidFill>
                <a:latin typeface="Arial" panose="020B0604020202020204" pitchFamily="34" charset="0"/>
                <a:cs typeface="Arial" panose="020B0604020202020204" pitchFamily="34" charset="0"/>
              </a:rPr>
              <a:t>Warming waters and shifting ocean currents are changing where marine creatures live, which can change an entire ecosystem.</a:t>
            </a:r>
          </a:p>
          <a:p>
            <a:pPr marL="514350" indent="-514350">
              <a:buFont typeface="+mj-lt"/>
              <a:buAutoNum type="arabicPeriod" startAt="5"/>
            </a:pPr>
            <a:r>
              <a:rPr lang="en-US" dirty="0">
                <a:solidFill>
                  <a:srgbClr val="175EAA"/>
                </a:solidFill>
                <a:latin typeface="Arial" panose="020B0604020202020204" pitchFamily="34" charset="0"/>
                <a:cs typeface="Arial" panose="020B0604020202020204" pitchFamily="34" charset="0"/>
              </a:rPr>
              <a:t>As sea temperatures rise, many species are moving away from the poles towards the equator. </a:t>
            </a:r>
            <a:endParaRPr lang="en-NZ" dirty="0">
              <a:solidFill>
                <a:srgbClr val="175EAA"/>
              </a:solidFill>
              <a:latin typeface="Arial" panose="020B0604020202020204" pitchFamily="34" charset="0"/>
              <a:cs typeface="Arial" panose="020B0604020202020204" pitchFamily="34" charset="0"/>
            </a:endParaRPr>
          </a:p>
          <a:p>
            <a:endParaRPr lang="en-NZ" dirty="0"/>
          </a:p>
          <a:p>
            <a:endParaRPr lang="en-US" dirty="0"/>
          </a:p>
        </p:txBody>
      </p:sp>
      <p:pic>
        <p:nvPicPr>
          <p:cNvPr id="5" name="Picture 4" descr="White_Butterflyfish.png">
            <a:extLst>
              <a:ext uri="{FF2B5EF4-FFF2-40B4-BE49-F238E27FC236}">
                <a16:creationId xmlns:a16="http://schemas.microsoft.com/office/drawing/2014/main" id="{3EC272D8-3371-234E-A82E-3DA2DE801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6" name="Picture 5" descr="White_Butterflyfish.png">
            <a:extLst>
              <a:ext uri="{FF2B5EF4-FFF2-40B4-BE49-F238E27FC236}">
                <a16:creationId xmlns:a16="http://schemas.microsoft.com/office/drawing/2014/main" id="{64D44021-16D8-C14D-A62F-A460FBF9F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7" name="Picture 6" descr="White_Butterflyfish.png">
            <a:extLst>
              <a:ext uri="{FF2B5EF4-FFF2-40B4-BE49-F238E27FC236}">
                <a16:creationId xmlns:a16="http://schemas.microsoft.com/office/drawing/2014/main" id="{2ADB5097-708D-E344-84F6-3505BEB071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8" name="Title 1">
            <a:extLst>
              <a:ext uri="{FF2B5EF4-FFF2-40B4-BE49-F238E27FC236}">
                <a16:creationId xmlns:a16="http://schemas.microsoft.com/office/drawing/2014/main" id="{89E25D7E-BA24-6344-86D3-E5C886DB0695}"/>
              </a:ext>
            </a:extLst>
          </p:cNvPr>
          <p:cNvSpPr txBox="1">
            <a:spLocks/>
          </p:cNvSpPr>
          <p:nvPr/>
        </p:nvSpPr>
        <p:spPr>
          <a:xfrm>
            <a:off x="39961" y="22973"/>
            <a:ext cx="8229600" cy="83670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300" dirty="0">
                <a:latin typeface="Arial Narrow"/>
                <a:cs typeface="Arial Narrow"/>
              </a:rPr>
              <a:t>CLIMATE AND OCEAN: </a:t>
            </a:r>
            <a:r>
              <a:rPr lang="en-US" sz="2300" b="1" dirty="0">
                <a:solidFill>
                  <a:srgbClr val="00B194"/>
                </a:solidFill>
                <a:latin typeface="Arial" panose="020B0604020202020204" pitchFamily="34" charset="0"/>
                <a:cs typeface="Arial" panose="020B0604020202020204" pitchFamily="34" charset="0"/>
              </a:rPr>
              <a:t>KĒMU </a:t>
            </a:r>
            <a:r>
              <a:rPr lang="en-US" sz="2400" b="1" dirty="0">
                <a:solidFill>
                  <a:srgbClr val="00B194"/>
                </a:solidFill>
                <a:latin typeface="Arial" panose="020B0604020202020204" pitchFamily="34" charset="0"/>
                <a:cs typeface="Arial" panose="020B0604020202020204" pitchFamily="34" charset="0"/>
              </a:rPr>
              <a:t>PATAPATAI / QUIZ</a:t>
            </a:r>
          </a:p>
        </p:txBody>
      </p:sp>
    </p:spTree>
    <p:extLst>
      <p:ext uri="{BB962C8B-B14F-4D97-AF65-F5344CB8AC3E}">
        <p14:creationId xmlns:p14="http://schemas.microsoft.com/office/powerpoint/2010/main" val="3937162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AEAFE-AD86-7746-AFF9-C4FF916B5644}"/>
              </a:ext>
            </a:extLst>
          </p:cNvPr>
          <p:cNvSpPr>
            <a:spLocks noGrp="1"/>
          </p:cNvSpPr>
          <p:nvPr>
            <p:ph sz="half" idx="1"/>
          </p:nvPr>
        </p:nvSpPr>
        <p:spPr>
          <a:xfrm>
            <a:off x="181991" y="986677"/>
            <a:ext cx="8780018" cy="3864103"/>
          </a:xfrm>
        </p:spPr>
        <p:txBody>
          <a:bodyPr>
            <a:normAutofit fontScale="47500" lnSpcReduction="20000"/>
          </a:bodyPr>
          <a:lstStyle/>
          <a:p>
            <a:pPr marL="514350" indent="-514350">
              <a:buFont typeface="+mj-lt"/>
              <a:buAutoNum type="arabicPeriod"/>
            </a:pPr>
            <a:r>
              <a:rPr lang="en-AU" sz="3200" dirty="0">
                <a:solidFill>
                  <a:srgbClr val="175EAA"/>
                </a:solidFill>
                <a:latin typeface="Arial" panose="020B0604020202020204" pitchFamily="34" charset="0"/>
                <a:cs typeface="Arial" panose="020B0604020202020204" pitchFamily="34" charset="0"/>
              </a:rPr>
              <a:t>Just 3% of global carbon cycle is circulated through oceans. </a:t>
            </a:r>
            <a:r>
              <a:rPr lang="en-AU" sz="3200" dirty="0">
                <a:solidFill>
                  <a:srgbClr val="00B194"/>
                </a:solidFill>
                <a:latin typeface="Arial" panose="020B0604020202020204" pitchFamily="34" charset="0"/>
                <a:cs typeface="Arial" panose="020B0604020202020204" pitchFamily="34" charset="0"/>
              </a:rPr>
              <a:t>FALSE [it is 83%]</a:t>
            </a:r>
          </a:p>
          <a:p>
            <a:pPr marL="514350" indent="-514350">
              <a:buFont typeface="+mj-lt"/>
              <a:buAutoNum type="arabicPeriod"/>
            </a:pPr>
            <a:r>
              <a:rPr lang="en-US" sz="3200" dirty="0">
                <a:solidFill>
                  <a:srgbClr val="175EAA"/>
                </a:solidFill>
                <a:latin typeface="Arial" panose="020B0604020202020204" pitchFamily="34" charset="0"/>
                <a:cs typeface="Arial" panose="020B0604020202020204" pitchFamily="34" charset="0"/>
              </a:rPr>
              <a:t>Ocean temperatures are expected to increase by 1-4% by 2100. </a:t>
            </a:r>
            <a:r>
              <a:rPr lang="en-NZ" sz="3200" dirty="0">
                <a:solidFill>
                  <a:srgbClr val="00B194"/>
                </a:solidFill>
                <a:latin typeface="Arial" panose="020B0604020202020204" pitchFamily="34" charset="0"/>
                <a:cs typeface="Arial" panose="020B0604020202020204" pitchFamily="34" charset="0"/>
              </a:rPr>
              <a:t>TRUE</a:t>
            </a:r>
            <a:endParaRPr lang="en-NZ" sz="3200" dirty="0">
              <a:solidFill>
                <a:srgbClr val="175EAA"/>
              </a:solidFill>
              <a:latin typeface="Arial" panose="020B0604020202020204" pitchFamily="34" charset="0"/>
              <a:cs typeface="Arial" panose="020B0604020202020204" pitchFamily="34" charset="0"/>
            </a:endParaRPr>
          </a:p>
          <a:p>
            <a:pPr marL="514350" indent="-514350">
              <a:buFont typeface="+mj-lt"/>
              <a:buAutoNum type="arabicPeriod"/>
            </a:pPr>
            <a:r>
              <a:rPr lang="en-NZ" sz="3200" dirty="0">
                <a:solidFill>
                  <a:srgbClr val="175EAA"/>
                </a:solidFill>
                <a:latin typeface="Arial" panose="020B0604020202020204" pitchFamily="34" charset="0"/>
                <a:cs typeface="Arial" panose="020B0604020202020204" pitchFamily="34" charset="0"/>
              </a:rPr>
              <a:t>Whale poop releases iron, which feeds phytoplankton, which feeds krill… which feeds whales? </a:t>
            </a:r>
            <a:r>
              <a:rPr lang="en-NZ" sz="3200" dirty="0">
                <a:solidFill>
                  <a:srgbClr val="00B194"/>
                </a:solidFill>
                <a:latin typeface="Arial" panose="020B0604020202020204" pitchFamily="34" charset="0"/>
                <a:cs typeface="Arial" panose="020B0604020202020204" pitchFamily="34" charset="0"/>
              </a:rPr>
              <a:t>TRUE</a:t>
            </a:r>
          </a:p>
          <a:p>
            <a:pPr marL="514350" indent="-514350">
              <a:buFont typeface="+mj-lt"/>
              <a:buAutoNum type="arabicPeriod"/>
            </a:pPr>
            <a:r>
              <a:rPr lang="en-NZ" sz="3200" dirty="0">
                <a:solidFill>
                  <a:srgbClr val="175EAA"/>
                </a:solidFill>
                <a:latin typeface="Arial" panose="020B0604020202020204" pitchFamily="34" charset="0"/>
                <a:cs typeface="Arial" panose="020B0604020202020204" pitchFamily="34" charset="0"/>
              </a:rPr>
              <a:t>A 2010 study found the concentration of iron in whale poop to be 10 million times higher than seawater concentrations. </a:t>
            </a:r>
            <a:r>
              <a:rPr lang="en-NZ" sz="3200" dirty="0">
                <a:solidFill>
                  <a:srgbClr val="00B194"/>
                </a:solidFill>
                <a:latin typeface="Arial" panose="020B0604020202020204" pitchFamily="34" charset="0"/>
                <a:cs typeface="Arial" panose="020B0604020202020204" pitchFamily="34" charset="0"/>
              </a:rPr>
              <a:t>TRUE</a:t>
            </a:r>
          </a:p>
          <a:p>
            <a:pPr marL="514350" indent="-514350">
              <a:buFont typeface="+mj-lt"/>
              <a:buAutoNum type="arabicPeriod"/>
            </a:pPr>
            <a:r>
              <a:rPr lang="en-US" sz="3200" dirty="0">
                <a:solidFill>
                  <a:srgbClr val="175EAA"/>
                </a:solidFill>
                <a:latin typeface="Arial" panose="020B0604020202020204" pitchFamily="34" charset="0"/>
                <a:cs typeface="Arial" panose="020B0604020202020204" pitchFamily="34" charset="0"/>
              </a:rPr>
              <a:t>There are less marine heatwaves happening. </a:t>
            </a:r>
            <a:r>
              <a:rPr lang="en-AU" sz="3200" dirty="0">
                <a:solidFill>
                  <a:srgbClr val="00B194"/>
                </a:solidFill>
                <a:latin typeface="Arial" panose="020B0604020202020204" pitchFamily="34" charset="0"/>
                <a:cs typeface="Arial" panose="020B0604020202020204" pitchFamily="34" charset="0"/>
              </a:rPr>
              <a:t>FALSE </a:t>
            </a:r>
            <a:r>
              <a:rPr lang="en-US" sz="3200" dirty="0">
                <a:solidFill>
                  <a:srgbClr val="00B194"/>
                </a:solidFill>
                <a:latin typeface="Arial" panose="020B0604020202020204" pitchFamily="34" charset="0"/>
                <a:cs typeface="Arial" panose="020B0604020202020204" pitchFamily="34" charset="0"/>
              </a:rPr>
              <a:t>[marine heatwaves have  increased by around 50%]</a:t>
            </a:r>
          </a:p>
          <a:p>
            <a:pPr marL="514350" indent="-514350">
              <a:buFont typeface="+mj-lt"/>
              <a:buAutoNum type="arabicPeriod"/>
            </a:pPr>
            <a:r>
              <a:rPr lang="en-US" sz="3200" dirty="0">
                <a:solidFill>
                  <a:srgbClr val="175EAA"/>
                </a:solidFill>
                <a:latin typeface="Arial" panose="020B0604020202020204" pitchFamily="34" charset="0"/>
                <a:cs typeface="Arial" panose="020B0604020202020204" pitchFamily="34" charset="0"/>
              </a:rPr>
              <a:t>Warming waters and shifting ocean currents are changing where marine creatures live, which can change an entire ecosystem </a:t>
            </a:r>
            <a:r>
              <a:rPr lang="en-NZ" sz="3200" dirty="0">
                <a:solidFill>
                  <a:srgbClr val="00B194"/>
                </a:solidFill>
                <a:latin typeface="Arial" panose="020B0604020202020204" pitchFamily="34" charset="0"/>
                <a:cs typeface="Arial" panose="020B0604020202020204" pitchFamily="34" charset="0"/>
              </a:rPr>
              <a:t>TRUE</a:t>
            </a:r>
            <a:endParaRPr lang="en-US" sz="3200" dirty="0">
              <a:solidFill>
                <a:srgbClr val="175EAA"/>
              </a:solidFill>
              <a:latin typeface="Arial" panose="020B0604020202020204" pitchFamily="34" charset="0"/>
              <a:cs typeface="Arial" panose="020B0604020202020204" pitchFamily="34" charset="0"/>
            </a:endParaRPr>
          </a:p>
          <a:p>
            <a:pPr marL="514350" indent="-514350">
              <a:buFont typeface="+mj-lt"/>
              <a:buAutoNum type="arabicPeriod"/>
            </a:pPr>
            <a:r>
              <a:rPr lang="en-US" sz="3200" dirty="0">
                <a:solidFill>
                  <a:srgbClr val="175EAA"/>
                </a:solidFill>
                <a:latin typeface="Arial" panose="020B0604020202020204" pitchFamily="34" charset="0"/>
                <a:cs typeface="Arial" panose="020B0604020202020204" pitchFamily="34" charset="0"/>
              </a:rPr>
              <a:t>Generally speaking, species are moving away from the poles towards the equator as sea temperatures rise. </a:t>
            </a:r>
            <a:r>
              <a:rPr lang="en-US" sz="3200" dirty="0">
                <a:solidFill>
                  <a:srgbClr val="00B194"/>
                </a:solidFill>
                <a:latin typeface="Arial" panose="020B0604020202020204" pitchFamily="34" charset="0"/>
                <a:cs typeface="Arial" panose="020B0604020202020204" pitchFamily="34" charset="0"/>
              </a:rPr>
              <a:t>FALSE</a:t>
            </a:r>
          </a:p>
          <a:p>
            <a:pPr marL="514350" indent="-514350">
              <a:buFont typeface="+mj-lt"/>
              <a:buAutoNum type="arabicPeriod"/>
            </a:pPr>
            <a:endParaRPr lang="en-NZ" dirty="0">
              <a:solidFill>
                <a:srgbClr val="00B194"/>
              </a:solidFill>
              <a:latin typeface="Arial" panose="020B0604020202020204" pitchFamily="34" charset="0"/>
              <a:cs typeface="Arial" panose="020B0604020202020204" pitchFamily="34" charset="0"/>
            </a:endParaRPr>
          </a:p>
          <a:p>
            <a:pPr marL="514350" indent="-514350">
              <a:buFont typeface="+mj-lt"/>
              <a:buAutoNum type="arabicPeriod"/>
            </a:pPr>
            <a:endParaRPr lang="en-NZ" dirty="0">
              <a:solidFill>
                <a:srgbClr val="175EAA"/>
              </a:solidFill>
              <a:latin typeface="Arial" panose="020B0604020202020204" pitchFamily="34" charset="0"/>
              <a:cs typeface="Arial" panose="020B0604020202020204" pitchFamily="34" charset="0"/>
            </a:endParaRPr>
          </a:p>
          <a:p>
            <a:endParaRPr lang="en-NZ" dirty="0"/>
          </a:p>
          <a:p>
            <a:endParaRPr lang="en-US" dirty="0"/>
          </a:p>
        </p:txBody>
      </p:sp>
      <p:pic>
        <p:nvPicPr>
          <p:cNvPr id="5" name="Picture 4" descr="White_Butterflyfish.png">
            <a:extLst>
              <a:ext uri="{FF2B5EF4-FFF2-40B4-BE49-F238E27FC236}">
                <a16:creationId xmlns:a16="http://schemas.microsoft.com/office/drawing/2014/main" id="{3EC272D8-3371-234E-A82E-3DA2DE801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6" name="Picture 5" descr="White_Butterflyfish.png">
            <a:extLst>
              <a:ext uri="{FF2B5EF4-FFF2-40B4-BE49-F238E27FC236}">
                <a16:creationId xmlns:a16="http://schemas.microsoft.com/office/drawing/2014/main" id="{64D44021-16D8-C14D-A62F-A460FBF9F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7" name="Picture 6" descr="White_Butterflyfish.png">
            <a:extLst>
              <a:ext uri="{FF2B5EF4-FFF2-40B4-BE49-F238E27FC236}">
                <a16:creationId xmlns:a16="http://schemas.microsoft.com/office/drawing/2014/main" id="{2ADB5097-708D-E344-84F6-3505BEB071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8" name="Title 1">
            <a:extLst>
              <a:ext uri="{FF2B5EF4-FFF2-40B4-BE49-F238E27FC236}">
                <a16:creationId xmlns:a16="http://schemas.microsoft.com/office/drawing/2014/main" id="{89E25D7E-BA24-6344-86D3-E5C886DB0695}"/>
              </a:ext>
            </a:extLst>
          </p:cNvPr>
          <p:cNvSpPr txBox="1">
            <a:spLocks/>
          </p:cNvSpPr>
          <p:nvPr/>
        </p:nvSpPr>
        <p:spPr>
          <a:xfrm>
            <a:off x="39961" y="22973"/>
            <a:ext cx="8229600" cy="83670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300" dirty="0">
                <a:latin typeface="Arial Narrow"/>
                <a:cs typeface="Arial Narrow"/>
              </a:rPr>
              <a:t>CLIMATE AND OCEAN: </a:t>
            </a:r>
            <a:r>
              <a:rPr lang="en-US" sz="2300" b="1" dirty="0">
                <a:solidFill>
                  <a:srgbClr val="00B194"/>
                </a:solidFill>
                <a:latin typeface="Arial" panose="020B0604020202020204" pitchFamily="34" charset="0"/>
                <a:cs typeface="Arial" panose="020B0604020202020204" pitchFamily="34" charset="0"/>
              </a:rPr>
              <a:t>KĒMU </a:t>
            </a:r>
            <a:r>
              <a:rPr lang="en-US" sz="2400" b="1" dirty="0">
                <a:solidFill>
                  <a:srgbClr val="00B194"/>
                </a:solidFill>
                <a:latin typeface="Arial" panose="020B0604020202020204" pitchFamily="34" charset="0"/>
                <a:cs typeface="Arial" panose="020B0604020202020204" pitchFamily="34" charset="0"/>
              </a:rPr>
              <a:t>PATAPATAI / QUIZ: ANSWERS</a:t>
            </a:r>
          </a:p>
        </p:txBody>
      </p:sp>
    </p:spTree>
    <p:extLst>
      <p:ext uri="{BB962C8B-B14F-4D97-AF65-F5344CB8AC3E}">
        <p14:creationId xmlns:p14="http://schemas.microsoft.com/office/powerpoint/2010/main" val="675346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075E-15FB-F345-8DA6-CDF736FA8F2F}"/>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Focus questions!</a:t>
            </a:r>
          </a:p>
        </p:txBody>
      </p:sp>
      <p:sp>
        <p:nvSpPr>
          <p:cNvPr id="3" name="Content Placeholder 2">
            <a:extLst>
              <a:ext uri="{FF2B5EF4-FFF2-40B4-BE49-F238E27FC236}">
                <a16:creationId xmlns:a16="http://schemas.microsoft.com/office/drawing/2014/main" id="{549D1B3B-2248-514A-9FD1-829175ACD3F0}"/>
              </a:ext>
            </a:extLst>
          </p:cNvPr>
          <p:cNvSpPr>
            <a:spLocks noGrp="1"/>
          </p:cNvSpPr>
          <p:nvPr>
            <p:ph idx="1"/>
          </p:nvPr>
        </p:nvSpPr>
        <p:spPr/>
        <p:txBody>
          <a:bodyPr>
            <a:normAutofit fontScale="92500" lnSpcReduction="10000"/>
          </a:bodyPr>
          <a:lstStyle/>
          <a:p>
            <a:r>
              <a:rPr lang="en-US" dirty="0">
                <a:solidFill>
                  <a:srgbClr val="175EAA"/>
                </a:solidFill>
              </a:rPr>
              <a:t>What role does the ocean play in climate and climate change?</a:t>
            </a:r>
          </a:p>
          <a:p>
            <a:r>
              <a:rPr lang="en-US" dirty="0">
                <a:solidFill>
                  <a:srgbClr val="175EAA"/>
                </a:solidFill>
              </a:rPr>
              <a:t>What role does marine life play in climate and climate change?</a:t>
            </a:r>
          </a:p>
          <a:p>
            <a:r>
              <a:rPr lang="en-US" dirty="0">
                <a:solidFill>
                  <a:srgbClr val="175EAA"/>
                </a:solidFill>
              </a:rPr>
              <a:t>How does climate change affect the ocean and marine life?</a:t>
            </a:r>
          </a:p>
        </p:txBody>
      </p:sp>
    </p:spTree>
    <p:extLst>
      <p:ext uri="{BB962C8B-B14F-4D97-AF65-F5344CB8AC3E}">
        <p14:creationId xmlns:p14="http://schemas.microsoft.com/office/powerpoint/2010/main" val="3455707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rds flying over the ocean&#10;&#10;Description automatically generated with medium confidence">
            <a:extLst>
              <a:ext uri="{FF2B5EF4-FFF2-40B4-BE49-F238E27FC236}">
                <a16:creationId xmlns:a16="http://schemas.microsoft.com/office/drawing/2014/main" id="{518CB5E1-3107-904B-AF8C-F9AECDA8D2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2146" y="1104466"/>
            <a:ext cx="6680456" cy="3416142"/>
          </a:xfrm>
          <a:prstGeom prst="rect">
            <a:avLst/>
          </a:prstGeom>
        </p:spPr>
      </p:pic>
      <p:sp>
        <p:nvSpPr>
          <p:cNvPr id="11" name="Content Placeholder 2"/>
          <p:cNvSpPr txBox="1">
            <a:spLocks/>
          </p:cNvSpPr>
          <p:nvPr/>
        </p:nvSpPr>
        <p:spPr>
          <a:xfrm>
            <a:off x="1097280" y="1194279"/>
            <a:ext cx="6705828" cy="3575845"/>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marL="0" indent="0" algn="ctr">
              <a:spcBef>
                <a:spcPts val="300"/>
              </a:spcBef>
              <a:spcAft>
                <a:spcPts val="300"/>
              </a:spcAft>
              <a:buNone/>
            </a:pPr>
            <a:endParaRPr lang="en-US" sz="2000" b="1" dirty="0">
              <a:solidFill>
                <a:srgbClr val="00B6DE"/>
              </a:solidFill>
              <a:latin typeface="Arial Narrow"/>
              <a:cs typeface="Arial Narrow"/>
            </a:endParaRPr>
          </a:p>
          <a:p>
            <a:pPr marL="0" indent="0" algn="ctr">
              <a:spcBef>
                <a:spcPts val="300"/>
              </a:spcBef>
              <a:spcAft>
                <a:spcPts val="300"/>
              </a:spcAft>
              <a:buNone/>
            </a:pPr>
            <a:r>
              <a:rPr lang="en-US" b="1" dirty="0">
                <a:solidFill>
                  <a:schemeClr val="bg1"/>
                </a:solidFill>
                <a:latin typeface="Arial Narrow"/>
                <a:cs typeface="Arial Narrow"/>
              </a:rPr>
              <a:t>WHAT DO YOU ALREADY KNOW ABOUT </a:t>
            </a:r>
          </a:p>
          <a:p>
            <a:pPr marL="0" indent="0" algn="ctr">
              <a:spcBef>
                <a:spcPts val="300"/>
              </a:spcBef>
              <a:spcAft>
                <a:spcPts val="300"/>
              </a:spcAft>
              <a:buNone/>
            </a:pPr>
            <a:r>
              <a:rPr lang="en-US" b="1" dirty="0">
                <a:solidFill>
                  <a:schemeClr val="bg1"/>
                </a:solidFill>
                <a:latin typeface="Arial Narrow"/>
                <a:cs typeface="Arial Narrow"/>
              </a:rPr>
              <a:t>CLIMATE, CLIMATE CHANGE </a:t>
            </a:r>
          </a:p>
          <a:p>
            <a:pPr marL="0" indent="0" algn="ctr">
              <a:spcBef>
                <a:spcPts val="300"/>
              </a:spcBef>
              <a:spcAft>
                <a:spcPts val="300"/>
              </a:spcAft>
              <a:buNone/>
            </a:pPr>
            <a:r>
              <a:rPr lang="en-US" b="1" dirty="0">
                <a:solidFill>
                  <a:schemeClr val="bg1"/>
                </a:solidFill>
                <a:latin typeface="Arial Narrow"/>
                <a:cs typeface="Arial Narrow"/>
              </a:rPr>
              <a:t>&amp; OCEANS?</a:t>
            </a: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CLIMATE AND OCEAN</a:t>
            </a:r>
            <a:br>
              <a:rPr lang="en-US" dirty="0">
                <a:latin typeface="Arial Narrow"/>
                <a:cs typeface="Arial Narrow"/>
              </a:rPr>
            </a:br>
            <a:r>
              <a:rPr lang="en-US" sz="2400" dirty="0">
                <a:latin typeface="Arial Narrow"/>
                <a:cs typeface="Arial Narrow"/>
              </a:rPr>
              <a:t>Focusing Question: What role does the ocean play in climate &amp; climate change?</a:t>
            </a:r>
          </a:p>
        </p:txBody>
      </p:sp>
    </p:spTree>
    <p:extLst>
      <p:ext uri="{BB962C8B-B14F-4D97-AF65-F5344CB8AC3E}">
        <p14:creationId xmlns:p14="http://schemas.microsoft.com/office/powerpoint/2010/main" val="1960881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how much of the worlds carbon is circulated through the ocean? </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0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CLIMATE AND OCEAN</a:t>
            </a:r>
            <a:br>
              <a:rPr lang="en-US" dirty="0">
                <a:latin typeface="Arial Narrow"/>
                <a:cs typeface="Arial Narrow"/>
              </a:rPr>
            </a:br>
            <a:r>
              <a:rPr lang="en-US" sz="2400" dirty="0">
                <a:latin typeface="Arial Narrow"/>
                <a:cs typeface="Arial Narrow"/>
              </a:rPr>
              <a:t>Focusing Question: What role does the ocean play in climate &amp; climate change?</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3764953352"/>
              </p:ext>
            </p:extLst>
          </p:nvPr>
        </p:nvGraphicFramePr>
        <p:xfrm>
          <a:off x="1912366" y="2503923"/>
          <a:ext cx="6096000" cy="1188720"/>
        </p:xfrm>
        <a:graphic>
          <a:graphicData uri="http://schemas.openxmlformats.org/drawingml/2006/table">
            <a:tbl>
              <a:tblPr firstRow="1" bandRow="1">
                <a:tableStyleId>{5FD0F851-EC5A-4D38-B0AD-8093EC10F338}</a:tableStyleId>
              </a:tblPr>
              <a:tblGrid>
                <a:gridCol w="1219200">
                  <a:extLst>
                    <a:ext uri="{9D8B030D-6E8A-4147-A177-3AD203B41FA5}">
                      <a16:colId xmlns:a16="http://schemas.microsoft.com/office/drawing/2014/main" val="3466427422"/>
                    </a:ext>
                  </a:extLst>
                </a:gridCol>
                <a:gridCol w="1219200">
                  <a:extLst>
                    <a:ext uri="{9D8B030D-6E8A-4147-A177-3AD203B41FA5}">
                      <a16:colId xmlns:a16="http://schemas.microsoft.com/office/drawing/2014/main" val="1118456149"/>
                    </a:ext>
                  </a:extLst>
                </a:gridCol>
                <a:gridCol w="1219200">
                  <a:extLst>
                    <a:ext uri="{9D8B030D-6E8A-4147-A177-3AD203B41FA5}">
                      <a16:colId xmlns:a16="http://schemas.microsoft.com/office/drawing/2014/main" val="4098699707"/>
                    </a:ext>
                  </a:extLst>
                </a:gridCol>
                <a:gridCol w="1219200">
                  <a:extLst>
                    <a:ext uri="{9D8B030D-6E8A-4147-A177-3AD203B41FA5}">
                      <a16:colId xmlns:a16="http://schemas.microsoft.com/office/drawing/2014/main" val="1331056628"/>
                    </a:ext>
                  </a:extLst>
                </a:gridCol>
                <a:gridCol w="1219200">
                  <a:extLst>
                    <a:ext uri="{9D8B030D-6E8A-4147-A177-3AD203B41FA5}">
                      <a16:colId xmlns:a16="http://schemas.microsoft.com/office/drawing/2014/main" val="1579358892"/>
                    </a:ext>
                  </a:extLst>
                </a:gridCol>
              </a:tblGrid>
              <a:tr h="836704">
                <a:tc>
                  <a:txBody>
                    <a:bodyPr/>
                    <a:lstStyle/>
                    <a:p>
                      <a:pPr algn="ctr"/>
                      <a:endParaRPr lang="en-US" sz="2400" dirty="0">
                        <a:solidFill>
                          <a:srgbClr val="00B6DE"/>
                        </a:solidFill>
                      </a:endParaRPr>
                    </a:p>
                    <a:p>
                      <a:pPr algn="ctr"/>
                      <a:r>
                        <a:rPr lang="en-US" sz="2400" dirty="0">
                          <a:solidFill>
                            <a:schemeClr val="bg1"/>
                          </a:solidFill>
                        </a:rPr>
                        <a:t>3%</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chemeClr val="bg1"/>
                          </a:solidFill>
                        </a:rPr>
                        <a:t>53%</a:t>
                      </a: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chemeClr val="bg1"/>
                          </a:solidFill>
                        </a:rPr>
                        <a:t>83%</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2565160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how much of the worlds carbon is circulated through the ocean? </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000" dirty="0">
              <a:latin typeface="Arial"/>
              <a:cs typeface="Arial"/>
            </a:endParaRPr>
          </a:p>
          <a:p>
            <a:pPr marL="0" indent="0" algn="ctr">
              <a:spcBef>
                <a:spcPts val="300"/>
              </a:spcBef>
              <a:spcAft>
                <a:spcPts val="300"/>
              </a:spcAft>
              <a:buNone/>
            </a:pPr>
            <a:r>
              <a:rPr lang="en-AU" sz="2400" dirty="0">
                <a:solidFill>
                  <a:srgbClr val="00B194"/>
                </a:solidFill>
                <a:latin typeface="Arial"/>
                <a:cs typeface="Arial"/>
              </a:rPr>
              <a:t>✓ </a:t>
            </a:r>
            <a:r>
              <a:rPr lang="en-AU" sz="2400" dirty="0">
                <a:solidFill>
                  <a:schemeClr val="bg1"/>
                </a:solidFill>
                <a:latin typeface="Arial"/>
                <a:cs typeface="Arial"/>
              </a:rPr>
              <a:t>83% </a:t>
            </a:r>
            <a:r>
              <a:rPr lang="en-AU" sz="2200" dirty="0">
                <a:solidFill>
                  <a:srgbClr val="00B194"/>
                </a:solidFill>
                <a:latin typeface="Arial"/>
                <a:cs typeface="Arial"/>
              </a:rPr>
              <a:t>of global carbon cycle is circulated through oceans.</a:t>
            </a: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CLIMATE AND OCEAN</a:t>
            </a:r>
            <a:br>
              <a:rPr lang="en-US" dirty="0">
                <a:latin typeface="Arial Narrow"/>
                <a:cs typeface="Arial Narrow"/>
              </a:rPr>
            </a:br>
            <a:r>
              <a:rPr lang="en-US" sz="2400" dirty="0">
                <a:latin typeface="Arial Narrow"/>
                <a:cs typeface="Arial Narrow"/>
              </a:rPr>
              <a:t>Focusing Question: What role does the ocean play in climate &amp; climate change?</a:t>
            </a: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extLst>
              <p:ext uri="{D42A27DB-BD31-4B8C-83A1-F6EECF244321}">
                <p14:modId xmlns:p14="http://schemas.microsoft.com/office/powerpoint/2010/main" val="2956408011"/>
              </p:ext>
            </p:extLst>
          </p:nvPr>
        </p:nvGraphicFramePr>
        <p:xfrm>
          <a:off x="1912366" y="2503923"/>
          <a:ext cx="6096000" cy="1188720"/>
        </p:xfrm>
        <a:graphic>
          <a:graphicData uri="http://schemas.openxmlformats.org/drawingml/2006/table">
            <a:tbl>
              <a:tblPr firstRow="1" bandRow="1">
                <a:tableStyleId>{5FD0F851-EC5A-4D38-B0AD-8093EC10F338}</a:tableStyleId>
              </a:tblPr>
              <a:tblGrid>
                <a:gridCol w="1219200">
                  <a:extLst>
                    <a:ext uri="{9D8B030D-6E8A-4147-A177-3AD203B41FA5}">
                      <a16:colId xmlns:a16="http://schemas.microsoft.com/office/drawing/2014/main" val="3466427422"/>
                    </a:ext>
                  </a:extLst>
                </a:gridCol>
                <a:gridCol w="1219200">
                  <a:extLst>
                    <a:ext uri="{9D8B030D-6E8A-4147-A177-3AD203B41FA5}">
                      <a16:colId xmlns:a16="http://schemas.microsoft.com/office/drawing/2014/main" val="1118456149"/>
                    </a:ext>
                  </a:extLst>
                </a:gridCol>
                <a:gridCol w="1219200">
                  <a:extLst>
                    <a:ext uri="{9D8B030D-6E8A-4147-A177-3AD203B41FA5}">
                      <a16:colId xmlns:a16="http://schemas.microsoft.com/office/drawing/2014/main" val="4098699707"/>
                    </a:ext>
                  </a:extLst>
                </a:gridCol>
                <a:gridCol w="1219200">
                  <a:extLst>
                    <a:ext uri="{9D8B030D-6E8A-4147-A177-3AD203B41FA5}">
                      <a16:colId xmlns:a16="http://schemas.microsoft.com/office/drawing/2014/main" val="1331056628"/>
                    </a:ext>
                  </a:extLst>
                </a:gridCol>
                <a:gridCol w="1219200">
                  <a:extLst>
                    <a:ext uri="{9D8B030D-6E8A-4147-A177-3AD203B41FA5}">
                      <a16:colId xmlns:a16="http://schemas.microsoft.com/office/drawing/2014/main" val="1579358892"/>
                    </a:ext>
                  </a:extLst>
                </a:gridCol>
              </a:tblGrid>
              <a:tr h="836704">
                <a:tc>
                  <a:txBody>
                    <a:bodyPr/>
                    <a:lstStyle/>
                    <a:p>
                      <a:pPr algn="ctr"/>
                      <a:endParaRPr lang="en-US" sz="2400" dirty="0">
                        <a:solidFill>
                          <a:srgbClr val="00B6DE"/>
                        </a:solidFill>
                      </a:endParaRPr>
                    </a:p>
                    <a:p>
                      <a:pPr algn="ctr"/>
                      <a:r>
                        <a:rPr lang="en-US" sz="2400" dirty="0">
                          <a:solidFill>
                            <a:schemeClr val="bg1"/>
                          </a:solidFill>
                        </a:rPr>
                        <a:t>3%</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chemeClr val="bg1"/>
                          </a:solidFill>
                        </a:rPr>
                        <a:t>53%</a:t>
                      </a: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chemeClr val="bg1"/>
                          </a:solidFill>
                        </a:rPr>
                        <a:t>83%</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2525008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whale swimming in the water&#10;&#10;Description automatically generated with low confidence">
            <a:extLst>
              <a:ext uri="{FF2B5EF4-FFF2-40B4-BE49-F238E27FC236}">
                <a16:creationId xmlns:a16="http://schemas.microsoft.com/office/drawing/2014/main" id="{FE7CAFE8-1125-AC44-864D-477C086E12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386332"/>
          </a:xfrm>
          <a:prstGeom prst="rect">
            <a:avLst/>
          </a:prstGeom>
        </p:spPr>
      </p:pic>
      <p:sp>
        <p:nvSpPr>
          <p:cNvPr id="11" name="Content Placeholder 2"/>
          <p:cNvSpPr txBox="1">
            <a:spLocks/>
          </p:cNvSpPr>
          <p:nvPr/>
        </p:nvSpPr>
        <p:spPr>
          <a:xfrm>
            <a:off x="742950" y="1071368"/>
            <a:ext cx="7694378" cy="393233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400" b="1" dirty="0">
                <a:solidFill>
                  <a:srgbClr val="00B6DE"/>
                </a:solidFill>
                <a:latin typeface="Arial Narrow"/>
                <a:cs typeface="Arial Narrow"/>
              </a:rPr>
              <a:t>HE PĀTAI / CONSIDER THIS</a:t>
            </a:r>
          </a:p>
          <a:p>
            <a:pPr marL="0" indent="0" algn="ctr">
              <a:spcBef>
                <a:spcPts val="300"/>
              </a:spcBef>
              <a:spcAft>
                <a:spcPts val="300"/>
              </a:spcAft>
              <a:buNone/>
            </a:pPr>
            <a:r>
              <a:rPr lang="en-AU" sz="2400" dirty="0">
                <a:solidFill>
                  <a:schemeClr val="bg1"/>
                </a:solidFill>
                <a:latin typeface="Arial"/>
                <a:cs typeface="Arial"/>
              </a:rPr>
              <a:t>Take a guess – How much excess heat from greenhouse emissions has been absorbed by oceans since the 1970s? </a:t>
            </a:r>
          </a:p>
          <a:p>
            <a:pPr marL="0" indent="0" algn="ctr">
              <a:spcBef>
                <a:spcPts val="300"/>
              </a:spcBef>
              <a:spcAft>
                <a:spcPts val="300"/>
              </a:spcAft>
              <a:buNone/>
            </a:pPr>
            <a:endParaRPr lang="en-AU" sz="2400" dirty="0">
              <a:solidFill>
                <a:schemeClr val="bg1"/>
              </a:solidFill>
              <a:latin typeface="Arial"/>
              <a:cs typeface="Arial"/>
            </a:endParaRPr>
          </a:p>
          <a:p>
            <a:pPr marL="0" indent="0" algn="ctr">
              <a:spcBef>
                <a:spcPts val="300"/>
              </a:spcBef>
              <a:spcAft>
                <a:spcPts val="300"/>
              </a:spcAft>
              <a:buNone/>
            </a:pP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CLIMATE AND OCEAN</a:t>
            </a:r>
            <a:br>
              <a:rPr lang="en-US" dirty="0">
                <a:latin typeface="Arial Narrow"/>
                <a:cs typeface="Arial Narrow"/>
              </a:rPr>
            </a:br>
            <a:r>
              <a:rPr lang="en-US" sz="2400" dirty="0">
                <a:latin typeface="Arial Narrow"/>
                <a:cs typeface="Arial Narrow"/>
              </a:rPr>
              <a:t>Focusing Question: What role does the ocean play in climate &amp; climate change?</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1180547244"/>
              </p:ext>
            </p:extLst>
          </p:nvPr>
        </p:nvGraphicFramePr>
        <p:xfrm>
          <a:off x="1542139" y="3037533"/>
          <a:ext cx="6096000" cy="703032"/>
        </p:xfrm>
        <a:graphic>
          <a:graphicData uri="http://schemas.openxmlformats.org/drawingml/2006/table">
            <a:tbl>
              <a:tblPr firstRow="1" bandRow="1">
                <a:tableStyleId>{5FD0F851-EC5A-4D38-B0AD-8093EC10F338}</a:tableStyleId>
              </a:tblPr>
              <a:tblGrid>
                <a:gridCol w="1219200">
                  <a:extLst>
                    <a:ext uri="{9D8B030D-6E8A-4147-A177-3AD203B41FA5}">
                      <a16:colId xmlns:a16="http://schemas.microsoft.com/office/drawing/2014/main" val="3466427422"/>
                    </a:ext>
                  </a:extLst>
                </a:gridCol>
                <a:gridCol w="1219200">
                  <a:extLst>
                    <a:ext uri="{9D8B030D-6E8A-4147-A177-3AD203B41FA5}">
                      <a16:colId xmlns:a16="http://schemas.microsoft.com/office/drawing/2014/main" val="1118456149"/>
                    </a:ext>
                  </a:extLst>
                </a:gridCol>
                <a:gridCol w="1219200">
                  <a:extLst>
                    <a:ext uri="{9D8B030D-6E8A-4147-A177-3AD203B41FA5}">
                      <a16:colId xmlns:a16="http://schemas.microsoft.com/office/drawing/2014/main" val="4098699707"/>
                    </a:ext>
                  </a:extLst>
                </a:gridCol>
                <a:gridCol w="1219200">
                  <a:extLst>
                    <a:ext uri="{9D8B030D-6E8A-4147-A177-3AD203B41FA5}">
                      <a16:colId xmlns:a16="http://schemas.microsoft.com/office/drawing/2014/main" val="1331056628"/>
                    </a:ext>
                  </a:extLst>
                </a:gridCol>
                <a:gridCol w="1219200">
                  <a:extLst>
                    <a:ext uri="{9D8B030D-6E8A-4147-A177-3AD203B41FA5}">
                      <a16:colId xmlns:a16="http://schemas.microsoft.com/office/drawing/2014/main" val="1579358892"/>
                    </a:ext>
                  </a:extLst>
                </a:gridCol>
              </a:tblGrid>
              <a:tr h="703032">
                <a:tc>
                  <a:txBody>
                    <a:bodyPr/>
                    <a:lstStyle/>
                    <a:p>
                      <a:pPr algn="ctr"/>
                      <a:endParaRPr lang="en-US" dirty="0">
                        <a:solidFill>
                          <a:schemeClr val="bg1"/>
                        </a:solidFill>
                      </a:endParaRPr>
                    </a:p>
                    <a:p>
                      <a:pPr algn="ctr"/>
                      <a:r>
                        <a:rPr lang="en-US" dirty="0">
                          <a:solidFill>
                            <a:schemeClr val="bg1"/>
                          </a:solidFill>
                        </a:rPr>
                        <a:t>13%</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bg1"/>
                        </a:solidFill>
                      </a:endParaRPr>
                    </a:p>
                    <a:p>
                      <a:pPr algn="ctr"/>
                      <a:r>
                        <a:rPr lang="en-US" sz="1800" dirty="0">
                          <a:solidFill>
                            <a:srgbClr val="00B6DE"/>
                          </a:solidFill>
                        </a:rPr>
                        <a:t>OR</a:t>
                      </a:r>
                      <a:endParaRPr lang="en-US" dirty="0">
                        <a:solidFill>
                          <a:schemeClr val="bg1"/>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bg1"/>
                        </a:solidFill>
                      </a:endParaRPr>
                    </a:p>
                    <a:p>
                      <a:pPr algn="ctr"/>
                      <a:r>
                        <a:rPr lang="en-US" dirty="0">
                          <a:solidFill>
                            <a:schemeClr val="bg1"/>
                          </a:solidFill>
                        </a:rPr>
                        <a:t>43%</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bg1"/>
                        </a:solidFill>
                      </a:endParaRPr>
                    </a:p>
                    <a:p>
                      <a:pPr algn="ctr"/>
                      <a:r>
                        <a:rPr lang="en-US" sz="1800" dirty="0">
                          <a:solidFill>
                            <a:srgbClr val="00B6DE"/>
                          </a:solidFill>
                        </a:rPr>
                        <a:t>OR</a:t>
                      </a:r>
                      <a:endParaRPr lang="en-US" dirty="0">
                        <a:solidFill>
                          <a:schemeClr val="bg1"/>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bg1"/>
                        </a:solidFill>
                      </a:endParaRPr>
                    </a:p>
                    <a:p>
                      <a:pPr algn="ctr"/>
                      <a:r>
                        <a:rPr lang="en-US" dirty="0">
                          <a:solidFill>
                            <a:schemeClr val="bg1"/>
                          </a:solidFill>
                        </a:rPr>
                        <a:t>93%</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3221080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whale swimming in the water&#10;&#10;Description automatically generated with low confidence">
            <a:extLst>
              <a:ext uri="{FF2B5EF4-FFF2-40B4-BE49-F238E27FC236}">
                <a16:creationId xmlns:a16="http://schemas.microsoft.com/office/drawing/2014/main" id="{FE7CAFE8-1125-AC44-864D-477C086E12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386332"/>
          </a:xfrm>
          <a:prstGeom prst="rect">
            <a:avLst/>
          </a:prstGeom>
        </p:spPr>
      </p:pic>
      <p:sp>
        <p:nvSpPr>
          <p:cNvPr id="11" name="Content Placeholder 2"/>
          <p:cNvSpPr txBox="1">
            <a:spLocks/>
          </p:cNvSpPr>
          <p:nvPr/>
        </p:nvSpPr>
        <p:spPr>
          <a:xfrm>
            <a:off x="742950" y="1071368"/>
            <a:ext cx="7694378" cy="393233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400" b="1" dirty="0">
                <a:solidFill>
                  <a:srgbClr val="00B6DE"/>
                </a:solidFill>
                <a:latin typeface="Arial Narrow"/>
                <a:cs typeface="Arial Narrow"/>
              </a:rPr>
              <a:t>HE PĀTAI / CONSIDER THIS</a:t>
            </a:r>
          </a:p>
          <a:p>
            <a:pPr marL="0" indent="0" algn="ctr">
              <a:spcBef>
                <a:spcPts val="300"/>
              </a:spcBef>
              <a:spcAft>
                <a:spcPts val="300"/>
              </a:spcAft>
              <a:buNone/>
            </a:pPr>
            <a:r>
              <a:rPr lang="en-AU" sz="2400" dirty="0">
                <a:solidFill>
                  <a:schemeClr val="bg1"/>
                </a:solidFill>
                <a:latin typeface="Arial"/>
                <a:cs typeface="Arial"/>
              </a:rPr>
              <a:t>Take a guess – How much excess heat from greenhouse emissions has been absorbed by oceans since the 1970s? </a:t>
            </a:r>
          </a:p>
          <a:p>
            <a:pPr marL="0" indent="0" algn="ctr">
              <a:spcBef>
                <a:spcPts val="300"/>
              </a:spcBef>
              <a:spcAft>
                <a:spcPts val="300"/>
              </a:spcAft>
              <a:buNone/>
            </a:pPr>
            <a:endParaRPr lang="en-AU" sz="2400" dirty="0">
              <a:solidFill>
                <a:schemeClr val="bg1"/>
              </a:solidFill>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r>
              <a:rPr lang="en-AU" sz="2000" dirty="0">
                <a:solidFill>
                  <a:srgbClr val="00B6DE"/>
                </a:solidFill>
                <a:latin typeface="Arial"/>
                <a:cs typeface="Arial"/>
              </a:rPr>
              <a:t>✓ Oceans have absorbed </a:t>
            </a:r>
            <a:r>
              <a:rPr lang="en-AU" sz="2000" dirty="0">
                <a:solidFill>
                  <a:schemeClr val="bg1"/>
                </a:solidFill>
                <a:latin typeface="Arial"/>
                <a:cs typeface="Arial"/>
              </a:rPr>
              <a:t>93% </a:t>
            </a:r>
            <a:r>
              <a:rPr lang="en-AU" sz="2000" dirty="0">
                <a:solidFill>
                  <a:srgbClr val="00B6DE"/>
                </a:solidFill>
                <a:latin typeface="Arial"/>
                <a:cs typeface="Arial"/>
              </a:rPr>
              <a:t>of excess heat from greenhouse emissions since the 1970s</a:t>
            </a: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CLIMATE AND OCEAN</a:t>
            </a:r>
            <a:br>
              <a:rPr lang="en-US" dirty="0">
                <a:latin typeface="Arial Narrow"/>
                <a:cs typeface="Arial Narrow"/>
              </a:rPr>
            </a:br>
            <a:r>
              <a:rPr lang="en-US" sz="2400" dirty="0">
                <a:latin typeface="Arial Narrow"/>
                <a:cs typeface="Arial Narrow"/>
              </a:rPr>
              <a:t>Focusing Question: What role does the ocean play in climate &amp; climate change?</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1157251780"/>
              </p:ext>
            </p:extLst>
          </p:nvPr>
        </p:nvGraphicFramePr>
        <p:xfrm>
          <a:off x="1542139" y="3037533"/>
          <a:ext cx="6096000" cy="703032"/>
        </p:xfrm>
        <a:graphic>
          <a:graphicData uri="http://schemas.openxmlformats.org/drawingml/2006/table">
            <a:tbl>
              <a:tblPr firstRow="1" bandRow="1">
                <a:tableStyleId>{5FD0F851-EC5A-4D38-B0AD-8093EC10F338}</a:tableStyleId>
              </a:tblPr>
              <a:tblGrid>
                <a:gridCol w="1219200">
                  <a:extLst>
                    <a:ext uri="{9D8B030D-6E8A-4147-A177-3AD203B41FA5}">
                      <a16:colId xmlns:a16="http://schemas.microsoft.com/office/drawing/2014/main" val="3466427422"/>
                    </a:ext>
                  </a:extLst>
                </a:gridCol>
                <a:gridCol w="1219200">
                  <a:extLst>
                    <a:ext uri="{9D8B030D-6E8A-4147-A177-3AD203B41FA5}">
                      <a16:colId xmlns:a16="http://schemas.microsoft.com/office/drawing/2014/main" val="1118456149"/>
                    </a:ext>
                  </a:extLst>
                </a:gridCol>
                <a:gridCol w="1219200">
                  <a:extLst>
                    <a:ext uri="{9D8B030D-6E8A-4147-A177-3AD203B41FA5}">
                      <a16:colId xmlns:a16="http://schemas.microsoft.com/office/drawing/2014/main" val="4098699707"/>
                    </a:ext>
                  </a:extLst>
                </a:gridCol>
                <a:gridCol w="1219200">
                  <a:extLst>
                    <a:ext uri="{9D8B030D-6E8A-4147-A177-3AD203B41FA5}">
                      <a16:colId xmlns:a16="http://schemas.microsoft.com/office/drawing/2014/main" val="1331056628"/>
                    </a:ext>
                  </a:extLst>
                </a:gridCol>
                <a:gridCol w="1219200">
                  <a:extLst>
                    <a:ext uri="{9D8B030D-6E8A-4147-A177-3AD203B41FA5}">
                      <a16:colId xmlns:a16="http://schemas.microsoft.com/office/drawing/2014/main" val="1579358892"/>
                    </a:ext>
                  </a:extLst>
                </a:gridCol>
              </a:tblGrid>
              <a:tr h="703032">
                <a:tc>
                  <a:txBody>
                    <a:bodyPr/>
                    <a:lstStyle/>
                    <a:p>
                      <a:pPr algn="ctr"/>
                      <a:endParaRPr lang="en-US" dirty="0">
                        <a:solidFill>
                          <a:schemeClr val="bg1"/>
                        </a:solidFill>
                      </a:endParaRPr>
                    </a:p>
                    <a:p>
                      <a:pPr algn="ctr"/>
                      <a:r>
                        <a:rPr lang="en-US" dirty="0">
                          <a:solidFill>
                            <a:schemeClr val="bg1"/>
                          </a:solidFill>
                        </a:rPr>
                        <a:t>13%</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bg1"/>
                        </a:solidFill>
                      </a:endParaRPr>
                    </a:p>
                    <a:p>
                      <a:pPr algn="ctr"/>
                      <a:r>
                        <a:rPr lang="en-US" sz="1800" dirty="0">
                          <a:solidFill>
                            <a:srgbClr val="00B6DE"/>
                          </a:solidFill>
                        </a:rPr>
                        <a:t>OR</a:t>
                      </a:r>
                      <a:endParaRPr lang="en-US" dirty="0">
                        <a:solidFill>
                          <a:schemeClr val="bg1"/>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bg1"/>
                        </a:solidFill>
                      </a:endParaRPr>
                    </a:p>
                    <a:p>
                      <a:pPr algn="ctr"/>
                      <a:r>
                        <a:rPr lang="en-US" dirty="0">
                          <a:solidFill>
                            <a:schemeClr val="bg1"/>
                          </a:solidFill>
                        </a:rPr>
                        <a:t>43%</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bg1"/>
                        </a:solidFill>
                      </a:endParaRPr>
                    </a:p>
                    <a:p>
                      <a:pPr algn="ctr"/>
                      <a:r>
                        <a:rPr lang="en-US" sz="1800" dirty="0">
                          <a:solidFill>
                            <a:srgbClr val="00B6DE"/>
                          </a:solidFill>
                        </a:rPr>
                        <a:t>OR</a:t>
                      </a:r>
                      <a:endParaRPr lang="en-US" dirty="0">
                        <a:solidFill>
                          <a:schemeClr val="bg1"/>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bg1"/>
                        </a:solidFill>
                      </a:endParaRPr>
                    </a:p>
                    <a:p>
                      <a:pPr algn="ctr"/>
                      <a:r>
                        <a:rPr lang="en-US" dirty="0">
                          <a:solidFill>
                            <a:schemeClr val="bg1"/>
                          </a:solidFill>
                        </a:rPr>
                        <a:t>93%</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744997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223" y="1074425"/>
            <a:ext cx="328617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CLIMATE AND OCEAN</a:t>
            </a:r>
            <a:br>
              <a:rPr lang="en-US" dirty="0">
                <a:latin typeface="Arial Narrow"/>
                <a:cs typeface="Arial Narrow"/>
              </a:rPr>
            </a:br>
            <a:r>
              <a:rPr lang="en-US" sz="2400" dirty="0">
                <a:latin typeface="Arial Narrow"/>
                <a:cs typeface="Arial Narrow"/>
              </a:rPr>
              <a:t>Focusing Question: What role does marine life play in climate &amp; climate change?</a:t>
            </a:r>
          </a:p>
        </p:txBody>
      </p:sp>
      <p:pic>
        <p:nvPicPr>
          <p:cNvPr id="3" name="Picture 2" descr="A whale swimming in the water&#10;&#10;Description automatically generated with low confidence">
            <a:extLst>
              <a:ext uri="{FF2B5EF4-FFF2-40B4-BE49-F238E27FC236}">
                <a16:creationId xmlns:a16="http://schemas.microsoft.com/office/drawing/2014/main" id="{756F21C6-A750-454F-861A-84CFD63855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543345" y="1599613"/>
            <a:ext cx="3423432" cy="2521826"/>
          </a:xfrm>
          <a:prstGeom prst="rect">
            <a:avLst/>
          </a:prstGeom>
        </p:spPr>
      </p:pic>
      <p:sp>
        <p:nvSpPr>
          <p:cNvPr id="15" name="Left Arrow 14">
            <a:extLst>
              <a:ext uri="{FF2B5EF4-FFF2-40B4-BE49-F238E27FC236}">
                <a16:creationId xmlns:a16="http://schemas.microsoft.com/office/drawing/2014/main" id="{FB9C3EE4-42B4-364B-831C-93368E805320}"/>
              </a:ext>
            </a:extLst>
          </p:cNvPr>
          <p:cNvSpPr/>
          <p:nvPr/>
        </p:nvSpPr>
        <p:spPr>
          <a:xfrm>
            <a:off x="1958218" y="3664975"/>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Left Arrow 14">
            <a:extLst>
              <a:ext uri="{FF2B5EF4-FFF2-40B4-BE49-F238E27FC236}">
                <a16:creationId xmlns:a16="http://schemas.microsoft.com/office/drawing/2014/main" id="{2D291D27-35CB-B543-971F-CB4D08943CA2}"/>
              </a:ext>
            </a:extLst>
          </p:cNvPr>
          <p:cNvSpPr/>
          <p:nvPr/>
        </p:nvSpPr>
        <p:spPr>
          <a:xfrm rot="9271793">
            <a:off x="624204" y="1854977"/>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Left Arrow 14">
            <a:extLst>
              <a:ext uri="{FF2B5EF4-FFF2-40B4-BE49-F238E27FC236}">
                <a16:creationId xmlns:a16="http://schemas.microsoft.com/office/drawing/2014/main" id="{5FC2D336-6432-EF4F-8BF3-DB96C2E4F570}"/>
              </a:ext>
            </a:extLst>
          </p:cNvPr>
          <p:cNvSpPr/>
          <p:nvPr/>
        </p:nvSpPr>
        <p:spPr>
          <a:xfrm rot="12257948">
            <a:off x="4273157" y="1427615"/>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A picture containing icon&#10;&#10;Description automatically generated">
            <a:extLst>
              <a:ext uri="{FF2B5EF4-FFF2-40B4-BE49-F238E27FC236}">
                <a16:creationId xmlns:a16="http://schemas.microsoft.com/office/drawing/2014/main" id="{F7CC9729-F8C8-5343-AEB5-6CBEB9C269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72644" y="1039164"/>
            <a:ext cx="892386" cy="892386"/>
          </a:xfrm>
          <a:prstGeom prst="rect">
            <a:avLst/>
          </a:prstGeom>
        </p:spPr>
      </p:pic>
      <p:pic>
        <p:nvPicPr>
          <p:cNvPr id="28" name="Picture 27" descr="A picture containing shape&#10;&#10;Description automatically generated">
            <a:extLst>
              <a:ext uri="{FF2B5EF4-FFF2-40B4-BE49-F238E27FC236}">
                <a16:creationId xmlns:a16="http://schemas.microsoft.com/office/drawing/2014/main" id="{375C7674-D00D-C144-9CCF-BF1DADC2D9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4614" y="3176709"/>
            <a:ext cx="630884" cy="630884"/>
          </a:xfrm>
          <a:prstGeom prst="rect">
            <a:avLst/>
          </a:prstGeom>
        </p:spPr>
      </p:pic>
      <p:pic>
        <p:nvPicPr>
          <p:cNvPr id="29" name="Picture 28" descr="Icon&#10;&#10;Description automatically generated">
            <a:extLst>
              <a:ext uri="{FF2B5EF4-FFF2-40B4-BE49-F238E27FC236}">
                <a16:creationId xmlns:a16="http://schemas.microsoft.com/office/drawing/2014/main" id="{1025A725-04D8-CF48-85EB-401D9D9124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7223" y="3443729"/>
            <a:ext cx="569866" cy="569866"/>
          </a:xfrm>
          <a:prstGeom prst="rect">
            <a:avLst/>
          </a:prstGeom>
        </p:spPr>
      </p:pic>
      <p:pic>
        <p:nvPicPr>
          <p:cNvPr id="30" name="Picture 29" descr="A picture containing shape&#10;&#10;Description automatically generated">
            <a:extLst>
              <a:ext uri="{FF2B5EF4-FFF2-40B4-BE49-F238E27FC236}">
                <a16:creationId xmlns:a16="http://schemas.microsoft.com/office/drawing/2014/main" id="{7C17B922-783C-7844-A048-D47111DF8E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89236" y="3862305"/>
            <a:ext cx="569866" cy="569866"/>
          </a:xfrm>
          <a:prstGeom prst="rect">
            <a:avLst/>
          </a:prstGeom>
        </p:spPr>
      </p:pic>
      <p:pic>
        <p:nvPicPr>
          <p:cNvPr id="31" name="Picture 30" descr="Icon&#10;&#10;Description automatically generated">
            <a:extLst>
              <a:ext uri="{FF2B5EF4-FFF2-40B4-BE49-F238E27FC236}">
                <a16:creationId xmlns:a16="http://schemas.microsoft.com/office/drawing/2014/main" id="{D4056515-4F62-7E41-8089-A2875D6A4F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3554454">
            <a:off x="1305024" y="3229253"/>
            <a:ext cx="722266" cy="722266"/>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id="{CFCFC5F3-FC3A-3C46-9DF9-A4696CA2D0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6480" y="3852503"/>
            <a:ext cx="569866" cy="569866"/>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A6788118-70FB-404A-9EC8-F4B1FE20D85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3515665" y="852258"/>
            <a:ext cx="1079292" cy="1079292"/>
          </a:xfrm>
          <a:prstGeom prst="rect">
            <a:avLst/>
          </a:prstGeom>
        </p:spPr>
      </p:pic>
      <p:pic>
        <p:nvPicPr>
          <p:cNvPr id="35" name="Picture 34" descr="Logo, icon&#10;&#10;Description automatically generated">
            <a:extLst>
              <a:ext uri="{FF2B5EF4-FFF2-40B4-BE49-F238E27FC236}">
                <a16:creationId xmlns:a16="http://schemas.microsoft.com/office/drawing/2014/main" id="{482E91FE-CA8E-2C4B-9B49-5038056A6A1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0655907">
            <a:off x="4427504" y="3226756"/>
            <a:ext cx="1079292" cy="1079292"/>
          </a:xfrm>
          <a:prstGeom prst="rect">
            <a:avLst/>
          </a:prstGeom>
        </p:spPr>
      </p:pic>
      <p:pic>
        <p:nvPicPr>
          <p:cNvPr id="37" name="Picture 36" descr="A picture containing icon&#10;&#10;Description automatically generated">
            <a:extLst>
              <a:ext uri="{FF2B5EF4-FFF2-40B4-BE49-F238E27FC236}">
                <a16:creationId xmlns:a16="http://schemas.microsoft.com/office/drawing/2014/main" id="{C7C6EE54-CA22-3843-B82E-4C8253B2316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945126">
            <a:off x="3269576" y="1393730"/>
            <a:ext cx="1185385" cy="1185385"/>
          </a:xfrm>
          <a:prstGeom prst="rect">
            <a:avLst/>
          </a:prstGeom>
        </p:spPr>
      </p:pic>
      <p:sp>
        <p:nvSpPr>
          <p:cNvPr id="38" name="TextBox 37">
            <a:extLst>
              <a:ext uri="{FF2B5EF4-FFF2-40B4-BE49-F238E27FC236}">
                <a16:creationId xmlns:a16="http://schemas.microsoft.com/office/drawing/2014/main" id="{A9B93276-8314-8844-B520-E517B25B87B3}"/>
              </a:ext>
            </a:extLst>
          </p:cNvPr>
          <p:cNvSpPr txBox="1"/>
          <p:nvPr/>
        </p:nvSpPr>
        <p:spPr>
          <a:xfrm>
            <a:off x="5632919" y="3677639"/>
            <a:ext cx="1290931" cy="369332"/>
          </a:xfrm>
          <a:prstGeom prst="rect">
            <a:avLst/>
          </a:prstGeom>
          <a:noFill/>
        </p:spPr>
        <p:txBody>
          <a:bodyPr wrap="none" rtlCol="0">
            <a:spAutoFit/>
          </a:bodyPr>
          <a:lstStyle/>
          <a:p>
            <a:r>
              <a:rPr lang="en-US" dirty="0">
                <a:solidFill>
                  <a:schemeClr val="bg1"/>
                </a:solidFill>
              </a:rPr>
              <a:t>Whales Poo</a:t>
            </a:r>
          </a:p>
        </p:txBody>
      </p:sp>
      <p:sp>
        <p:nvSpPr>
          <p:cNvPr id="39" name="TextBox 38">
            <a:extLst>
              <a:ext uri="{FF2B5EF4-FFF2-40B4-BE49-F238E27FC236}">
                <a16:creationId xmlns:a16="http://schemas.microsoft.com/office/drawing/2014/main" id="{A9BDFC4C-AC23-1243-983D-843F51294116}"/>
              </a:ext>
            </a:extLst>
          </p:cNvPr>
          <p:cNvSpPr txBox="1"/>
          <p:nvPr/>
        </p:nvSpPr>
        <p:spPr>
          <a:xfrm>
            <a:off x="2857086" y="1923184"/>
            <a:ext cx="540148" cy="369332"/>
          </a:xfrm>
          <a:prstGeom prst="rect">
            <a:avLst/>
          </a:prstGeom>
          <a:noFill/>
        </p:spPr>
        <p:txBody>
          <a:bodyPr wrap="none" rtlCol="0">
            <a:spAutoFit/>
          </a:bodyPr>
          <a:lstStyle/>
          <a:p>
            <a:r>
              <a:rPr lang="en-US" dirty="0"/>
              <a:t>Krill</a:t>
            </a:r>
          </a:p>
        </p:txBody>
      </p:sp>
      <p:sp>
        <p:nvSpPr>
          <p:cNvPr id="40" name="TextBox 39">
            <a:extLst>
              <a:ext uri="{FF2B5EF4-FFF2-40B4-BE49-F238E27FC236}">
                <a16:creationId xmlns:a16="http://schemas.microsoft.com/office/drawing/2014/main" id="{BA683CFC-C137-A44E-89B4-B6CC36132205}"/>
              </a:ext>
            </a:extLst>
          </p:cNvPr>
          <p:cNvSpPr txBox="1"/>
          <p:nvPr/>
        </p:nvSpPr>
        <p:spPr>
          <a:xfrm>
            <a:off x="37543" y="2969588"/>
            <a:ext cx="1010020" cy="369332"/>
          </a:xfrm>
          <a:prstGeom prst="rect">
            <a:avLst/>
          </a:prstGeom>
          <a:noFill/>
        </p:spPr>
        <p:txBody>
          <a:bodyPr wrap="none" rtlCol="0">
            <a:spAutoFit/>
          </a:bodyPr>
          <a:lstStyle/>
          <a:p>
            <a:r>
              <a:rPr lang="en-US" dirty="0"/>
              <a:t>Plankton</a:t>
            </a:r>
          </a:p>
        </p:txBody>
      </p:sp>
      <p:sp>
        <p:nvSpPr>
          <p:cNvPr id="41" name="TextBox 40">
            <a:extLst>
              <a:ext uri="{FF2B5EF4-FFF2-40B4-BE49-F238E27FC236}">
                <a16:creationId xmlns:a16="http://schemas.microsoft.com/office/drawing/2014/main" id="{DBC09AE7-56C6-9146-B1F6-FDC47DF62690}"/>
              </a:ext>
            </a:extLst>
          </p:cNvPr>
          <p:cNvSpPr txBox="1"/>
          <p:nvPr/>
        </p:nvSpPr>
        <p:spPr>
          <a:xfrm>
            <a:off x="1393876" y="2629396"/>
            <a:ext cx="3737113" cy="646331"/>
          </a:xfrm>
          <a:prstGeom prst="rect">
            <a:avLst/>
          </a:prstGeom>
          <a:solidFill>
            <a:schemeClr val="accent1">
              <a:lumMod val="20000"/>
              <a:lumOff val="80000"/>
              <a:alpha val="50136"/>
            </a:schemeClr>
          </a:solidFill>
          <a:ln>
            <a:solidFill>
              <a:schemeClr val="accent1">
                <a:shade val="95000"/>
                <a:satMod val="105000"/>
                <a:alpha val="20731"/>
              </a:schemeClr>
            </a:solidFill>
          </a:ln>
        </p:spPr>
        <p:txBody>
          <a:bodyPr wrap="none" rtlCol="0">
            <a:spAutoFit/>
          </a:bodyPr>
          <a:lstStyle/>
          <a:p>
            <a:pPr algn="ctr"/>
            <a:r>
              <a:rPr lang="en-US" dirty="0">
                <a:solidFill>
                  <a:srgbClr val="00B194"/>
                </a:solidFill>
                <a:latin typeface="Arial" panose="020B0604020202020204" pitchFamily="34" charset="0"/>
                <a:cs typeface="Arial" panose="020B0604020202020204" pitchFamily="34" charset="0"/>
              </a:rPr>
              <a:t>HOW DOES THIS RELATE TO </a:t>
            </a:r>
          </a:p>
          <a:p>
            <a:pPr algn="ctr"/>
            <a:r>
              <a:rPr lang="en-US" dirty="0">
                <a:solidFill>
                  <a:srgbClr val="00B194"/>
                </a:solidFill>
                <a:latin typeface="Arial" panose="020B0604020202020204" pitchFamily="34" charset="0"/>
                <a:cs typeface="Arial" panose="020B0604020202020204" pitchFamily="34" charset="0"/>
              </a:rPr>
              <a:t>CLIMATE &amp; CLIMATE CHANGE?</a:t>
            </a:r>
          </a:p>
        </p:txBody>
      </p:sp>
    </p:spTree>
    <p:extLst>
      <p:ext uri="{BB962C8B-B14F-4D97-AF65-F5344CB8AC3E}">
        <p14:creationId xmlns:p14="http://schemas.microsoft.com/office/powerpoint/2010/main" val="131021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0" y="1504442"/>
            <a:ext cx="3612994"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11F59"/>
                </a:solidFill>
                <a:latin typeface="Arial Narrow"/>
                <a:cs typeface="Arial Narrow"/>
              </a:rPr>
              <a:t>MĀTAKI TĒNEI / WATCH THIS</a:t>
            </a:r>
          </a:p>
          <a:p>
            <a:pPr marL="0" indent="0" algn="ctr">
              <a:spcBef>
                <a:spcPts val="300"/>
              </a:spcBef>
              <a:spcAft>
                <a:spcPts val="300"/>
              </a:spcAft>
              <a:buNone/>
            </a:pPr>
            <a:r>
              <a:rPr lang="en-AU" sz="2000" dirty="0">
                <a:solidFill>
                  <a:srgbClr val="005DAA"/>
                </a:solidFill>
                <a:latin typeface="Arial Narrow"/>
                <a:cs typeface="Arial Narrow"/>
                <a:hlinkClick r:id="rId3"/>
              </a:rPr>
              <a:t>How whales change climate </a:t>
            </a:r>
            <a:r>
              <a:rPr lang="en-AU" sz="2000" dirty="0">
                <a:solidFill>
                  <a:srgbClr val="005DAA"/>
                </a:solidFill>
                <a:latin typeface="Arial Narrow"/>
                <a:cs typeface="Arial Narrow"/>
              </a:rPr>
              <a:t>[4.51]</a:t>
            </a:r>
          </a:p>
          <a:p>
            <a:pPr marL="0" indent="0" algn="ctr">
              <a:spcBef>
                <a:spcPts val="300"/>
              </a:spcBef>
              <a:spcAft>
                <a:spcPts val="300"/>
              </a:spcAft>
              <a:buNone/>
            </a:pPr>
            <a:r>
              <a:rPr lang="en-AU" sz="2000" b="1" dirty="0">
                <a:solidFill>
                  <a:srgbClr val="011F59"/>
                </a:solidFill>
                <a:latin typeface="Arial Narrow"/>
                <a:cs typeface="Arial Narrow"/>
              </a:rPr>
              <a:t> </a:t>
            </a: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CLIMATE AND OCEAN</a:t>
            </a:r>
            <a:br>
              <a:rPr lang="en-US" dirty="0">
                <a:latin typeface="Arial Narrow"/>
                <a:cs typeface="Arial Narrow"/>
              </a:rPr>
            </a:br>
            <a:r>
              <a:rPr lang="en-US" sz="2400" dirty="0">
                <a:latin typeface="Arial Narrow"/>
                <a:cs typeface="Arial Narrow"/>
              </a:rPr>
              <a:t>Focusing Question: What role does marine life play in climate &amp; climate change?</a:t>
            </a:r>
            <a:endParaRPr lang="en-US" sz="2400" dirty="0"/>
          </a:p>
        </p:txBody>
      </p:sp>
      <p:pic>
        <p:nvPicPr>
          <p:cNvPr id="5" name="Picture 4" descr="A screenshot of a computer&#10;&#10;Description automatically generated with medium confidence">
            <a:hlinkClick r:id="rId3"/>
            <a:extLst>
              <a:ext uri="{FF2B5EF4-FFF2-40B4-BE49-F238E27FC236}">
                <a16:creationId xmlns:a16="http://schemas.microsoft.com/office/drawing/2014/main" id="{C536B002-5D68-D346-A792-89F41C40B7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4426" y="1104392"/>
            <a:ext cx="5555268" cy="3192606"/>
          </a:xfrm>
          <a:prstGeom prst="rect">
            <a:avLst/>
          </a:prstGeom>
        </p:spPr>
      </p:pic>
    </p:spTree>
    <p:extLst>
      <p:ext uri="{BB962C8B-B14F-4D97-AF65-F5344CB8AC3E}">
        <p14:creationId xmlns:p14="http://schemas.microsoft.com/office/powerpoint/2010/main" val="1207674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100114</TotalTime>
  <Words>2205</Words>
  <Application>Microsoft Office PowerPoint</Application>
  <PresentationFormat>On-screen Show (16:9)</PresentationFormat>
  <Paragraphs>253</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Calibri</vt:lpstr>
      <vt:lpstr>Local Brewery Five</vt:lpstr>
      <vt:lpstr>Meta office pro</vt:lpstr>
      <vt:lpstr>MetaPro-Normal</vt:lpstr>
      <vt:lpstr>Office Theme</vt:lpstr>
      <vt:lpstr>PowerPoint Presentation</vt:lpstr>
      <vt:lpstr>Focus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Alex Webb</cp:lastModifiedBy>
  <cp:revision>735</cp:revision>
  <dcterms:created xsi:type="dcterms:W3CDTF">2020-01-12T01:38:21Z</dcterms:created>
  <dcterms:modified xsi:type="dcterms:W3CDTF">2022-03-03T01:25:46Z</dcterms:modified>
</cp:coreProperties>
</file>