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9" r:id="rId3"/>
    <p:sldId id="257" r:id="rId4"/>
    <p:sldId id="260" r:id="rId5"/>
    <p:sldId id="351" r:id="rId6"/>
    <p:sldId id="263" r:id="rId7"/>
    <p:sldId id="264" r:id="rId8"/>
    <p:sldId id="267" r:id="rId9"/>
    <p:sldId id="313" r:id="rId10"/>
    <p:sldId id="322" r:id="rId11"/>
    <p:sldId id="315" r:id="rId12"/>
    <p:sldId id="311" r:id="rId13"/>
    <p:sldId id="335" r:id="rId14"/>
    <p:sldId id="331" r:id="rId15"/>
    <p:sldId id="324" r:id="rId16"/>
    <p:sldId id="332" r:id="rId17"/>
    <p:sldId id="327" r:id="rId18"/>
    <p:sldId id="334" r:id="rId19"/>
    <p:sldId id="317" r:id="rId20"/>
    <p:sldId id="337" r:id="rId21"/>
    <p:sldId id="336" r:id="rId22"/>
    <p:sldId id="338" r:id="rId23"/>
    <p:sldId id="328" r:id="rId24"/>
    <p:sldId id="316" r:id="rId25"/>
    <p:sldId id="333" r:id="rId26"/>
    <p:sldId id="350" r:id="rId27"/>
    <p:sldId id="326" r:id="rId28"/>
    <p:sldId id="345" r:id="rId29"/>
    <p:sldId id="344" r:id="rId30"/>
    <p:sldId id="340" r:id="rId31"/>
    <p:sldId id="342" r:id="rId32"/>
    <p:sldId id="266" r:id="rId33"/>
    <p:sldId id="329" r:id="rId34"/>
    <p:sldId id="347" r:id="rId35"/>
    <p:sldId id="314" r:id="rId36"/>
    <p:sldId id="343" r:id="rId37"/>
    <p:sldId id="349" r:id="rId38"/>
    <p:sldId id="348" r:id="rId39"/>
    <p:sldId id="341"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5DAA"/>
    <a:srgbClr val="002E6C"/>
    <a:srgbClr val="00B1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41" autoAdjust="0"/>
    <p:restoredTop sz="66542" autoAdjust="0"/>
  </p:normalViewPr>
  <p:slideViewPr>
    <p:cSldViewPr snapToGrid="0" snapToObjects="1">
      <p:cViewPr varScale="1">
        <p:scale>
          <a:sx n="99" d="100"/>
          <a:sy n="99" d="100"/>
        </p:scale>
        <p:origin x="1696" y="184"/>
      </p:cViewPr>
      <p:guideLst>
        <p:guide orient="horz" pos="1620"/>
        <p:guide pos="2880"/>
      </p:guideLst>
    </p:cSldViewPr>
  </p:slideViewPr>
  <p:outlineViewPr>
    <p:cViewPr>
      <p:scale>
        <a:sx n="33" d="100"/>
        <a:sy n="33" d="100"/>
      </p:scale>
      <p:origin x="0" y="3360"/>
    </p:cViewPr>
  </p:outlineViewPr>
  <p:notesTextViewPr>
    <p:cViewPr>
      <p:scale>
        <a:sx n="100" d="100"/>
        <a:sy n="100" d="100"/>
      </p:scale>
      <p:origin x="0" y="0"/>
    </p:cViewPr>
  </p:notesTextViewPr>
  <p:sorterViewPr>
    <p:cViewPr>
      <p:scale>
        <a:sx n="66" d="100"/>
        <a:sy n="66" d="100"/>
      </p:scale>
      <p:origin x="0" y="3344"/>
    </p:cViewPr>
  </p:sorterViewPr>
  <p:notesViewPr>
    <p:cSldViewPr snapToGrid="0" snapToObjects="1">
      <p:cViewPr varScale="1">
        <p:scale>
          <a:sx n="70" d="100"/>
          <a:sy n="70" d="100"/>
        </p:scale>
        <p:origin x="-290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CAA122-7A35-9745-A26A-EE8C50CA7602}" type="datetimeFigureOut">
              <a:rPr lang="en-US" smtClean="0"/>
              <a:t>7/17/22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4DFFE2-AB0B-A546-BA03-FA78CA7417E4}" type="slidenum">
              <a:rPr lang="en-US" smtClean="0"/>
              <a:t>‹#›</a:t>
            </a:fld>
            <a:endParaRPr lang="en-US"/>
          </a:p>
        </p:txBody>
      </p:sp>
    </p:spTree>
    <p:extLst>
      <p:ext uri="{BB962C8B-B14F-4D97-AF65-F5344CB8AC3E}">
        <p14:creationId xmlns:p14="http://schemas.microsoft.com/office/powerpoint/2010/main" val="20214464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cJqhz6RAHLI"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youtube.com/watch?v=4yaPT7R6XpI"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DFFE2-AB0B-A546-BA03-FA78CA7417E4}" type="slidenum">
              <a:rPr lang="en-US" smtClean="0"/>
              <a:t>1</a:t>
            </a:fld>
            <a:endParaRPr lang="en-US"/>
          </a:p>
        </p:txBody>
      </p:sp>
    </p:spTree>
    <p:extLst>
      <p:ext uri="{BB962C8B-B14F-4D97-AF65-F5344CB8AC3E}">
        <p14:creationId xmlns:p14="http://schemas.microsoft.com/office/powerpoint/2010/main" val="3582720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a:defRPr/>
            </a:pPr>
            <a:r>
              <a:rPr lang="en-US" b="1" dirty="0">
                <a:solidFill>
                  <a:srgbClr val="175EAA"/>
                </a:solidFill>
                <a:latin typeface="Arial"/>
                <a:cs typeface="Arial"/>
              </a:rPr>
              <a:t>TEACHER NOTES</a:t>
            </a:r>
          </a:p>
          <a:p>
            <a:endParaRPr lang="en-US" dirty="0">
              <a:solidFill>
                <a:srgbClr val="175EAA"/>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Arial"/>
                <a:cs typeface="Arial"/>
              </a:rPr>
              <a:t>USEFUL RESOURCES / RĀRANGI PUKAPUKA</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latin typeface="Arial"/>
                <a:cs typeface="Arial"/>
              </a:rPr>
              <a:t>Information</a:t>
            </a:r>
            <a:r>
              <a:rPr lang="en-US" baseline="0" dirty="0">
                <a:latin typeface="Arial"/>
                <a:cs typeface="Arial"/>
              </a:rPr>
              <a:t> on different types of fishing methods see: https://</a:t>
            </a:r>
            <a:r>
              <a:rPr lang="en-US" baseline="0" dirty="0" err="1">
                <a:latin typeface="Arial"/>
                <a:cs typeface="Arial"/>
              </a:rPr>
              <a:t>www.msc.org</a:t>
            </a:r>
            <a:r>
              <a:rPr lang="en-US" baseline="0" dirty="0">
                <a:latin typeface="Arial"/>
                <a:cs typeface="Arial"/>
              </a:rPr>
              <a:t>/en-au/what-we-are-doing/our-approach/fishing-methods-and-gear-types</a:t>
            </a:r>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10</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p>
          <a:p>
            <a:endParaRPr lang="en-US" dirty="0">
              <a:latin typeface="Arial"/>
              <a:cs typeface="Arial"/>
            </a:endParaRPr>
          </a:p>
          <a:p>
            <a:r>
              <a:rPr lang="x-none" b="0" i="0" dirty="0">
                <a:latin typeface="Arial"/>
                <a:cs typeface="Arial"/>
              </a:rPr>
              <a:t>Impacts</a:t>
            </a:r>
            <a:r>
              <a:rPr lang="en-US" b="0" i="0" baseline="0" dirty="0">
                <a:latin typeface="Arial"/>
                <a:cs typeface="Arial"/>
              </a:rPr>
              <a:t> include bycatch of non target species and habitat damage if trawl is towed across the seafloor.</a:t>
            </a:r>
            <a:endParaRPr lang="x-none" b="1" i="1" dirty="0">
              <a:latin typeface="Arial"/>
              <a:cs typeface="Arial"/>
            </a:endParaRPr>
          </a:p>
        </p:txBody>
      </p:sp>
      <p:sp>
        <p:nvSpPr>
          <p:cNvPr id="4" name="Slide Number Placeholder 3"/>
          <p:cNvSpPr>
            <a:spLocks noGrp="1"/>
          </p:cNvSpPr>
          <p:nvPr>
            <p:ph type="sldNum" sz="quarter" idx="10"/>
          </p:nvPr>
        </p:nvSpPr>
        <p:spPr/>
        <p:txBody>
          <a:bodyPr/>
          <a:lstStyle/>
          <a:p>
            <a:fld id="{36961C54-CE56-C942-86C7-3C671D5B96FC}" type="slidenum">
              <a:rPr lang="en-US" smtClean="0"/>
              <a:t>11</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solidFill>
                <a:srgbClr val="175EAA"/>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Film can</a:t>
            </a:r>
            <a:r>
              <a:rPr lang="en-US" baseline="0" dirty="0">
                <a:latin typeface="Arial"/>
                <a:cs typeface="Arial"/>
              </a:rPr>
              <a:t> be found on You Tube at: </a:t>
            </a:r>
            <a:r>
              <a:rPr lang="en-US" dirty="0">
                <a:latin typeface="Arial"/>
                <a:cs typeface="Arial"/>
              </a:rPr>
              <a:t>https://</a:t>
            </a:r>
            <a:r>
              <a:rPr lang="en-US" dirty="0" err="1">
                <a:latin typeface="Arial"/>
                <a:cs typeface="Arial"/>
              </a:rPr>
              <a:t>www.youtube.com</a:t>
            </a:r>
            <a:r>
              <a:rPr lang="en-US" dirty="0">
                <a:latin typeface="Arial"/>
                <a:cs typeface="Arial"/>
              </a:rPr>
              <a:t>/</a:t>
            </a:r>
            <a:r>
              <a:rPr lang="en-US" dirty="0" err="1">
                <a:latin typeface="Arial"/>
                <a:cs typeface="Arial"/>
              </a:rPr>
              <a:t>watch?time_continue</a:t>
            </a:r>
            <a:r>
              <a:rPr lang="en-US" dirty="0">
                <a:latin typeface="Arial"/>
                <a:cs typeface="Arial"/>
              </a:rPr>
              <a:t>=51&amp;v=</a:t>
            </a:r>
            <a:r>
              <a:rPr lang="en-US" dirty="0" err="1">
                <a:latin typeface="Arial"/>
                <a:cs typeface="Arial"/>
              </a:rPr>
              <a:t>BcJFSl_YJHk&amp;feature</a:t>
            </a:r>
            <a:r>
              <a:rPr lang="en-US" dirty="0">
                <a:latin typeface="Arial"/>
                <a:cs typeface="Arial"/>
              </a:rPr>
              <a:t>=</a:t>
            </a:r>
            <a:r>
              <a:rPr lang="en-US" dirty="0" err="1">
                <a:latin typeface="Arial"/>
                <a:cs typeface="Arial"/>
              </a:rPr>
              <a:t>emb_title</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x-none" b="0" i="0" dirty="0">
                <a:latin typeface="Arial"/>
                <a:cs typeface="Arial"/>
              </a:rPr>
              <a:t>1 and</a:t>
            </a:r>
            <a:r>
              <a:rPr lang="x-none" b="0" i="0" baseline="0" dirty="0">
                <a:latin typeface="Arial"/>
                <a:cs typeface="Arial"/>
              </a:rPr>
              <a:t> 2 </a:t>
            </a:r>
            <a:r>
              <a:rPr lang="x-none" b="0" i="0" dirty="0">
                <a:latin typeface="Arial"/>
                <a:cs typeface="Arial"/>
              </a:rPr>
              <a:t>Impacts</a:t>
            </a:r>
            <a:r>
              <a:rPr lang="en-US" b="0" i="0" baseline="0" dirty="0">
                <a:latin typeface="Arial"/>
                <a:cs typeface="Arial"/>
              </a:rPr>
              <a:t> include bycatch of non target species and habitat damage if trawl is towed across the seafloor.  Non target  species could be caught in the trawl net.</a:t>
            </a:r>
            <a:endParaRPr lang="x-none" b="1" i="1"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3. While </a:t>
            </a:r>
            <a:r>
              <a:rPr lang="en-US" dirty="0" err="1">
                <a:latin typeface="Arial"/>
                <a:cs typeface="Arial"/>
              </a:rPr>
              <a:t>demersal</a:t>
            </a:r>
            <a:r>
              <a:rPr lang="en-US" dirty="0">
                <a:latin typeface="Arial"/>
                <a:cs typeface="Arial"/>
              </a:rPr>
              <a:t> trawling often interacts with the seabed, modifications and careful management of fishing operations can reduce environmental impacts and increase sustainability.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MSC certified trawl fisheries have made many improvements to their practices. These include monitoring and mapping fishing areas, avoiding fishing in known sensitive or protected habitats, and banning bottom trawling during spawning season. Gear modifications, such as rock hoppers (balls or discs, often rubber), can also reduce the amount of contact between the net and the seabed. </a:t>
            </a:r>
          </a:p>
        </p:txBody>
      </p:sp>
      <p:sp>
        <p:nvSpPr>
          <p:cNvPr id="4" name="Slide Number Placeholder 3"/>
          <p:cNvSpPr>
            <a:spLocks noGrp="1"/>
          </p:cNvSpPr>
          <p:nvPr>
            <p:ph type="sldNum" sz="quarter" idx="10"/>
          </p:nvPr>
        </p:nvSpPr>
        <p:spPr/>
        <p:txBody>
          <a:bodyPr/>
          <a:lstStyle/>
          <a:p>
            <a:fld id="{36961C54-CE56-C942-86C7-3C671D5B96FC}" type="slidenum">
              <a:rPr lang="en-US" smtClean="0"/>
              <a:t>12</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solidFill>
                <a:srgbClr val="175EAA"/>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Film can</a:t>
            </a:r>
            <a:r>
              <a:rPr lang="en-US" baseline="0" dirty="0">
                <a:latin typeface="Arial"/>
                <a:cs typeface="Arial"/>
              </a:rPr>
              <a:t> be found on You Tube at: </a:t>
            </a:r>
            <a:r>
              <a:rPr lang="en-US" dirty="0">
                <a:latin typeface="Arial"/>
                <a:cs typeface="Arial"/>
              </a:rPr>
              <a:t>https://</a:t>
            </a:r>
            <a:r>
              <a:rPr lang="en-US" dirty="0" err="1">
                <a:latin typeface="Arial"/>
                <a:cs typeface="Arial"/>
              </a:rPr>
              <a:t>www.youtube.com</a:t>
            </a:r>
            <a:r>
              <a:rPr lang="en-US" dirty="0">
                <a:latin typeface="Arial"/>
                <a:cs typeface="Arial"/>
              </a:rPr>
              <a:t>/</a:t>
            </a:r>
            <a:r>
              <a:rPr lang="en-US" dirty="0" err="1">
                <a:latin typeface="Arial"/>
                <a:cs typeface="Arial"/>
              </a:rPr>
              <a:t>watch?time_continue</a:t>
            </a:r>
            <a:r>
              <a:rPr lang="en-US" dirty="0">
                <a:latin typeface="Arial"/>
                <a:cs typeface="Arial"/>
              </a:rPr>
              <a:t>=6&amp;v=DzSFB4H9MC8&amp;feature=</a:t>
            </a:r>
            <a:r>
              <a:rPr lang="en-US" dirty="0" err="1">
                <a:latin typeface="Arial"/>
                <a:cs typeface="Arial"/>
              </a:rPr>
              <a:t>emb_logo</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175EAA"/>
                </a:solidFill>
                <a:latin typeface="Arial"/>
                <a:cs typeface="Arial"/>
              </a:rPr>
              <a:t>EXTENSION: You could also make a table and compare the similarities and differences between bottom trawling and </a:t>
            </a:r>
            <a:r>
              <a:rPr lang="en-US" sz="1200" dirty="0" err="1">
                <a:solidFill>
                  <a:srgbClr val="175EAA"/>
                </a:solidFill>
                <a:latin typeface="Arial"/>
                <a:cs typeface="Arial"/>
              </a:rPr>
              <a:t>midwater</a:t>
            </a:r>
            <a:r>
              <a:rPr lang="en-US" sz="1200" dirty="0">
                <a:solidFill>
                  <a:srgbClr val="175EAA"/>
                </a:solidFill>
                <a:latin typeface="Arial"/>
                <a:cs typeface="Arial"/>
              </a:rPr>
              <a:t> trawling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13</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indent="0">
              <a:buFont typeface="Arial"/>
              <a:buNone/>
            </a:pPr>
            <a:r>
              <a:rPr lang="en-US" dirty="0">
                <a:latin typeface="Arial"/>
                <a:cs typeface="Arial"/>
              </a:rPr>
              <a:t>Tricky</a:t>
            </a:r>
            <a:r>
              <a:rPr lang="en-US" baseline="0" dirty="0">
                <a:latin typeface="Arial"/>
                <a:cs typeface="Arial"/>
              </a:rPr>
              <a:t> Trawling Game URL: https://</a:t>
            </a:r>
            <a:r>
              <a:rPr lang="en-US" baseline="0" dirty="0" err="1">
                <a:latin typeface="Arial"/>
                <a:cs typeface="Arial"/>
              </a:rPr>
              <a:t>campaign.zsl.org</a:t>
            </a:r>
            <a:r>
              <a:rPr lang="en-US" baseline="0" dirty="0">
                <a:latin typeface="Arial"/>
                <a:cs typeface="Arial"/>
              </a:rPr>
              <a:t>/</a:t>
            </a:r>
            <a:r>
              <a:rPr lang="en-US" baseline="0" dirty="0" err="1">
                <a:latin typeface="Arial"/>
                <a:cs typeface="Arial"/>
              </a:rPr>
              <a:t>trickytrawling</a:t>
            </a:r>
            <a:r>
              <a:rPr lang="en-US" baseline="0" dirty="0">
                <a:latin typeface="Arial"/>
                <a:cs typeface="Arial"/>
              </a:rPr>
              <a:t>/</a:t>
            </a:r>
          </a:p>
          <a:p>
            <a:pPr marL="0" indent="0">
              <a:buFont typeface="Arial"/>
              <a:buNone/>
            </a:pPr>
            <a:endParaRPr lang="en-US" baseline="0" dirty="0">
              <a:latin typeface="Arial"/>
              <a:cs typeface="Arial"/>
            </a:endParaRPr>
          </a:p>
          <a:p>
            <a:pPr marL="0" indent="0">
              <a:buFont typeface="Arial"/>
              <a:buNone/>
            </a:pPr>
            <a:r>
              <a:rPr lang="en-US" baseline="0" dirty="0">
                <a:latin typeface="Arial"/>
                <a:cs typeface="Arial"/>
              </a:rPr>
              <a:t>ZSL has also created a glossary of terms and a set of activities to accompany this game! See: </a:t>
            </a:r>
          </a:p>
          <a:p>
            <a:r>
              <a:rPr lang="en-US" dirty="0"/>
              <a:t>https://</a:t>
            </a:r>
            <a:r>
              <a:rPr lang="en-US" dirty="0" err="1"/>
              <a:t>www.zsl.org</a:t>
            </a:r>
            <a:r>
              <a:rPr lang="en-US" dirty="0"/>
              <a:t>/sites/default/files/KS3%20Tricky%20Trawling%20-%20Activities%20to%20explore%20Ecosystems%20and%20Sustainability.pdf </a:t>
            </a:r>
          </a:p>
        </p:txBody>
      </p:sp>
      <p:sp>
        <p:nvSpPr>
          <p:cNvPr id="4" name="Slide Number Placeholder 3"/>
          <p:cNvSpPr>
            <a:spLocks noGrp="1"/>
          </p:cNvSpPr>
          <p:nvPr>
            <p:ph type="sldNum" sz="quarter" idx="10"/>
          </p:nvPr>
        </p:nvSpPr>
        <p:spPr/>
        <p:txBody>
          <a:bodyPr/>
          <a:lstStyle/>
          <a:p>
            <a:fld id="{36961C54-CE56-C942-86C7-3C671D5B96FC}" type="slidenum">
              <a:rPr lang="en-US" smtClean="0"/>
              <a:t>14</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r>
              <a:rPr lang="en-US" dirty="0">
                <a:latin typeface="Arial"/>
                <a:cs typeface="Arial"/>
              </a:rPr>
              <a:t>For more information</a:t>
            </a:r>
            <a:r>
              <a:rPr lang="en-US" baseline="0" dirty="0">
                <a:latin typeface="Arial"/>
                <a:cs typeface="Arial"/>
              </a:rPr>
              <a:t> see: </a:t>
            </a:r>
            <a:r>
              <a:rPr lang="en-US" dirty="0">
                <a:latin typeface="Arial"/>
                <a:cs typeface="Arial"/>
              </a:rPr>
              <a:t>https://</a:t>
            </a:r>
            <a:r>
              <a:rPr lang="en-US" dirty="0" err="1">
                <a:latin typeface="Arial"/>
                <a:cs typeface="Arial"/>
              </a:rPr>
              <a:t>www.msc.org</a:t>
            </a:r>
            <a:r>
              <a:rPr lang="en-US" dirty="0">
                <a:latin typeface="Arial"/>
                <a:cs typeface="Arial"/>
              </a:rPr>
              <a:t>/what-we-are-doing/our-approach/fishing-methods-and-gear-types </a:t>
            </a:r>
          </a:p>
        </p:txBody>
      </p:sp>
      <p:sp>
        <p:nvSpPr>
          <p:cNvPr id="4" name="Slide Number Placeholder 3"/>
          <p:cNvSpPr>
            <a:spLocks noGrp="1"/>
          </p:cNvSpPr>
          <p:nvPr>
            <p:ph type="sldNum" sz="quarter" idx="10"/>
          </p:nvPr>
        </p:nvSpPr>
        <p:spPr/>
        <p:txBody>
          <a:bodyPr/>
          <a:lstStyle/>
          <a:p>
            <a:fld id="{36961C54-CE56-C942-86C7-3C671D5B96FC}" type="slidenum">
              <a:rPr lang="en-US" smtClean="0"/>
              <a:t>15</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solidFill>
                <a:srgbClr val="175EAA"/>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Film can</a:t>
            </a:r>
            <a:r>
              <a:rPr lang="en-US" baseline="0" dirty="0">
                <a:latin typeface="Arial"/>
                <a:cs typeface="Arial"/>
              </a:rPr>
              <a:t> be found on You Tube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https://</a:t>
            </a:r>
            <a:r>
              <a:rPr lang="en-US" dirty="0" err="1">
                <a:latin typeface="Arial"/>
                <a:cs typeface="Arial"/>
              </a:rPr>
              <a:t>www.youtube.com</a:t>
            </a:r>
            <a:r>
              <a:rPr lang="en-US" dirty="0">
                <a:latin typeface="Arial"/>
                <a:cs typeface="Arial"/>
              </a:rPr>
              <a:t>/</a:t>
            </a:r>
            <a:r>
              <a:rPr lang="en-US" dirty="0" err="1">
                <a:latin typeface="Arial"/>
                <a:cs typeface="Arial"/>
              </a:rPr>
              <a:t>watch?time_continue</a:t>
            </a:r>
            <a:r>
              <a:rPr lang="en-US" dirty="0">
                <a:latin typeface="Arial"/>
                <a:cs typeface="Arial"/>
              </a:rPr>
              <a:t>=17&amp;v=pK767idHYmM&amp;feature=</a:t>
            </a:r>
            <a:r>
              <a:rPr lang="en-US" dirty="0" err="1">
                <a:latin typeface="Arial"/>
                <a:cs typeface="Arial"/>
              </a:rPr>
              <a:t>emb_logo</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design of dredges varies depending on the species being targeted, but many consist of a triangular frame. A bar (with or without teeth) at the front of this frame dislodges shellfish as it is dragged over the sediment and passes them into a metal collecting basket. By contrast, hydraulic dredges use jets of water to disturb the seabed and dislodge shellfish. The use of specific mesh sizes and escape panels prevents any undersized or non-target species being retained in the basket.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environmental impact of dredging varies significantly depending on the type of sediment on the seabed and the habitat it supports. As such, there is often strict regulation around the types of dredge permitted, and the frequency with which they can operate in an area.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MSC certified dredge fisheries have taken measures to minimize the impacts on seabed habitats. These include restricting the area within which dredging can take place, replacing traditional dredges with lighter dredges and introducing boulder exclusion devices to prevent the loss of habitat features.</a:t>
            </a:r>
          </a:p>
        </p:txBody>
      </p:sp>
      <p:sp>
        <p:nvSpPr>
          <p:cNvPr id="4" name="Slide Number Placeholder 3"/>
          <p:cNvSpPr>
            <a:spLocks noGrp="1"/>
          </p:cNvSpPr>
          <p:nvPr>
            <p:ph type="sldNum" sz="quarter" idx="10"/>
          </p:nvPr>
        </p:nvSpPr>
        <p:spPr/>
        <p:txBody>
          <a:bodyPr/>
          <a:lstStyle/>
          <a:p>
            <a:fld id="{36961C54-CE56-C942-86C7-3C671D5B96FC}" type="slidenum">
              <a:rPr lang="en-US" smtClean="0"/>
              <a:t>16</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r>
              <a:rPr lang="en-US" b="1" i="1" dirty="0">
                <a:latin typeface="Arial"/>
                <a:cs typeface="Arial"/>
              </a:rPr>
              <a:t>Why do fish swim</a:t>
            </a:r>
            <a:r>
              <a:rPr lang="en-US" b="1" i="1" baseline="0" dirty="0">
                <a:latin typeface="Arial"/>
                <a:cs typeface="Arial"/>
              </a:rPr>
              <a:t> in schools?</a:t>
            </a:r>
            <a:endParaRPr lang="en-US" dirty="0">
              <a:latin typeface="Arial"/>
              <a:cs typeface="Arial"/>
            </a:endParaRPr>
          </a:p>
          <a:p>
            <a:r>
              <a:rPr lang="en-US" dirty="0">
                <a:latin typeface="Arial"/>
                <a:cs typeface="Arial"/>
              </a:rPr>
              <a:t>Many species evolved to swim this way </a:t>
            </a:r>
          </a:p>
          <a:p>
            <a:pPr marL="228600" indent="-228600">
              <a:buAutoNum type="arabicPeriod"/>
            </a:pPr>
            <a:r>
              <a:rPr lang="en-US" dirty="0">
                <a:latin typeface="Arial"/>
                <a:cs typeface="Arial"/>
              </a:rPr>
              <a:t>to protect themselves from predators</a:t>
            </a:r>
          </a:p>
          <a:p>
            <a:pPr marL="228600" indent="-228600">
              <a:buAutoNum type="arabicPeriod"/>
            </a:pPr>
            <a:r>
              <a:rPr lang="en-US" dirty="0">
                <a:latin typeface="Arial"/>
                <a:cs typeface="Arial"/>
              </a:rPr>
              <a:t>increase the chances of finding their next meal</a:t>
            </a:r>
          </a:p>
          <a:p>
            <a:pPr marL="228600" indent="-228600">
              <a:buAutoNum type="arabicPeriod"/>
            </a:pPr>
            <a:r>
              <a:rPr lang="en-US" dirty="0">
                <a:latin typeface="Arial"/>
                <a:cs typeface="Arial"/>
              </a:rPr>
              <a:t>and also to help them swim more efficiently</a:t>
            </a:r>
          </a:p>
          <a:p>
            <a:endParaRPr lang="en-US" dirty="0">
              <a:latin typeface="Arial"/>
              <a:cs typeface="Arial"/>
            </a:endParaRPr>
          </a:p>
          <a:p>
            <a:r>
              <a:rPr lang="en-US" dirty="0">
                <a:latin typeface="Arial"/>
                <a:cs typeface="Arial"/>
              </a:rPr>
              <a:t>For more information </a:t>
            </a:r>
            <a:r>
              <a:rPr lang="en-US" dirty="0" err="1">
                <a:latin typeface="Arial"/>
                <a:cs typeface="Arial"/>
              </a:rPr>
              <a:t>see:https</a:t>
            </a:r>
            <a:r>
              <a:rPr lang="en-US" dirty="0">
                <a:latin typeface="Arial"/>
                <a:cs typeface="Arial"/>
              </a:rPr>
              <a:t>://</a:t>
            </a:r>
            <a:r>
              <a:rPr lang="en-US" dirty="0" err="1">
                <a:latin typeface="Arial"/>
                <a:cs typeface="Arial"/>
              </a:rPr>
              <a:t>www.deepseaworld.com</a:t>
            </a:r>
            <a:r>
              <a:rPr lang="en-US" dirty="0">
                <a:latin typeface="Arial"/>
                <a:cs typeface="Arial"/>
              </a:rPr>
              <a:t>/animal-</a:t>
            </a:r>
            <a:r>
              <a:rPr lang="en-US" dirty="0" err="1">
                <a:latin typeface="Arial"/>
                <a:cs typeface="Arial"/>
              </a:rPr>
              <a:t>behaviour</a:t>
            </a:r>
            <a:r>
              <a:rPr lang="en-US" dirty="0">
                <a:latin typeface="Arial"/>
                <a:cs typeface="Arial"/>
              </a:rPr>
              <a:t>/why-do-fish-swim-in-schools-2/</a:t>
            </a: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17</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solidFill>
                <a:srgbClr val="175EAA"/>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Film can</a:t>
            </a:r>
            <a:r>
              <a:rPr lang="en-US" baseline="0" dirty="0">
                <a:latin typeface="Arial"/>
                <a:cs typeface="Arial"/>
              </a:rPr>
              <a:t> be found on You Tube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https://</a:t>
            </a:r>
            <a:r>
              <a:rPr lang="en-US" dirty="0" err="1">
                <a:latin typeface="Arial"/>
                <a:cs typeface="Arial"/>
              </a:rPr>
              <a:t>www.youtube.com</a:t>
            </a:r>
            <a:r>
              <a:rPr lang="en-US" dirty="0">
                <a:latin typeface="Arial"/>
                <a:cs typeface="Arial"/>
              </a:rPr>
              <a:t>/</a:t>
            </a:r>
            <a:r>
              <a:rPr lang="en-US" dirty="0" err="1">
                <a:latin typeface="Arial"/>
                <a:cs typeface="Arial"/>
              </a:rPr>
              <a:t>watch?v</a:t>
            </a:r>
            <a:r>
              <a:rPr lang="en-US" dirty="0">
                <a:latin typeface="Arial"/>
                <a:cs typeface="Arial"/>
              </a:rPr>
              <a:t>=</a:t>
            </a:r>
            <a:r>
              <a:rPr lang="en-US" dirty="0" err="1">
                <a:latin typeface="Arial"/>
                <a:cs typeface="Arial"/>
              </a:rPr>
              <a:t>kljRgbODbOw&amp;feature</a:t>
            </a:r>
            <a:r>
              <a:rPr lang="en-US" dirty="0">
                <a:latin typeface="Arial"/>
                <a:cs typeface="Arial"/>
              </a:rPr>
              <a:t>=</a:t>
            </a:r>
            <a:r>
              <a:rPr lang="en-US" dirty="0" err="1">
                <a:latin typeface="Arial"/>
                <a:cs typeface="Arial"/>
              </a:rPr>
              <a:t>emb_logo</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Purse-seine fishing in open water is generally considered to be an efficient form of fishing. It has no contact with the seabed and can have low levels of bycatch (accidental catch of unwanted species).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MSC certified fisheries using purse seines must ensure that they leave enough fish in the ocean to reproduce. This can be achieved by targeting schools of adult fish and using a mesh size large enough to allow smaller fish to swim free.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Purse seines can also be used to catch fish congregating around fish aggregating devices (FADs). This fishing method can result in higher levels of bycatch, making it harder for these fisheries to achieve MSC certification. </a:t>
            </a:r>
          </a:p>
        </p:txBody>
      </p:sp>
      <p:sp>
        <p:nvSpPr>
          <p:cNvPr id="4" name="Slide Number Placeholder 3"/>
          <p:cNvSpPr>
            <a:spLocks noGrp="1"/>
          </p:cNvSpPr>
          <p:nvPr>
            <p:ph type="sldNum" sz="quarter" idx="10"/>
          </p:nvPr>
        </p:nvSpPr>
        <p:spPr/>
        <p:txBody>
          <a:bodyPr/>
          <a:lstStyle/>
          <a:p>
            <a:fld id="{36961C54-CE56-C942-86C7-3C671D5B96FC}" type="slidenum">
              <a:rPr lang="en-US" smtClean="0"/>
              <a:t>18</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cs typeface="Arial"/>
              </a:rPr>
              <a:t>Snapper are quite slow growing and live for up to 60 years.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cs typeface="Arial"/>
              </a:rPr>
              <a:t>Snapper</a:t>
            </a:r>
            <a:r>
              <a:rPr lang="en-US" sz="1200" baseline="0" dirty="0">
                <a:latin typeface="Arial"/>
                <a:cs typeface="Arial"/>
              </a:rPr>
              <a:t> are seldom found below 100m. Juveniles are usually found in &lt;50m.</a:t>
            </a:r>
            <a:endParaRPr lang="en-US" sz="120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cs typeface="Arial"/>
              </a:rPr>
              <a:t>Snapper are often fished 30-50cm but can reach 100cm.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cs typeface="Arial"/>
              </a:rPr>
              <a:t>They can weigh anywhere from 1-2.5kg</a:t>
            </a:r>
            <a:r>
              <a:rPr lang="en-US" sz="1200" baseline="0" dirty="0">
                <a:latin typeface="Arial"/>
                <a:cs typeface="Arial"/>
              </a:rPr>
              <a:t> to 19kg!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19</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DFFE2-AB0B-A546-BA03-FA78CA7417E4}" type="slidenum">
              <a:rPr lang="en-US" smtClean="0"/>
              <a:t>2</a:t>
            </a:fld>
            <a:endParaRPr lang="en-US"/>
          </a:p>
        </p:txBody>
      </p:sp>
    </p:spTree>
    <p:extLst>
      <p:ext uri="{BB962C8B-B14F-4D97-AF65-F5344CB8AC3E}">
        <p14:creationId xmlns:p14="http://schemas.microsoft.com/office/powerpoint/2010/main" val="3245551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solidFill>
                <a:srgbClr val="175EAA"/>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Film can</a:t>
            </a:r>
            <a:r>
              <a:rPr lang="en-US" baseline="0" dirty="0">
                <a:latin typeface="Arial"/>
                <a:cs typeface="Arial"/>
              </a:rPr>
              <a:t> be found on You Tube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https://</a:t>
            </a:r>
            <a:r>
              <a:rPr lang="en-US" dirty="0" err="1">
                <a:latin typeface="Arial"/>
                <a:cs typeface="Arial"/>
              </a:rPr>
              <a:t>www.youtube.com</a:t>
            </a:r>
            <a:r>
              <a:rPr lang="en-US" dirty="0">
                <a:latin typeface="Arial"/>
                <a:cs typeface="Arial"/>
              </a:rPr>
              <a:t>/</a:t>
            </a:r>
            <a:r>
              <a:rPr lang="en-US" dirty="0" err="1">
                <a:latin typeface="Arial"/>
                <a:cs typeface="Arial"/>
              </a:rPr>
              <a:t>watch?v</a:t>
            </a:r>
            <a:r>
              <a:rPr lang="en-US" dirty="0">
                <a:latin typeface="Arial"/>
                <a:cs typeface="Arial"/>
              </a:rPr>
              <a:t>=cjQQI56BT2o&amp;feature=</a:t>
            </a:r>
            <a:r>
              <a:rPr lang="en-US" dirty="0" err="1">
                <a:latin typeface="Arial"/>
                <a:cs typeface="Arial"/>
              </a:rPr>
              <a:t>emb_logo</a:t>
            </a:r>
            <a:br>
              <a:rPr lang="en-US" dirty="0">
                <a:latin typeface="Arial"/>
                <a:cs typeface="Arial"/>
              </a:rPr>
            </a:b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Without careful management, </a:t>
            </a:r>
            <a:r>
              <a:rPr lang="en-US" dirty="0" err="1">
                <a:latin typeface="Arial"/>
                <a:cs typeface="Arial"/>
              </a:rPr>
              <a:t>longline</a:t>
            </a:r>
            <a:r>
              <a:rPr lang="en-US" dirty="0">
                <a:latin typeface="Arial"/>
                <a:cs typeface="Arial"/>
              </a:rPr>
              <a:t> fisheries can have unintended interactions with non-target fish, seabirds, and other marine life. Because of this, to become MSC certified, they are often required to make improvements to their monitoring programs, and to mitigate interactions with non-target species.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MSC certified </a:t>
            </a:r>
            <a:r>
              <a:rPr lang="en-US" dirty="0" err="1">
                <a:latin typeface="Arial"/>
                <a:cs typeface="Arial"/>
              </a:rPr>
              <a:t>longline</a:t>
            </a:r>
            <a:r>
              <a:rPr lang="en-US" dirty="0">
                <a:latin typeface="Arial"/>
                <a:cs typeface="Arial"/>
              </a:rPr>
              <a:t> operations, such as those fishing for Patagonian </a:t>
            </a:r>
            <a:r>
              <a:rPr lang="en-US" dirty="0" err="1">
                <a:latin typeface="Arial"/>
                <a:cs typeface="Arial"/>
              </a:rPr>
              <a:t>toothfish</a:t>
            </a:r>
            <a:r>
              <a:rPr lang="en-US" dirty="0">
                <a:latin typeface="Arial"/>
                <a:cs typeface="Arial"/>
              </a:rPr>
              <a:t> in the Southern Ocean, have employed measures such as weighted long lines that sink more quickly, and tori-lines that scare away seabirds. Some have even made changes to fishing times to avoid interaction with endangered, threatened and protected (ETP) species.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Careful data collection and regulations, such as those followed by </a:t>
            </a:r>
            <a:r>
              <a:rPr lang="en-US" dirty="0" err="1">
                <a:latin typeface="Arial"/>
                <a:cs typeface="Arial"/>
              </a:rPr>
              <a:t>longline</a:t>
            </a:r>
            <a:r>
              <a:rPr lang="en-US" dirty="0">
                <a:latin typeface="Arial"/>
                <a:cs typeface="Arial"/>
              </a:rPr>
              <a:t> vessels in the Icelandic cod fishery, ensure sustainable catches.</a:t>
            </a:r>
          </a:p>
        </p:txBody>
      </p:sp>
      <p:sp>
        <p:nvSpPr>
          <p:cNvPr id="4" name="Slide Number Placeholder 3"/>
          <p:cNvSpPr>
            <a:spLocks noGrp="1"/>
          </p:cNvSpPr>
          <p:nvPr>
            <p:ph type="sldNum" sz="quarter" idx="10"/>
          </p:nvPr>
        </p:nvSpPr>
        <p:spPr/>
        <p:txBody>
          <a:bodyPr/>
          <a:lstStyle/>
          <a:p>
            <a:fld id="{36961C54-CE56-C942-86C7-3C671D5B96FC}" type="slidenum">
              <a:rPr lang="en-US" smtClean="0"/>
              <a:t>20</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57912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36961C54-CE56-C942-86C7-3C671D5B96FC}" type="slidenum">
              <a:rPr lang="en-US" smtClean="0"/>
              <a:t>21</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solidFill>
                <a:srgbClr val="175EAA"/>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Film can</a:t>
            </a:r>
            <a:r>
              <a:rPr lang="en-US" baseline="0" dirty="0">
                <a:latin typeface="Arial"/>
                <a:cs typeface="Arial"/>
              </a:rPr>
              <a:t> be found on You Tube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https://</a:t>
            </a:r>
            <a:r>
              <a:rPr lang="en-US" dirty="0" err="1">
                <a:latin typeface="Arial"/>
                <a:cs typeface="Arial"/>
              </a:rPr>
              <a:t>www.youtube.com</a:t>
            </a:r>
            <a:r>
              <a:rPr lang="en-US" dirty="0">
                <a:latin typeface="Arial"/>
                <a:cs typeface="Arial"/>
              </a:rPr>
              <a:t>/</a:t>
            </a:r>
            <a:r>
              <a:rPr lang="en-US" dirty="0" err="1">
                <a:latin typeface="Arial"/>
                <a:cs typeface="Arial"/>
              </a:rPr>
              <a:t>watch?time_continue</a:t>
            </a:r>
            <a:r>
              <a:rPr lang="en-US" dirty="0">
                <a:latin typeface="Arial"/>
                <a:cs typeface="Arial"/>
              </a:rPr>
              <a:t>=2&amp;v=dTlwIIHYs7k&amp;feature=</a:t>
            </a:r>
            <a:r>
              <a:rPr lang="en-US" dirty="0" err="1">
                <a:latin typeface="Arial"/>
                <a:cs typeface="Arial"/>
              </a:rPr>
              <a:t>emb_logo</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MSC certified fisheries, such as the Normandy and Jersey lobster fishery, take measures to ensure that undersized individuals can escape through the mesh walls of their traps. Exclusion devices are also used to prevent larger marine animals such as sea lions from accidentally becoming entangled while foraging for shellfish. MSC certification resulted in the Western Australian rock lobster fishery reducing its sea lion bycatch to zero. </a:t>
            </a:r>
          </a:p>
        </p:txBody>
      </p:sp>
      <p:sp>
        <p:nvSpPr>
          <p:cNvPr id="4" name="Slide Number Placeholder 3"/>
          <p:cNvSpPr>
            <a:spLocks noGrp="1"/>
          </p:cNvSpPr>
          <p:nvPr>
            <p:ph type="sldNum" sz="quarter" idx="10"/>
          </p:nvPr>
        </p:nvSpPr>
        <p:spPr/>
        <p:txBody>
          <a:bodyPr/>
          <a:lstStyle/>
          <a:p>
            <a:fld id="{36961C54-CE56-C942-86C7-3C671D5B96FC}" type="slidenum">
              <a:rPr lang="en-US" smtClean="0"/>
              <a:t>22</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cs typeface="Arial"/>
              </a:rPr>
              <a:t>Imagine you are a fish living in the bottom of the deep sea. Then imagine you are a fish living in the middle of the open sea. What would each be like? Which fish do you think is likely to swim faster?</a:t>
            </a:r>
          </a:p>
          <a:p>
            <a:endParaRPr lang="en-US" dirty="0">
              <a:latin typeface="Arial"/>
              <a:cs typeface="Arial"/>
            </a:endParaRPr>
          </a:p>
          <a:p>
            <a:r>
              <a:rPr lang="en-US" dirty="0">
                <a:latin typeface="Arial"/>
                <a:cs typeface="Arial"/>
              </a:rPr>
              <a:t>Pelagic or open ocean</a:t>
            </a:r>
            <a:r>
              <a:rPr lang="en-US" baseline="0" dirty="0">
                <a:latin typeface="Arial"/>
                <a:cs typeface="Arial"/>
              </a:rPr>
              <a:t> fish are often torpedo shaped to increase their swimming speed. Most fish this shape live in the open ocean and are good fast swimmers.</a:t>
            </a:r>
          </a:p>
          <a:p>
            <a:endParaRPr lang="en-US" baseline="0" dirty="0">
              <a:latin typeface="Arial"/>
              <a:cs typeface="Arial"/>
            </a:endParaRPr>
          </a:p>
          <a:p>
            <a:r>
              <a:rPr lang="en-US" baseline="0" dirty="0">
                <a:latin typeface="Arial"/>
                <a:cs typeface="Arial"/>
              </a:rPr>
              <a:t>Many deep water fish have big eyes to </a:t>
            </a:r>
            <a:r>
              <a:rPr lang="en-US" baseline="0" dirty="0" err="1">
                <a:latin typeface="Arial"/>
                <a:cs typeface="Arial"/>
              </a:rPr>
              <a:t>maximise</a:t>
            </a:r>
            <a:r>
              <a:rPr lang="en-US" baseline="0" dirty="0">
                <a:latin typeface="Arial"/>
                <a:cs typeface="Arial"/>
              </a:rPr>
              <a:t> their ability to capture light. </a:t>
            </a:r>
            <a:endParaRPr lang="en-US"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23</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a:cs typeface="Arial"/>
              </a:rPr>
              <a:t>Impacts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Bycatch can be a proble</a:t>
            </a:r>
            <a:r>
              <a:rPr lang="en-US" baseline="0" dirty="0">
                <a:latin typeface="Arial"/>
                <a:cs typeface="Arial"/>
              </a:rPr>
              <a:t>m for set netters </a:t>
            </a:r>
            <a:endParaRPr lang="en-US" dirty="0">
              <a:latin typeface="Arial"/>
              <a:cs typeface="Arial"/>
            </a:endParaRPr>
          </a:p>
          <a:p>
            <a:endParaRPr lang="en-US" b="1" i="1" dirty="0">
              <a:latin typeface="Arial"/>
              <a:cs typeface="Arial"/>
            </a:endParaRPr>
          </a:p>
          <a:p>
            <a:r>
              <a:rPr lang="en-US" b="1" i="0" dirty="0">
                <a:latin typeface="Arial"/>
                <a:cs typeface="Arial"/>
              </a:rPr>
              <a:t>About flounder</a:t>
            </a:r>
            <a:r>
              <a:rPr lang="en-US" b="1" i="0" baseline="0" dirty="0">
                <a:latin typeface="Arial"/>
                <a:cs typeface="Arial"/>
              </a:rPr>
              <a:t>?</a:t>
            </a:r>
            <a:endParaRPr lang="en-US" i="0" dirty="0">
              <a:latin typeface="Arial"/>
              <a:cs typeface="Arial"/>
            </a:endParaRPr>
          </a:p>
          <a:p>
            <a:r>
              <a:rPr lang="en-US" dirty="0">
                <a:latin typeface="Arial"/>
                <a:cs typeface="Arial"/>
              </a:rPr>
              <a:t>Flounder</a:t>
            </a:r>
            <a:r>
              <a:rPr lang="en-US" baseline="0" dirty="0">
                <a:latin typeface="Arial"/>
                <a:cs typeface="Arial"/>
              </a:rPr>
              <a:t> body shape is the way it is as it has adapted to living on the seafloor. Mouth is under the body, eyes are on top of the  body, and it camouflages itself on a flat sandy floor by being so very flat! </a:t>
            </a:r>
          </a:p>
          <a:p>
            <a:endParaRPr lang="en-US" dirty="0"/>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24</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solidFill>
                <a:srgbClr val="175EAA"/>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Film can</a:t>
            </a:r>
            <a:r>
              <a:rPr lang="en-US" baseline="0" dirty="0">
                <a:latin typeface="Arial"/>
                <a:cs typeface="Arial"/>
              </a:rPr>
              <a:t> be found on You Tube at:</a:t>
            </a: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https://</a:t>
            </a:r>
            <a:r>
              <a:rPr lang="en-US" dirty="0" err="1">
                <a:latin typeface="Arial"/>
                <a:cs typeface="Arial"/>
              </a:rPr>
              <a:t>www.youtube.com</a:t>
            </a:r>
            <a:r>
              <a:rPr lang="en-US" dirty="0">
                <a:latin typeface="Arial"/>
                <a:cs typeface="Arial"/>
              </a:rPr>
              <a:t>/</a:t>
            </a:r>
            <a:r>
              <a:rPr lang="en-US" dirty="0" err="1">
                <a:latin typeface="Arial"/>
                <a:cs typeface="Arial"/>
              </a:rPr>
              <a:t>watch?v</a:t>
            </a:r>
            <a:r>
              <a:rPr lang="en-US" dirty="0">
                <a:latin typeface="Arial"/>
                <a:cs typeface="Arial"/>
              </a:rPr>
              <a:t>=</a:t>
            </a:r>
            <a:r>
              <a:rPr lang="en-US" dirty="0" err="1">
                <a:latin typeface="Arial"/>
                <a:cs typeface="Arial"/>
              </a:rPr>
              <a:t>AXyCCVXFmWk&amp;feature</a:t>
            </a:r>
            <a:r>
              <a:rPr lang="en-US" dirty="0">
                <a:latin typeface="Arial"/>
                <a:cs typeface="Arial"/>
              </a:rPr>
              <a:t>=</a:t>
            </a:r>
            <a:r>
              <a:rPr lang="en-US" dirty="0" err="1">
                <a:latin typeface="Arial"/>
                <a:cs typeface="Arial"/>
              </a:rPr>
              <a:t>emb_logo</a:t>
            </a:r>
            <a:r>
              <a:rPr lang="en-US" dirty="0">
                <a:latin typeface="Arial"/>
                <a:cs typeface="Arial"/>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Gillnets generally have low environmental impacts with minimal seabed interaction. The size of fish caught can be determined by the mesh size, helping to avoid catching juvenile fish.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While particular species of fish can be targeted by area, gillnets do carry the risk of bycatch (accidental capture of unwanted species) and interaction with other marine animals.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In order to be MSC certified, gillnet fisheries are often required to make improvements, which include increased monitoring and independent observer coverage. Gear modifications have also been made and some fisheries use ‘pingers’: acoustic alarms attached to nets which deter marine mammals.</a:t>
            </a:r>
          </a:p>
        </p:txBody>
      </p:sp>
      <p:sp>
        <p:nvSpPr>
          <p:cNvPr id="4" name="Slide Number Placeholder 3"/>
          <p:cNvSpPr>
            <a:spLocks noGrp="1"/>
          </p:cNvSpPr>
          <p:nvPr>
            <p:ph type="sldNum" sz="quarter" idx="10"/>
          </p:nvPr>
        </p:nvSpPr>
        <p:spPr/>
        <p:txBody>
          <a:bodyPr/>
          <a:lstStyle/>
          <a:p>
            <a:fld id="{36961C54-CE56-C942-86C7-3C671D5B96FC}" type="slidenum">
              <a:rPr lang="en-US" smtClean="0"/>
              <a:t>25</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endParaRPr lang="en-US" dirty="0"/>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26</a:t>
            </a:fld>
            <a:endParaRPr lang="en-US"/>
          </a:p>
        </p:txBody>
      </p:sp>
    </p:spTree>
    <p:extLst>
      <p:ext uri="{BB962C8B-B14F-4D97-AF65-F5344CB8AC3E}">
        <p14:creationId xmlns:p14="http://schemas.microsoft.com/office/powerpoint/2010/main" val="3791969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Arial"/>
                <a:cs typeface="Arial"/>
              </a:rPr>
              <a:t>TEACHER </a:t>
            </a:r>
            <a:r>
              <a:rPr lang="en-US" sz="1200" b="1" dirty="0">
                <a:solidFill>
                  <a:srgbClr val="005DAA"/>
                </a:solidFill>
                <a:latin typeface="Arial"/>
                <a:cs typeface="Arial"/>
              </a:rPr>
              <a:t>NOTES</a:t>
            </a:r>
            <a:endParaRPr lang="en-US" b="1" dirty="0">
              <a:solidFill>
                <a:srgbClr val="005DAA"/>
              </a:solidFill>
              <a:latin typeface="Arial"/>
              <a:cs typeface="Arial"/>
            </a:endParaRPr>
          </a:p>
          <a:p>
            <a:endParaRPr lang="en-US" dirty="0"/>
          </a:p>
          <a:p>
            <a:r>
              <a:rPr lang="en-US" dirty="0"/>
              <a:t>https://</a:t>
            </a:r>
            <a:r>
              <a:rPr lang="en-US" dirty="0" err="1"/>
              <a:t>www.youtube.com</a:t>
            </a:r>
            <a:r>
              <a:rPr lang="en-US" dirty="0"/>
              <a:t>/</a:t>
            </a:r>
            <a:r>
              <a:rPr lang="en-US" dirty="0" err="1"/>
              <a:t>watch?v</a:t>
            </a:r>
            <a:r>
              <a:rPr lang="en-US" dirty="0"/>
              <a:t>=s1jg8-LZXws </a:t>
            </a:r>
          </a:p>
        </p:txBody>
      </p:sp>
      <p:sp>
        <p:nvSpPr>
          <p:cNvPr id="4" name="Slide Number Placeholder 3"/>
          <p:cNvSpPr>
            <a:spLocks noGrp="1"/>
          </p:cNvSpPr>
          <p:nvPr>
            <p:ph type="sldNum" sz="quarter" idx="10"/>
          </p:nvPr>
        </p:nvSpPr>
        <p:spPr/>
        <p:txBody>
          <a:bodyPr/>
          <a:lstStyle/>
          <a:p>
            <a:fld id="{F84DFFE2-AB0B-A546-BA03-FA78CA7417E4}" type="slidenum">
              <a:rPr lang="en-US" smtClean="0"/>
              <a:t>27</a:t>
            </a:fld>
            <a:endParaRPr lang="en-US"/>
          </a:p>
        </p:txBody>
      </p:sp>
    </p:spTree>
    <p:extLst>
      <p:ext uri="{BB962C8B-B14F-4D97-AF65-F5344CB8AC3E}">
        <p14:creationId xmlns:p14="http://schemas.microsoft.com/office/powerpoint/2010/main" val="2763070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Arial"/>
                <a:cs typeface="Arial"/>
              </a:rPr>
              <a:t>TEACHER </a:t>
            </a:r>
            <a:r>
              <a:rPr lang="en-US" sz="1200" b="1" dirty="0">
                <a:solidFill>
                  <a:srgbClr val="005DAA"/>
                </a:solidFill>
                <a:latin typeface="Arial"/>
                <a:cs typeface="Arial"/>
              </a:rPr>
              <a:t>NOTES</a:t>
            </a:r>
            <a:endParaRPr lang="en-US" b="1" dirty="0">
              <a:solidFill>
                <a:srgbClr val="005DAA"/>
              </a:solidFill>
              <a:latin typeface="Arial"/>
              <a:cs typeface="Arial"/>
            </a:endParaRPr>
          </a:p>
          <a:p>
            <a:endParaRPr lang="en-US" dirty="0">
              <a:latin typeface="Arial"/>
              <a:cs typeface="Arial"/>
            </a:endParaRPr>
          </a:p>
          <a:p>
            <a:r>
              <a:rPr lang="en-US" dirty="0">
                <a:latin typeface="Arial"/>
                <a:cs typeface="Arial"/>
              </a:rPr>
              <a:t>Sea</a:t>
            </a:r>
            <a:r>
              <a:rPr lang="en-US" baseline="0" dirty="0">
                <a:latin typeface="Arial"/>
                <a:cs typeface="Arial"/>
              </a:rPr>
              <a:t> pens are animals and belong to the phylum </a:t>
            </a:r>
            <a:r>
              <a:rPr lang="en-US" baseline="0" dirty="0" err="1">
                <a:latin typeface="Arial"/>
                <a:cs typeface="Arial"/>
              </a:rPr>
              <a:t>cnidaria</a:t>
            </a:r>
            <a:r>
              <a:rPr lang="en-US" baseline="0" dirty="0">
                <a:latin typeface="Arial"/>
                <a:cs typeface="Arial"/>
              </a:rPr>
              <a:t> (known for their stinging cells). Other cnidarians include sea anemone, jelly fish and corals.  Sea pens grow up to 45cm tall and are found on sandy seafloors in the ocean at depths of 45 </a:t>
            </a:r>
            <a:r>
              <a:rPr lang="mr-IN" baseline="0" dirty="0">
                <a:latin typeface="Arial"/>
                <a:cs typeface="Arial"/>
              </a:rPr>
              <a:t>–</a:t>
            </a:r>
            <a:r>
              <a:rPr lang="en-US" baseline="0" dirty="0">
                <a:latin typeface="Arial"/>
                <a:cs typeface="Arial"/>
              </a:rPr>
              <a:t> 225m. </a:t>
            </a:r>
          </a:p>
          <a:p>
            <a:endParaRPr lang="en-US" baseline="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Arial"/>
                <a:cs typeface="Arial"/>
              </a:rPr>
              <a:t>USEFUL RESOURCES / RĀRANGI PUKAPUKA</a:t>
            </a:r>
            <a:endParaRPr lang="en-US" b="1" baseline="0" dirty="0">
              <a:latin typeface="Arial"/>
              <a:cs typeface="Arial"/>
            </a:endParaRPr>
          </a:p>
          <a:p>
            <a:endParaRPr lang="en-US" baseline="0" dirty="0">
              <a:latin typeface="Arial"/>
              <a:cs typeface="Arial"/>
            </a:endParaRPr>
          </a:p>
          <a:p>
            <a:r>
              <a:rPr lang="en-US" dirty="0">
                <a:latin typeface="Arial"/>
                <a:cs typeface="Arial"/>
              </a:rPr>
              <a:t>For more information on sea pens</a:t>
            </a:r>
            <a:r>
              <a:rPr lang="en-US" baseline="0" dirty="0">
                <a:latin typeface="Arial"/>
                <a:cs typeface="Arial"/>
              </a:rPr>
              <a:t> see: https://</a:t>
            </a:r>
            <a:r>
              <a:rPr lang="en-US" baseline="0" dirty="0" err="1">
                <a:latin typeface="Arial"/>
                <a:cs typeface="Arial"/>
              </a:rPr>
              <a:t>www.montereybayaquarium.org</a:t>
            </a:r>
            <a:r>
              <a:rPr lang="en-US" baseline="0" dirty="0">
                <a:latin typeface="Arial"/>
                <a:cs typeface="Arial"/>
              </a:rPr>
              <a:t>/animals/animals-a-to-z/sea-pen</a:t>
            </a:r>
          </a:p>
        </p:txBody>
      </p:sp>
      <p:sp>
        <p:nvSpPr>
          <p:cNvPr id="4" name="Slide Number Placeholder 3"/>
          <p:cNvSpPr>
            <a:spLocks noGrp="1"/>
          </p:cNvSpPr>
          <p:nvPr>
            <p:ph type="sldNum" sz="quarter" idx="10"/>
          </p:nvPr>
        </p:nvSpPr>
        <p:spPr/>
        <p:txBody>
          <a:bodyPr/>
          <a:lstStyle/>
          <a:p>
            <a:fld id="{F84DFFE2-AB0B-A546-BA03-FA78CA7417E4}" type="slidenum">
              <a:rPr lang="en-US" smtClean="0"/>
              <a:t>28</a:t>
            </a:fld>
            <a:endParaRPr lang="en-US"/>
          </a:p>
        </p:txBody>
      </p:sp>
    </p:spTree>
    <p:extLst>
      <p:ext uri="{BB962C8B-B14F-4D97-AF65-F5344CB8AC3E}">
        <p14:creationId xmlns:p14="http://schemas.microsoft.com/office/powerpoint/2010/main" val="2763070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Arial"/>
                <a:cs typeface="Arial"/>
              </a:rPr>
              <a:t>TEACHER </a:t>
            </a:r>
            <a:r>
              <a:rPr lang="en-US" sz="1200" b="1" dirty="0">
                <a:solidFill>
                  <a:srgbClr val="005DAA"/>
                </a:solidFill>
                <a:latin typeface="Arial"/>
                <a:cs typeface="Arial"/>
              </a:rPr>
              <a:t>NOTES</a:t>
            </a:r>
            <a:endParaRPr lang="en-US" b="1" dirty="0">
              <a:solidFill>
                <a:srgbClr val="005DAA"/>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29</a:t>
            </a:fld>
            <a:endParaRPr lang="en-US"/>
          </a:p>
        </p:txBody>
      </p:sp>
    </p:spTree>
    <p:extLst>
      <p:ext uri="{BB962C8B-B14F-4D97-AF65-F5344CB8AC3E}">
        <p14:creationId xmlns:p14="http://schemas.microsoft.com/office/powerpoint/2010/main" val="163671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3</a:t>
            </a:fld>
            <a:endParaRPr lang="en-US"/>
          </a:p>
        </p:txBody>
      </p:sp>
    </p:spTree>
    <p:extLst>
      <p:ext uri="{BB962C8B-B14F-4D97-AF65-F5344CB8AC3E}">
        <p14:creationId xmlns:p14="http://schemas.microsoft.com/office/powerpoint/2010/main" val="2600449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Arial"/>
                <a:cs typeface="Arial"/>
              </a:rPr>
              <a:t>TEACHER </a:t>
            </a:r>
            <a:r>
              <a:rPr lang="en-US" sz="1200" b="1" dirty="0">
                <a:solidFill>
                  <a:srgbClr val="005DAA"/>
                </a:solidFill>
                <a:latin typeface="Arial"/>
                <a:cs typeface="Arial"/>
              </a:rPr>
              <a:t>NOTES</a:t>
            </a:r>
            <a:endParaRPr lang="en-US" b="1" dirty="0">
              <a:solidFill>
                <a:srgbClr val="005DAA"/>
              </a:solidFill>
              <a:latin typeface="Arial"/>
              <a:cs typeface="Arial"/>
            </a:endParaRPr>
          </a:p>
          <a:p>
            <a:endParaRPr lang="en-US" dirty="0">
              <a:latin typeface="Arial"/>
              <a:cs typeface="Arial"/>
            </a:endParaRPr>
          </a:p>
          <a:p>
            <a:r>
              <a:rPr lang="en-US" dirty="0">
                <a:latin typeface="Arial"/>
                <a:cs typeface="Arial"/>
              </a:rPr>
              <a:t>Film URL: https://</a:t>
            </a:r>
            <a:r>
              <a:rPr lang="en-US" dirty="0" err="1">
                <a:latin typeface="Arial"/>
                <a:cs typeface="Arial"/>
              </a:rPr>
              <a:t>www.youtube.com</a:t>
            </a:r>
            <a:r>
              <a:rPr lang="en-US" dirty="0">
                <a:latin typeface="Arial"/>
                <a:cs typeface="Arial"/>
              </a:rPr>
              <a:t>/</a:t>
            </a:r>
            <a:r>
              <a:rPr lang="en-US" dirty="0" err="1">
                <a:latin typeface="Arial"/>
                <a:cs typeface="Arial"/>
              </a:rPr>
              <a:t>watch?v</a:t>
            </a:r>
            <a:r>
              <a:rPr lang="en-US" dirty="0">
                <a:latin typeface="Arial"/>
                <a:cs typeface="Arial"/>
              </a:rPr>
              <a:t>=s1jg8-LZXws</a:t>
            </a:r>
          </a:p>
          <a:p>
            <a:endParaRPr lang="en-US" dirty="0">
              <a:latin typeface="Arial"/>
              <a:cs typeface="Arial"/>
            </a:endParaRPr>
          </a:p>
          <a:p>
            <a:r>
              <a:rPr lang="en-US" b="1" dirty="0">
                <a:solidFill>
                  <a:srgbClr val="005DAA"/>
                </a:solidFill>
                <a:latin typeface="Arial"/>
                <a:cs typeface="Arial"/>
              </a:rPr>
              <a:t>MAHI / ACTIVITY</a:t>
            </a:r>
          </a:p>
          <a:p>
            <a:endParaRPr lang="en-US" dirty="0">
              <a:latin typeface="Arial"/>
              <a:cs typeface="Arial"/>
            </a:endParaRPr>
          </a:p>
          <a:p>
            <a:r>
              <a:rPr lang="en-US" dirty="0">
                <a:latin typeface="Arial"/>
                <a:cs typeface="Arial"/>
              </a:rPr>
              <a:t>Activity</a:t>
            </a:r>
            <a:r>
              <a:rPr lang="en-US" baseline="0" dirty="0">
                <a:latin typeface="Arial"/>
                <a:cs typeface="Arial"/>
              </a:rPr>
              <a:t> 4.1 Bycatch in a bucket is a game that can be played indoors and encourages learners to experience how hard it is to catch just the species that you want! </a:t>
            </a:r>
          </a:p>
          <a:p>
            <a:endParaRPr lang="en-US" baseline="0" dirty="0">
              <a:latin typeface="Arial"/>
              <a:cs typeface="Arial"/>
            </a:endParaRPr>
          </a:p>
          <a:p>
            <a:r>
              <a:rPr lang="en-US" baseline="0" dirty="0">
                <a:latin typeface="Arial"/>
                <a:cs typeface="Arial"/>
              </a:rPr>
              <a:t>Scratch home page URL: https://</a:t>
            </a:r>
            <a:r>
              <a:rPr lang="en-US" baseline="0" dirty="0" err="1">
                <a:latin typeface="Arial"/>
                <a:cs typeface="Arial"/>
              </a:rPr>
              <a:t>scratch.mit.edu</a:t>
            </a:r>
            <a:r>
              <a:rPr lang="en-US" baseline="0" dirty="0">
                <a:latin typeface="Arial"/>
                <a:cs typeface="Arial"/>
              </a:rPr>
              <a:t> </a:t>
            </a:r>
          </a:p>
          <a:p>
            <a:endParaRPr lang="en-US" baseline="0" dirty="0">
              <a:latin typeface="Arial"/>
              <a:cs typeface="Arial"/>
            </a:endParaRPr>
          </a:p>
          <a:p>
            <a:r>
              <a:rPr lang="en-US" baseline="0" dirty="0">
                <a:latin typeface="Arial"/>
                <a:cs typeface="Arial"/>
              </a:rPr>
              <a:t>Scratch example game URL: https://</a:t>
            </a:r>
            <a:r>
              <a:rPr lang="en-US" baseline="0" dirty="0" err="1">
                <a:latin typeface="Arial"/>
                <a:cs typeface="Arial"/>
              </a:rPr>
              <a:t>scratch.mit.edu</a:t>
            </a:r>
            <a:r>
              <a:rPr lang="en-US" baseline="0" dirty="0">
                <a:latin typeface="Arial"/>
                <a:cs typeface="Arial"/>
              </a:rPr>
              <a:t>/projects/181036139/</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F84DFFE2-AB0B-A546-BA03-FA78CA7417E4}" type="slidenum">
              <a:rPr lang="en-US" smtClean="0"/>
              <a:t>30</a:t>
            </a:fld>
            <a:endParaRPr lang="en-US"/>
          </a:p>
        </p:txBody>
      </p:sp>
    </p:spTree>
    <p:extLst>
      <p:ext uri="{BB962C8B-B14F-4D97-AF65-F5344CB8AC3E}">
        <p14:creationId xmlns:p14="http://schemas.microsoft.com/office/powerpoint/2010/main" val="3092185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a:defRPr/>
            </a:pPr>
            <a:r>
              <a:rPr lang="en-US" b="1" dirty="0">
                <a:solidFill>
                  <a:srgbClr val="175EAA"/>
                </a:solidFill>
                <a:latin typeface="Arial"/>
                <a:cs typeface="Arial"/>
              </a:rPr>
              <a:t>TEACHER NOTES</a:t>
            </a:r>
          </a:p>
          <a:p>
            <a:endParaRPr lang="en-US" dirty="0">
              <a:latin typeface="Arial"/>
              <a:cs typeface="Arial"/>
            </a:endParaRPr>
          </a:p>
          <a:p>
            <a:r>
              <a:rPr lang="en-US" dirty="0">
                <a:latin typeface="Arial"/>
                <a:cs typeface="Arial"/>
              </a:rPr>
              <a:t>Film URL: https://</a:t>
            </a:r>
            <a:r>
              <a:rPr lang="en-US" dirty="0" err="1">
                <a:latin typeface="Arial"/>
                <a:cs typeface="Arial"/>
              </a:rPr>
              <a:t>www.youtube.com</a:t>
            </a:r>
            <a:r>
              <a:rPr lang="en-US" dirty="0">
                <a:latin typeface="Arial"/>
                <a:cs typeface="Arial"/>
              </a:rPr>
              <a:t>/</a:t>
            </a:r>
            <a:r>
              <a:rPr lang="en-US" dirty="0" err="1">
                <a:latin typeface="Arial"/>
                <a:cs typeface="Arial"/>
              </a:rPr>
              <a:t>watch?v</a:t>
            </a:r>
            <a:r>
              <a:rPr lang="en-US" dirty="0">
                <a:latin typeface="Arial"/>
                <a:cs typeface="Arial"/>
              </a:rPr>
              <a:t>=bV6ZIGIAgNw</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F84DFFE2-AB0B-A546-BA03-FA78CA7417E4}" type="slidenum">
              <a:rPr lang="en-US" smtClean="0"/>
              <a:t>31</a:t>
            </a:fld>
            <a:endParaRPr lang="en-US"/>
          </a:p>
        </p:txBody>
      </p:sp>
    </p:spTree>
    <p:extLst>
      <p:ext uri="{BB962C8B-B14F-4D97-AF65-F5344CB8AC3E}">
        <p14:creationId xmlns:p14="http://schemas.microsoft.com/office/powerpoint/2010/main" val="3092185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a:defRPr/>
            </a:pPr>
            <a:r>
              <a:rPr lang="en-US" b="1" dirty="0">
                <a:solidFill>
                  <a:srgbClr val="175EAA"/>
                </a:solidFill>
                <a:latin typeface="Arial"/>
                <a:cs typeface="Arial"/>
              </a:rPr>
              <a:t>TEACHER NOTES</a:t>
            </a:r>
          </a:p>
          <a:p>
            <a:endParaRPr lang="en-US" dirty="0">
              <a:latin typeface="Arial"/>
              <a:cs typeface="Arial"/>
            </a:endParaRPr>
          </a:p>
          <a:p>
            <a:r>
              <a:rPr lang="en-US" dirty="0">
                <a:latin typeface="Arial"/>
                <a:cs typeface="Arial"/>
              </a:rPr>
              <a:t>Film URL #1: https://</a:t>
            </a:r>
            <a:r>
              <a:rPr lang="en-US" dirty="0" err="1">
                <a:latin typeface="Arial"/>
                <a:cs typeface="Arial"/>
              </a:rPr>
              <a:t>www.youtube.com</a:t>
            </a:r>
            <a:r>
              <a:rPr lang="en-US" dirty="0">
                <a:latin typeface="Arial"/>
                <a:cs typeface="Arial"/>
              </a:rPr>
              <a:t>/</a:t>
            </a:r>
            <a:r>
              <a:rPr lang="en-US" dirty="0" err="1">
                <a:latin typeface="Arial"/>
                <a:cs typeface="Arial"/>
              </a:rPr>
              <a:t>watch?v</a:t>
            </a:r>
            <a:r>
              <a:rPr lang="en-US" dirty="0">
                <a:latin typeface="Arial"/>
                <a:cs typeface="Arial"/>
              </a:rPr>
              <a:t>=bV6ZIGIAgNw</a:t>
            </a:r>
          </a:p>
          <a:p>
            <a:endParaRPr lang="en-US" dirty="0">
              <a:latin typeface="Arial"/>
              <a:cs typeface="Arial"/>
            </a:endParaRPr>
          </a:p>
          <a:p>
            <a:r>
              <a:rPr lang="en-US" dirty="0">
                <a:latin typeface="Arial"/>
                <a:cs typeface="Arial"/>
              </a:rPr>
              <a:t>Film</a:t>
            </a:r>
            <a:r>
              <a:rPr lang="en-US" baseline="0" dirty="0">
                <a:latin typeface="Arial"/>
                <a:cs typeface="Arial"/>
              </a:rPr>
              <a:t> URL #2: https://</a:t>
            </a:r>
            <a:r>
              <a:rPr lang="en-US" baseline="0" dirty="0" err="1">
                <a:latin typeface="Arial"/>
                <a:cs typeface="Arial"/>
              </a:rPr>
              <a:t>www.youtube.com</a:t>
            </a:r>
            <a:r>
              <a:rPr lang="en-US" baseline="0" dirty="0">
                <a:latin typeface="Arial"/>
                <a:cs typeface="Arial"/>
              </a:rPr>
              <a:t>/</a:t>
            </a:r>
            <a:r>
              <a:rPr lang="en-US" baseline="0" dirty="0" err="1">
                <a:latin typeface="Arial"/>
                <a:cs typeface="Arial"/>
              </a:rPr>
              <a:t>watch?v</a:t>
            </a:r>
            <a:r>
              <a:rPr lang="en-US" baseline="0" dirty="0">
                <a:latin typeface="Arial"/>
                <a:cs typeface="Arial"/>
              </a:rPr>
              <a:t>=qU0QfYw-4EU </a:t>
            </a:r>
            <a:endParaRPr lang="en-US" dirty="0">
              <a:latin typeface="Arial"/>
              <a:cs typeface="Arial"/>
            </a:endParaRPr>
          </a:p>
          <a:p>
            <a:endParaRPr lang="en-US" dirty="0"/>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32</a:t>
            </a:fld>
            <a:endParaRPr lang="en-US"/>
          </a:p>
        </p:txBody>
      </p:sp>
    </p:spTree>
    <p:extLst>
      <p:ext uri="{BB962C8B-B14F-4D97-AF65-F5344CB8AC3E}">
        <p14:creationId xmlns:p14="http://schemas.microsoft.com/office/powerpoint/2010/main" val="3092185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solidFill>
                <a:srgbClr val="175EAA"/>
              </a:solidFill>
              <a:latin typeface="Arial"/>
              <a:cs typeface="Arial"/>
            </a:endParaRPr>
          </a:p>
          <a:p>
            <a:pPr>
              <a:spcAft>
                <a:spcPts val="300"/>
              </a:spcAft>
            </a:pPr>
            <a:r>
              <a:rPr lang="en-US" sz="1200" dirty="0">
                <a:latin typeface="Arial"/>
                <a:cs typeface="Arial"/>
              </a:rPr>
              <a:t>This figure shows the position of all captures reported by fisheries observers. The </a:t>
            </a:r>
            <a:r>
              <a:rPr lang="en-US" sz="1200" dirty="0" err="1">
                <a:latin typeface="Arial"/>
                <a:cs typeface="Arial"/>
              </a:rPr>
              <a:t>colour</a:t>
            </a:r>
            <a:r>
              <a:rPr lang="en-US" sz="1200" dirty="0">
                <a:latin typeface="Arial"/>
                <a:cs typeface="Arial"/>
              </a:rPr>
              <a:t> of the symbol indicates the type of animal that was caught, and the shape of the symbol indicates the fishing method.</a:t>
            </a:r>
          </a:p>
          <a:p>
            <a:pPr>
              <a:spcAft>
                <a:spcPts val="300"/>
              </a:spcAft>
            </a:pPr>
            <a:endParaRPr lang="en-US" sz="1200" dirty="0">
              <a:latin typeface="Arial"/>
              <a:cs typeface="Arial"/>
            </a:endParaRPr>
          </a:p>
          <a:p>
            <a:pPr>
              <a:spcAft>
                <a:spcPts val="300"/>
              </a:spcAft>
            </a:pPr>
            <a:r>
              <a:rPr lang="en-US" sz="1200" dirty="0">
                <a:latin typeface="Arial"/>
                <a:cs typeface="Arial"/>
              </a:rPr>
              <a:t>Find more data and graphs at MPIs protected species capture </a:t>
            </a:r>
            <a:r>
              <a:rPr lang="en-US" sz="1200">
                <a:latin typeface="Arial"/>
                <a:cs typeface="Arial"/>
              </a:rPr>
              <a:t>data collection site : </a:t>
            </a:r>
            <a:r>
              <a:rPr lang="en-US" sz="1200" dirty="0">
                <a:latin typeface="Arial"/>
                <a:cs typeface="Arial"/>
              </a:rPr>
              <a:t>https://</a:t>
            </a:r>
            <a:r>
              <a:rPr lang="en-US" sz="1200" dirty="0" err="1">
                <a:latin typeface="Arial"/>
                <a:cs typeface="Arial"/>
              </a:rPr>
              <a:t>protectedspeciescaptures.nz</a:t>
            </a:r>
            <a:r>
              <a:rPr lang="en-US" sz="1200" dirty="0">
                <a:latin typeface="Arial"/>
                <a:cs typeface="Arial"/>
              </a:rPr>
              <a:t>/PSCv6/released/black-petrel/trawl/all-vessels/</a:t>
            </a:r>
            <a:r>
              <a:rPr lang="en-US" sz="1200" dirty="0" err="1">
                <a:latin typeface="Arial"/>
                <a:cs typeface="Arial"/>
              </a:rPr>
              <a:t>eez</a:t>
            </a:r>
            <a:r>
              <a:rPr lang="en-US" sz="1200" dirty="0">
                <a:latin typeface="Arial"/>
                <a:cs typeface="Arial"/>
              </a:rPr>
              <a:t>/2019-20/ </a:t>
            </a:r>
          </a:p>
          <a:p>
            <a:pPr>
              <a:spcAft>
                <a:spcPts val="300"/>
              </a:spcAft>
            </a:pPr>
            <a:endParaRPr lang="en-US" sz="1200" dirty="0">
              <a:latin typeface="Arial"/>
              <a:cs typeface="Arial"/>
            </a:endParaRPr>
          </a:p>
          <a:p>
            <a:pPr>
              <a:spcAft>
                <a:spcPts val="300"/>
              </a:spcAft>
            </a:pPr>
            <a:endParaRPr lang="en-US" sz="1200" dirty="0">
              <a:latin typeface="Arial"/>
              <a:cs typeface="Arial"/>
            </a:endParaRPr>
          </a:p>
          <a:p>
            <a:endParaRPr lang="en-US" dirty="0"/>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33</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a:defRPr/>
            </a:pPr>
            <a:r>
              <a:rPr lang="en-US" b="1" dirty="0">
                <a:solidFill>
                  <a:srgbClr val="175EAA"/>
                </a:solidFill>
                <a:latin typeface="Arial"/>
                <a:cs typeface="Arial"/>
              </a:rPr>
              <a:t>TEACHER NOTES</a:t>
            </a:r>
          </a:p>
          <a:p>
            <a:endParaRPr lang="en-US" dirty="0">
              <a:latin typeface="Arial"/>
              <a:cs typeface="Arial"/>
            </a:endParaRPr>
          </a:p>
          <a:p>
            <a:r>
              <a:rPr lang="en-US" dirty="0">
                <a:latin typeface="Arial"/>
                <a:cs typeface="Arial"/>
              </a:rPr>
              <a:t>Film URL:</a:t>
            </a:r>
            <a:r>
              <a:rPr lang="en-US" baseline="0" dirty="0">
                <a:latin typeface="Arial"/>
                <a:cs typeface="Arial"/>
              </a:rPr>
              <a:t> https://</a:t>
            </a:r>
            <a:r>
              <a:rPr lang="en-US" baseline="0" dirty="0" err="1">
                <a:latin typeface="Arial"/>
                <a:cs typeface="Arial"/>
              </a:rPr>
              <a:t>www.youngoceanexplorers.com</a:t>
            </a:r>
            <a:r>
              <a:rPr lang="en-US" baseline="0" dirty="0">
                <a:latin typeface="Arial"/>
                <a:cs typeface="Arial"/>
              </a:rPr>
              <a:t>/</a:t>
            </a:r>
            <a:r>
              <a:rPr lang="en-US" baseline="0" dirty="0" err="1">
                <a:latin typeface="Arial"/>
                <a:cs typeface="Arial"/>
              </a:rPr>
              <a:t>yoe</a:t>
            </a:r>
            <a:r>
              <a:rPr lang="en-US" baseline="0" dirty="0">
                <a:latin typeface="Arial"/>
                <a:cs typeface="Arial"/>
              </a:rPr>
              <a:t>/video/405949642273#cplayer</a:t>
            </a:r>
            <a:endParaRPr lang="en-US" dirty="0">
              <a:latin typeface="Arial"/>
              <a:cs typeface="Arial"/>
            </a:endParaRPr>
          </a:p>
          <a:p>
            <a:endParaRPr lang="en-US" dirty="0">
              <a:latin typeface="Arial"/>
              <a:cs typeface="Arial"/>
            </a:endParaRPr>
          </a:p>
          <a:p>
            <a:r>
              <a:rPr lang="en-US" dirty="0">
                <a:latin typeface="Arial"/>
                <a:cs typeface="Arial"/>
              </a:rPr>
              <a:t>All data for Aotearoa</a:t>
            </a:r>
            <a:r>
              <a:rPr lang="en-US" baseline="0" dirty="0">
                <a:latin typeface="Arial"/>
                <a:cs typeface="Arial"/>
              </a:rPr>
              <a:t> New Zealand protected species can be explored at: https://</a:t>
            </a:r>
            <a:r>
              <a:rPr lang="en-US" baseline="0" dirty="0" err="1">
                <a:latin typeface="Arial"/>
                <a:cs typeface="Arial"/>
              </a:rPr>
              <a:t>psc.dragonfly.co.nz</a:t>
            </a:r>
            <a:r>
              <a:rPr lang="en-US" baseline="0" dirty="0">
                <a:latin typeface="Arial"/>
                <a:cs typeface="Arial"/>
              </a:rPr>
              <a:t>/2019v1/released/2017-18/</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F84DFFE2-AB0B-A546-BA03-FA78CA7417E4}" type="slidenum">
              <a:rPr lang="en-US" smtClean="0"/>
              <a:t>34</a:t>
            </a:fld>
            <a:endParaRPr lang="en-US"/>
          </a:p>
        </p:txBody>
      </p:sp>
    </p:spTree>
    <p:extLst>
      <p:ext uri="{BB962C8B-B14F-4D97-AF65-F5344CB8AC3E}">
        <p14:creationId xmlns:p14="http://schemas.microsoft.com/office/powerpoint/2010/main" val="3092185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316096"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solidFill>
                  <a:srgbClr val="175EAA"/>
                </a:solidFill>
                <a:latin typeface="Arial"/>
                <a:cs typeface="Arial"/>
              </a:rPr>
              <a:t>TEACHER</a:t>
            </a:r>
            <a:r>
              <a:rPr lang="en-US" sz="900" b="1" baseline="0" dirty="0">
                <a:solidFill>
                  <a:srgbClr val="175EAA"/>
                </a:solidFill>
                <a:latin typeface="Arial"/>
                <a:cs typeface="Arial"/>
              </a:rPr>
              <a:t>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a:solidFill>
                <a:srgbClr val="175EAA"/>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b="1" baseline="0" dirty="0">
                <a:solidFill>
                  <a:srgbClr val="175EAA"/>
                </a:solidFill>
                <a:latin typeface="Arial"/>
                <a:cs typeface="Arial"/>
              </a:rPr>
              <a:t>VIDEO LINKS: </a:t>
            </a:r>
            <a:r>
              <a:rPr lang="en-US" sz="900" b="1" dirty="0">
                <a:solidFill>
                  <a:srgbClr val="175EAA"/>
                </a:solidFill>
                <a:latin typeface="Arial"/>
                <a:cs typeface="Arial"/>
              </a:rPr>
              <a:t> </a:t>
            </a:r>
            <a:r>
              <a:rPr lang="en-US" sz="900" b="1" baseline="0" dirty="0">
                <a:solidFill>
                  <a:srgbClr val="175EAA"/>
                </a:solidFill>
                <a:latin typeface="Arial"/>
                <a:cs typeface="Arial"/>
              </a:rPr>
              <a:t>Innovation </a:t>
            </a:r>
            <a:r>
              <a:rPr lang="mr-IN" sz="900" b="1" baseline="0" dirty="0">
                <a:solidFill>
                  <a:srgbClr val="175EAA"/>
                </a:solidFill>
                <a:latin typeface="Arial"/>
                <a:cs typeface="Arial"/>
              </a:rPr>
              <a:t>–</a:t>
            </a:r>
            <a:r>
              <a:rPr lang="en-US" sz="900" b="1" baseline="0" dirty="0">
                <a:solidFill>
                  <a:srgbClr val="175EAA"/>
                </a:solidFill>
                <a:latin typeface="Arial"/>
                <a:cs typeface="Arial"/>
              </a:rPr>
              <a:t> We’re fishing Smarter (Seafood New Zealand) URL: </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b="0" baseline="0" dirty="0">
                <a:latin typeface="Arial"/>
                <a:cs typeface="Arial"/>
              </a:rPr>
              <a:t>https://</a:t>
            </a:r>
            <a:r>
              <a:rPr lang="en-US" sz="900" b="0" baseline="0" dirty="0" err="1">
                <a:latin typeface="Arial"/>
                <a:cs typeface="Arial"/>
              </a:rPr>
              <a:t>www.youtube.com</a:t>
            </a:r>
            <a:r>
              <a:rPr lang="en-US" sz="900" b="0" baseline="0" dirty="0">
                <a:latin typeface="Arial"/>
                <a:cs typeface="Arial"/>
              </a:rPr>
              <a:t>/</a:t>
            </a:r>
            <a:r>
              <a:rPr lang="en-US" sz="900" b="0" baseline="0" dirty="0" err="1">
                <a:latin typeface="Arial"/>
                <a:cs typeface="Arial"/>
              </a:rPr>
              <a:t>watch?time_continue</a:t>
            </a:r>
            <a:r>
              <a:rPr lang="en-US" sz="900" b="0" baseline="0" dirty="0">
                <a:latin typeface="Arial"/>
                <a:cs typeface="Arial"/>
              </a:rPr>
              <a:t>=3&amp;v=7CRbG7sPobs&amp;feature=</a:t>
            </a:r>
            <a:r>
              <a:rPr lang="en-US" sz="900" b="0" baseline="0" dirty="0" err="1">
                <a:latin typeface="Arial"/>
                <a:cs typeface="Arial"/>
              </a:rPr>
              <a:t>emb_title</a:t>
            </a:r>
            <a:endParaRPr lang="en-US" sz="900" b="0" baseline="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b="0" baseline="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b="1" baseline="0" dirty="0">
                <a:latin typeface="Arial"/>
                <a:cs typeface="Arial"/>
              </a:rPr>
              <a:t>HE PĀTAI </a:t>
            </a:r>
            <a:r>
              <a:rPr lang="mr-IN" sz="900" b="1" baseline="0" dirty="0">
                <a:latin typeface="Arial"/>
                <a:cs typeface="Arial"/>
              </a:rPr>
              <a:t>–</a:t>
            </a:r>
            <a:r>
              <a:rPr lang="en-US" sz="900" b="1" baseline="0" dirty="0">
                <a:latin typeface="Arial"/>
                <a:cs typeface="Arial"/>
              </a:rPr>
              <a:t> ANSWERS (all information needed to answer is in the short film ‘Innovation’)</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900" b="0" baseline="0" dirty="0">
                <a:latin typeface="Arial"/>
                <a:cs typeface="Arial"/>
              </a:rPr>
              <a:t>Setting at night; using tori lines to deter birds; getting trained in seabird smart fishing; traceability (cameras on boats and GPS locators); bird detectors on cameras;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900" b="0" baseline="0" dirty="0">
                <a:latin typeface="Arial"/>
                <a:cs typeface="Arial"/>
              </a:rPr>
              <a:t>Traceability; cameras on deck; AOS (ability to identify fish; PSH gear development</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900" b="0" baseline="0" dirty="0">
                <a:latin typeface="Arial"/>
                <a:cs typeface="Arial"/>
              </a:rPr>
              <a:t>The culture of the fishing industry is changing </a:t>
            </a:r>
            <a:r>
              <a:rPr lang="mr-IN" sz="900" b="0" baseline="0" dirty="0">
                <a:latin typeface="Arial"/>
                <a:cs typeface="Arial"/>
              </a:rPr>
              <a:t>–</a:t>
            </a:r>
            <a:r>
              <a:rPr lang="en-US" sz="900" b="0" baseline="0" dirty="0">
                <a:latin typeface="Arial"/>
                <a:cs typeface="Arial"/>
              </a:rPr>
              <a:t> in the past commercial fishers were seen as having a ‘catch at any cost’ mentality. Commercial fishers were seen as the bad guys -  people who went out and caught as much as they could and didn’t really care about the environment! But now fishers are working with conservationists and scientists to look after the marine environment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b="0" baseline="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b="1" baseline="0" dirty="0">
                <a:solidFill>
                  <a:srgbClr val="175EAA"/>
                </a:solidFill>
                <a:latin typeface="Arial"/>
                <a:cs typeface="Arial"/>
              </a:rPr>
              <a:t>USEFUL RESOURCES / RĀRANGI PUKAPUKA</a:t>
            </a:r>
            <a:endParaRPr lang="en-US" sz="900" b="1" baseline="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latin typeface="Arial"/>
                <a:cs typeface="Arial"/>
              </a:rPr>
              <a:t>Here are a few other innovations fishers use to reduce bycatch and habitat damage:</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latin typeface="Arial"/>
                <a:cs typeface="Arial"/>
              </a:rPr>
              <a:t>1. Acoustic alarms (pingers) deter marine mammals by emitting noise</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latin typeface="Arial"/>
                <a:cs typeface="Arial"/>
              </a:rPr>
              <a:t>2. Gear modification: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latin typeface="Arial"/>
                <a:cs typeface="Arial"/>
              </a:rPr>
              <a:t>Breakaway links let large whales break out of nets when they struggle and exert force</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latin typeface="Arial"/>
                <a:cs typeface="Arial"/>
              </a:rPr>
              <a:t>Tori lines to scare away the birds (long</a:t>
            </a:r>
            <a:r>
              <a:rPr lang="en-US" sz="900" baseline="0" dirty="0">
                <a:latin typeface="Arial"/>
                <a:cs typeface="Arial"/>
              </a:rPr>
              <a:t> lining and trawling)</a:t>
            </a:r>
            <a:endParaRPr lang="en-US" sz="90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latin typeface="Arial"/>
                <a:cs typeface="Arial"/>
              </a:rPr>
              <a:t>Reflective nets are more detectable to marine mammals so they can avoid them.</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latin typeface="Arial"/>
                <a:cs typeface="Arial"/>
              </a:rPr>
              <a:t>Turtle excluder devices (TEDs) help turtles to escape through a built-in hatch in trawls.</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latin typeface="Arial"/>
                <a:cs typeface="Arial"/>
              </a:rPr>
              <a:t>Modification of mesh size helps marine mammals better detect nets so they can avoid them.</a:t>
            </a:r>
          </a:p>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latin typeface="Arial"/>
                <a:cs typeface="Arial"/>
              </a:rPr>
              <a:t>3. Time- area closures: Setting nets at different times of the day (setting </a:t>
            </a:r>
            <a:r>
              <a:rPr lang="en-US" sz="900" dirty="0" err="1">
                <a:latin typeface="Arial"/>
                <a:cs typeface="Arial"/>
              </a:rPr>
              <a:t>longlines</a:t>
            </a:r>
            <a:r>
              <a:rPr lang="en-US" sz="900" dirty="0">
                <a:latin typeface="Arial"/>
                <a:cs typeface="Arial"/>
              </a:rPr>
              <a:t> at night minimizes seabird bycatch); setting nets in areas that are less heavily frequented by mammals, birds and turtles.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latin typeface="Arial"/>
                <a:cs typeface="Arial"/>
              </a:rPr>
              <a:t>HOMEWORK / EXTENSION</a:t>
            </a:r>
            <a:r>
              <a:rPr lang="en-US" sz="900" b="1" baseline="0" dirty="0">
                <a:latin typeface="Arial"/>
                <a:cs typeface="Arial"/>
              </a:rPr>
              <a:t> </a:t>
            </a:r>
            <a:r>
              <a:rPr lang="mr-IN" sz="900" b="1" baseline="0" dirty="0">
                <a:latin typeface="Arial"/>
                <a:cs typeface="Arial"/>
              </a:rPr>
              <a:t>–</a:t>
            </a:r>
            <a:r>
              <a:rPr lang="en-US" sz="900" b="1" baseline="0" dirty="0">
                <a:latin typeface="Arial"/>
                <a:cs typeface="Arial"/>
              </a:rPr>
              <a:t> HOW DOES THIS RELATE TO ME AND MY WHĀNAU</a:t>
            </a:r>
            <a:endParaRPr lang="en-US" sz="900" b="1" dirty="0">
              <a:latin typeface="Arial"/>
              <a:cs typeface="Arial"/>
            </a:endParaRPr>
          </a:p>
          <a:p>
            <a:pPr marL="228600" indent="-228600">
              <a:buAutoNum type="arabicPeriod"/>
            </a:pPr>
            <a:r>
              <a:rPr lang="en-US" sz="900" baseline="0" dirty="0">
                <a:solidFill>
                  <a:srgbClr val="000000"/>
                </a:solidFill>
                <a:latin typeface="Arial"/>
                <a:cs typeface="Arial"/>
              </a:rPr>
              <a:t>Invite a </a:t>
            </a:r>
            <a:r>
              <a:rPr lang="en-US" sz="900" baseline="0" dirty="0" err="1">
                <a:solidFill>
                  <a:srgbClr val="000000"/>
                </a:solidFill>
                <a:latin typeface="Arial"/>
                <a:cs typeface="Arial"/>
              </a:rPr>
              <a:t>kaumātua</a:t>
            </a:r>
            <a:r>
              <a:rPr lang="en-US" sz="900" baseline="0" dirty="0">
                <a:solidFill>
                  <a:srgbClr val="000000"/>
                </a:solidFill>
                <a:latin typeface="Arial"/>
                <a:cs typeface="Arial"/>
              </a:rPr>
              <a:t> or grandparent to visit and get them to talk about how fishing has changed over time and what measures have been used locally to reduce impacts on marine habitat and sea life.</a:t>
            </a:r>
          </a:p>
          <a:p>
            <a:pPr marL="228600" indent="-228600">
              <a:buAutoNum type="arabicPeriod"/>
            </a:pPr>
            <a:r>
              <a:rPr lang="en-US" sz="900" baseline="0" dirty="0">
                <a:solidFill>
                  <a:srgbClr val="000000"/>
                </a:solidFill>
                <a:latin typeface="Arial"/>
                <a:cs typeface="Arial"/>
              </a:rPr>
              <a:t>Homework activity </a:t>
            </a:r>
            <a:r>
              <a:rPr lang="mr-IN" sz="900" baseline="0" dirty="0">
                <a:solidFill>
                  <a:srgbClr val="000000"/>
                </a:solidFill>
                <a:latin typeface="Arial"/>
                <a:cs typeface="Arial"/>
              </a:rPr>
              <a:t>–</a:t>
            </a:r>
            <a:r>
              <a:rPr lang="en-US" sz="900" baseline="0" dirty="0">
                <a:solidFill>
                  <a:srgbClr val="000000"/>
                </a:solidFill>
                <a:latin typeface="Arial"/>
                <a:cs typeface="Arial"/>
              </a:rPr>
              <a:t> learners interview a member of their whānau, family or community about their fishing practices (can adapt questions from this slide)</a:t>
            </a:r>
          </a:p>
          <a:p>
            <a:pPr marL="228600" indent="-228600">
              <a:buAutoNum type="arabicPeriod"/>
            </a:pPr>
            <a:r>
              <a:rPr lang="en-US" sz="900" baseline="0" dirty="0">
                <a:solidFill>
                  <a:srgbClr val="000000"/>
                </a:solidFill>
                <a:latin typeface="Arial"/>
                <a:cs typeface="Arial"/>
              </a:rPr>
              <a:t>Learners share their own fishing stories or those from family, whānau or community to share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900" dirty="0">
              <a:latin typeface="Arial"/>
              <a:cs typeface="Arial"/>
            </a:endParaRPr>
          </a:p>
          <a:p>
            <a:endParaRPr lang="en-US" sz="900" dirty="0">
              <a:latin typeface="Arial"/>
              <a:cs typeface="Arial"/>
            </a:endParaRPr>
          </a:p>
        </p:txBody>
      </p:sp>
      <p:sp>
        <p:nvSpPr>
          <p:cNvPr id="4" name="Slide Number Placeholder 3"/>
          <p:cNvSpPr>
            <a:spLocks noGrp="1"/>
          </p:cNvSpPr>
          <p:nvPr>
            <p:ph type="sldNum" sz="quarter" idx="10"/>
          </p:nvPr>
        </p:nvSpPr>
        <p:spPr/>
        <p:txBody>
          <a:bodyPr/>
          <a:lstStyle/>
          <a:p>
            <a:fld id="{36961C54-CE56-C942-86C7-3C671D5B96FC}" type="slidenum">
              <a:rPr lang="en-US" smtClean="0"/>
              <a:t>35</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a:t>
            </a:r>
            <a:r>
              <a:rPr lang="en-US" b="1" baseline="0" dirty="0">
                <a:solidFill>
                  <a:srgbClr val="175EAA"/>
                </a:solidFill>
                <a:latin typeface="Arial"/>
                <a:cs typeface="Arial"/>
              </a:rPr>
              <a:t> NOTES:</a:t>
            </a: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36</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a:t>
            </a:r>
            <a:r>
              <a:rPr lang="en-US" b="1" baseline="0" dirty="0">
                <a:solidFill>
                  <a:srgbClr val="175EAA"/>
                </a:solidFill>
                <a:latin typeface="Arial"/>
                <a:cs typeface="Arial"/>
              </a:rPr>
              <a:t>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175EAA"/>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solidFill>
                  <a:srgbClr val="175EAA"/>
                </a:solidFill>
                <a:latin typeface="Arial"/>
                <a:cs typeface="Arial"/>
              </a:rPr>
              <a:t>VIDEO LINKS:</a:t>
            </a:r>
            <a:endParaRPr lang="en-US" b="1" baseline="0" dirty="0">
              <a:latin typeface="Arial"/>
              <a:cs typeface="Arial"/>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err="1">
                <a:latin typeface="Arial"/>
                <a:cs typeface="Arial"/>
              </a:rPr>
              <a:t>Tiaki</a:t>
            </a:r>
            <a:r>
              <a:rPr lang="en-US" baseline="0" dirty="0">
                <a:latin typeface="Arial"/>
                <a:cs typeface="Arial"/>
              </a:rPr>
              <a:t> crew show how the nets work - </a:t>
            </a:r>
            <a:r>
              <a:rPr lang="en-US" baseline="0" dirty="0">
                <a:latin typeface="Arial"/>
                <a:cs typeface="Arial"/>
                <a:hlinkClick r:id="rId3"/>
              </a:rPr>
              <a:t>https://www.youtube.com/watch?v=cJqhz6RAHLI</a:t>
            </a:r>
            <a:r>
              <a:rPr lang="en-US" baseline="0" dirty="0">
                <a:latin typeface="Arial"/>
                <a:cs typeface="Arial"/>
              </a:rPr>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Arial"/>
                <a:cs typeface="Arial"/>
              </a:rPr>
              <a:t>One fishers view on PSH - </a:t>
            </a:r>
            <a:r>
              <a:rPr lang="en-US" baseline="0" dirty="0">
                <a:latin typeface="Arial"/>
                <a:cs typeface="Arial"/>
                <a:hlinkClick r:id="rId4"/>
              </a:rPr>
              <a:t>https://www.youtube.com/watch?v=4yaPT7R6XpI</a:t>
            </a:r>
            <a:r>
              <a:rPr lang="en-US" baseline="0" dirty="0">
                <a:latin typeface="Arial"/>
                <a:cs typeface="Arial"/>
              </a:rPr>
              <a: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Arial"/>
                <a:cs typeface="Arial"/>
              </a:rPr>
              <a:t>Watch the results of the first trail of PSH - https://</a:t>
            </a:r>
            <a:r>
              <a:rPr lang="en-US" baseline="0" dirty="0" err="1">
                <a:latin typeface="Arial"/>
                <a:cs typeface="Arial"/>
              </a:rPr>
              <a:t>www.youtube.com</a:t>
            </a:r>
            <a:r>
              <a:rPr lang="en-US" baseline="0" dirty="0">
                <a:latin typeface="Arial"/>
                <a:cs typeface="Arial"/>
              </a:rPr>
              <a:t>/</a:t>
            </a:r>
            <a:r>
              <a:rPr lang="en-US" baseline="0" dirty="0" err="1">
                <a:latin typeface="Arial"/>
                <a:cs typeface="Arial"/>
              </a:rPr>
              <a:t>watch?v</a:t>
            </a:r>
            <a:r>
              <a:rPr lang="en-US" baseline="0" dirty="0">
                <a:latin typeface="Arial"/>
                <a:cs typeface="Arial"/>
              </a:rPr>
              <a:t>=A5Hq4gVQgc4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solidFill>
                <a:srgbClr val="175EAA"/>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solidFill>
                  <a:srgbClr val="175EAA"/>
                </a:solidFill>
                <a:latin typeface="Arial"/>
                <a:cs typeface="Arial"/>
              </a:rPr>
              <a:t>GROUP BRAINSTORM:</a:t>
            </a:r>
            <a:endParaRPr lang="en-US" b="1" baseline="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Make a list of what is  good about this new method of fishing?</a:t>
            </a:r>
            <a:endParaRPr lang="en-US" b="1" baseline="0" dirty="0">
              <a:latin typeface="Arial"/>
              <a:cs typeface="Arial"/>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Arial"/>
                <a:cs typeface="Arial"/>
              </a:rPr>
              <a:t>Small fish escape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Arial"/>
                <a:cs typeface="Arial"/>
              </a:rPr>
              <a:t>Bycatch arrives on deck alive and has better survival chance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Arial"/>
                <a:cs typeface="Arial"/>
              </a:rPr>
              <a:t>Has been developed in NZ</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Arial"/>
                <a:cs typeface="Arial"/>
              </a:rPr>
              <a:t>Lands fish in water and alive so fish are better quality</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Arial"/>
                <a:cs typeface="Arial"/>
              </a:rPr>
              <a:t>And therefore likely to be worth more</a:t>
            </a:r>
            <a:r>
              <a:rPr lang="mr-IN" baseline="0" dirty="0">
                <a:latin typeface="Arial"/>
                <a:cs typeface="Arial"/>
              </a:rPr>
              <a:t>…</a:t>
            </a:r>
            <a:endParaRPr lang="en-US" baseline="0"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37</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75EAA"/>
                </a:solidFill>
                <a:latin typeface="Arial"/>
                <a:cs typeface="Arial"/>
              </a:rPr>
              <a:t>TEACHER</a:t>
            </a:r>
            <a:r>
              <a:rPr lang="en-US" b="1" baseline="0" dirty="0">
                <a:solidFill>
                  <a:srgbClr val="175EAA"/>
                </a:solidFill>
                <a:latin typeface="Arial"/>
                <a:cs typeface="Arial"/>
              </a:rPr>
              <a:t>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175EAA"/>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solidFill>
                  <a:srgbClr val="175EAA"/>
                </a:solidFill>
                <a:latin typeface="Arial"/>
                <a:cs typeface="Arial"/>
              </a:rPr>
              <a:t>STORYLINK:</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latin typeface="Arial"/>
                <a:cs typeface="Arial"/>
              </a:rPr>
              <a:t>http://beating-bird-bycatch-</a:t>
            </a:r>
            <a:r>
              <a:rPr lang="en-US" b="0" baseline="0" dirty="0" err="1">
                <a:latin typeface="Arial"/>
                <a:cs typeface="Arial"/>
              </a:rPr>
              <a:t>stories.msc.org</a:t>
            </a:r>
            <a:r>
              <a:rPr lang="en-US" b="0" baseline="0" dirty="0">
                <a:latin typeface="Arial"/>
                <a:cs typeface="Arial"/>
              </a:rPr>
              <a:t>/?_</a:t>
            </a:r>
            <a:r>
              <a:rPr lang="en-US" b="0" baseline="0" dirty="0" err="1">
                <a:latin typeface="Arial"/>
                <a:cs typeface="Arial"/>
              </a:rPr>
              <a:t>ga</a:t>
            </a:r>
            <a:r>
              <a:rPr lang="en-US" b="0" baseline="0" dirty="0">
                <a:latin typeface="Arial"/>
                <a:cs typeface="Arial"/>
              </a:rPr>
              <a:t>=2.269112817.1435697534.1598919667-1303352827.1595455374</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solidFill>
                <a:srgbClr val="175EAA"/>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x-none" b="1" baseline="0" dirty="0">
                <a:solidFill>
                  <a:srgbClr val="175EAA"/>
                </a:solidFill>
                <a:latin typeface="Arial"/>
                <a:cs typeface="Arial"/>
              </a:rPr>
              <a:t>ANSWERS</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latin typeface="Arial"/>
                <a:cs typeface="Arial"/>
              </a:rPr>
              <a:t>Increasing the weight of fishing lines so that they sink faster</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latin typeface="Arial"/>
                <a:cs typeface="Arial"/>
              </a:rPr>
              <a:t>Using white lines that are less visible to birds</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latin typeface="Arial"/>
                <a:cs typeface="Arial"/>
              </a:rPr>
              <a:t>Improving the design of Tori lines (</a:t>
            </a:r>
            <a:r>
              <a:rPr lang="en-US" b="0" baseline="0" dirty="0" err="1">
                <a:latin typeface="Arial"/>
                <a:cs typeface="Arial"/>
              </a:rPr>
              <a:t>multi-coloured</a:t>
            </a:r>
            <a:r>
              <a:rPr lang="en-US" b="0" baseline="0" dirty="0">
                <a:latin typeface="Arial"/>
                <a:cs typeface="Arial"/>
              </a:rPr>
              <a:t> streamer lines hung vertically above the longline as it is set) to deter birds from diving to eat the baited hooks attached to </a:t>
            </a:r>
            <a:r>
              <a:rPr lang="en-US" b="0" baseline="0" dirty="0" err="1">
                <a:latin typeface="Arial"/>
                <a:cs typeface="Arial"/>
              </a:rPr>
              <a:t>longlines</a:t>
            </a:r>
            <a:endParaRPr lang="en-US" b="0" baseline="0"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latin typeface="Arial"/>
                <a:cs typeface="Arial"/>
              </a:rPr>
              <a:t>Using a protective barrier of hanging streamers to keep birds away from the hauling point while the lines are hauled in</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latin typeface="Arial"/>
                <a:cs typeface="Arial"/>
              </a:rPr>
              <a:t>Closing the fishery during the grey petrel breeding season, from 1 February to 15 March.</a:t>
            </a: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38</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005DAA"/>
                </a:solidFill>
                <a:latin typeface="Arial"/>
                <a:cs typeface="Arial"/>
              </a:rPr>
              <a:t>TEACHER N</a:t>
            </a:r>
            <a:r>
              <a:rPr lang="en-US" sz="1200" b="1" dirty="0">
                <a:solidFill>
                  <a:srgbClr val="005DAA"/>
                </a:solidFill>
                <a:latin typeface="Arial"/>
                <a:cs typeface="Arial"/>
              </a:rPr>
              <a:t>OTES</a:t>
            </a:r>
            <a:endParaRPr lang="en-US" b="1" dirty="0">
              <a:solidFill>
                <a:srgbClr val="005DAA"/>
              </a:solidFill>
              <a:latin typeface="Arial"/>
              <a:cs typeface="Arial"/>
            </a:endParaRPr>
          </a:p>
          <a:p>
            <a:endParaRPr lang="en-US" dirty="0">
              <a:latin typeface="Arial"/>
              <a:cs typeface="Arial"/>
            </a:endParaRPr>
          </a:p>
          <a:p>
            <a:r>
              <a:rPr lang="en-US" dirty="0">
                <a:latin typeface="Arial"/>
                <a:cs typeface="Arial"/>
              </a:rPr>
              <a:t>Film URL: https://</a:t>
            </a:r>
            <a:r>
              <a:rPr lang="en-US" dirty="0" err="1">
                <a:latin typeface="Arial"/>
                <a:cs typeface="Arial"/>
              </a:rPr>
              <a:t>www.youtube.com</a:t>
            </a:r>
            <a:r>
              <a:rPr lang="en-US" dirty="0">
                <a:latin typeface="Arial"/>
                <a:cs typeface="Arial"/>
              </a:rPr>
              <a:t>/</a:t>
            </a:r>
            <a:r>
              <a:rPr lang="en-US" dirty="0" err="1">
                <a:latin typeface="Arial"/>
                <a:cs typeface="Arial"/>
              </a:rPr>
              <a:t>watch?v</a:t>
            </a:r>
            <a:r>
              <a:rPr lang="en-US" dirty="0">
                <a:latin typeface="Arial"/>
                <a:cs typeface="Arial"/>
              </a:rPr>
              <a:t>=s1jg8-LZXws</a:t>
            </a:r>
          </a:p>
          <a:p>
            <a:endParaRPr lang="en-US" dirty="0">
              <a:latin typeface="Arial"/>
              <a:cs typeface="Arial"/>
            </a:endParaRPr>
          </a:p>
          <a:p>
            <a:r>
              <a:rPr lang="en-US" b="1" dirty="0">
                <a:solidFill>
                  <a:srgbClr val="005DAA"/>
                </a:solidFill>
                <a:latin typeface="Arial"/>
                <a:cs typeface="Arial"/>
              </a:rPr>
              <a:t>MAHI / ACTIVITY</a:t>
            </a:r>
          </a:p>
          <a:p>
            <a:endParaRPr lang="en-US" dirty="0">
              <a:latin typeface="Arial"/>
              <a:cs typeface="Arial"/>
            </a:endParaRPr>
          </a:p>
          <a:p>
            <a:r>
              <a:rPr lang="en-US" dirty="0">
                <a:latin typeface="Arial"/>
                <a:cs typeface="Arial"/>
              </a:rPr>
              <a:t>Activity</a:t>
            </a:r>
            <a:r>
              <a:rPr lang="en-US" baseline="0" dirty="0">
                <a:latin typeface="Arial"/>
                <a:cs typeface="Arial"/>
              </a:rPr>
              <a:t> 4.1 gets learners </a:t>
            </a:r>
            <a:r>
              <a:rPr lang="en-US" dirty="0">
                <a:latin typeface="Arial"/>
                <a:cs typeface="Arial"/>
              </a:rPr>
              <a:t>to write a script using</a:t>
            </a:r>
            <a:r>
              <a:rPr lang="en-US" baseline="0" dirty="0">
                <a:latin typeface="Arial"/>
                <a:cs typeface="Arial"/>
              </a:rPr>
              <a:t> images from this short film clip to make a booklet about Marine Stewardship Council’s Principle 2.  All information needed by learners to complete this activity is in the short film.  However, the activity draws on all learning from the topic.</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F84DFFE2-AB0B-A546-BA03-FA78CA7417E4}" type="slidenum">
              <a:rPr lang="en-US" smtClean="0"/>
              <a:t>39</a:t>
            </a:fld>
            <a:endParaRPr lang="en-US"/>
          </a:p>
        </p:txBody>
      </p:sp>
    </p:spTree>
    <p:extLst>
      <p:ext uri="{BB962C8B-B14F-4D97-AF65-F5344CB8AC3E}">
        <p14:creationId xmlns:p14="http://schemas.microsoft.com/office/powerpoint/2010/main" val="3092185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4</a:t>
            </a:fld>
            <a:endParaRPr lang="en-US"/>
          </a:p>
        </p:txBody>
      </p:sp>
    </p:spTree>
    <p:extLst>
      <p:ext uri="{BB962C8B-B14F-4D97-AF65-F5344CB8AC3E}">
        <p14:creationId xmlns:p14="http://schemas.microsoft.com/office/powerpoint/2010/main" val="232148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5</a:t>
            </a:fld>
            <a:endParaRPr lang="en-US"/>
          </a:p>
        </p:txBody>
      </p:sp>
    </p:spTree>
    <p:extLst>
      <p:ext uri="{BB962C8B-B14F-4D97-AF65-F5344CB8AC3E}">
        <p14:creationId xmlns:p14="http://schemas.microsoft.com/office/powerpoint/2010/main" val="3458426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6</a:t>
            </a:fld>
            <a:endParaRPr lang="en-US"/>
          </a:p>
        </p:txBody>
      </p:sp>
    </p:spTree>
    <p:extLst>
      <p:ext uri="{BB962C8B-B14F-4D97-AF65-F5344CB8AC3E}">
        <p14:creationId xmlns:p14="http://schemas.microsoft.com/office/powerpoint/2010/main" val="175607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DFFE2-AB0B-A546-BA03-FA78CA7417E4}" type="slidenum">
              <a:rPr lang="en-US" smtClean="0"/>
              <a:t>7</a:t>
            </a:fld>
            <a:endParaRPr lang="en-US"/>
          </a:p>
        </p:txBody>
      </p:sp>
    </p:spTree>
    <p:extLst>
      <p:ext uri="{BB962C8B-B14F-4D97-AF65-F5344CB8AC3E}">
        <p14:creationId xmlns:p14="http://schemas.microsoft.com/office/powerpoint/2010/main" val="3526658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DFFE2-AB0B-A546-BA03-FA78CA7417E4}" type="slidenum">
              <a:rPr lang="en-US" smtClean="0"/>
              <a:t>8</a:t>
            </a:fld>
            <a:endParaRPr lang="en-US"/>
          </a:p>
        </p:txBody>
      </p:sp>
    </p:spTree>
    <p:extLst>
      <p:ext uri="{BB962C8B-B14F-4D97-AF65-F5344CB8AC3E}">
        <p14:creationId xmlns:p14="http://schemas.microsoft.com/office/powerpoint/2010/main" val="919576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pPr>
              <a:defRPr/>
            </a:pPr>
            <a:r>
              <a:rPr lang="en-US" b="1" dirty="0">
                <a:solidFill>
                  <a:srgbClr val="175EAA"/>
                </a:solidFill>
                <a:latin typeface="Arial"/>
                <a:cs typeface="Arial"/>
              </a:rPr>
              <a:t>TEACHER NOTES</a:t>
            </a:r>
          </a:p>
          <a:p>
            <a:endParaRPr lang="en-US" dirty="0">
              <a:solidFill>
                <a:srgbClr val="175EAA"/>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Arial"/>
                <a:cs typeface="Arial"/>
              </a:rPr>
              <a:t>USEFUL RESOURCES / RĀRANGI PUKAPUKA</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latin typeface="Arial"/>
                <a:cs typeface="Arial"/>
              </a:rPr>
              <a:t>Information</a:t>
            </a:r>
            <a:r>
              <a:rPr lang="en-US" baseline="0" dirty="0">
                <a:latin typeface="Arial"/>
                <a:cs typeface="Arial"/>
              </a:rPr>
              <a:t> on different types of fishing methods see: https://</a:t>
            </a:r>
            <a:r>
              <a:rPr lang="en-US" baseline="0" dirty="0" err="1">
                <a:latin typeface="Arial"/>
                <a:cs typeface="Arial"/>
              </a:rPr>
              <a:t>www.msc.org</a:t>
            </a:r>
            <a:r>
              <a:rPr lang="en-US" baseline="0" dirty="0">
                <a:latin typeface="Arial"/>
                <a:cs typeface="Arial"/>
              </a:rPr>
              <a:t>/en-au/what-we-are-doing/our-approach/fishing-methods-and-gear-types</a:t>
            </a:r>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9</a:t>
            </a:fld>
            <a:endParaRPr lang="en-US" dirty="0"/>
          </a:p>
        </p:txBody>
      </p:sp>
    </p:spTree>
    <p:extLst>
      <p:ext uri="{BB962C8B-B14F-4D97-AF65-F5344CB8AC3E}">
        <p14:creationId xmlns:p14="http://schemas.microsoft.com/office/powerpoint/2010/main" val="1997959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mi-NZ" dirty="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dirty="0"/>
              <a:t>Click to edit Master subtitle style</a:t>
            </a:r>
            <a:endParaRPr lang="en-US" dirty="0"/>
          </a:p>
        </p:txBody>
      </p:sp>
    </p:spTree>
    <p:extLst>
      <p:ext uri="{BB962C8B-B14F-4D97-AF65-F5344CB8AC3E}">
        <p14:creationId xmlns:p14="http://schemas.microsoft.com/office/powerpoint/2010/main" val="426603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3911"/>
            <a:ext cx="8229600" cy="758428"/>
          </a:xfrm>
        </p:spPr>
        <p:txBody>
          <a:bodyPr>
            <a:normAutofit/>
          </a:bodyPr>
          <a:lstStyle>
            <a:lvl1pPr algn="l">
              <a:defRPr sz="3300">
                <a:solidFill>
                  <a:schemeClr val="bg1"/>
                </a:solidFill>
              </a:defRPr>
            </a:lvl1pPr>
          </a:lstStyle>
          <a:p>
            <a:r>
              <a:rPr lang="mi-NZ" dirty="0"/>
              <a:t>Click to edit Master title style</a:t>
            </a:r>
            <a:endParaRPr lang="en-US" dirty="0"/>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Tree>
    <p:extLst>
      <p:ext uri="{BB962C8B-B14F-4D97-AF65-F5344CB8AC3E}">
        <p14:creationId xmlns:p14="http://schemas.microsoft.com/office/powerpoint/2010/main" val="250695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5403"/>
            <a:ext cx="4038600" cy="32402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dirty="0"/>
              <a:t>Click to edit Master text styles</a:t>
            </a:r>
          </a:p>
          <a:p>
            <a:pPr lvl="1"/>
            <a:r>
              <a:rPr lang="mi-NZ" dirty="0"/>
              <a:t>Second level</a:t>
            </a:r>
          </a:p>
          <a:p>
            <a:pPr lvl="2"/>
            <a:r>
              <a:rPr lang="mi-NZ" dirty="0"/>
              <a:t>Third level</a:t>
            </a:r>
          </a:p>
          <a:p>
            <a:pPr lvl="3"/>
            <a:r>
              <a:rPr lang="mi-NZ" dirty="0"/>
              <a:t>Fourth level</a:t>
            </a:r>
          </a:p>
          <a:p>
            <a:pPr lvl="4"/>
            <a:r>
              <a:rPr lang="mi-NZ" dirty="0"/>
              <a:t>Fifth level</a:t>
            </a:r>
            <a:endParaRPr lang="en-US" dirty="0"/>
          </a:p>
        </p:txBody>
      </p:sp>
      <p:sp>
        <p:nvSpPr>
          <p:cNvPr id="4" name="Content Placeholder 3"/>
          <p:cNvSpPr>
            <a:spLocks noGrp="1"/>
          </p:cNvSpPr>
          <p:nvPr>
            <p:ph sz="half" idx="2"/>
          </p:nvPr>
        </p:nvSpPr>
        <p:spPr>
          <a:xfrm>
            <a:off x="4648200" y="1195403"/>
            <a:ext cx="4038600" cy="32402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8" name="Title 1"/>
          <p:cNvSpPr>
            <a:spLocks noGrp="1"/>
          </p:cNvSpPr>
          <p:nvPr>
            <p:ph type="title"/>
          </p:nvPr>
        </p:nvSpPr>
        <p:spPr>
          <a:xfrm>
            <a:off x="457200" y="93911"/>
            <a:ext cx="8229600" cy="758428"/>
          </a:xfrm>
        </p:spPr>
        <p:txBody>
          <a:bodyPr>
            <a:normAutofit/>
          </a:bodyPr>
          <a:lstStyle>
            <a:lvl1pPr algn="l">
              <a:defRPr sz="3300">
                <a:solidFill>
                  <a:schemeClr val="bg1"/>
                </a:solidFill>
              </a:defRPr>
            </a:lvl1pPr>
          </a:lstStyle>
          <a:p>
            <a:r>
              <a:rPr lang="mi-NZ" dirty="0"/>
              <a:t>Click to edit Master title style</a:t>
            </a:r>
            <a:endParaRPr lang="en-US" dirty="0"/>
          </a:p>
        </p:txBody>
      </p:sp>
    </p:spTree>
    <p:extLst>
      <p:ext uri="{BB962C8B-B14F-4D97-AF65-F5344CB8AC3E}">
        <p14:creationId xmlns:p14="http://schemas.microsoft.com/office/powerpoint/2010/main" val="326219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93911"/>
            <a:ext cx="8229600" cy="758428"/>
          </a:xfrm>
        </p:spPr>
        <p:txBody>
          <a:bodyPr>
            <a:normAutofit/>
          </a:bodyPr>
          <a:lstStyle>
            <a:lvl1pPr algn="l">
              <a:defRPr sz="3300">
                <a:solidFill>
                  <a:schemeClr val="bg1"/>
                </a:solidFill>
              </a:defRPr>
            </a:lvl1pPr>
          </a:lstStyle>
          <a:p>
            <a:r>
              <a:rPr lang="mi-NZ" dirty="0"/>
              <a:t>Click to edit Master title style</a:t>
            </a:r>
            <a:endParaRPr lang="en-US" dirty="0"/>
          </a:p>
        </p:txBody>
      </p:sp>
    </p:spTree>
    <p:extLst>
      <p:ext uri="{BB962C8B-B14F-4D97-AF65-F5344CB8AC3E}">
        <p14:creationId xmlns:p14="http://schemas.microsoft.com/office/powerpoint/2010/main" val="241759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93911"/>
            <a:ext cx="8229600" cy="758428"/>
          </a:xfrm>
        </p:spPr>
        <p:txBody>
          <a:bodyPr>
            <a:normAutofit/>
          </a:bodyPr>
          <a:lstStyle>
            <a:lvl1pPr algn="l">
              <a:defRPr sz="3300">
                <a:solidFill>
                  <a:schemeClr val="bg1"/>
                </a:solidFill>
              </a:defRPr>
            </a:lvl1pPr>
          </a:lstStyle>
          <a:p>
            <a:r>
              <a:rPr lang="mi-NZ" dirty="0"/>
              <a:t>Click to edit Master title style</a:t>
            </a:r>
            <a:endParaRPr lang="en-US" dirty="0"/>
          </a:p>
        </p:txBody>
      </p:sp>
    </p:spTree>
    <p:extLst>
      <p:ext uri="{BB962C8B-B14F-4D97-AF65-F5344CB8AC3E}">
        <p14:creationId xmlns:p14="http://schemas.microsoft.com/office/powerpoint/2010/main" val="1127439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file://localhost/Users/rika/Dropbox/MSC%20Job/2020/MSC%20templates%20and%20graphics/FISH%20SWIRL/Rika%20final%20banner%20files/Rect%20Banner%20Fish%20Swirl%20SMALL.png" TargetMode="External"/><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1267"/>
            <a:ext cx="8229600" cy="758428"/>
          </a:xfrm>
          <a:prstGeom prst="rect">
            <a:avLst/>
          </a:prstGeom>
        </p:spPr>
        <p:txBody>
          <a:bodyPr vert="horz" lIns="91440" tIns="45720" rIns="91440" bIns="45720" rtlCol="0" anchor="ctr">
            <a:normAutofit/>
          </a:bodyPr>
          <a:lstStyle/>
          <a:p>
            <a:r>
              <a:rPr lang="mi-NZ"/>
              <a:t>Click to edit Master title style</a:t>
            </a:r>
            <a:endParaRPr lang="en-US"/>
          </a:p>
        </p:txBody>
      </p:sp>
      <p:sp>
        <p:nvSpPr>
          <p:cNvPr id="3" name="Text Placeholder 2"/>
          <p:cNvSpPr>
            <a:spLocks noGrp="1"/>
          </p:cNvSpPr>
          <p:nvPr>
            <p:ph type="body" idx="1"/>
          </p:nvPr>
        </p:nvSpPr>
        <p:spPr>
          <a:xfrm>
            <a:off x="457200" y="1200151"/>
            <a:ext cx="8229600" cy="3039793"/>
          </a:xfrm>
          <a:prstGeom prst="rect">
            <a:avLst/>
          </a:prstGeom>
        </p:spPr>
        <p:txBody>
          <a:bodyPr vert="horz" lIns="91440" tIns="45720" rIns="91440" bIns="45720" rtlCol="0">
            <a:normAutofit/>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pic>
        <p:nvPicPr>
          <p:cNvPr id="7" name="Rect Banner Fish Swirl SMALL.png" descr="/Users/rika/Dropbox/MSC Job/2020/MSC templates and graphics/FISH SWIRL/Rika final banner files/Rect Banner Fish Swirl SMALL.png"/>
          <p:cNvPicPr>
            <a:picLocks noChangeAspect="1"/>
          </p:cNvPicPr>
          <p:nvPr userDrawn="1"/>
        </p:nvPicPr>
        <p:blipFill rotWithShape="1">
          <a:blip r:embed="rId7" r:link="rId8" cstate="print">
            <a:extLst>
              <a:ext uri="{28A0092B-C50C-407E-A947-70E740481C1C}">
                <a14:useLocalDpi xmlns:a14="http://schemas.microsoft.com/office/drawing/2010/main"/>
              </a:ext>
            </a:extLst>
          </a:blip>
          <a:srcRect t="12015"/>
          <a:stretch/>
        </p:blipFill>
        <p:spPr>
          <a:xfrm>
            <a:off x="1734" y="-94079"/>
            <a:ext cx="9142275" cy="1058486"/>
          </a:xfrm>
          <a:prstGeom prst="rect">
            <a:avLst/>
          </a:prstGeom>
        </p:spPr>
      </p:pic>
      <p:sp>
        <p:nvSpPr>
          <p:cNvPr id="9" name="Slide Number Placeholder 5"/>
          <p:cNvSpPr txBox="1">
            <a:spLocks/>
          </p:cNvSpPr>
          <p:nvPr userDrawn="1"/>
        </p:nvSpPr>
        <p:spPr>
          <a:xfrm>
            <a:off x="8531682" y="4665975"/>
            <a:ext cx="482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0545C6F-B84F-9E45-99FB-1A159270FA95}" type="slidenum">
              <a:rPr lang="en-US" smtClean="0">
                <a:solidFill>
                  <a:srgbClr val="005DAA"/>
                </a:solidFill>
              </a:rPr>
              <a:pPr/>
              <a:t>‹#›</a:t>
            </a:fld>
            <a:endParaRPr lang="en-US" dirty="0">
              <a:solidFill>
                <a:srgbClr val="005DAA"/>
              </a:solidFill>
            </a:endParaRPr>
          </a:p>
        </p:txBody>
      </p:sp>
      <p:pic>
        <p:nvPicPr>
          <p:cNvPr id="8" name="Picture 7">
            <a:extLst>
              <a:ext uri="{FF2B5EF4-FFF2-40B4-BE49-F238E27FC236}">
                <a16:creationId xmlns:a16="http://schemas.microsoft.com/office/drawing/2014/main" id="{6F59C91D-2048-8A3F-CE98-74E1CCFB5FAA}"/>
              </a:ext>
            </a:extLst>
          </p:cNvPr>
          <p:cNvPicPr>
            <a:picLocks noChangeAspect="1"/>
          </p:cNvPicPr>
          <p:nvPr userDrawn="1"/>
        </p:nvPicPr>
        <p:blipFill>
          <a:blip r:embed="rId9"/>
          <a:stretch>
            <a:fillRect/>
          </a:stretch>
        </p:blipFill>
        <p:spPr>
          <a:xfrm>
            <a:off x="0" y="4258982"/>
            <a:ext cx="8554065" cy="827452"/>
          </a:xfrm>
          <a:prstGeom prst="rect">
            <a:avLst/>
          </a:prstGeom>
        </p:spPr>
      </p:pic>
    </p:spTree>
    <p:extLst>
      <p:ext uri="{BB962C8B-B14F-4D97-AF65-F5344CB8AC3E}">
        <p14:creationId xmlns:p14="http://schemas.microsoft.com/office/powerpoint/2010/main" val="3329762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ctr" defTabSz="457200" rtl="0" eaLnBrk="1" latinLnBrk="0" hangingPunct="1">
        <a:spcBef>
          <a:spcPct val="0"/>
        </a:spcBef>
        <a:buNone/>
        <a:defRPr sz="4100" kern="1200">
          <a:solidFill>
            <a:schemeClr val="tx1"/>
          </a:solidFill>
          <a:latin typeface="Arial Narrow"/>
          <a:ea typeface="+mj-ea"/>
          <a:cs typeface="Arial Narrow"/>
        </a:defRPr>
      </a:lvl1pPr>
    </p:titleStyle>
    <p:body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hyperlink" Target="https://www.youtube.com/watch?time_continue=51&amp;v=BcJFSl_YJHk&amp;feature=emb_title" TargetMode="External"/><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hyperlink" Target="https://www.youtube.com/watch?time_continue=6&amp;v=DzSFB4H9MC8&amp;feature=emb_logo" TargetMode="External"/><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hyperlink" Target="https://campaign.zsl.org/trickytrawling/" TargetMode="External"/><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hyperlink" Target="https://www.youtube.com/watch?time_continue=17&amp;v=pK767idHYmM&amp;feature=emb_logo" TargetMode="External"/><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hyperlink" Target="https://www.youtube.com/watch?v=kljRgbODbOw&amp;feature=emb_logo" TargetMode="External"/><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hyperlink" Target="https://www.youtube.com/watch?v=cjQQI56BT2o&amp;feature=emb_logo" TargetMode="External"/><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hyperlink" Target="https://www.youtube.com/watch?time_continue=2&amp;v=dTlwIIHYs7k&amp;feature=emb_logo" TargetMode="External"/><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hyperlink" Target="https://www.youtube.com/watch?v=AXyCCVXFmWk&amp;feature=emb_logo" TargetMode="External"/><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hyperlink" Target="https://www.youtube.com/watch?v=s1jg8-LZXw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youtube.com/watch?v=_3od7CqoQfs&amp;feature=emb_logo" TargetMode="External"/><Relationship Id="rId5" Type="http://schemas.openxmlformats.org/officeDocument/2006/relationships/hyperlink" Target="https://scratch.mit.edu/projects/181036139/" TargetMode="External"/><Relationship Id="rId4" Type="http://schemas.openxmlformats.org/officeDocument/2006/relationships/hyperlink" Target="https://scratch.mit.ed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protectedspeciescaptures.nz/PSCv6/released/summary/" TargetMode="Externa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https://www.youngoceanexplorers.com/yoe/video/405949642273%23cplaye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hyperlink" Target="https://www.youtube.com/watch?time_continue=3&amp;v=7CRbG7sPobs&amp;feature=emb_titl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hyperlink" Target="https://www.youtube.com/watch?v=cJqhz6RAHLI" TargetMode="External"/><Relationship Id="rId3" Type="http://schemas.openxmlformats.org/officeDocument/2006/relationships/image" Target="../media/image56.png"/><Relationship Id="rId7"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https://www.youtube.com/watch?v=A5Hq4gVQgc4" TargetMode="External"/><Relationship Id="rId5" Type="http://schemas.openxmlformats.org/officeDocument/2006/relationships/hyperlink" Target="https://www.youtube.com/watch?v=4yaPT7R6XpI" TargetMode="External"/><Relationship Id="rId10" Type="http://schemas.openxmlformats.org/officeDocument/2006/relationships/image" Target="../media/image69.png"/><Relationship Id="rId4" Type="http://schemas.openxmlformats.org/officeDocument/2006/relationships/image" Target="../media/image7.png"/><Relationship Id="rId9"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hyperlink" Target="http://beating-bird-bycatch-stories.msc.org/?_ga=2.269112817.1435697534.1598919667-1303352827.1595455374" TargetMode="External"/><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hyperlink" Target="https://www.youtube.com/watch?v=s1jg8-LZXw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www.msc.org/en-au/what-we-are-doing/our-approach/fishing-methods-and-gear-types" TargetMode="External"/><Relationship Id="rId4" Type="http://schemas.openxmlformats.org/officeDocument/2006/relationships/image" Target="file://localhost/Users/rika/Dropbox/MSC%20Job/2020/MSC%20templates%20and%20graphics/TEMPLATE%20FILES/MSC%20GRAPHIC%20ASSETS/SCREEN%20RES/Illustration_BlueAssets/PNG/Blue_YellowSquare.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noProof="0">
                <a:solidFill>
                  <a:schemeClr val="bg1">
                    <a:lumMod val="85000"/>
                  </a:schemeClr>
                </a:solidFill>
              </a:rPr>
              <a:t>Insert heading page Topic 3</a:t>
            </a:r>
          </a:p>
        </p:txBody>
      </p:sp>
      <p:pic>
        <p:nvPicPr>
          <p:cNvPr id="9" name="Picture 8" descr="Text&#10;&#10;Description automatically generated">
            <a:extLst>
              <a:ext uri="{FF2B5EF4-FFF2-40B4-BE49-F238E27FC236}">
                <a16:creationId xmlns:a16="http://schemas.microsoft.com/office/drawing/2014/main" id="{EF31D1B0-B266-17B5-4E97-1D125568838B}"/>
              </a:ext>
            </a:extLst>
          </p:cNvPr>
          <p:cNvPicPr>
            <a:picLocks noChangeAspect="1"/>
          </p:cNvPicPr>
          <p:nvPr/>
        </p:nvPicPr>
        <p:blipFill>
          <a:blip r:embed="rId3"/>
          <a:stretch>
            <a:fillRect/>
          </a:stretch>
        </p:blipFill>
        <p:spPr>
          <a:xfrm>
            <a:off x="0" y="-677191"/>
            <a:ext cx="9299643" cy="5076912"/>
          </a:xfrm>
          <a:prstGeom prst="rect">
            <a:avLst/>
          </a:prstGeom>
        </p:spPr>
      </p:pic>
    </p:spTree>
    <p:extLst>
      <p:ext uri="{BB962C8B-B14F-4D97-AF65-F5344CB8AC3E}">
        <p14:creationId xmlns:p14="http://schemas.microsoft.com/office/powerpoint/2010/main" val="733491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4354977" y="801262"/>
            <a:ext cx="5096227" cy="1523643"/>
          </a:xfrm>
          <a:prstGeom prst="rect">
            <a:avLst/>
          </a:prstGeom>
        </p:spPr>
      </p:pic>
      <p:sp>
        <p:nvSpPr>
          <p:cNvPr id="12" name="Title 1"/>
          <p:cNvSpPr txBox="1">
            <a:spLocks/>
          </p:cNvSpPr>
          <p:nvPr/>
        </p:nvSpPr>
        <p:spPr>
          <a:xfrm>
            <a:off x="135644" y="-91665"/>
            <a:ext cx="9008356"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a:p>
            <a:r>
              <a:rPr lang="en-US" sz="1900" dirty="0">
                <a:latin typeface="Arial Narrow"/>
                <a:cs typeface="Arial Narrow"/>
              </a:rPr>
              <a:t>Focus Question: What methods are used to catch fish? What fish are caught &amp; from which habitat?</a:t>
            </a:r>
          </a:p>
        </p:txBody>
      </p:sp>
      <p:sp>
        <p:nvSpPr>
          <p:cNvPr id="3" name="Content Placeholder 2"/>
          <p:cNvSpPr>
            <a:spLocks noGrp="1"/>
          </p:cNvSpPr>
          <p:nvPr>
            <p:ph sz="half" idx="2"/>
          </p:nvPr>
        </p:nvSpPr>
        <p:spPr>
          <a:xfrm>
            <a:off x="4524762" y="933199"/>
            <a:ext cx="4406808" cy="2351003"/>
          </a:xfrm>
        </p:spPr>
        <p:txBody>
          <a:bodyPr/>
          <a:lstStyle/>
          <a:p>
            <a:pPr marL="0" indent="0" algn="ctr">
              <a:lnSpc>
                <a:spcPct val="100000"/>
              </a:lnSpc>
              <a:spcBef>
                <a:spcPts val="0"/>
              </a:spcBef>
              <a:spcAft>
                <a:spcPts val="0"/>
              </a:spcAft>
              <a:buNone/>
              <a:defRPr/>
            </a:pPr>
            <a:r>
              <a:rPr lang="x-none" sz="2000" b="1" dirty="0">
                <a:solidFill>
                  <a:srgbClr val="175EAA"/>
                </a:solidFill>
                <a:latin typeface="Arial Narrow"/>
                <a:cs typeface="Arial Narrow"/>
              </a:rPr>
              <a:t>MAHI / ACTIVIT</a:t>
            </a:r>
            <a:r>
              <a:rPr lang="en-AU" sz="2000" b="1" dirty="0">
                <a:solidFill>
                  <a:srgbClr val="175EAA"/>
                </a:solidFill>
                <a:latin typeface="Arial Narrow"/>
                <a:cs typeface="Arial Narrow"/>
              </a:rPr>
              <a:t>Y</a:t>
            </a:r>
            <a:endParaRPr lang="x-none" sz="2000" b="1" dirty="0">
              <a:solidFill>
                <a:srgbClr val="175EAA"/>
              </a:solidFill>
              <a:latin typeface="Arial Narrow"/>
              <a:cs typeface="Arial Narrow"/>
            </a:endParaRPr>
          </a:p>
          <a:p>
            <a:pPr marL="0" indent="0" algn="ctr">
              <a:spcAft>
                <a:spcPts val="300"/>
              </a:spcAft>
              <a:buNone/>
            </a:pPr>
            <a:r>
              <a:rPr lang="en-US" sz="2000" dirty="0">
                <a:solidFill>
                  <a:srgbClr val="000000"/>
                </a:solidFill>
              </a:rPr>
              <a:t>Can you match the picture to the method above? [click for answers]</a:t>
            </a:r>
          </a:p>
          <a:p>
            <a:endParaRPr lang="en-US" dirty="0"/>
          </a:p>
        </p:txBody>
      </p:sp>
      <p:pic>
        <p:nvPicPr>
          <p:cNvPr id="11" name="Picture 10"/>
          <p:cNvPicPr/>
          <p:nvPr/>
        </p:nvPicPr>
        <p:blipFill>
          <a:blip r:embed="rId5" cstate="screen">
            <a:extLst>
              <a:ext uri="{28A0092B-C50C-407E-A947-70E740481C1C}">
                <a14:useLocalDpi xmlns:a14="http://schemas.microsoft.com/office/drawing/2010/main"/>
              </a:ext>
            </a:extLst>
          </a:blip>
          <a:srcRect/>
          <a:stretch>
            <a:fillRect/>
          </a:stretch>
        </p:blipFill>
        <p:spPr bwMode="auto">
          <a:xfrm rot="273234">
            <a:off x="6781553" y="2239151"/>
            <a:ext cx="2227105" cy="1280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97238">
            <a:off x="2254990" y="2070033"/>
            <a:ext cx="2218233" cy="1269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Content Placeholder 3"/>
          <p:cNvPicPr>
            <a:picLocks noChangeAspect="1"/>
          </p:cNvPicPr>
          <p:nvPr/>
        </p:nvPicPr>
        <p:blipFill rotWithShape="1">
          <a:blip r:embed="rId7" cstate="print">
            <a:extLst>
              <a:ext uri="{28A0092B-C50C-407E-A947-70E740481C1C}">
                <a14:useLocalDpi xmlns:a14="http://schemas.microsoft.com/office/drawing/2010/main"/>
              </a:ext>
            </a:extLst>
          </a:blip>
          <a:srcRect b="-6400"/>
          <a:stretch/>
        </p:blipFill>
        <p:spPr>
          <a:xfrm>
            <a:off x="2176437" y="3331036"/>
            <a:ext cx="2320671" cy="1269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Content Placeholder 9"/>
          <p:cNvPicPr>
            <a:picLocks noGrp="1" noChangeAspect="1"/>
          </p:cNvPicPr>
          <p:nvPr>
            <p:ph sz="half" idx="2"/>
          </p:nvPr>
        </p:nvPicPr>
        <p:blipFill rotWithShape="1">
          <a:blip r:embed="rId8" cstate="print">
            <a:extLst>
              <a:ext uri="{28A0092B-C50C-407E-A947-70E740481C1C}">
                <a14:useLocalDpi xmlns:a14="http://schemas.microsoft.com/office/drawing/2010/main"/>
              </a:ext>
            </a:extLst>
          </a:blip>
          <a:srcRect t="-4592" b="-1871"/>
          <a:stretch/>
        </p:blipFill>
        <p:spPr>
          <a:xfrm rot="198282">
            <a:off x="6851345" y="3393263"/>
            <a:ext cx="2195207" cy="1258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ontent Placeholder 2"/>
          <p:cNvSpPr txBox="1">
            <a:spLocks/>
          </p:cNvSpPr>
          <p:nvPr/>
        </p:nvSpPr>
        <p:spPr>
          <a:xfrm>
            <a:off x="135644" y="1079190"/>
            <a:ext cx="3608551" cy="3621513"/>
          </a:xfrm>
          <a:prstGeom prst="rect">
            <a:avLst/>
          </a:prstGeom>
        </p:spPr>
        <p:txBody>
          <a:bodyPr vert="horz" lIns="91440" tIns="45720" rIns="91440" bIns="45720" rtlCol="0">
            <a:norm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Pro-Normal"/>
                <a:ea typeface="+mn-ea"/>
                <a:cs typeface="MetaPro-Normal"/>
              </a:defRPr>
            </a:lvl1pPr>
            <a:lvl2pPr marL="742950" indent="-285750" algn="l" defTabSz="457200" rtl="0" eaLnBrk="1" latinLnBrk="0" hangingPunct="1">
              <a:lnSpc>
                <a:spcPct val="112000"/>
              </a:lnSpc>
              <a:spcBef>
                <a:spcPts val="300"/>
              </a:spcBef>
              <a:spcAft>
                <a:spcPts val="300"/>
              </a:spcAft>
              <a:buFont typeface="Arial"/>
              <a:buChar char="–"/>
              <a:defRPr sz="2400" kern="1200">
                <a:solidFill>
                  <a:schemeClr val="tx1"/>
                </a:solidFill>
                <a:latin typeface="MetaPro-Normal"/>
                <a:ea typeface="+mn-ea"/>
                <a:cs typeface="MetaPro-Normal"/>
              </a:defRPr>
            </a:lvl2pPr>
            <a:lvl3pPr marL="1143000" indent="-228600" algn="l" defTabSz="457200" rtl="0" eaLnBrk="1" latinLnBrk="0" hangingPunct="1">
              <a:lnSpc>
                <a:spcPct val="112000"/>
              </a:lnSpc>
              <a:spcBef>
                <a:spcPts val="300"/>
              </a:spcBef>
              <a:spcAft>
                <a:spcPts val="300"/>
              </a:spcAft>
              <a:buFont typeface="Arial"/>
              <a:buChar char="•"/>
              <a:defRPr sz="2000" kern="1200">
                <a:solidFill>
                  <a:schemeClr val="tx1"/>
                </a:solidFill>
                <a:latin typeface="MetaPro-Normal"/>
                <a:ea typeface="+mn-ea"/>
                <a:cs typeface="MetaPro-Normal"/>
              </a:defRPr>
            </a:lvl3pPr>
            <a:lvl4pPr marL="16002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4pPr>
            <a:lvl5pPr marL="20574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spcAft>
                <a:spcPts val="300"/>
              </a:spcAft>
              <a:buNone/>
            </a:pPr>
            <a:r>
              <a:rPr lang="en-AU" sz="2200" b="1" dirty="0">
                <a:solidFill>
                  <a:srgbClr val="00B194"/>
                </a:solidFill>
                <a:latin typeface="Arial Narrow"/>
                <a:cs typeface="Arial Narrow"/>
              </a:rPr>
              <a:t>KŌRERORERO / DISCUSSION</a:t>
            </a:r>
            <a:endParaRPr lang="en-AU" sz="2200" b="1" dirty="0">
              <a:solidFill>
                <a:srgbClr val="175EAA"/>
              </a:solidFill>
              <a:latin typeface="Arial Narrow"/>
              <a:cs typeface="Arial Narrow"/>
            </a:endParaRPr>
          </a:p>
          <a:p>
            <a:pPr marL="0" indent="0">
              <a:spcAft>
                <a:spcPts val="300"/>
              </a:spcAft>
              <a:buNone/>
            </a:pPr>
            <a:r>
              <a:rPr lang="en-US" sz="2100" dirty="0">
                <a:solidFill>
                  <a:srgbClr val="000000"/>
                </a:solidFill>
                <a:latin typeface="Arial"/>
                <a:cs typeface="Arial"/>
              </a:rPr>
              <a:t>Fishing methods include:</a:t>
            </a:r>
          </a:p>
          <a:p>
            <a:pPr marL="263525" lvl="1" indent="-169863">
              <a:buFont typeface="+mj-lt"/>
              <a:buAutoNum type="arabicPeriod"/>
            </a:pPr>
            <a:r>
              <a:rPr lang="en-US" sz="1700" dirty="0">
                <a:solidFill>
                  <a:srgbClr val="000000"/>
                </a:solidFill>
                <a:latin typeface="Arial"/>
                <a:cs typeface="Arial"/>
              </a:rPr>
              <a:t>Pole fishing</a:t>
            </a:r>
          </a:p>
          <a:p>
            <a:pPr marL="263525" lvl="1" indent="-169863">
              <a:buFont typeface="+mj-lt"/>
              <a:buAutoNum type="arabicPeriod"/>
            </a:pPr>
            <a:r>
              <a:rPr lang="en-US" sz="1700" dirty="0">
                <a:solidFill>
                  <a:srgbClr val="000000"/>
                </a:solidFill>
                <a:latin typeface="Arial"/>
                <a:cs typeface="Arial"/>
              </a:rPr>
              <a:t>Purse seining</a:t>
            </a:r>
          </a:p>
          <a:p>
            <a:pPr marL="263525" lvl="1" indent="-169863">
              <a:buFont typeface="+mj-lt"/>
              <a:buAutoNum type="arabicPeriod"/>
            </a:pPr>
            <a:r>
              <a:rPr lang="en-US" sz="1700" dirty="0">
                <a:solidFill>
                  <a:srgbClr val="000000"/>
                </a:solidFill>
                <a:latin typeface="Arial"/>
                <a:cs typeface="Arial"/>
              </a:rPr>
              <a:t>Long lining</a:t>
            </a:r>
          </a:p>
          <a:p>
            <a:pPr marL="263525" lvl="1" indent="-169863">
              <a:buFont typeface="+mj-lt"/>
              <a:buAutoNum type="arabicPeriod"/>
            </a:pPr>
            <a:r>
              <a:rPr lang="en-US" sz="1700" dirty="0">
                <a:solidFill>
                  <a:srgbClr val="000000"/>
                </a:solidFill>
                <a:latin typeface="Arial"/>
                <a:cs typeface="Arial"/>
              </a:rPr>
              <a:t>Gill netting</a:t>
            </a:r>
          </a:p>
          <a:p>
            <a:pPr marL="263525" lvl="1" indent="-169863">
              <a:buFont typeface="+mj-lt"/>
              <a:buAutoNum type="arabicPeriod"/>
            </a:pPr>
            <a:r>
              <a:rPr lang="en-US" sz="1700" dirty="0">
                <a:solidFill>
                  <a:srgbClr val="000000"/>
                </a:solidFill>
                <a:latin typeface="Arial"/>
                <a:cs typeface="Arial"/>
              </a:rPr>
              <a:t>Bottom trawling</a:t>
            </a:r>
          </a:p>
          <a:p>
            <a:pPr marL="263525" lvl="1" indent="-169863">
              <a:buFont typeface="+mj-lt"/>
              <a:buAutoNum type="arabicPeriod"/>
            </a:pPr>
            <a:r>
              <a:rPr lang="en-US" sz="1700" dirty="0">
                <a:solidFill>
                  <a:srgbClr val="000000"/>
                </a:solidFill>
                <a:latin typeface="Arial"/>
                <a:cs typeface="Arial"/>
              </a:rPr>
              <a:t>Dredging </a:t>
            </a:r>
          </a:p>
        </p:txBody>
      </p:sp>
      <p:pic>
        <p:nvPicPr>
          <p:cNvPr id="18" name="Content Placeholder 15"/>
          <p:cNvPicPr>
            <a:picLocks/>
          </p:cNvPicPr>
          <p:nvPr/>
        </p:nvPicPr>
        <p:blipFill rotWithShape="1">
          <a:blip r:embed="rId9" cstate="print">
            <a:extLst>
              <a:ext uri="{28A0092B-C50C-407E-A947-70E740481C1C}">
                <a14:useLocalDpi xmlns:a14="http://schemas.microsoft.com/office/drawing/2010/main"/>
              </a:ext>
            </a:extLst>
          </a:blip>
          <a:srcRect t="-1594"/>
          <a:stretch/>
        </p:blipFill>
        <p:spPr bwMode="auto">
          <a:xfrm>
            <a:off x="4497108" y="3434791"/>
            <a:ext cx="2195484" cy="1195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Screenshot 2020-02-26 17.08.20.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21362682">
            <a:off x="4396097" y="2216772"/>
            <a:ext cx="2241984" cy="1269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4497108" y="2302940"/>
            <a:ext cx="395862" cy="369332"/>
          </a:xfrm>
          <a:prstGeom prst="rect">
            <a:avLst/>
          </a:prstGeom>
          <a:noFill/>
        </p:spPr>
        <p:txBody>
          <a:bodyPr wrap="square" rtlCol="0">
            <a:spAutoFit/>
          </a:bodyPr>
          <a:lstStyle/>
          <a:p>
            <a:r>
              <a:rPr lang="en-US" dirty="0"/>
              <a:t>1</a:t>
            </a:r>
          </a:p>
        </p:txBody>
      </p:sp>
      <p:sp>
        <p:nvSpPr>
          <p:cNvPr id="13" name="TextBox 12"/>
          <p:cNvSpPr txBox="1"/>
          <p:nvPr/>
        </p:nvSpPr>
        <p:spPr>
          <a:xfrm>
            <a:off x="2633566" y="2078371"/>
            <a:ext cx="395862" cy="369332"/>
          </a:xfrm>
          <a:prstGeom prst="rect">
            <a:avLst/>
          </a:prstGeom>
          <a:noFill/>
        </p:spPr>
        <p:txBody>
          <a:bodyPr wrap="square" rtlCol="0">
            <a:spAutoFit/>
          </a:bodyPr>
          <a:lstStyle/>
          <a:p>
            <a:r>
              <a:rPr lang="en-US" dirty="0"/>
              <a:t>2</a:t>
            </a:r>
          </a:p>
        </p:txBody>
      </p:sp>
      <p:sp>
        <p:nvSpPr>
          <p:cNvPr id="20" name="TextBox 19"/>
          <p:cNvSpPr txBox="1"/>
          <p:nvPr/>
        </p:nvSpPr>
        <p:spPr>
          <a:xfrm>
            <a:off x="8506837" y="2390874"/>
            <a:ext cx="395862" cy="369332"/>
          </a:xfrm>
          <a:prstGeom prst="rect">
            <a:avLst/>
          </a:prstGeom>
          <a:noFill/>
        </p:spPr>
        <p:txBody>
          <a:bodyPr wrap="square" rtlCol="0">
            <a:spAutoFit/>
          </a:bodyPr>
          <a:lstStyle/>
          <a:p>
            <a:r>
              <a:rPr lang="en-US" dirty="0"/>
              <a:t>3</a:t>
            </a:r>
          </a:p>
        </p:txBody>
      </p:sp>
      <p:sp>
        <p:nvSpPr>
          <p:cNvPr id="21" name="TextBox 20"/>
          <p:cNvSpPr txBox="1"/>
          <p:nvPr/>
        </p:nvSpPr>
        <p:spPr>
          <a:xfrm>
            <a:off x="2199499" y="3744914"/>
            <a:ext cx="395862" cy="369332"/>
          </a:xfrm>
          <a:prstGeom prst="rect">
            <a:avLst/>
          </a:prstGeom>
          <a:noFill/>
        </p:spPr>
        <p:txBody>
          <a:bodyPr wrap="square" rtlCol="0">
            <a:spAutoFit/>
          </a:bodyPr>
          <a:lstStyle/>
          <a:p>
            <a:r>
              <a:rPr lang="en-US" dirty="0"/>
              <a:t>4</a:t>
            </a:r>
          </a:p>
        </p:txBody>
      </p:sp>
      <p:sp>
        <p:nvSpPr>
          <p:cNvPr id="22" name="TextBox 21"/>
          <p:cNvSpPr txBox="1"/>
          <p:nvPr/>
        </p:nvSpPr>
        <p:spPr>
          <a:xfrm>
            <a:off x="7063491" y="3760314"/>
            <a:ext cx="395862" cy="369332"/>
          </a:xfrm>
          <a:prstGeom prst="rect">
            <a:avLst/>
          </a:prstGeom>
          <a:noFill/>
        </p:spPr>
        <p:txBody>
          <a:bodyPr wrap="square" rtlCol="0">
            <a:spAutoFit/>
          </a:bodyPr>
          <a:lstStyle/>
          <a:p>
            <a:r>
              <a:rPr lang="en-US" dirty="0"/>
              <a:t>5</a:t>
            </a:r>
          </a:p>
        </p:txBody>
      </p:sp>
      <p:sp>
        <p:nvSpPr>
          <p:cNvPr id="23" name="TextBox 22"/>
          <p:cNvSpPr txBox="1"/>
          <p:nvPr/>
        </p:nvSpPr>
        <p:spPr>
          <a:xfrm>
            <a:off x="4797269" y="3760314"/>
            <a:ext cx="395862"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39314182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dissolv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dissolv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dissolve">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dissolve">
                                      <p:cBhvr>
                                        <p:cTn id="32" dur="500"/>
                                        <p:tgtEl>
                                          <p:spTgt spid="1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xEl>
                                              <p:pRg st="6" end="6"/>
                                            </p:txEl>
                                          </p:spTgt>
                                        </p:tgtEl>
                                        <p:attrNameLst>
                                          <p:attrName>style.visibility</p:attrName>
                                        </p:attrNameLst>
                                      </p:cBhvr>
                                      <p:to>
                                        <p:strVal val="visible"/>
                                      </p:to>
                                    </p:set>
                                    <p:animEffect transition="in" filter="dissolve">
                                      <p:cBhvr>
                                        <p:cTn id="37" dur="500"/>
                                        <p:tgtEl>
                                          <p:spTgt spid="1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7">
                                            <p:txEl>
                                              <p:pRg st="7" end="7"/>
                                            </p:txEl>
                                          </p:spTgt>
                                        </p:tgtEl>
                                        <p:attrNameLst>
                                          <p:attrName>style.visibility</p:attrName>
                                        </p:attrNameLst>
                                      </p:cBhvr>
                                      <p:to>
                                        <p:strVal val="visible"/>
                                      </p:to>
                                    </p:set>
                                    <p:animEffect transition="in" filter="dissolve">
                                      <p:cBhvr>
                                        <p:cTn id="42" dur="500"/>
                                        <p:tgtEl>
                                          <p:spTgt spid="1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20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ircle(in)">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circle(in)">
                                      <p:cBhvr>
                                        <p:cTn id="57" dur="20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circle(in)">
                                      <p:cBhvr>
                                        <p:cTn id="62" dur="20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circle(in)">
                                      <p:cBhvr>
                                        <p:cTn id="67" dur="20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circle(in)">
                                      <p:cBhvr>
                                        <p:cTn id="7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20"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ange Roughy-lpr.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40693" y="2781005"/>
            <a:ext cx="4000220" cy="1875941"/>
          </a:xfrm>
          <a:prstGeom prst="rect">
            <a:avLst/>
          </a:prstGeom>
        </p:spPr>
      </p:pic>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p:txBody>
      </p:sp>
      <p:sp>
        <p:nvSpPr>
          <p:cNvPr id="4" name="Content Placeholder 2"/>
          <p:cNvSpPr>
            <a:spLocks noGrp="1"/>
          </p:cNvSpPr>
          <p:nvPr>
            <p:ph sz="half" idx="1"/>
          </p:nvPr>
        </p:nvSpPr>
        <p:spPr>
          <a:xfrm>
            <a:off x="102656" y="989716"/>
            <a:ext cx="4693744" cy="3667230"/>
          </a:xfrm>
        </p:spPr>
        <p:txBody>
          <a:bodyPr>
            <a:noAutofit/>
          </a:bodyPr>
          <a:lstStyle/>
          <a:p>
            <a:pPr marL="0" indent="0">
              <a:spcAft>
                <a:spcPts val="300"/>
              </a:spcAft>
              <a:buNone/>
            </a:pPr>
            <a:r>
              <a:rPr lang="en-AU" sz="2000" b="1" dirty="0">
                <a:solidFill>
                  <a:srgbClr val="00B194"/>
                </a:solidFill>
                <a:latin typeface="Arial Narrow"/>
                <a:cs typeface="Arial Narrow"/>
              </a:rPr>
              <a:t>KŌRERORERO / DISCUSSION</a:t>
            </a:r>
            <a:endParaRPr lang="en-AU" sz="2000" b="1" dirty="0">
              <a:solidFill>
                <a:srgbClr val="175EAA"/>
              </a:solidFill>
              <a:latin typeface="Arial Narrow"/>
              <a:cs typeface="Arial Narrow"/>
            </a:endParaRPr>
          </a:p>
          <a:p>
            <a:pPr marL="0" indent="0">
              <a:spcAft>
                <a:spcPts val="300"/>
              </a:spcAft>
              <a:buNone/>
            </a:pPr>
            <a:r>
              <a:rPr lang="en-US" sz="2000" b="1" dirty="0">
                <a:solidFill>
                  <a:srgbClr val="175EAA"/>
                </a:solidFill>
              </a:rPr>
              <a:t>Bottom Trawlers</a:t>
            </a:r>
          </a:p>
          <a:p>
            <a:pPr>
              <a:spcAft>
                <a:spcPts val="300"/>
              </a:spcAft>
            </a:pPr>
            <a:r>
              <a:rPr lang="en-US" sz="2000" dirty="0"/>
              <a:t>Use cone-like nets with a closed end [cod-end] </a:t>
            </a:r>
          </a:p>
          <a:p>
            <a:pPr>
              <a:spcAft>
                <a:spcPts val="300"/>
              </a:spcAft>
            </a:pPr>
            <a:r>
              <a:rPr lang="en-US" sz="2000" dirty="0"/>
              <a:t>Catch fish living at great depths or on the seafloor</a:t>
            </a:r>
          </a:p>
          <a:p>
            <a:pPr>
              <a:spcAft>
                <a:spcPts val="300"/>
              </a:spcAft>
            </a:pPr>
            <a:r>
              <a:rPr lang="en-US" sz="2000" dirty="0"/>
              <a:t>In Aotearoa New Zealand Orange Roughy are caught in deep water near the seafloor using bottom trawl</a:t>
            </a:r>
          </a:p>
        </p:txBody>
      </p:sp>
      <p:pic>
        <p:nvPicPr>
          <p:cNvPr id="5" name="Content Placeholder 9"/>
          <p:cNvPicPr>
            <a:picLocks noGrp="1" noChangeAspect="1"/>
          </p:cNvPicPr>
          <p:nvPr>
            <p:ph sz="half" idx="2"/>
          </p:nvPr>
        </p:nvPicPr>
        <p:blipFill rotWithShape="1">
          <a:blip r:embed="rId4" cstate="print">
            <a:extLst>
              <a:ext uri="{28A0092B-C50C-407E-A947-70E740481C1C}">
                <a14:useLocalDpi xmlns:a14="http://schemas.microsoft.com/office/drawing/2010/main"/>
              </a:ext>
            </a:extLst>
          </a:blip>
          <a:srcRect t="-4592" b="-1871"/>
          <a:stretch/>
        </p:blipFill>
        <p:spPr>
          <a:xfrm>
            <a:off x="4864812" y="1014704"/>
            <a:ext cx="4002097" cy="1854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44253" y="1298626"/>
            <a:ext cx="2341192" cy="91723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362779">
            <a:off x="4296256" y="3534816"/>
            <a:ext cx="523317" cy="886629"/>
          </a:xfrm>
          <a:prstGeom prst="rect">
            <a:avLst/>
          </a:prstGeom>
        </p:spPr>
      </p:pic>
    </p:spTree>
    <p:extLst>
      <p:ext uri="{BB962C8B-B14F-4D97-AF65-F5344CB8AC3E}">
        <p14:creationId xmlns:p14="http://schemas.microsoft.com/office/powerpoint/2010/main" val="3690322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dissolve">
                                      <p:cBhvr>
                                        <p:cTn id="7" dur="500"/>
                                        <p:tgtEl>
                                          <p:spTgt spid="4">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p:txBody>
      </p:sp>
      <p:pic>
        <p:nvPicPr>
          <p:cNvPr id="11"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4125803" y="734261"/>
            <a:ext cx="5018197" cy="3956264"/>
          </a:xfrm>
          <a:prstGeom prst="rect">
            <a:avLst/>
          </a:prstGeom>
        </p:spPr>
      </p:pic>
      <p:pic>
        <p:nvPicPr>
          <p:cNvPr id="2" name="Picture 1" descr="Screenshot 2020-06-15 20.24.35.png">
            <a:hlinkClick r:id="rId5"/>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2958" y="1124231"/>
            <a:ext cx="3575916" cy="1862977"/>
          </a:xfrm>
          <a:prstGeom prst="rect">
            <a:avLst/>
          </a:prstGeom>
        </p:spPr>
      </p:pic>
      <p:pic>
        <p:nvPicPr>
          <p:cNvPr id="8"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0" y="2947102"/>
            <a:ext cx="4265004" cy="1815318"/>
          </a:xfrm>
          <a:prstGeom prst="rect">
            <a:avLst/>
          </a:prstGeom>
        </p:spPr>
      </p:pic>
      <p:sp>
        <p:nvSpPr>
          <p:cNvPr id="9" name="Content Placeholder 2"/>
          <p:cNvSpPr txBox="1">
            <a:spLocks/>
          </p:cNvSpPr>
          <p:nvPr/>
        </p:nvSpPr>
        <p:spPr>
          <a:xfrm>
            <a:off x="274213" y="3155305"/>
            <a:ext cx="3692583" cy="1535220"/>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AU" sz="2000" b="1" dirty="0">
                <a:solidFill>
                  <a:srgbClr val="002E6C"/>
                </a:solidFill>
                <a:latin typeface="Arial Narrow"/>
                <a:cs typeface="Arial Narrow"/>
              </a:rPr>
              <a:t>MĀTAKI TĒNEI / WATCH THIS</a:t>
            </a:r>
          </a:p>
          <a:p>
            <a:pPr marL="0" indent="0" algn="ctr">
              <a:spcBef>
                <a:spcPts val="300"/>
              </a:spcBef>
              <a:spcAft>
                <a:spcPts val="300"/>
              </a:spcAft>
              <a:buNone/>
            </a:pPr>
            <a:r>
              <a:rPr lang="x-none" sz="1800" dirty="0">
                <a:latin typeface="Arial"/>
                <a:cs typeface="Arial"/>
              </a:rPr>
              <a:t>Watch this short film [0:51] from Monterey Bay Aquarium showing how </a:t>
            </a:r>
            <a:r>
              <a:rPr lang="x-none" sz="1800" dirty="0">
                <a:latin typeface="Arial"/>
                <a:cs typeface="Arial"/>
                <a:hlinkClick r:id="rId5"/>
              </a:rPr>
              <a:t>a bottom trawl functions</a:t>
            </a:r>
            <a:endParaRPr lang="en-US" sz="1800" dirty="0">
              <a:latin typeface="Arial"/>
              <a:cs typeface="Arial"/>
            </a:endParaRPr>
          </a:p>
        </p:txBody>
      </p:sp>
      <p:pic>
        <p:nvPicPr>
          <p:cNvPr id="10"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4098300" y="1489269"/>
            <a:ext cx="4970065" cy="1601018"/>
          </a:xfrm>
          <a:prstGeom prst="rect">
            <a:avLst/>
          </a:prstGeom>
        </p:spPr>
      </p:pic>
      <p:sp>
        <p:nvSpPr>
          <p:cNvPr id="13" name="Content Placeholder 2"/>
          <p:cNvSpPr txBox="1">
            <a:spLocks/>
          </p:cNvSpPr>
          <p:nvPr/>
        </p:nvSpPr>
        <p:spPr>
          <a:xfrm>
            <a:off x="4618390" y="1307585"/>
            <a:ext cx="4041091" cy="2914414"/>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ts val="300"/>
              </a:spcBef>
              <a:spcAft>
                <a:spcPts val="300"/>
              </a:spcAft>
              <a:buNone/>
            </a:pPr>
            <a:r>
              <a:rPr lang="en-AU" sz="2000" b="1" dirty="0">
                <a:solidFill>
                  <a:srgbClr val="00B6DE"/>
                </a:solidFill>
                <a:latin typeface="Arial Narrow"/>
                <a:cs typeface="Arial Narrow"/>
              </a:rPr>
              <a:t>HE PĀTAI / CONSIDER THIS</a:t>
            </a:r>
          </a:p>
          <a:p>
            <a:pPr marL="0" indent="0" algn="ctr">
              <a:spcBef>
                <a:spcPts val="300"/>
              </a:spcBef>
              <a:spcAft>
                <a:spcPts val="300"/>
              </a:spcAft>
              <a:buNone/>
            </a:pPr>
            <a:r>
              <a:rPr lang="x-none" sz="1800" dirty="0">
                <a:latin typeface="Arial"/>
                <a:cs typeface="Arial"/>
              </a:rPr>
              <a:t>1. Could this fishing method </a:t>
            </a:r>
            <a:r>
              <a:rPr lang="en-US" sz="1800" dirty="0">
                <a:latin typeface="Arial"/>
                <a:cs typeface="Arial"/>
              </a:rPr>
              <a:t>affect the seafloor? How?</a:t>
            </a:r>
          </a:p>
          <a:p>
            <a:pPr marL="0" indent="0" algn="ctr">
              <a:spcBef>
                <a:spcPts val="300"/>
              </a:spcBef>
              <a:spcAft>
                <a:spcPts val="300"/>
              </a:spcAft>
              <a:buNone/>
            </a:pPr>
            <a:r>
              <a:rPr lang="en-US" sz="1800" dirty="0">
                <a:latin typeface="Arial"/>
                <a:cs typeface="Arial"/>
              </a:rPr>
              <a:t>2. Could this fishing method impact other [non target] fish and marine creatures? How?</a:t>
            </a:r>
          </a:p>
          <a:p>
            <a:pPr marL="0" indent="0" algn="ctr">
              <a:spcBef>
                <a:spcPts val="300"/>
              </a:spcBef>
              <a:spcAft>
                <a:spcPts val="300"/>
              </a:spcAft>
              <a:buNone/>
            </a:pPr>
            <a:r>
              <a:rPr lang="en-US" sz="1800" dirty="0">
                <a:latin typeface="Arial"/>
                <a:cs typeface="Arial"/>
              </a:rPr>
              <a:t>3. How can these impacts be reduced? </a:t>
            </a:r>
          </a:p>
          <a:p>
            <a:pPr marL="0" indent="0" algn="ctr">
              <a:spcBef>
                <a:spcPts val="300"/>
              </a:spcBef>
              <a:spcAft>
                <a:spcPts val="300"/>
              </a:spcAft>
              <a:buNone/>
            </a:pPr>
            <a:endParaRPr lang="en-US" sz="1800" dirty="0">
              <a:latin typeface="Arial"/>
              <a:cs typeface="Arial"/>
            </a:endParaRPr>
          </a:p>
        </p:txBody>
      </p:sp>
    </p:spTree>
    <p:extLst>
      <p:ext uri="{BB962C8B-B14F-4D97-AF65-F5344CB8AC3E}">
        <p14:creationId xmlns:p14="http://schemas.microsoft.com/office/powerpoint/2010/main" val="2003037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p:txBody>
      </p:sp>
      <p:pic>
        <p:nvPicPr>
          <p:cNvPr id="11"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3966797" y="560734"/>
            <a:ext cx="5177204" cy="4335385"/>
          </a:xfrm>
          <a:prstGeom prst="rect">
            <a:avLst/>
          </a:prstGeom>
        </p:spPr>
      </p:pic>
      <p:pic>
        <p:nvPicPr>
          <p:cNvPr id="8"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0" y="2947102"/>
            <a:ext cx="4265004" cy="1815318"/>
          </a:xfrm>
          <a:prstGeom prst="rect">
            <a:avLst/>
          </a:prstGeom>
        </p:spPr>
      </p:pic>
      <p:sp>
        <p:nvSpPr>
          <p:cNvPr id="9" name="Content Placeholder 2"/>
          <p:cNvSpPr txBox="1">
            <a:spLocks/>
          </p:cNvSpPr>
          <p:nvPr/>
        </p:nvSpPr>
        <p:spPr>
          <a:xfrm>
            <a:off x="274213" y="3155305"/>
            <a:ext cx="3692583" cy="1535220"/>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AU" sz="2000" b="1" dirty="0">
                <a:solidFill>
                  <a:srgbClr val="002E6C"/>
                </a:solidFill>
                <a:latin typeface="Arial Narrow"/>
                <a:cs typeface="Arial Narrow"/>
              </a:rPr>
              <a:t>MĀTAKI TĒNEI / WATCH THIS</a:t>
            </a:r>
          </a:p>
          <a:p>
            <a:pPr marL="0" indent="0" algn="ctr">
              <a:spcBef>
                <a:spcPts val="300"/>
              </a:spcBef>
              <a:spcAft>
                <a:spcPts val="300"/>
              </a:spcAft>
              <a:buNone/>
            </a:pPr>
            <a:r>
              <a:rPr lang="x-none" sz="1800" dirty="0">
                <a:latin typeface="Arial"/>
                <a:cs typeface="Arial"/>
              </a:rPr>
              <a:t>Watch this short film [0:49] from Monterey Bay Aquarium about </a:t>
            </a:r>
            <a:r>
              <a:rPr lang="x-none" sz="1800" dirty="0">
                <a:latin typeface="Arial"/>
                <a:cs typeface="Arial"/>
                <a:hlinkClick r:id="rId5"/>
              </a:rPr>
              <a:t>midwater trawling</a:t>
            </a:r>
            <a:endParaRPr lang="en-US" sz="1800" dirty="0">
              <a:latin typeface="Arial"/>
              <a:cs typeface="Arial"/>
            </a:endParaRPr>
          </a:p>
        </p:txBody>
      </p:sp>
      <p:pic>
        <p:nvPicPr>
          <p:cNvPr id="3" name="Picture 2" descr="Screenshot 2020-06-15 20.43.39.png">
            <a:hlinkClick r:id="rId5"/>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4213" y="1096267"/>
            <a:ext cx="3460891" cy="1850835"/>
          </a:xfrm>
          <a:prstGeom prst="rect">
            <a:avLst/>
          </a:prstGeom>
        </p:spPr>
      </p:pic>
      <p:sp>
        <p:nvSpPr>
          <p:cNvPr id="10" name="Content Placeholder 2"/>
          <p:cNvSpPr txBox="1">
            <a:spLocks/>
          </p:cNvSpPr>
          <p:nvPr/>
        </p:nvSpPr>
        <p:spPr>
          <a:xfrm>
            <a:off x="4265004" y="1241617"/>
            <a:ext cx="4637696" cy="3382940"/>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ts val="300"/>
              </a:spcBef>
              <a:spcAft>
                <a:spcPts val="300"/>
              </a:spcAft>
              <a:buNone/>
            </a:pPr>
            <a:r>
              <a:rPr lang="en-AU" sz="2000" b="1" dirty="0">
                <a:solidFill>
                  <a:srgbClr val="00B6DE"/>
                </a:solidFill>
                <a:latin typeface="Arial Narrow"/>
                <a:cs typeface="Arial Narrow"/>
              </a:rPr>
              <a:t>HE PĀTAI / CONSIDER THIS</a:t>
            </a:r>
          </a:p>
          <a:p>
            <a:pPr algn="ctr">
              <a:spcBef>
                <a:spcPts val="300"/>
              </a:spcBef>
              <a:spcAft>
                <a:spcPts val="300"/>
              </a:spcAft>
              <a:buAutoNum type="arabicPeriod"/>
            </a:pPr>
            <a:r>
              <a:rPr lang="x-none" sz="1800" dirty="0">
                <a:latin typeface="Arial"/>
                <a:cs typeface="Arial"/>
              </a:rPr>
              <a:t>How is this method different to bottom trawling?</a:t>
            </a:r>
          </a:p>
          <a:p>
            <a:pPr algn="ctr">
              <a:spcBef>
                <a:spcPts val="300"/>
              </a:spcBef>
              <a:spcAft>
                <a:spcPts val="300"/>
              </a:spcAft>
              <a:buAutoNum type="arabicPeriod"/>
            </a:pPr>
            <a:r>
              <a:rPr lang="x-none" sz="1800" dirty="0">
                <a:latin typeface="Arial"/>
                <a:cs typeface="Arial"/>
              </a:rPr>
              <a:t>Could this fishing method </a:t>
            </a:r>
            <a:r>
              <a:rPr lang="en-US" sz="1800" dirty="0">
                <a:latin typeface="Arial"/>
                <a:cs typeface="Arial"/>
              </a:rPr>
              <a:t>affect the habitat or seafloor?</a:t>
            </a:r>
          </a:p>
          <a:p>
            <a:pPr marL="0" indent="0" algn="ctr">
              <a:spcBef>
                <a:spcPts val="300"/>
              </a:spcBef>
              <a:spcAft>
                <a:spcPts val="300"/>
              </a:spcAft>
              <a:buNone/>
            </a:pPr>
            <a:r>
              <a:rPr lang="en-US" sz="1800" dirty="0">
                <a:latin typeface="Arial"/>
                <a:cs typeface="Arial"/>
              </a:rPr>
              <a:t>3. Could this fishing method impact other [non target] fish and marine creatures? How?</a:t>
            </a:r>
          </a:p>
          <a:p>
            <a:pPr marL="0" indent="0" algn="ctr">
              <a:spcBef>
                <a:spcPts val="300"/>
              </a:spcBef>
              <a:spcAft>
                <a:spcPts val="300"/>
              </a:spcAft>
              <a:buNone/>
            </a:pPr>
            <a:r>
              <a:rPr lang="en-US" sz="1800" dirty="0">
                <a:latin typeface="Arial"/>
                <a:cs typeface="Arial"/>
              </a:rPr>
              <a:t>4. How can these impacts be reduced? </a:t>
            </a:r>
          </a:p>
          <a:p>
            <a:pPr marL="0" indent="0" algn="ctr">
              <a:spcBef>
                <a:spcPts val="300"/>
              </a:spcBef>
              <a:spcAft>
                <a:spcPts val="300"/>
              </a:spcAft>
              <a:buNone/>
            </a:pPr>
            <a:endParaRPr lang="en-US" sz="1800" dirty="0">
              <a:latin typeface="Arial"/>
              <a:cs typeface="Arial"/>
            </a:endParaRPr>
          </a:p>
        </p:txBody>
      </p:sp>
    </p:spTree>
    <p:extLst>
      <p:ext uri="{BB962C8B-B14F-4D97-AF65-F5344CB8AC3E}">
        <p14:creationId xmlns:p14="http://schemas.microsoft.com/office/powerpoint/2010/main" val="30360496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p:txBody>
      </p:sp>
      <p:pic>
        <p:nvPicPr>
          <p:cNvPr id="11"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0" y="1187438"/>
            <a:ext cx="4791439" cy="3526158"/>
          </a:xfrm>
          <a:prstGeom prst="rect">
            <a:avLst/>
          </a:prstGeom>
        </p:spPr>
      </p:pic>
      <p:pic>
        <p:nvPicPr>
          <p:cNvPr id="14" name="Picture 13">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06022" y="1400278"/>
            <a:ext cx="4111261" cy="2221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673302">
            <a:off x="3430090" y="3562647"/>
            <a:ext cx="1715161" cy="1073892"/>
          </a:xfrm>
          <a:prstGeom prst="rect">
            <a:avLst/>
          </a:prstGeom>
        </p:spPr>
      </p:pic>
      <p:sp>
        <p:nvSpPr>
          <p:cNvPr id="16" name="Content Placeholder 2"/>
          <p:cNvSpPr txBox="1">
            <a:spLocks/>
          </p:cNvSpPr>
          <p:nvPr/>
        </p:nvSpPr>
        <p:spPr>
          <a:xfrm>
            <a:off x="395862" y="1837368"/>
            <a:ext cx="3891809" cy="2876227"/>
          </a:xfrm>
          <a:prstGeom prst="rect">
            <a:avLst/>
          </a:prstGeom>
        </p:spPr>
        <p:txBody>
          <a:bodyPr vert="horz" lIns="91440" tIns="45720" rIns="91440" bIns="45720" rtlCol="0">
            <a:norm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Pro-Normal"/>
                <a:ea typeface="+mn-ea"/>
                <a:cs typeface="MetaPro-Normal"/>
              </a:defRPr>
            </a:lvl1pPr>
            <a:lvl2pPr marL="742950" indent="-285750" algn="l" defTabSz="457200" rtl="0" eaLnBrk="1" latinLnBrk="0" hangingPunct="1">
              <a:lnSpc>
                <a:spcPct val="112000"/>
              </a:lnSpc>
              <a:spcBef>
                <a:spcPts val="300"/>
              </a:spcBef>
              <a:spcAft>
                <a:spcPts val="300"/>
              </a:spcAft>
              <a:buFont typeface="Arial"/>
              <a:buChar char="–"/>
              <a:defRPr sz="2400" kern="1200">
                <a:solidFill>
                  <a:schemeClr val="tx1"/>
                </a:solidFill>
                <a:latin typeface="MetaPro-Normal"/>
                <a:ea typeface="+mn-ea"/>
                <a:cs typeface="MetaPro-Normal"/>
              </a:defRPr>
            </a:lvl2pPr>
            <a:lvl3pPr marL="1143000" indent="-228600" algn="l" defTabSz="457200" rtl="0" eaLnBrk="1" latinLnBrk="0" hangingPunct="1">
              <a:lnSpc>
                <a:spcPct val="112000"/>
              </a:lnSpc>
              <a:spcBef>
                <a:spcPts val="300"/>
              </a:spcBef>
              <a:spcAft>
                <a:spcPts val="300"/>
              </a:spcAft>
              <a:buFont typeface="Arial"/>
              <a:buChar char="•"/>
              <a:defRPr sz="2000" kern="1200">
                <a:solidFill>
                  <a:schemeClr val="tx1"/>
                </a:solidFill>
                <a:latin typeface="MetaPro-Normal"/>
                <a:ea typeface="+mn-ea"/>
                <a:cs typeface="MetaPro-Normal"/>
              </a:defRPr>
            </a:lvl3pPr>
            <a:lvl4pPr marL="16002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4pPr>
            <a:lvl5pPr marL="20574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spcAft>
                <a:spcPts val="0"/>
              </a:spcAft>
              <a:buNone/>
              <a:defRPr/>
            </a:pPr>
            <a:r>
              <a:rPr lang="x-none" sz="2000" b="1" dirty="0">
                <a:solidFill>
                  <a:srgbClr val="175EAA"/>
                </a:solidFill>
                <a:latin typeface="Arial Narrow"/>
                <a:cs typeface="Arial Narrow"/>
              </a:rPr>
              <a:t>MAHI / ACTIVIT</a:t>
            </a:r>
            <a:r>
              <a:rPr lang="en-AU" sz="2000" b="1" dirty="0">
                <a:solidFill>
                  <a:srgbClr val="175EAA"/>
                </a:solidFill>
                <a:latin typeface="Arial Narrow"/>
                <a:cs typeface="Arial Narrow"/>
              </a:rPr>
              <a:t>Y</a:t>
            </a:r>
            <a:endParaRPr lang="x-none" sz="2000" b="1" dirty="0">
              <a:solidFill>
                <a:srgbClr val="175EAA"/>
              </a:solidFill>
              <a:latin typeface="Arial Narrow"/>
              <a:cs typeface="Arial Narrow"/>
            </a:endParaRPr>
          </a:p>
          <a:p>
            <a:pPr marL="0" indent="0" algn="ctr">
              <a:spcAft>
                <a:spcPts val="300"/>
              </a:spcAft>
              <a:buNone/>
            </a:pPr>
            <a:r>
              <a:rPr lang="en-US" sz="2100" dirty="0">
                <a:latin typeface="Arial"/>
                <a:cs typeface="Arial"/>
              </a:rPr>
              <a:t>Learn about fishing in Greenland and get a feel for how hard it is to trawl by playing this super cool </a:t>
            </a:r>
            <a:r>
              <a:rPr lang="en-US" sz="2100" dirty="0">
                <a:latin typeface="Arial"/>
                <a:cs typeface="Arial"/>
                <a:hlinkClick r:id="rId5"/>
              </a:rPr>
              <a:t>Tricky Trawling game </a:t>
            </a:r>
            <a:endParaRPr lang="en-US" sz="2100" dirty="0">
              <a:latin typeface="Arial"/>
              <a:cs typeface="Arial"/>
            </a:endParaRPr>
          </a:p>
          <a:p>
            <a:pPr marL="0" indent="0">
              <a:spcAft>
                <a:spcPts val="300"/>
              </a:spcAft>
              <a:buNone/>
            </a:pPr>
            <a:endParaRPr lang="en-US" sz="1800" dirty="0">
              <a:solidFill>
                <a:srgbClr val="175EAA"/>
              </a:solidFill>
              <a:latin typeface="Arial"/>
              <a:cs typeface="Arial"/>
            </a:endParaRPr>
          </a:p>
          <a:p>
            <a:pPr marL="0" indent="0">
              <a:spcAft>
                <a:spcPts val="300"/>
              </a:spcAft>
              <a:buFont typeface="Arial"/>
              <a:buNone/>
            </a:pPr>
            <a:endParaRPr lang="en-US" sz="1800" dirty="0">
              <a:solidFill>
                <a:srgbClr val="175EAA"/>
              </a:solidFill>
              <a:latin typeface="Arial"/>
              <a:cs typeface="Arial"/>
            </a:endParaRPr>
          </a:p>
        </p:txBody>
      </p:sp>
      <p:sp>
        <p:nvSpPr>
          <p:cNvPr id="2" name="TextBox 1"/>
          <p:cNvSpPr txBox="1"/>
          <p:nvPr/>
        </p:nvSpPr>
        <p:spPr>
          <a:xfrm rot="16200000">
            <a:off x="6784171" y="2912086"/>
            <a:ext cx="4352562" cy="338554"/>
          </a:xfrm>
          <a:prstGeom prst="rect">
            <a:avLst/>
          </a:prstGeom>
          <a:noFill/>
        </p:spPr>
        <p:txBody>
          <a:bodyPr wrap="square" rtlCol="0">
            <a:spAutoFit/>
          </a:bodyPr>
          <a:lstStyle/>
          <a:p>
            <a:pPr algn="ctr"/>
            <a:r>
              <a:rPr lang="en-US" sz="1600" dirty="0">
                <a:solidFill>
                  <a:srgbClr val="005DAA"/>
                </a:solidFill>
                <a:latin typeface="Arial"/>
                <a:cs typeface="Arial"/>
              </a:rPr>
              <a:t>Game created by ZSL See </a:t>
            </a:r>
            <a:r>
              <a:rPr lang="en-US" sz="1600" dirty="0" err="1">
                <a:solidFill>
                  <a:srgbClr val="005DAA"/>
                </a:solidFill>
                <a:latin typeface="Arial"/>
                <a:cs typeface="Arial"/>
              </a:rPr>
              <a:t>campaign.zsl.org</a:t>
            </a:r>
            <a:endParaRPr lang="en-US" sz="1600" dirty="0">
              <a:solidFill>
                <a:srgbClr val="005DAA"/>
              </a:solidFill>
              <a:latin typeface="Arial"/>
              <a:cs typeface="Arial"/>
            </a:endParaRPr>
          </a:p>
        </p:txBody>
      </p:sp>
    </p:spTree>
    <p:extLst>
      <p:ext uri="{BB962C8B-B14F-4D97-AF65-F5344CB8AC3E}">
        <p14:creationId xmlns:p14="http://schemas.microsoft.com/office/powerpoint/2010/main" val="2543305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dissolve">
                                      <p:cBhvr>
                                        <p:cTn id="7" dur="500"/>
                                        <p:tgtEl>
                                          <p:spTgt spid="16">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dissolve">
                                      <p:cBhvr>
                                        <p:cTn id="10" dur="500"/>
                                        <p:tgtEl>
                                          <p:spTgt spid="16">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hell-2479831_1280.png"/>
          <p:cNvPicPr>
            <a:picLocks noGrp="1" noChangeAspect="1"/>
          </p:cNvPicPr>
          <p:nvPr>
            <p:ph sz="half" idx="2"/>
          </p:nvPr>
        </p:nvPicPr>
        <p:blipFill>
          <a:blip r:embed="rId3" cstate="print">
            <a:extLst>
              <a:ext uri="{28A0092B-C50C-407E-A947-70E740481C1C}">
                <a14:useLocalDpi xmlns:a14="http://schemas.microsoft.com/office/drawing/2010/main"/>
              </a:ext>
            </a:extLst>
          </a:blip>
          <a:srcRect l="-44606" r="-44606"/>
          <a:stretch>
            <a:fillRect/>
          </a:stretch>
        </p:blipFill>
        <p:spPr>
          <a:xfrm>
            <a:off x="4918323" y="2867571"/>
            <a:ext cx="4407083" cy="1923395"/>
          </a:xfrm>
        </p:spPr>
      </p:pic>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p:txBody>
      </p:sp>
      <p:sp>
        <p:nvSpPr>
          <p:cNvPr id="4" name="Content Placeholder 2"/>
          <p:cNvSpPr>
            <a:spLocks noGrp="1"/>
          </p:cNvSpPr>
          <p:nvPr>
            <p:ph sz="half" idx="1"/>
          </p:nvPr>
        </p:nvSpPr>
        <p:spPr>
          <a:xfrm>
            <a:off x="206546" y="1008461"/>
            <a:ext cx="4677022" cy="3381395"/>
          </a:xfrm>
        </p:spPr>
        <p:txBody>
          <a:bodyPr>
            <a:noAutofit/>
          </a:bodyPr>
          <a:lstStyle/>
          <a:p>
            <a:pPr marL="0" indent="0">
              <a:spcAft>
                <a:spcPts val="300"/>
              </a:spcAft>
              <a:buNone/>
            </a:pPr>
            <a:r>
              <a:rPr lang="en-AU" sz="2000" b="1" dirty="0">
                <a:solidFill>
                  <a:srgbClr val="00B194"/>
                </a:solidFill>
                <a:latin typeface="Arial Narrow"/>
                <a:cs typeface="Arial Narrow"/>
              </a:rPr>
              <a:t>KŌRERORERO / DISCUSSION</a:t>
            </a:r>
            <a:endParaRPr lang="en-US" sz="2000" b="1" dirty="0">
              <a:solidFill>
                <a:srgbClr val="175EAA"/>
              </a:solidFill>
            </a:endParaRPr>
          </a:p>
          <a:p>
            <a:pPr marL="0" indent="0">
              <a:spcAft>
                <a:spcPts val="300"/>
              </a:spcAft>
              <a:buNone/>
            </a:pPr>
            <a:r>
              <a:rPr lang="en-US" sz="1800" b="1" dirty="0">
                <a:solidFill>
                  <a:srgbClr val="175EAA"/>
                </a:solidFill>
              </a:rPr>
              <a:t>Dredges </a:t>
            </a:r>
          </a:p>
          <a:p>
            <a:pPr>
              <a:spcAft>
                <a:spcPts val="300"/>
              </a:spcAft>
            </a:pPr>
            <a:r>
              <a:rPr lang="en-US" sz="1800" dirty="0"/>
              <a:t>Tow rigid structures on the seabed to harvest bivalves [shellfish with two shells] </a:t>
            </a:r>
          </a:p>
          <a:p>
            <a:pPr>
              <a:spcAft>
                <a:spcPts val="300"/>
              </a:spcAft>
            </a:pPr>
            <a:r>
              <a:rPr lang="en-US" sz="1800" dirty="0"/>
              <a:t>Are used to catch ngā </a:t>
            </a:r>
            <a:r>
              <a:rPr lang="en-US" sz="1800" dirty="0" err="1"/>
              <a:t>tupa</a:t>
            </a:r>
            <a:r>
              <a:rPr lang="en-US" sz="1800" dirty="0"/>
              <a:t> or scallops in Aotearoa New Zealand </a:t>
            </a:r>
          </a:p>
          <a:p>
            <a:pPr>
              <a:spcAft>
                <a:spcPts val="300"/>
              </a:spcAft>
            </a:pPr>
            <a:r>
              <a:rPr lang="en-US" sz="1800" dirty="0"/>
              <a:t>The famous </a:t>
            </a:r>
            <a:r>
              <a:rPr lang="en-US" sz="1800" dirty="0" err="1"/>
              <a:t>tio</a:t>
            </a:r>
            <a:r>
              <a:rPr lang="en-US" sz="1800" dirty="0"/>
              <a:t> </a:t>
            </a:r>
            <a:r>
              <a:rPr lang="en-US" sz="1800" dirty="0" err="1"/>
              <a:t>paruparu</a:t>
            </a:r>
            <a:r>
              <a:rPr lang="en-US" sz="1800" dirty="0"/>
              <a:t> or Bluff Oysters are also fished using the dredge method</a:t>
            </a:r>
          </a:p>
        </p:txBody>
      </p:sp>
      <p:pic>
        <p:nvPicPr>
          <p:cNvPr id="7" name="Content Placeholder 15"/>
          <p:cNvPicPr>
            <a:picLocks/>
          </p:cNvPicPr>
          <p:nvPr/>
        </p:nvPicPr>
        <p:blipFill rotWithShape="1">
          <a:blip r:embed="rId4" cstate="print">
            <a:extLst>
              <a:ext uri="{28A0092B-C50C-407E-A947-70E740481C1C}">
                <a14:useLocalDpi xmlns:a14="http://schemas.microsoft.com/office/drawing/2010/main"/>
              </a:ext>
            </a:extLst>
          </a:blip>
          <a:srcRect t="-1594"/>
          <a:stretch/>
        </p:blipFill>
        <p:spPr bwMode="auto">
          <a:xfrm>
            <a:off x="5337097" y="1009346"/>
            <a:ext cx="3708622" cy="1774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4694" y="2997494"/>
            <a:ext cx="2138633" cy="88662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853357" flipV="1">
            <a:off x="2884098" y="1282861"/>
            <a:ext cx="2341192" cy="919305"/>
          </a:xfrm>
          <a:prstGeom prst="rect">
            <a:avLst/>
          </a:prstGeom>
        </p:spPr>
      </p:pic>
    </p:spTree>
    <p:extLst>
      <p:ext uri="{BB962C8B-B14F-4D97-AF65-F5344CB8AC3E}">
        <p14:creationId xmlns:p14="http://schemas.microsoft.com/office/powerpoint/2010/main" val="42231015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dissolve">
                                      <p:cBhvr>
                                        <p:cTn id="7" dur="500"/>
                                        <p:tgtEl>
                                          <p:spTgt spid="4">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p:txBody>
      </p:sp>
      <p:pic>
        <p:nvPicPr>
          <p:cNvPr id="11"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4125803" y="734261"/>
            <a:ext cx="5018197" cy="3956264"/>
          </a:xfrm>
          <a:prstGeom prst="rect">
            <a:avLst/>
          </a:prstGeom>
        </p:spPr>
      </p:pic>
      <p:pic>
        <p:nvPicPr>
          <p:cNvPr id="8"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0" y="2947102"/>
            <a:ext cx="4265004" cy="1815318"/>
          </a:xfrm>
          <a:prstGeom prst="rect">
            <a:avLst/>
          </a:prstGeom>
        </p:spPr>
      </p:pic>
      <p:sp>
        <p:nvSpPr>
          <p:cNvPr id="9" name="Content Placeholder 2"/>
          <p:cNvSpPr txBox="1">
            <a:spLocks/>
          </p:cNvSpPr>
          <p:nvPr/>
        </p:nvSpPr>
        <p:spPr>
          <a:xfrm>
            <a:off x="274213" y="3155305"/>
            <a:ext cx="3692583" cy="1535220"/>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AU" sz="2000" b="1" dirty="0">
                <a:solidFill>
                  <a:srgbClr val="002E6C"/>
                </a:solidFill>
                <a:latin typeface="Arial Narrow"/>
                <a:cs typeface="Arial Narrow"/>
              </a:rPr>
              <a:t>MĀTAKI TĒNEI / WATCH THIS</a:t>
            </a:r>
          </a:p>
          <a:p>
            <a:pPr marL="0" indent="0" algn="ctr">
              <a:spcBef>
                <a:spcPts val="300"/>
              </a:spcBef>
              <a:spcAft>
                <a:spcPts val="300"/>
              </a:spcAft>
              <a:buNone/>
            </a:pPr>
            <a:r>
              <a:rPr lang="x-none" sz="1800" dirty="0">
                <a:latin typeface="Arial"/>
                <a:cs typeface="Arial"/>
              </a:rPr>
              <a:t>Watch this short film [0:45] from Monterey Bay Aquarium showing how </a:t>
            </a:r>
            <a:r>
              <a:rPr lang="x-none" sz="1800" dirty="0">
                <a:latin typeface="Arial"/>
                <a:cs typeface="Arial"/>
                <a:hlinkClick r:id="rId5"/>
              </a:rPr>
              <a:t>a dredge functions</a:t>
            </a:r>
            <a:endParaRPr lang="en-US" sz="1800" dirty="0">
              <a:latin typeface="Arial"/>
              <a:cs typeface="Arial"/>
            </a:endParaRPr>
          </a:p>
        </p:txBody>
      </p:sp>
      <p:pic>
        <p:nvPicPr>
          <p:cNvPr id="3" name="Picture 2" descr="Screenshot 2020-06-15 20.32.54.png">
            <a:hlinkClick r:id="rId5"/>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4181" y="1125350"/>
            <a:ext cx="3282615" cy="1688815"/>
          </a:xfrm>
          <a:prstGeom prst="rect">
            <a:avLst/>
          </a:prstGeom>
        </p:spPr>
      </p:pic>
      <p:sp>
        <p:nvSpPr>
          <p:cNvPr id="10" name="Content Placeholder 2"/>
          <p:cNvSpPr txBox="1">
            <a:spLocks/>
          </p:cNvSpPr>
          <p:nvPr/>
        </p:nvSpPr>
        <p:spPr>
          <a:xfrm>
            <a:off x="4618390" y="1307585"/>
            <a:ext cx="4041091" cy="2914414"/>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ts val="300"/>
              </a:spcBef>
              <a:spcAft>
                <a:spcPts val="300"/>
              </a:spcAft>
              <a:buNone/>
            </a:pPr>
            <a:r>
              <a:rPr lang="en-AU" sz="2000" b="1" dirty="0">
                <a:solidFill>
                  <a:srgbClr val="00B6DE"/>
                </a:solidFill>
                <a:latin typeface="Arial Narrow"/>
                <a:cs typeface="Arial Narrow"/>
              </a:rPr>
              <a:t>HE PĀTAI / CONSIDER THIS</a:t>
            </a:r>
          </a:p>
          <a:p>
            <a:pPr marL="0" indent="0" algn="ctr">
              <a:spcBef>
                <a:spcPts val="300"/>
              </a:spcBef>
              <a:spcAft>
                <a:spcPts val="300"/>
              </a:spcAft>
              <a:buNone/>
            </a:pPr>
            <a:r>
              <a:rPr lang="x-none" sz="1800" dirty="0">
                <a:latin typeface="Arial"/>
                <a:cs typeface="Arial"/>
              </a:rPr>
              <a:t>1. Could this fishing method </a:t>
            </a:r>
            <a:r>
              <a:rPr lang="en-US" sz="1800" dirty="0">
                <a:latin typeface="Arial"/>
                <a:cs typeface="Arial"/>
              </a:rPr>
              <a:t>affect the seafloor? How?</a:t>
            </a:r>
          </a:p>
          <a:p>
            <a:pPr marL="0" indent="0" algn="ctr">
              <a:spcBef>
                <a:spcPts val="300"/>
              </a:spcBef>
              <a:spcAft>
                <a:spcPts val="300"/>
              </a:spcAft>
              <a:buNone/>
            </a:pPr>
            <a:r>
              <a:rPr lang="en-US" sz="1800" dirty="0">
                <a:latin typeface="Arial"/>
                <a:cs typeface="Arial"/>
              </a:rPr>
              <a:t>2. Could this fishing method impact other [non target] fish and marine creatures? How?</a:t>
            </a:r>
          </a:p>
          <a:p>
            <a:pPr marL="0" indent="0" algn="ctr">
              <a:spcBef>
                <a:spcPts val="300"/>
              </a:spcBef>
              <a:spcAft>
                <a:spcPts val="300"/>
              </a:spcAft>
              <a:buNone/>
            </a:pPr>
            <a:r>
              <a:rPr lang="en-US" sz="1800" dirty="0">
                <a:latin typeface="Arial"/>
                <a:cs typeface="Arial"/>
              </a:rPr>
              <a:t>3. How can these impacts be reduced? </a:t>
            </a:r>
          </a:p>
          <a:p>
            <a:pPr marL="0" indent="0" algn="ctr">
              <a:spcBef>
                <a:spcPts val="300"/>
              </a:spcBef>
              <a:spcAft>
                <a:spcPts val="300"/>
              </a:spcAft>
              <a:buNone/>
            </a:pPr>
            <a:endParaRPr lang="en-US" sz="1800" dirty="0">
              <a:latin typeface="Arial"/>
              <a:cs typeface="Arial"/>
            </a:endParaRPr>
          </a:p>
        </p:txBody>
      </p:sp>
    </p:spTree>
    <p:extLst>
      <p:ext uri="{BB962C8B-B14F-4D97-AF65-F5344CB8AC3E}">
        <p14:creationId xmlns:p14="http://schemas.microsoft.com/office/powerpoint/2010/main" val="2780877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17410" y="2851955"/>
            <a:ext cx="2923381" cy="1321368"/>
          </a:xfrm>
          <a:prstGeom prst="rect">
            <a:avLst/>
          </a:prstGeom>
        </p:spPr>
      </p:pic>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p:txBody>
      </p:sp>
      <p:sp>
        <p:nvSpPr>
          <p:cNvPr id="4" name="Content Placeholder 2"/>
          <p:cNvSpPr>
            <a:spLocks noGrp="1"/>
          </p:cNvSpPr>
          <p:nvPr>
            <p:ph sz="half" idx="1"/>
          </p:nvPr>
        </p:nvSpPr>
        <p:spPr>
          <a:xfrm>
            <a:off x="226292" y="1128972"/>
            <a:ext cx="3791118" cy="3373393"/>
          </a:xfrm>
        </p:spPr>
        <p:txBody>
          <a:bodyPr>
            <a:noAutofit/>
          </a:bodyPr>
          <a:lstStyle/>
          <a:p>
            <a:pPr marL="0" indent="0">
              <a:spcAft>
                <a:spcPts val="300"/>
              </a:spcAft>
              <a:buNone/>
            </a:pPr>
            <a:r>
              <a:rPr lang="en-AU" sz="2000" b="1" dirty="0">
                <a:solidFill>
                  <a:srgbClr val="00B194"/>
                </a:solidFill>
                <a:latin typeface="Arial Narrow"/>
                <a:cs typeface="Arial Narrow"/>
              </a:rPr>
              <a:t>KŌRERORERO / DISCUSSION</a:t>
            </a:r>
            <a:endParaRPr lang="en-US" sz="2000" b="1" dirty="0">
              <a:solidFill>
                <a:srgbClr val="175EAA"/>
              </a:solidFill>
            </a:endParaRPr>
          </a:p>
          <a:p>
            <a:pPr marL="0" indent="0">
              <a:spcAft>
                <a:spcPts val="300"/>
              </a:spcAft>
              <a:buNone/>
            </a:pPr>
            <a:r>
              <a:rPr lang="en-US" sz="1800" b="1" dirty="0">
                <a:solidFill>
                  <a:srgbClr val="175EAA"/>
                </a:solidFill>
              </a:rPr>
              <a:t>Purse seiners </a:t>
            </a:r>
            <a:endParaRPr lang="en-US" sz="1800" dirty="0"/>
          </a:p>
          <a:p>
            <a:pPr>
              <a:spcAft>
                <a:spcPts val="300"/>
              </a:spcAft>
            </a:pPr>
            <a:r>
              <a:rPr lang="en-US" sz="1800" dirty="0"/>
              <a:t>Are a vertical net ‘curtain’ that surrounds a school of fish in the open ocean, then the bottom is drawn together  </a:t>
            </a:r>
          </a:p>
          <a:p>
            <a:pPr>
              <a:spcAft>
                <a:spcPts val="300"/>
              </a:spcAft>
            </a:pPr>
            <a:r>
              <a:rPr lang="en-US" sz="1800" dirty="0"/>
              <a:t>Target pelagic [mid-water] fish like </a:t>
            </a:r>
            <a:r>
              <a:rPr lang="en-US" sz="1800" dirty="0" err="1"/>
              <a:t>kahawai</a:t>
            </a:r>
            <a:r>
              <a:rPr lang="en-US" sz="1800" dirty="0"/>
              <a:t> &amp; tuna in Aotearoa New Zealand</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2241" y="824609"/>
            <a:ext cx="4340458" cy="2023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91667" y="1298013"/>
            <a:ext cx="3416737" cy="917239"/>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38614">
            <a:off x="2984965" y="3617366"/>
            <a:ext cx="1564393" cy="886629"/>
          </a:xfrm>
          <a:prstGeom prst="rect">
            <a:avLst/>
          </a:prstGeom>
        </p:spPr>
      </p:pic>
      <p:sp>
        <p:nvSpPr>
          <p:cNvPr id="10" name="Rounded Rectangular Callout 9"/>
          <p:cNvSpPr/>
          <p:nvPr/>
        </p:nvSpPr>
        <p:spPr>
          <a:xfrm>
            <a:off x="7438781" y="3662098"/>
            <a:ext cx="1463918" cy="1060816"/>
          </a:xfrm>
          <a:prstGeom prst="wedgeRoundRectCallout">
            <a:avLst>
              <a:gd name="adj1" fmla="val -72570"/>
              <a:gd name="adj2" fmla="val 12526"/>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300"/>
              </a:spcBef>
              <a:spcAft>
                <a:spcPts val="300"/>
              </a:spcAft>
            </a:pPr>
            <a:r>
              <a:rPr lang="en-US" dirty="0">
                <a:solidFill>
                  <a:srgbClr val="175EAA"/>
                </a:solidFill>
                <a:latin typeface="MetaPro-Normal"/>
                <a:cs typeface="MetaPro-Normal"/>
              </a:rPr>
              <a:t>Why do fish swim in schools?</a:t>
            </a:r>
          </a:p>
        </p:txBody>
      </p:sp>
      <p:pic>
        <p:nvPicPr>
          <p:cNvPr id="13" name="Picture 12" descr="Blue_Fishes.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27135" y="3766909"/>
            <a:ext cx="2095500" cy="956005"/>
          </a:xfrm>
          <a:prstGeom prst="rect">
            <a:avLst/>
          </a:prstGeom>
        </p:spPr>
      </p:pic>
    </p:spTree>
    <p:extLst>
      <p:ext uri="{BB962C8B-B14F-4D97-AF65-F5344CB8AC3E}">
        <p14:creationId xmlns:p14="http://schemas.microsoft.com/office/powerpoint/2010/main" val="12141155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dissolve">
                                      <p:cBhvr>
                                        <p:cTn id="7" dur="500"/>
                                        <p:tgtEl>
                                          <p:spTgt spid="4">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p:txBody>
      </p:sp>
      <p:pic>
        <p:nvPicPr>
          <p:cNvPr id="11"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4125803" y="734261"/>
            <a:ext cx="5018197" cy="3956264"/>
          </a:xfrm>
          <a:prstGeom prst="rect">
            <a:avLst/>
          </a:prstGeom>
        </p:spPr>
      </p:pic>
      <p:pic>
        <p:nvPicPr>
          <p:cNvPr id="8"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0" y="2947102"/>
            <a:ext cx="4265004" cy="1815318"/>
          </a:xfrm>
          <a:prstGeom prst="rect">
            <a:avLst/>
          </a:prstGeom>
        </p:spPr>
      </p:pic>
      <p:sp>
        <p:nvSpPr>
          <p:cNvPr id="9" name="Content Placeholder 2"/>
          <p:cNvSpPr txBox="1">
            <a:spLocks/>
          </p:cNvSpPr>
          <p:nvPr/>
        </p:nvSpPr>
        <p:spPr>
          <a:xfrm>
            <a:off x="274213" y="3155305"/>
            <a:ext cx="3692583" cy="1535220"/>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AU" sz="2000" b="1" dirty="0">
                <a:solidFill>
                  <a:srgbClr val="002E6C"/>
                </a:solidFill>
                <a:latin typeface="Arial Narrow"/>
                <a:cs typeface="Arial Narrow"/>
              </a:rPr>
              <a:t>MĀTAKI TĒNEI / WATCH THIS</a:t>
            </a:r>
          </a:p>
          <a:p>
            <a:pPr marL="0" indent="0" algn="ctr">
              <a:spcBef>
                <a:spcPts val="300"/>
              </a:spcBef>
              <a:spcAft>
                <a:spcPts val="300"/>
              </a:spcAft>
              <a:buNone/>
            </a:pPr>
            <a:r>
              <a:rPr lang="x-none" sz="1800" dirty="0">
                <a:latin typeface="Arial"/>
                <a:cs typeface="Arial"/>
              </a:rPr>
              <a:t>Watch this short film [1:05] from Monterey Bay Aquarium about </a:t>
            </a:r>
            <a:r>
              <a:rPr lang="x-none" sz="1800" dirty="0">
                <a:latin typeface="Arial"/>
                <a:cs typeface="Arial"/>
                <a:hlinkClick r:id="rId5"/>
              </a:rPr>
              <a:t>purse seining</a:t>
            </a:r>
            <a:endParaRPr lang="en-US" sz="1800" dirty="0">
              <a:latin typeface="Arial"/>
              <a:cs typeface="Arial"/>
            </a:endParaRPr>
          </a:p>
        </p:txBody>
      </p:sp>
      <p:pic>
        <p:nvPicPr>
          <p:cNvPr id="3" name="Picture 2" descr="Screenshot 2020-06-15 20.47.48.png">
            <a:hlinkClick r:id="rId5"/>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1096" y="1096519"/>
            <a:ext cx="3123687" cy="1644979"/>
          </a:xfrm>
          <a:prstGeom prst="rect">
            <a:avLst/>
          </a:prstGeom>
        </p:spPr>
      </p:pic>
      <p:sp>
        <p:nvSpPr>
          <p:cNvPr id="10" name="Content Placeholder 2"/>
          <p:cNvSpPr txBox="1">
            <a:spLocks/>
          </p:cNvSpPr>
          <p:nvPr/>
        </p:nvSpPr>
        <p:spPr>
          <a:xfrm>
            <a:off x="4618390" y="1307585"/>
            <a:ext cx="4041091" cy="2914414"/>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ts val="300"/>
              </a:spcBef>
              <a:spcAft>
                <a:spcPts val="300"/>
              </a:spcAft>
              <a:buNone/>
            </a:pPr>
            <a:r>
              <a:rPr lang="en-AU" sz="2000" b="1" dirty="0">
                <a:solidFill>
                  <a:srgbClr val="00B6DE"/>
                </a:solidFill>
                <a:latin typeface="Arial Narrow"/>
                <a:cs typeface="Arial Narrow"/>
              </a:rPr>
              <a:t>HE PĀTAI / CONSIDER THIS</a:t>
            </a:r>
          </a:p>
          <a:p>
            <a:pPr marL="0" indent="0" algn="ctr">
              <a:spcBef>
                <a:spcPts val="300"/>
              </a:spcBef>
              <a:spcAft>
                <a:spcPts val="300"/>
              </a:spcAft>
              <a:buNone/>
            </a:pPr>
            <a:r>
              <a:rPr lang="x-none" sz="1800" dirty="0">
                <a:latin typeface="Arial"/>
                <a:cs typeface="Arial"/>
              </a:rPr>
              <a:t>1. Could this fishing method </a:t>
            </a:r>
            <a:r>
              <a:rPr lang="en-US" sz="1800" dirty="0">
                <a:latin typeface="Arial"/>
                <a:cs typeface="Arial"/>
              </a:rPr>
              <a:t>affect the seafloor? How?</a:t>
            </a:r>
          </a:p>
          <a:p>
            <a:pPr marL="0" indent="0" algn="ctr">
              <a:spcBef>
                <a:spcPts val="300"/>
              </a:spcBef>
              <a:spcAft>
                <a:spcPts val="300"/>
              </a:spcAft>
              <a:buNone/>
            </a:pPr>
            <a:r>
              <a:rPr lang="en-US" sz="1800" dirty="0">
                <a:latin typeface="Arial"/>
                <a:cs typeface="Arial"/>
              </a:rPr>
              <a:t>2. Could this fishing method impact other [non target] fish and marine creatures? How?</a:t>
            </a:r>
          </a:p>
          <a:p>
            <a:pPr marL="0" indent="0" algn="ctr">
              <a:spcBef>
                <a:spcPts val="300"/>
              </a:spcBef>
              <a:spcAft>
                <a:spcPts val="300"/>
              </a:spcAft>
              <a:buNone/>
            </a:pPr>
            <a:r>
              <a:rPr lang="en-US" sz="1800" dirty="0">
                <a:latin typeface="Arial"/>
                <a:cs typeface="Arial"/>
              </a:rPr>
              <a:t>3. How can these impacts be reduced? </a:t>
            </a:r>
          </a:p>
          <a:p>
            <a:pPr marL="0" indent="0" algn="ctr">
              <a:spcBef>
                <a:spcPts val="300"/>
              </a:spcBef>
              <a:spcAft>
                <a:spcPts val="300"/>
              </a:spcAft>
              <a:buNone/>
            </a:pPr>
            <a:endParaRPr lang="en-US" sz="1800" dirty="0">
              <a:latin typeface="Arial"/>
              <a:cs typeface="Arial"/>
            </a:endParaRPr>
          </a:p>
        </p:txBody>
      </p:sp>
    </p:spTree>
    <p:extLst>
      <p:ext uri="{BB962C8B-B14F-4D97-AF65-F5344CB8AC3E}">
        <p14:creationId xmlns:p14="http://schemas.microsoft.com/office/powerpoint/2010/main" val="33655298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p:txBody>
      </p:sp>
      <p:pic>
        <p:nvPicPr>
          <p:cNvPr id="4" name="Picture 3"/>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4654" y="1077190"/>
            <a:ext cx="3497654" cy="1759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p:cNvSpPr>
            <a:spLocks noGrp="1"/>
          </p:cNvSpPr>
          <p:nvPr>
            <p:ph sz="half" idx="1"/>
          </p:nvPr>
        </p:nvSpPr>
        <p:spPr>
          <a:xfrm>
            <a:off x="226292" y="1050065"/>
            <a:ext cx="4029226" cy="4093435"/>
          </a:xfrm>
        </p:spPr>
        <p:txBody>
          <a:bodyPr>
            <a:noAutofit/>
          </a:bodyPr>
          <a:lstStyle/>
          <a:p>
            <a:pPr marL="0" indent="0">
              <a:spcAft>
                <a:spcPts val="300"/>
              </a:spcAft>
              <a:buNone/>
            </a:pPr>
            <a:r>
              <a:rPr lang="en-AU" sz="2000" b="1" dirty="0">
                <a:solidFill>
                  <a:srgbClr val="00B194"/>
                </a:solidFill>
                <a:latin typeface="Arial Narrow"/>
                <a:cs typeface="Arial Narrow"/>
              </a:rPr>
              <a:t>KŌRERORERO / DISCUSSION</a:t>
            </a:r>
            <a:endParaRPr lang="en-US" sz="2000" b="1" dirty="0">
              <a:solidFill>
                <a:srgbClr val="175EAA"/>
              </a:solidFill>
            </a:endParaRPr>
          </a:p>
          <a:p>
            <a:pPr marL="0" indent="0">
              <a:spcAft>
                <a:spcPts val="300"/>
              </a:spcAft>
              <a:buNone/>
            </a:pPr>
            <a:r>
              <a:rPr lang="en-US" sz="1800" b="1" dirty="0">
                <a:solidFill>
                  <a:srgbClr val="175EAA"/>
                </a:solidFill>
              </a:rPr>
              <a:t>Long liners </a:t>
            </a:r>
          </a:p>
          <a:p>
            <a:pPr>
              <a:spcAft>
                <a:spcPts val="300"/>
              </a:spcAft>
            </a:pPr>
            <a:r>
              <a:rPr lang="en-US" sz="1800" dirty="0"/>
              <a:t>Trail a long line with many hooks, usually behind the boat &amp; can be set for pelagic [mid-water] or </a:t>
            </a:r>
            <a:r>
              <a:rPr lang="en-US" sz="1800" dirty="0" err="1"/>
              <a:t>demersal</a:t>
            </a:r>
            <a:r>
              <a:rPr lang="en-US" sz="1800" dirty="0"/>
              <a:t> [bottom living] fish </a:t>
            </a:r>
          </a:p>
          <a:p>
            <a:pPr>
              <a:spcAft>
                <a:spcPts val="300"/>
              </a:spcAft>
            </a:pPr>
            <a:r>
              <a:rPr lang="en-US" sz="1800" dirty="0"/>
              <a:t>Much of Aotearoa New Zealand snapper or </a:t>
            </a:r>
            <a:r>
              <a:rPr lang="en-US" sz="1800" dirty="0" err="1"/>
              <a:t>tāmure</a:t>
            </a:r>
            <a:r>
              <a:rPr lang="en-US" sz="1800" dirty="0"/>
              <a:t> are caught using long line</a:t>
            </a:r>
          </a:p>
          <a:p>
            <a:pPr>
              <a:spcAft>
                <a:spcPts val="300"/>
              </a:spcAft>
            </a:pPr>
            <a:endParaRPr lang="en-US" sz="1800"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0761" y="1300724"/>
            <a:ext cx="2930272" cy="917239"/>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963674">
            <a:off x="2300339" y="3618240"/>
            <a:ext cx="1623157" cy="886629"/>
          </a:xfrm>
          <a:prstGeom prst="rect">
            <a:avLst/>
          </a:prstGeom>
        </p:spPr>
      </p:pic>
      <p:sp>
        <p:nvSpPr>
          <p:cNvPr id="3" name="Rectangle 2"/>
          <p:cNvSpPr/>
          <p:nvPr/>
        </p:nvSpPr>
        <p:spPr>
          <a:xfrm>
            <a:off x="5890448" y="3030563"/>
            <a:ext cx="2901860" cy="1477328"/>
          </a:xfrm>
          <a:prstGeom prst="rect">
            <a:avLst/>
          </a:prstGeom>
        </p:spPr>
        <p:txBody>
          <a:bodyPr wrap="square">
            <a:spAutoFit/>
          </a:bodyPr>
          <a:lstStyle/>
          <a:p>
            <a:pPr algn="ctr">
              <a:defRPr/>
            </a:pPr>
            <a:r>
              <a:rPr lang="en-AU" b="1" dirty="0">
                <a:solidFill>
                  <a:srgbClr val="00B6DE"/>
                </a:solidFill>
                <a:latin typeface="Arial Narrow"/>
                <a:cs typeface="Arial Narrow"/>
              </a:rPr>
              <a:t>HE PĀTAI / CONSIDER THIS</a:t>
            </a:r>
          </a:p>
          <a:p>
            <a:pPr algn="r">
              <a:defRPr/>
            </a:pPr>
            <a:r>
              <a:rPr lang="en-US" dirty="0">
                <a:latin typeface="Arial"/>
                <a:cs typeface="Arial"/>
              </a:rPr>
              <a:t>Do you know</a:t>
            </a:r>
            <a:r>
              <a:rPr lang="mr-IN" dirty="0">
                <a:latin typeface="Arial"/>
                <a:cs typeface="Arial"/>
              </a:rPr>
              <a:t>…</a:t>
            </a:r>
            <a:endParaRPr lang="mi-NZ" dirty="0">
              <a:latin typeface="Arial"/>
              <a:cs typeface="Arial"/>
            </a:endParaRPr>
          </a:p>
          <a:p>
            <a:pPr algn="r">
              <a:defRPr/>
            </a:pPr>
            <a:r>
              <a:rPr lang="en-US" dirty="0">
                <a:latin typeface="Arial"/>
                <a:cs typeface="Arial"/>
              </a:rPr>
              <a:t>How deep</a:t>
            </a:r>
          </a:p>
          <a:p>
            <a:pPr algn="r">
              <a:defRPr/>
            </a:pPr>
            <a:r>
              <a:rPr lang="en-US" dirty="0">
                <a:latin typeface="Arial"/>
                <a:cs typeface="Arial"/>
              </a:rPr>
              <a:t> snapper swim?</a:t>
            </a:r>
          </a:p>
          <a:p>
            <a:pPr algn="r">
              <a:defRPr/>
            </a:pPr>
            <a:r>
              <a:rPr lang="en-US" dirty="0">
                <a:latin typeface="Arial"/>
                <a:cs typeface="Arial"/>
              </a:rPr>
              <a:t>How long do they live for?</a:t>
            </a:r>
          </a:p>
        </p:txBody>
      </p:sp>
      <p:pic>
        <p:nvPicPr>
          <p:cNvPr id="7" name="Picture 6" descr="Pagrus auratus - snapper D8.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033800" y="2633339"/>
            <a:ext cx="1856648" cy="1686214"/>
          </a:xfrm>
          <a:prstGeom prst="rect">
            <a:avLst/>
          </a:prstGeom>
        </p:spPr>
      </p:pic>
      <p:sp>
        <p:nvSpPr>
          <p:cNvPr id="10" name="Rounded Rectangular Callout 9"/>
          <p:cNvSpPr/>
          <p:nvPr/>
        </p:nvSpPr>
        <p:spPr>
          <a:xfrm>
            <a:off x="5890448" y="3062374"/>
            <a:ext cx="3012251" cy="1445517"/>
          </a:xfrm>
          <a:prstGeom prst="wedgeRoundRectCallout">
            <a:avLst>
              <a:gd name="adj1" fmla="val -69865"/>
              <a:gd name="adj2" fmla="val -4707"/>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x-none" dirty="0">
                <a:solidFill>
                  <a:srgbClr val="175EAA"/>
                </a:solidFill>
                <a:latin typeface="Arial"/>
                <a:cs typeface="Arial"/>
              </a:rPr>
              <a:t>Seldom found below 100m</a:t>
            </a:r>
          </a:p>
          <a:p>
            <a:pPr algn="ctr">
              <a:defRPr/>
            </a:pPr>
            <a:r>
              <a:rPr lang="x-none" dirty="0">
                <a:solidFill>
                  <a:srgbClr val="175EAA"/>
                </a:solidFill>
                <a:latin typeface="Arial"/>
                <a:cs typeface="Arial"/>
              </a:rPr>
              <a:t>Slow growing &amp; live for up to 60 years old</a:t>
            </a:r>
            <a:endParaRPr lang="en-US" dirty="0">
              <a:solidFill>
                <a:srgbClr val="175EAA"/>
              </a:solidFill>
              <a:latin typeface="Arial"/>
              <a:cs typeface="Arial"/>
            </a:endParaRPr>
          </a:p>
        </p:txBody>
      </p:sp>
    </p:spTree>
    <p:extLst>
      <p:ext uri="{BB962C8B-B14F-4D97-AF65-F5344CB8AC3E}">
        <p14:creationId xmlns:p14="http://schemas.microsoft.com/office/powerpoint/2010/main" val="3690322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dissolve">
                                      <p:cBhvr>
                                        <p:cTn id="7" dur="500"/>
                                        <p:tgtEl>
                                          <p:spTgt spid="6">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52939" y="165172"/>
            <a:ext cx="1382122" cy="993219"/>
          </a:xfrm>
          <a:prstGeom prst="rect">
            <a:avLst/>
          </a:prstGeom>
        </p:spPr>
      </p:pic>
      <p:pic>
        <p:nvPicPr>
          <p:cNvPr id="6" name="Picture 5" descr="Whit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85277" y="-255157"/>
            <a:ext cx="1382122" cy="993219"/>
          </a:xfrm>
          <a:prstGeom prst="rect">
            <a:avLst/>
          </a:prstGeom>
        </p:spPr>
      </p:pic>
      <p:pic>
        <p:nvPicPr>
          <p:cNvPr id="7" name="Picture 6" descr="Whit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780" y="0"/>
            <a:ext cx="1382122" cy="993219"/>
          </a:xfrm>
          <a:prstGeom prst="rect">
            <a:avLst/>
          </a:prstGeom>
        </p:spPr>
      </p:pic>
      <p:pic>
        <p:nvPicPr>
          <p:cNvPr id="8" name="Picture 7" descr="Whit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1583" y="-331438"/>
            <a:ext cx="1382122" cy="993219"/>
          </a:xfrm>
          <a:prstGeom prst="rect">
            <a:avLst/>
          </a:prstGeom>
        </p:spPr>
      </p:pic>
      <p:pic>
        <p:nvPicPr>
          <p:cNvPr id="2" name="Picture 1">
            <a:extLst>
              <a:ext uri="{FF2B5EF4-FFF2-40B4-BE49-F238E27FC236}">
                <a16:creationId xmlns:a16="http://schemas.microsoft.com/office/drawing/2014/main" id="{AE228AFE-F0CE-B6CD-0320-847CF1D47DD3}"/>
              </a:ext>
            </a:extLst>
          </p:cNvPr>
          <p:cNvPicPr>
            <a:picLocks noChangeAspect="1"/>
          </p:cNvPicPr>
          <p:nvPr/>
        </p:nvPicPr>
        <p:blipFill>
          <a:blip r:embed="rId4"/>
          <a:stretch>
            <a:fillRect/>
          </a:stretch>
        </p:blipFill>
        <p:spPr>
          <a:xfrm>
            <a:off x="0" y="909946"/>
            <a:ext cx="9144000" cy="3323607"/>
          </a:xfrm>
          <a:prstGeom prst="rect">
            <a:avLst/>
          </a:prstGeom>
        </p:spPr>
      </p:pic>
    </p:spTree>
    <p:extLst>
      <p:ext uri="{BB962C8B-B14F-4D97-AF65-F5344CB8AC3E}">
        <p14:creationId xmlns:p14="http://schemas.microsoft.com/office/powerpoint/2010/main" val="4239914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p:txBody>
      </p:sp>
      <p:pic>
        <p:nvPicPr>
          <p:cNvPr id="11"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4125803" y="734261"/>
            <a:ext cx="5018197" cy="3956264"/>
          </a:xfrm>
          <a:prstGeom prst="rect">
            <a:avLst/>
          </a:prstGeom>
        </p:spPr>
      </p:pic>
      <p:pic>
        <p:nvPicPr>
          <p:cNvPr id="8"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0" y="2947102"/>
            <a:ext cx="4265004" cy="1815318"/>
          </a:xfrm>
          <a:prstGeom prst="rect">
            <a:avLst/>
          </a:prstGeom>
        </p:spPr>
      </p:pic>
      <p:sp>
        <p:nvSpPr>
          <p:cNvPr id="9" name="Content Placeholder 2"/>
          <p:cNvSpPr txBox="1">
            <a:spLocks/>
          </p:cNvSpPr>
          <p:nvPr/>
        </p:nvSpPr>
        <p:spPr>
          <a:xfrm>
            <a:off x="274213" y="3155305"/>
            <a:ext cx="3692583" cy="1535220"/>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AU" sz="2000" b="1" dirty="0">
                <a:solidFill>
                  <a:srgbClr val="002E6C"/>
                </a:solidFill>
                <a:latin typeface="Arial Narrow"/>
                <a:cs typeface="Arial Narrow"/>
              </a:rPr>
              <a:t>MĀTAKI TĒNEI / WATCH THIS</a:t>
            </a:r>
          </a:p>
          <a:p>
            <a:pPr marL="0" indent="0" algn="ctr">
              <a:spcBef>
                <a:spcPts val="300"/>
              </a:spcBef>
              <a:spcAft>
                <a:spcPts val="300"/>
              </a:spcAft>
              <a:buNone/>
            </a:pPr>
            <a:r>
              <a:rPr lang="x-none" sz="1800" dirty="0">
                <a:latin typeface="Arial"/>
                <a:cs typeface="Arial"/>
              </a:rPr>
              <a:t>Watch this short film [1:25] from Monterey Bay Aquarium about </a:t>
            </a:r>
            <a:r>
              <a:rPr lang="x-none" sz="1800" dirty="0">
                <a:latin typeface="Arial"/>
                <a:cs typeface="Arial"/>
                <a:hlinkClick r:id="rId5"/>
              </a:rPr>
              <a:t>long lining</a:t>
            </a:r>
            <a:endParaRPr lang="en-US" sz="1800" dirty="0">
              <a:latin typeface="Arial"/>
              <a:cs typeface="Arial"/>
            </a:endParaRPr>
          </a:p>
        </p:txBody>
      </p:sp>
      <p:sp>
        <p:nvSpPr>
          <p:cNvPr id="10" name="Content Placeholder 2"/>
          <p:cNvSpPr txBox="1">
            <a:spLocks/>
          </p:cNvSpPr>
          <p:nvPr/>
        </p:nvSpPr>
        <p:spPr>
          <a:xfrm>
            <a:off x="4618390" y="1307585"/>
            <a:ext cx="4041091" cy="2914414"/>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ts val="300"/>
              </a:spcBef>
              <a:spcAft>
                <a:spcPts val="300"/>
              </a:spcAft>
              <a:buNone/>
            </a:pPr>
            <a:r>
              <a:rPr lang="en-AU" sz="2000" b="1" dirty="0">
                <a:solidFill>
                  <a:srgbClr val="00B6DE"/>
                </a:solidFill>
                <a:latin typeface="Arial Narrow"/>
                <a:cs typeface="Arial Narrow"/>
              </a:rPr>
              <a:t>HE PĀTAI / CONSIDER THIS</a:t>
            </a:r>
          </a:p>
          <a:p>
            <a:pPr marL="0" indent="0" algn="ctr">
              <a:spcBef>
                <a:spcPts val="300"/>
              </a:spcBef>
              <a:spcAft>
                <a:spcPts val="300"/>
              </a:spcAft>
              <a:buNone/>
            </a:pPr>
            <a:r>
              <a:rPr lang="x-none" sz="1800" dirty="0">
                <a:latin typeface="Arial"/>
                <a:cs typeface="Arial"/>
              </a:rPr>
              <a:t>1. Could this fishing method </a:t>
            </a:r>
            <a:r>
              <a:rPr lang="en-US" sz="1800" dirty="0">
                <a:latin typeface="Arial"/>
                <a:cs typeface="Arial"/>
              </a:rPr>
              <a:t>affect the habitat or seafloor? How?</a:t>
            </a:r>
          </a:p>
          <a:p>
            <a:pPr marL="0" indent="0" algn="ctr">
              <a:spcBef>
                <a:spcPts val="300"/>
              </a:spcBef>
              <a:spcAft>
                <a:spcPts val="300"/>
              </a:spcAft>
              <a:buNone/>
            </a:pPr>
            <a:r>
              <a:rPr lang="en-US" sz="1800" dirty="0">
                <a:latin typeface="Arial"/>
                <a:cs typeface="Arial"/>
              </a:rPr>
              <a:t>2. Could this fishing method impact other [non target] fish and marine creatures? How?</a:t>
            </a:r>
          </a:p>
          <a:p>
            <a:pPr marL="0" indent="0" algn="ctr">
              <a:spcBef>
                <a:spcPts val="300"/>
              </a:spcBef>
              <a:spcAft>
                <a:spcPts val="300"/>
              </a:spcAft>
              <a:buNone/>
            </a:pPr>
            <a:r>
              <a:rPr lang="en-US" sz="1800" dirty="0">
                <a:latin typeface="Arial"/>
                <a:cs typeface="Arial"/>
              </a:rPr>
              <a:t>3. How can these impacts be reduced? </a:t>
            </a:r>
          </a:p>
          <a:p>
            <a:pPr marL="0" indent="0" algn="ctr">
              <a:spcBef>
                <a:spcPts val="300"/>
              </a:spcBef>
              <a:spcAft>
                <a:spcPts val="300"/>
              </a:spcAft>
              <a:buNone/>
            </a:pPr>
            <a:endParaRPr lang="en-US" sz="1800" dirty="0">
              <a:latin typeface="Arial"/>
              <a:cs typeface="Arial"/>
            </a:endParaRPr>
          </a:p>
        </p:txBody>
      </p:sp>
      <p:pic>
        <p:nvPicPr>
          <p:cNvPr id="2" name="Picture 1" descr="Screenshot 2020-06-20 16.01.21.png">
            <a:hlinkClick r:id="rId5"/>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4213" y="1075489"/>
            <a:ext cx="3851590" cy="2019836"/>
          </a:xfrm>
          <a:prstGeom prst="rect">
            <a:avLst/>
          </a:prstGeom>
        </p:spPr>
      </p:pic>
    </p:spTree>
    <p:extLst>
      <p:ext uri="{BB962C8B-B14F-4D97-AF65-F5344CB8AC3E}">
        <p14:creationId xmlns:p14="http://schemas.microsoft.com/office/powerpoint/2010/main" val="2821445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p:txBody>
      </p:sp>
      <p:sp>
        <p:nvSpPr>
          <p:cNvPr id="6" name="Content Placeholder 2"/>
          <p:cNvSpPr>
            <a:spLocks noGrp="1"/>
          </p:cNvSpPr>
          <p:nvPr>
            <p:ph sz="half" idx="1"/>
          </p:nvPr>
        </p:nvSpPr>
        <p:spPr>
          <a:xfrm>
            <a:off x="226292" y="1050065"/>
            <a:ext cx="4277286" cy="3959316"/>
          </a:xfrm>
        </p:spPr>
        <p:txBody>
          <a:bodyPr>
            <a:noAutofit/>
          </a:bodyPr>
          <a:lstStyle/>
          <a:p>
            <a:pPr marL="0" indent="0">
              <a:spcAft>
                <a:spcPts val="300"/>
              </a:spcAft>
              <a:buNone/>
            </a:pPr>
            <a:r>
              <a:rPr lang="en-AU" sz="2000" b="1" dirty="0">
                <a:solidFill>
                  <a:srgbClr val="00B194"/>
                </a:solidFill>
                <a:latin typeface="Arial Narrow"/>
                <a:cs typeface="Arial Narrow"/>
              </a:rPr>
              <a:t>KŌRERORERO / DISCUSSION</a:t>
            </a:r>
            <a:endParaRPr lang="en-US" sz="2000" b="1" dirty="0">
              <a:solidFill>
                <a:srgbClr val="175EAA"/>
              </a:solidFill>
            </a:endParaRPr>
          </a:p>
          <a:p>
            <a:pPr marL="0" indent="0">
              <a:spcAft>
                <a:spcPts val="300"/>
              </a:spcAft>
              <a:buNone/>
            </a:pPr>
            <a:r>
              <a:rPr lang="en-US" sz="1800" b="1" dirty="0">
                <a:solidFill>
                  <a:srgbClr val="175EAA"/>
                </a:solidFill>
              </a:rPr>
              <a:t>Pots and traps</a:t>
            </a:r>
          </a:p>
          <a:p>
            <a:pPr>
              <a:spcAft>
                <a:spcPts val="300"/>
              </a:spcAft>
            </a:pPr>
            <a:r>
              <a:rPr lang="en-US" sz="1800" dirty="0"/>
              <a:t>Are typically made from wood, wire netting or plastic</a:t>
            </a:r>
          </a:p>
          <a:p>
            <a:pPr>
              <a:spcAft>
                <a:spcPts val="300"/>
              </a:spcAft>
            </a:pPr>
            <a:r>
              <a:rPr lang="en-US" sz="1800" dirty="0"/>
              <a:t>Are used to catch crustaceans such as lobsters and crabs</a:t>
            </a:r>
          </a:p>
          <a:p>
            <a:pPr>
              <a:spcAft>
                <a:spcPts val="300"/>
              </a:spcAft>
            </a:pPr>
            <a:r>
              <a:rPr lang="en-US" sz="1800" dirty="0"/>
              <a:t>Are used to catch koura or rock lobster and </a:t>
            </a:r>
            <a:r>
              <a:rPr lang="en-US" sz="1800" dirty="0" err="1"/>
              <a:t>pāpaka</a:t>
            </a:r>
            <a:r>
              <a:rPr lang="en-US" sz="1800" dirty="0"/>
              <a:t> or paddle crabs in Aotearoa New Zealand </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7074" y="1311958"/>
            <a:ext cx="3042930" cy="917239"/>
          </a:xfrm>
          <a:prstGeom prst="rect">
            <a:avLst/>
          </a:prstGeom>
        </p:spPr>
      </p:pic>
      <p:pic>
        <p:nvPicPr>
          <p:cNvPr id="15" name="Picture 14"/>
          <p:cNvPicPr/>
          <p:nvPr/>
        </p:nvPicPr>
        <p:blipFill>
          <a:blip r:embed="rId4" cstate="print">
            <a:extLst>
              <a:ext uri="{28A0092B-C50C-407E-A947-70E740481C1C}">
                <a14:useLocalDpi xmlns:a14="http://schemas.microsoft.com/office/drawing/2010/main"/>
              </a:ext>
            </a:extLst>
          </a:blip>
          <a:srcRect/>
          <a:stretch>
            <a:fillRect/>
          </a:stretch>
        </p:blipFill>
        <p:spPr bwMode="auto">
          <a:xfrm>
            <a:off x="5459597" y="1008461"/>
            <a:ext cx="3381253" cy="1827785"/>
          </a:xfrm>
          <a:prstGeom prst="rect">
            <a:avLst/>
          </a:prstGeom>
          <a:noFill/>
          <a:ln>
            <a:noFill/>
          </a:ln>
        </p:spPr>
      </p:pic>
      <p:pic>
        <p:nvPicPr>
          <p:cNvPr id="2" name="Picture 1" descr="Rikas Crays Crevasse.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96354" y="3138343"/>
            <a:ext cx="2615760" cy="1233544"/>
          </a:xfrm>
          <a:prstGeom prst="rect">
            <a:avLst/>
          </a:prstGeom>
        </p:spPr>
      </p:pic>
    </p:spTree>
    <p:extLst>
      <p:ext uri="{BB962C8B-B14F-4D97-AF65-F5344CB8AC3E}">
        <p14:creationId xmlns:p14="http://schemas.microsoft.com/office/powerpoint/2010/main" val="2133137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dissolve">
                                      <p:cBhvr>
                                        <p:cTn id="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p:txBody>
      </p:sp>
      <p:pic>
        <p:nvPicPr>
          <p:cNvPr id="11"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4125803" y="734261"/>
            <a:ext cx="5018197" cy="3956264"/>
          </a:xfrm>
          <a:prstGeom prst="rect">
            <a:avLst/>
          </a:prstGeom>
        </p:spPr>
      </p:pic>
      <p:pic>
        <p:nvPicPr>
          <p:cNvPr id="8"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0" y="2947102"/>
            <a:ext cx="4265004" cy="1815318"/>
          </a:xfrm>
          <a:prstGeom prst="rect">
            <a:avLst/>
          </a:prstGeom>
        </p:spPr>
      </p:pic>
      <p:sp>
        <p:nvSpPr>
          <p:cNvPr id="9" name="Content Placeholder 2"/>
          <p:cNvSpPr txBox="1">
            <a:spLocks/>
          </p:cNvSpPr>
          <p:nvPr/>
        </p:nvSpPr>
        <p:spPr>
          <a:xfrm>
            <a:off x="274213" y="3155305"/>
            <a:ext cx="3692583" cy="1535220"/>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AU" sz="2000" b="1" dirty="0">
                <a:solidFill>
                  <a:srgbClr val="002E6C"/>
                </a:solidFill>
                <a:latin typeface="Arial Narrow"/>
                <a:cs typeface="Arial Narrow"/>
              </a:rPr>
              <a:t>MĀTAKI TĒNEI / WATCH THIS</a:t>
            </a:r>
          </a:p>
          <a:p>
            <a:pPr marL="0" indent="0" algn="ctr">
              <a:spcBef>
                <a:spcPts val="300"/>
              </a:spcBef>
              <a:spcAft>
                <a:spcPts val="300"/>
              </a:spcAft>
              <a:buNone/>
            </a:pPr>
            <a:r>
              <a:rPr lang="x-none" sz="1800" dirty="0">
                <a:latin typeface="Arial"/>
                <a:cs typeface="Arial"/>
              </a:rPr>
              <a:t>Watch this short film [0:42] from Monterey Bay Aquarium about </a:t>
            </a:r>
            <a:r>
              <a:rPr lang="x-none" sz="1800" dirty="0">
                <a:latin typeface="Arial"/>
                <a:cs typeface="Arial"/>
                <a:hlinkClick r:id="rId5"/>
              </a:rPr>
              <a:t>pots or traps</a:t>
            </a:r>
            <a:endParaRPr lang="en-US" sz="1800" dirty="0">
              <a:latin typeface="Arial"/>
              <a:cs typeface="Arial"/>
            </a:endParaRPr>
          </a:p>
        </p:txBody>
      </p:sp>
      <p:sp>
        <p:nvSpPr>
          <p:cNvPr id="10" name="Content Placeholder 2"/>
          <p:cNvSpPr txBox="1">
            <a:spLocks/>
          </p:cNvSpPr>
          <p:nvPr/>
        </p:nvSpPr>
        <p:spPr>
          <a:xfrm>
            <a:off x="4618390" y="1307585"/>
            <a:ext cx="4041091" cy="2914414"/>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ts val="300"/>
              </a:spcBef>
              <a:spcAft>
                <a:spcPts val="300"/>
              </a:spcAft>
              <a:buNone/>
            </a:pPr>
            <a:r>
              <a:rPr lang="en-AU" sz="2000" b="1" dirty="0">
                <a:solidFill>
                  <a:srgbClr val="00B6DE"/>
                </a:solidFill>
                <a:latin typeface="Arial Narrow"/>
                <a:cs typeface="Arial Narrow"/>
              </a:rPr>
              <a:t>HE PĀTAI / CONSIDER THIS</a:t>
            </a:r>
          </a:p>
          <a:p>
            <a:pPr marL="0" indent="0" algn="ctr">
              <a:spcBef>
                <a:spcPts val="300"/>
              </a:spcBef>
              <a:spcAft>
                <a:spcPts val="300"/>
              </a:spcAft>
              <a:buNone/>
            </a:pPr>
            <a:r>
              <a:rPr lang="x-none" sz="1800" dirty="0">
                <a:latin typeface="Arial"/>
                <a:cs typeface="Arial"/>
              </a:rPr>
              <a:t>1. Could this fishing method </a:t>
            </a:r>
            <a:r>
              <a:rPr lang="en-US" sz="1800" dirty="0">
                <a:latin typeface="Arial"/>
                <a:cs typeface="Arial"/>
              </a:rPr>
              <a:t>affect the habitat or seafloor? How?</a:t>
            </a:r>
          </a:p>
          <a:p>
            <a:pPr marL="0" indent="0" algn="ctr">
              <a:spcBef>
                <a:spcPts val="300"/>
              </a:spcBef>
              <a:spcAft>
                <a:spcPts val="300"/>
              </a:spcAft>
              <a:buNone/>
            </a:pPr>
            <a:r>
              <a:rPr lang="en-US" sz="1800" dirty="0">
                <a:latin typeface="Arial"/>
                <a:cs typeface="Arial"/>
              </a:rPr>
              <a:t>2. Could this fishing method impact other [non target] marine creatures? How?</a:t>
            </a:r>
          </a:p>
          <a:p>
            <a:pPr marL="0" indent="0" algn="ctr">
              <a:spcBef>
                <a:spcPts val="300"/>
              </a:spcBef>
              <a:spcAft>
                <a:spcPts val="300"/>
              </a:spcAft>
              <a:buNone/>
            </a:pPr>
            <a:r>
              <a:rPr lang="en-US" sz="1800" dirty="0">
                <a:latin typeface="Arial"/>
                <a:cs typeface="Arial"/>
              </a:rPr>
              <a:t>3. How can any impacts be reduced? </a:t>
            </a:r>
          </a:p>
          <a:p>
            <a:pPr marL="0" indent="0" algn="ctr">
              <a:spcBef>
                <a:spcPts val="300"/>
              </a:spcBef>
              <a:spcAft>
                <a:spcPts val="300"/>
              </a:spcAft>
              <a:buNone/>
            </a:pPr>
            <a:endParaRPr lang="en-US" sz="1800" dirty="0">
              <a:latin typeface="Arial"/>
              <a:cs typeface="Arial"/>
            </a:endParaRPr>
          </a:p>
        </p:txBody>
      </p:sp>
      <p:pic>
        <p:nvPicPr>
          <p:cNvPr id="3" name="Picture 2" descr="Screenshot 2020-06-20 16.19.41.png">
            <a:hlinkClick r:id="rId5"/>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4213" y="1052952"/>
            <a:ext cx="3625045" cy="1966561"/>
          </a:xfrm>
          <a:prstGeom prst="rect">
            <a:avLst/>
          </a:prstGeom>
        </p:spPr>
      </p:pic>
    </p:spTree>
    <p:extLst>
      <p:ext uri="{BB962C8B-B14F-4D97-AF65-F5344CB8AC3E}">
        <p14:creationId xmlns:p14="http://schemas.microsoft.com/office/powerpoint/2010/main" val="25373214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unnus Alalunga Albacore fish illustration-pr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181160" y="3396788"/>
            <a:ext cx="2765747" cy="1171544"/>
          </a:xfrm>
          <a:prstGeom prst="rect">
            <a:avLst/>
          </a:prstGeom>
        </p:spPr>
      </p:pic>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p:txBody>
      </p:sp>
      <p:pic>
        <p:nvPicPr>
          <p:cNvPr id="3" name="Picture 2"/>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10402" y="1101782"/>
            <a:ext cx="4318952" cy="1998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p:cNvSpPr>
            <a:spLocks noGrp="1"/>
          </p:cNvSpPr>
          <p:nvPr>
            <p:ph sz="half" idx="1"/>
          </p:nvPr>
        </p:nvSpPr>
        <p:spPr>
          <a:xfrm>
            <a:off x="226291" y="1050065"/>
            <a:ext cx="3633364" cy="3386333"/>
          </a:xfrm>
        </p:spPr>
        <p:txBody>
          <a:bodyPr>
            <a:noAutofit/>
          </a:bodyPr>
          <a:lstStyle/>
          <a:p>
            <a:pPr marL="0" indent="0">
              <a:spcAft>
                <a:spcPts val="300"/>
              </a:spcAft>
              <a:buNone/>
            </a:pPr>
            <a:r>
              <a:rPr lang="en-AU" sz="2000" b="1" dirty="0">
                <a:solidFill>
                  <a:srgbClr val="00B194"/>
                </a:solidFill>
                <a:latin typeface="Arial Narrow"/>
                <a:cs typeface="Arial Narrow"/>
              </a:rPr>
              <a:t>KŌRERORERO / DISCUSSION</a:t>
            </a:r>
            <a:endParaRPr lang="en-US" sz="2000" b="1" dirty="0">
              <a:solidFill>
                <a:srgbClr val="175EAA"/>
              </a:solidFill>
            </a:endParaRPr>
          </a:p>
          <a:p>
            <a:pPr marL="0" indent="0">
              <a:spcAft>
                <a:spcPts val="300"/>
              </a:spcAft>
              <a:buNone/>
            </a:pPr>
            <a:r>
              <a:rPr lang="en-US" sz="1800" b="1" dirty="0">
                <a:solidFill>
                  <a:srgbClr val="175EAA"/>
                </a:solidFill>
              </a:rPr>
              <a:t>Pole and lines</a:t>
            </a:r>
          </a:p>
          <a:p>
            <a:pPr>
              <a:spcAft>
                <a:spcPts val="300"/>
              </a:spcAft>
            </a:pPr>
            <a:r>
              <a:rPr lang="en-US" sz="1800" dirty="0"/>
              <a:t>Catch large pelagic [</a:t>
            </a:r>
            <a:r>
              <a:rPr lang="en-US" sz="1800" dirty="0" err="1"/>
              <a:t>midwater</a:t>
            </a:r>
            <a:r>
              <a:rPr lang="en-US" sz="1800" dirty="0"/>
              <a:t>] fish one at a time </a:t>
            </a:r>
          </a:p>
          <a:p>
            <a:pPr>
              <a:spcAft>
                <a:spcPts val="300"/>
              </a:spcAft>
            </a:pPr>
            <a:r>
              <a:rPr lang="en-US" sz="1800" dirty="0"/>
              <a:t>Method has very low catch of unwanted marine life</a:t>
            </a:r>
          </a:p>
          <a:p>
            <a:pPr>
              <a:spcAft>
                <a:spcPts val="300"/>
              </a:spcAft>
            </a:pPr>
            <a:r>
              <a:rPr lang="en-US" sz="1800" dirty="0"/>
              <a:t>Are sometimes used to catch albacore tuna in Aotearoa New Zealand waters</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29723" y="1311079"/>
            <a:ext cx="2445409" cy="917239"/>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145101" flipV="1">
            <a:off x="3405842" y="2930619"/>
            <a:ext cx="1081870" cy="932336"/>
          </a:xfrm>
          <a:prstGeom prst="rect">
            <a:avLst/>
          </a:prstGeom>
        </p:spPr>
      </p:pic>
      <p:sp>
        <p:nvSpPr>
          <p:cNvPr id="10" name="Rounded Rectangular Callout 9"/>
          <p:cNvSpPr/>
          <p:nvPr/>
        </p:nvSpPr>
        <p:spPr>
          <a:xfrm>
            <a:off x="6733072" y="1279021"/>
            <a:ext cx="2274554" cy="3410957"/>
          </a:xfrm>
          <a:prstGeom prst="wedgeRoundRectCallout">
            <a:avLst>
              <a:gd name="adj1" fmla="val -83818"/>
              <a:gd name="adj2" fmla="val 27125"/>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dirty="0">
                <a:solidFill>
                  <a:srgbClr val="175EAA"/>
                </a:solidFill>
                <a:latin typeface="MetaPro-Normal"/>
                <a:cs typeface="MetaPro-Normal"/>
              </a:rPr>
              <a:t>Imagine a fish living in the very bottom of the deepest ocean and a pelagic [mid water] fish living in the bright blue open ocean.  Which would have better eyesight and be able to swim faster? </a:t>
            </a:r>
          </a:p>
        </p:txBody>
      </p:sp>
    </p:spTree>
    <p:extLst>
      <p:ext uri="{BB962C8B-B14F-4D97-AF65-F5344CB8AC3E}">
        <p14:creationId xmlns:p14="http://schemas.microsoft.com/office/powerpoint/2010/main" val="19817076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dissolve">
                                      <p:cBhvr>
                                        <p:cTn id="7" dur="500"/>
                                        <p:tgtEl>
                                          <p:spTgt spid="6">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p:txBody>
      </p:sp>
      <p:sp>
        <p:nvSpPr>
          <p:cNvPr id="4" name="Content Placeholder 2"/>
          <p:cNvSpPr>
            <a:spLocks noGrp="1"/>
          </p:cNvSpPr>
          <p:nvPr>
            <p:ph sz="half" idx="1"/>
          </p:nvPr>
        </p:nvSpPr>
        <p:spPr>
          <a:xfrm>
            <a:off x="226293" y="923065"/>
            <a:ext cx="4029224" cy="3645270"/>
          </a:xfrm>
        </p:spPr>
        <p:txBody>
          <a:bodyPr>
            <a:noAutofit/>
          </a:bodyPr>
          <a:lstStyle/>
          <a:p>
            <a:pPr marL="0" indent="0">
              <a:spcAft>
                <a:spcPts val="300"/>
              </a:spcAft>
              <a:buNone/>
            </a:pPr>
            <a:r>
              <a:rPr lang="en-AU" sz="2000" b="1" dirty="0">
                <a:solidFill>
                  <a:srgbClr val="00B194"/>
                </a:solidFill>
                <a:latin typeface="Arial Narrow"/>
                <a:cs typeface="Arial Narrow"/>
              </a:rPr>
              <a:t>KŌRERORERO / DISCUSSION</a:t>
            </a:r>
            <a:endParaRPr lang="en-US" sz="2000" b="1" dirty="0">
              <a:solidFill>
                <a:srgbClr val="175EAA"/>
              </a:solidFill>
            </a:endParaRPr>
          </a:p>
          <a:p>
            <a:pPr marL="0" indent="0">
              <a:spcAft>
                <a:spcPts val="300"/>
              </a:spcAft>
              <a:buNone/>
            </a:pPr>
            <a:r>
              <a:rPr lang="en-US" sz="1800" b="1" dirty="0">
                <a:solidFill>
                  <a:srgbClr val="175EAA"/>
                </a:solidFill>
              </a:rPr>
              <a:t>Gill </a:t>
            </a:r>
            <a:r>
              <a:rPr lang="en-US" sz="1800" b="1" dirty="0">
                <a:solidFill>
                  <a:srgbClr val="005DAA"/>
                </a:solidFill>
              </a:rPr>
              <a:t>nets </a:t>
            </a:r>
          </a:p>
          <a:p>
            <a:pPr>
              <a:spcAft>
                <a:spcPts val="300"/>
              </a:spcAft>
            </a:pPr>
            <a:r>
              <a:rPr lang="en-US" sz="1800" dirty="0"/>
              <a:t>Are a hanging curtain of net that target schooling fish (like sardines)</a:t>
            </a:r>
          </a:p>
          <a:p>
            <a:pPr>
              <a:spcAft>
                <a:spcPts val="300"/>
              </a:spcAft>
            </a:pPr>
            <a:r>
              <a:rPr lang="en-US" sz="1800" dirty="0"/>
              <a:t>Gill nets can float in deep water or set [anchored] to the seafloor</a:t>
            </a:r>
          </a:p>
          <a:p>
            <a:pPr>
              <a:spcAft>
                <a:spcPts val="300"/>
              </a:spcAft>
            </a:pPr>
            <a:r>
              <a:rPr lang="en-US" sz="1800" dirty="0"/>
              <a:t>In Aotearoa New Zealand </a:t>
            </a:r>
            <a:r>
              <a:rPr lang="en-US" sz="1800" dirty="0" err="1"/>
              <a:t>Pātiki</a:t>
            </a:r>
            <a:r>
              <a:rPr lang="en-US" sz="1800" dirty="0"/>
              <a:t> or Yellow Belly Flounder are caught using set gill nets </a:t>
            </a:r>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a:ext>
            </a:extLst>
          </a:blip>
          <a:srcRect b="-6400"/>
          <a:stretch/>
        </p:blipFill>
        <p:spPr>
          <a:xfrm>
            <a:off x="5136486" y="742339"/>
            <a:ext cx="3526909" cy="1621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47300">
            <a:off x="2732203" y="1025376"/>
            <a:ext cx="2327905" cy="917239"/>
          </a:xfrm>
          <a:prstGeom prst="rect">
            <a:avLst/>
          </a:prstGeom>
        </p:spPr>
      </p:pic>
      <p:sp>
        <p:nvSpPr>
          <p:cNvPr id="10" name="Rounded Rectangular Callout 9"/>
          <p:cNvSpPr/>
          <p:nvPr/>
        </p:nvSpPr>
        <p:spPr>
          <a:xfrm>
            <a:off x="6743735" y="2605967"/>
            <a:ext cx="2158964" cy="2049965"/>
          </a:xfrm>
          <a:prstGeom prst="wedgeRoundRectCallout">
            <a:avLst>
              <a:gd name="adj1" fmla="val -58160"/>
              <a:gd name="adj2" fmla="val 1865"/>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300"/>
              </a:spcBef>
              <a:spcAft>
                <a:spcPts val="300"/>
              </a:spcAft>
            </a:pPr>
            <a:r>
              <a:rPr lang="en-US" dirty="0">
                <a:solidFill>
                  <a:srgbClr val="175EAA"/>
                </a:solidFill>
                <a:latin typeface="MetaPro-Normal"/>
                <a:cs typeface="MetaPro-Normal"/>
              </a:rPr>
              <a:t>Look at the body of the flounder. What can you guess about how / where flounder live?</a:t>
            </a:r>
          </a:p>
        </p:txBody>
      </p:sp>
      <p:pic>
        <p:nvPicPr>
          <p:cNvPr id="3" name="Picture 2" descr="noun_Flounder_85444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39801" y="1553041"/>
            <a:ext cx="3785629" cy="3785629"/>
          </a:xfrm>
          <a:prstGeom prst="rect">
            <a:avLst/>
          </a:prstGeom>
        </p:spPr>
      </p:pic>
    </p:spTree>
    <p:extLst>
      <p:ext uri="{BB962C8B-B14F-4D97-AF65-F5344CB8AC3E}">
        <p14:creationId xmlns:p14="http://schemas.microsoft.com/office/powerpoint/2010/main" val="3690322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dissolv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FISHING METHODS</a:t>
            </a:r>
          </a:p>
        </p:txBody>
      </p:sp>
      <p:pic>
        <p:nvPicPr>
          <p:cNvPr id="11"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4125803" y="734261"/>
            <a:ext cx="5018197" cy="3956264"/>
          </a:xfrm>
          <a:prstGeom prst="rect">
            <a:avLst/>
          </a:prstGeom>
        </p:spPr>
      </p:pic>
      <p:pic>
        <p:nvPicPr>
          <p:cNvPr id="8"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0" y="2947102"/>
            <a:ext cx="4265004" cy="1815318"/>
          </a:xfrm>
          <a:prstGeom prst="rect">
            <a:avLst/>
          </a:prstGeom>
        </p:spPr>
      </p:pic>
      <p:sp>
        <p:nvSpPr>
          <p:cNvPr id="9" name="Content Placeholder 2"/>
          <p:cNvSpPr txBox="1">
            <a:spLocks/>
          </p:cNvSpPr>
          <p:nvPr/>
        </p:nvSpPr>
        <p:spPr>
          <a:xfrm>
            <a:off x="274213" y="3155305"/>
            <a:ext cx="3692583" cy="1535220"/>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AU" sz="2000" b="1" dirty="0">
                <a:solidFill>
                  <a:srgbClr val="002E6C"/>
                </a:solidFill>
                <a:latin typeface="Arial Narrow"/>
                <a:cs typeface="Arial Narrow"/>
              </a:rPr>
              <a:t>MĀTAKI TĒNEI / WATCH THIS</a:t>
            </a:r>
          </a:p>
          <a:p>
            <a:pPr marL="0" indent="0" algn="ctr">
              <a:spcBef>
                <a:spcPts val="300"/>
              </a:spcBef>
              <a:spcAft>
                <a:spcPts val="300"/>
              </a:spcAft>
              <a:buNone/>
            </a:pPr>
            <a:r>
              <a:rPr lang="x-none" sz="1800" dirty="0">
                <a:latin typeface="Arial"/>
                <a:cs typeface="Arial"/>
              </a:rPr>
              <a:t>Watch this short film [0:56] from Monterey Bay Aquarium about </a:t>
            </a:r>
            <a:r>
              <a:rPr lang="x-none" sz="1800" dirty="0">
                <a:latin typeface="Arial"/>
                <a:cs typeface="Arial"/>
                <a:hlinkClick r:id="rId5"/>
              </a:rPr>
              <a:t>gill netting</a:t>
            </a:r>
            <a:endParaRPr lang="en-US" sz="1800" dirty="0">
              <a:latin typeface="Arial"/>
              <a:cs typeface="Arial"/>
            </a:endParaRPr>
          </a:p>
        </p:txBody>
      </p:sp>
      <p:pic>
        <p:nvPicPr>
          <p:cNvPr id="2" name="Picture 1" descr="Screenshot 2020-06-15 20.39.28.png">
            <a:hlinkClick r:id="rId5"/>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2316" y="1171351"/>
            <a:ext cx="3554480" cy="1911465"/>
          </a:xfrm>
          <a:prstGeom prst="rect">
            <a:avLst/>
          </a:prstGeom>
        </p:spPr>
      </p:pic>
      <p:sp>
        <p:nvSpPr>
          <p:cNvPr id="10" name="Content Placeholder 2"/>
          <p:cNvSpPr txBox="1">
            <a:spLocks/>
          </p:cNvSpPr>
          <p:nvPr/>
        </p:nvSpPr>
        <p:spPr>
          <a:xfrm>
            <a:off x="4618390" y="1307585"/>
            <a:ext cx="4041091" cy="2914414"/>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ts val="300"/>
              </a:spcBef>
              <a:spcAft>
                <a:spcPts val="300"/>
              </a:spcAft>
              <a:buNone/>
            </a:pPr>
            <a:r>
              <a:rPr lang="en-AU" sz="2000" b="1" dirty="0">
                <a:solidFill>
                  <a:srgbClr val="00B6DE"/>
                </a:solidFill>
                <a:latin typeface="Arial Narrow"/>
                <a:cs typeface="Arial Narrow"/>
              </a:rPr>
              <a:t>HE PĀTAI / CONSIDER THIS</a:t>
            </a:r>
          </a:p>
          <a:p>
            <a:pPr marL="0" indent="0" algn="ctr">
              <a:spcBef>
                <a:spcPts val="300"/>
              </a:spcBef>
              <a:spcAft>
                <a:spcPts val="300"/>
              </a:spcAft>
              <a:buNone/>
            </a:pPr>
            <a:r>
              <a:rPr lang="x-none" sz="1800" dirty="0">
                <a:latin typeface="Arial"/>
                <a:cs typeface="Arial"/>
              </a:rPr>
              <a:t>1. Could this fishing method </a:t>
            </a:r>
            <a:r>
              <a:rPr lang="en-US" sz="1800" dirty="0">
                <a:latin typeface="Arial"/>
                <a:cs typeface="Arial"/>
              </a:rPr>
              <a:t>affect the seafloor? How?</a:t>
            </a:r>
          </a:p>
          <a:p>
            <a:pPr marL="0" indent="0" algn="ctr">
              <a:spcBef>
                <a:spcPts val="300"/>
              </a:spcBef>
              <a:spcAft>
                <a:spcPts val="300"/>
              </a:spcAft>
              <a:buNone/>
            </a:pPr>
            <a:r>
              <a:rPr lang="en-US" sz="1800" dirty="0">
                <a:latin typeface="Arial"/>
                <a:cs typeface="Arial"/>
              </a:rPr>
              <a:t>2. Could this fishing method impact other [non target] fish and marine creatures? How?</a:t>
            </a:r>
          </a:p>
          <a:p>
            <a:pPr marL="0" indent="0" algn="ctr">
              <a:spcBef>
                <a:spcPts val="300"/>
              </a:spcBef>
              <a:spcAft>
                <a:spcPts val="300"/>
              </a:spcAft>
              <a:buNone/>
            </a:pPr>
            <a:r>
              <a:rPr lang="en-US" sz="1800" dirty="0">
                <a:latin typeface="Arial"/>
                <a:cs typeface="Arial"/>
              </a:rPr>
              <a:t>3. How can these impacts be reduced? </a:t>
            </a:r>
          </a:p>
          <a:p>
            <a:pPr marL="0" indent="0" algn="ctr">
              <a:spcBef>
                <a:spcPts val="300"/>
              </a:spcBef>
              <a:spcAft>
                <a:spcPts val="300"/>
              </a:spcAft>
              <a:buNone/>
            </a:pPr>
            <a:endParaRPr lang="en-US" sz="1800" dirty="0">
              <a:latin typeface="Arial"/>
              <a:cs typeface="Arial"/>
            </a:endParaRPr>
          </a:p>
        </p:txBody>
      </p:sp>
    </p:spTree>
    <p:extLst>
      <p:ext uri="{BB962C8B-B14F-4D97-AF65-F5344CB8AC3E}">
        <p14:creationId xmlns:p14="http://schemas.microsoft.com/office/powerpoint/2010/main" val="24374215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107107" y="658001"/>
            <a:ext cx="3608006" cy="4141465"/>
          </a:xfrm>
          <a:prstGeom prst="rect">
            <a:avLst/>
          </a:prstGeom>
        </p:spPr>
      </p:pic>
      <p:sp>
        <p:nvSpPr>
          <p:cNvPr id="2" name="Content Placeholder 1"/>
          <p:cNvSpPr>
            <a:spLocks noGrp="1"/>
          </p:cNvSpPr>
          <p:nvPr>
            <p:ph sz="half" idx="1"/>
          </p:nvPr>
        </p:nvSpPr>
        <p:spPr>
          <a:xfrm>
            <a:off x="457200" y="1195403"/>
            <a:ext cx="2992830" cy="3240209"/>
          </a:xfrm>
        </p:spPr>
        <p:txBody>
          <a:bodyPr>
            <a:normAutofit fontScale="92500" lnSpcReduction="10000"/>
          </a:bodyPr>
          <a:lstStyle/>
          <a:p>
            <a:pPr marL="0" indent="0">
              <a:buNone/>
            </a:pPr>
            <a:r>
              <a:rPr lang="en-US" b="1" dirty="0">
                <a:solidFill>
                  <a:srgbClr val="005DAA"/>
                </a:solidFill>
                <a:latin typeface="Arial Narrow"/>
                <a:cs typeface="Arial Narrow"/>
              </a:rPr>
              <a:t>MAHI / ACTIVITY</a:t>
            </a:r>
          </a:p>
          <a:p>
            <a:pPr marL="0" indent="0">
              <a:buNone/>
            </a:pPr>
            <a:r>
              <a:rPr lang="x-none" sz="1900"/>
              <a:t>Use </a:t>
            </a:r>
            <a:r>
              <a:rPr lang="x-none" sz="1900">
                <a:solidFill>
                  <a:srgbClr val="005DAA"/>
                </a:solidFill>
              </a:rPr>
              <a:t>Fishing </a:t>
            </a:r>
            <a:r>
              <a:rPr lang="x-none" sz="1900" dirty="0">
                <a:solidFill>
                  <a:srgbClr val="005DAA"/>
                </a:solidFill>
              </a:rPr>
              <a:t>Method Cards</a:t>
            </a:r>
            <a:r>
              <a:rPr lang="x-none" sz="1900" dirty="0"/>
              <a:t> [see </a:t>
            </a:r>
            <a:r>
              <a:rPr lang="x-none" sz="1900" dirty="0">
                <a:solidFill>
                  <a:srgbClr val="005DAA"/>
                </a:solidFill>
              </a:rPr>
              <a:t>T</a:t>
            </a:r>
            <a:r>
              <a:rPr lang="en-US" sz="1900" dirty="0">
                <a:solidFill>
                  <a:srgbClr val="005DAA"/>
                </a:solidFill>
              </a:rPr>
              <a:t>e</a:t>
            </a:r>
            <a:r>
              <a:rPr lang="x-none" sz="1900" dirty="0">
                <a:solidFill>
                  <a:srgbClr val="005DAA"/>
                </a:solidFill>
              </a:rPr>
              <a:t>acher Outline</a:t>
            </a:r>
            <a:r>
              <a:rPr lang="x-none" sz="1900" dirty="0"/>
              <a:t>] to test your knowledge and match: </a:t>
            </a:r>
          </a:p>
          <a:p>
            <a:r>
              <a:rPr lang="x-none" sz="1900" dirty="0"/>
              <a:t>T</a:t>
            </a:r>
            <a:r>
              <a:rPr lang="en-US" sz="1900" dirty="0"/>
              <a:t>he </a:t>
            </a:r>
            <a:r>
              <a:rPr lang="x-none" sz="1900" dirty="0"/>
              <a:t>method description </a:t>
            </a:r>
          </a:p>
          <a:p>
            <a:r>
              <a:rPr lang="en-US" sz="1900" dirty="0"/>
              <a:t>W</a:t>
            </a:r>
            <a:r>
              <a:rPr lang="x-none" sz="1900" dirty="0"/>
              <a:t>ith the correct method picture</a:t>
            </a:r>
          </a:p>
          <a:p>
            <a:r>
              <a:rPr lang="x-none" sz="1900" dirty="0"/>
              <a:t>And most relevant species / habitat card!</a:t>
            </a:r>
            <a:endParaRPr lang="en-US" sz="1900" dirty="0"/>
          </a:p>
          <a:p>
            <a:pPr marL="0" indent="0">
              <a:buNone/>
            </a:pPr>
            <a:endParaRPr lang="en-US" b="1" dirty="0">
              <a:solidFill>
                <a:srgbClr val="005DAA"/>
              </a:solidFill>
              <a:latin typeface="Arial Narrow"/>
              <a:cs typeface="Arial Narrow"/>
            </a:endParaRPr>
          </a:p>
          <a:p>
            <a:endParaRPr lang="en-US" dirty="0"/>
          </a:p>
        </p:txBody>
      </p:sp>
      <p:sp>
        <p:nvSpPr>
          <p:cNvPr id="4" name="Title 3"/>
          <p:cNvSpPr>
            <a:spLocks noGrp="1"/>
          </p:cNvSpPr>
          <p:nvPr>
            <p:ph type="title"/>
          </p:nvPr>
        </p:nvSpPr>
        <p:spPr>
          <a:xfrm>
            <a:off x="107107" y="93911"/>
            <a:ext cx="8579693" cy="758428"/>
          </a:xfrm>
        </p:spPr>
        <p:txBody>
          <a:bodyPr>
            <a:normAutofit/>
          </a:bodyPr>
          <a:lstStyle/>
          <a:p>
            <a:r>
              <a:rPr lang="en-US" sz="3600" dirty="0"/>
              <a:t>FISHING METHODS</a:t>
            </a:r>
            <a:endParaRPr lang="en-US" dirty="0"/>
          </a:p>
        </p:txBody>
      </p:sp>
      <p:pic>
        <p:nvPicPr>
          <p:cNvPr id="7" name="Picture 6" descr="Screen Shot 2020-09-02 at 10.02.47 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793596">
            <a:off x="3778435" y="2241100"/>
            <a:ext cx="4278257" cy="1985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Screen Shot 2020-09-02 at 10.03.04 A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61891" y="2331278"/>
            <a:ext cx="1385438" cy="2358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Screen Shot 2020-09-02 at 10.03.18 A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69015" y="319209"/>
            <a:ext cx="1441391" cy="2327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9578853">
            <a:off x="3039377" y="1837567"/>
            <a:ext cx="3145961" cy="917239"/>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232289">
            <a:off x="1539413" y="3183427"/>
            <a:ext cx="3019425" cy="917239"/>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37708" y="3882227"/>
            <a:ext cx="5289413" cy="917239"/>
          </a:xfrm>
          <a:prstGeom prst="rect">
            <a:avLst/>
          </a:prstGeom>
        </p:spPr>
      </p:pic>
    </p:spTree>
    <p:extLst>
      <p:ext uri="{BB962C8B-B14F-4D97-AF65-F5344CB8AC3E}">
        <p14:creationId xmlns:p14="http://schemas.microsoft.com/office/powerpoint/2010/main" val="354296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additive="base">
                                        <p:cTn id="3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624" y="2245804"/>
            <a:ext cx="5509080" cy="2496750"/>
          </a:xfrm>
          <a:prstGeom prst="rect">
            <a:avLst/>
          </a:prstGeom>
        </p:spPr>
      </p:pic>
      <p:sp>
        <p:nvSpPr>
          <p:cNvPr id="3" name="Content Placeholder 2"/>
          <p:cNvSpPr>
            <a:spLocks noGrp="1"/>
          </p:cNvSpPr>
          <p:nvPr>
            <p:ph idx="1"/>
          </p:nvPr>
        </p:nvSpPr>
        <p:spPr>
          <a:xfrm>
            <a:off x="197846" y="957612"/>
            <a:ext cx="4916241" cy="3685990"/>
          </a:xfrm>
        </p:spPr>
        <p:txBody>
          <a:bodyPr>
            <a:normAutofit fontScale="77500" lnSpcReduction="20000"/>
          </a:bodyPr>
          <a:lstStyle/>
          <a:p>
            <a:pPr marL="0" indent="0">
              <a:spcBef>
                <a:spcPts val="600"/>
              </a:spcBef>
              <a:buNone/>
            </a:pPr>
            <a:r>
              <a:rPr lang="en-AU" sz="2900" b="1" dirty="0">
                <a:solidFill>
                  <a:srgbClr val="00B194"/>
                </a:solidFill>
                <a:latin typeface="Arial Narrow"/>
                <a:cs typeface="Arial Narrow"/>
              </a:rPr>
              <a:t>KŌRERORERO / DISCUSSION</a:t>
            </a:r>
            <a:endParaRPr lang="en-AU" sz="2900" b="1" dirty="0">
              <a:solidFill>
                <a:srgbClr val="175EAA"/>
              </a:solidFill>
              <a:latin typeface="Arial Narrow"/>
              <a:cs typeface="Arial Narrow"/>
            </a:endParaRPr>
          </a:p>
          <a:p>
            <a:pPr marL="0" indent="0">
              <a:spcBef>
                <a:spcPts val="600"/>
              </a:spcBef>
              <a:spcAft>
                <a:spcPts val="600"/>
              </a:spcAft>
              <a:buNone/>
            </a:pPr>
            <a:r>
              <a:rPr lang="en-US" sz="2300" dirty="0"/>
              <a:t>Two important ways that fishing can affect the marine environment are:</a:t>
            </a:r>
          </a:p>
          <a:p>
            <a:pPr>
              <a:spcBef>
                <a:spcPts val="300"/>
              </a:spcBef>
              <a:spcAft>
                <a:spcPts val="300"/>
              </a:spcAft>
              <a:buAutoNum type="arabicParenBoth"/>
            </a:pPr>
            <a:r>
              <a:rPr lang="en-US" sz="2300" dirty="0"/>
              <a:t> Habitat damage </a:t>
            </a:r>
          </a:p>
          <a:p>
            <a:pPr>
              <a:spcBef>
                <a:spcPts val="300"/>
              </a:spcBef>
              <a:spcAft>
                <a:spcPts val="300"/>
              </a:spcAft>
              <a:buAutoNum type="arabicParenBoth"/>
            </a:pPr>
            <a:r>
              <a:rPr lang="en-US" sz="2300" dirty="0"/>
              <a:t> Bycatch</a:t>
            </a:r>
          </a:p>
          <a:p>
            <a:pPr>
              <a:spcBef>
                <a:spcPts val="300"/>
              </a:spcBef>
              <a:spcAft>
                <a:spcPts val="300"/>
              </a:spcAft>
              <a:buAutoNum type="arabicParenBoth"/>
            </a:pPr>
            <a:endParaRPr lang="en-US" sz="1400" dirty="0"/>
          </a:p>
          <a:p>
            <a:pPr marL="0" indent="0">
              <a:spcBef>
                <a:spcPts val="300"/>
              </a:spcBef>
              <a:buNone/>
            </a:pPr>
            <a:r>
              <a:rPr lang="en-AU" sz="2900" b="1" dirty="0">
                <a:solidFill>
                  <a:srgbClr val="00B6DE"/>
                </a:solidFill>
                <a:latin typeface="Arial Narrow"/>
                <a:cs typeface="Arial Narrow"/>
              </a:rPr>
              <a:t>HE PĀTAI / CONSIDER THIS</a:t>
            </a:r>
          </a:p>
          <a:p>
            <a:pPr marL="0" indent="0">
              <a:lnSpc>
                <a:spcPct val="132000"/>
              </a:lnSpc>
              <a:spcBef>
                <a:spcPts val="300"/>
              </a:spcBef>
              <a:spcAft>
                <a:spcPts val="300"/>
              </a:spcAft>
              <a:buNone/>
            </a:pPr>
            <a:r>
              <a:rPr lang="x-none" sz="2300" dirty="0"/>
              <a:t>Consider with a partner: (1) Have you ever caught an animal by mistake? (2) Or hurt the home of an animal?  (3) What happened and how did you feel?</a:t>
            </a:r>
            <a:endParaRPr lang="en-US" sz="2300" dirty="0"/>
          </a:p>
          <a:p>
            <a:pPr>
              <a:spcBef>
                <a:spcPts val="600"/>
              </a:spcBef>
              <a:spcAft>
                <a:spcPts val="600"/>
              </a:spcAft>
              <a:buAutoNum type="arabicParenBoth"/>
            </a:pPr>
            <a:endParaRPr lang="en-US" sz="2200" dirty="0"/>
          </a:p>
        </p:txBody>
      </p:sp>
      <p:sp>
        <p:nvSpPr>
          <p:cNvPr id="4" name="Title 1"/>
          <p:cNvSpPr txBox="1">
            <a:spLocks/>
          </p:cNvSpPr>
          <p:nvPr/>
        </p:nvSpPr>
        <p:spPr>
          <a:xfrm>
            <a:off x="197846" y="93911"/>
            <a:ext cx="8843688" cy="758428"/>
          </a:xfrm>
          <a:prstGeom prst="rect">
            <a:avLst/>
          </a:prstGeom>
        </p:spPr>
        <p:txBody>
          <a:bodyPr vert="horz" lIns="91440" tIns="45720" rIns="91440" bIns="45720" rtlCol="0" anchor="ctr">
            <a:normAutofit fontScale="90000" lnSpcReduction="10000"/>
          </a:bodyPr>
          <a:lstStyle>
            <a:lvl1pPr algn="l" defTabSz="457200" rtl="0" eaLnBrk="1" latinLnBrk="0" hangingPunct="1">
              <a:spcBef>
                <a:spcPct val="0"/>
              </a:spcBef>
              <a:buNone/>
              <a:defRPr sz="3300" kern="1200">
                <a:solidFill>
                  <a:schemeClr val="bg1"/>
                </a:solidFill>
                <a:latin typeface="Arial Narrow"/>
                <a:ea typeface="+mj-ea"/>
                <a:cs typeface="Arial Narrow"/>
              </a:defRPr>
            </a:lvl1pPr>
          </a:lstStyle>
          <a:p>
            <a:r>
              <a:rPr lang="en-AU" dirty="0"/>
              <a:t>ENVIRONMENTAL IMPACTS OF FISHING (PRINCIPLE 2)</a:t>
            </a:r>
            <a:br>
              <a:rPr lang="en-AU" dirty="0"/>
            </a:br>
            <a:r>
              <a:rPr lang="en-AU" sz="2000" dirty="0"/>
              <a:t>Focus Question: </a:t>
            </a:r>
            <a:r>
              <a:rPr lang="x-none" sz="2000" dirty="0"/>
              <a:t>How does fishing impact habitat and non target species? </a:t>
            </a:r>
            <a:endParaRPr lang="en-AU" sz="2000" dirty="0"/>
          </a:p>
        </p:txBody>
      </p:sp>
      <p:pic>
        <p:nvPicPr>
          <p:cNvPr id="11" name="Picture 10"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85481" y="627337"/>
            <a:ext cx="4131877" cy="4210872"/>
          </a:xfrm>
          <a:prstGeom prst="rect">
            <a:avLst/>
          </a:prstGeom>
        </p:spPr>
      </p:pic>
      <p:sp>
        <p:nvSpPr>
          <p:cNvPr id="12" name="Content Placeholder 2"/>
          <p:cNvSpPr txBox="1">
            <a:spLocks/>
          </p:cNvSpPr>
          <p:nvPr/>
        </p:nvSpPr>
        <p:spPr>
          <a:xfrm>
            <a:off x="5114087" y="1235819"/>
            <a:ext cx="3703569" cy="1315914"/>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AU" sz="2200" b="1" dirty="0">
                <a:solidFill>
                  <a:srgbClr val="002E6C"/>
                </a:solidFill>
                <a:latin typeface="Arial Narrow"/>
                <a:cs typeface="Arial Narrow"/>
              </a:rPr>
              <a:t>MĀTAKI TĒNEI / WATCH THIS</a:t>
            </a:r>
          </a:p>
          <a:p>
            <a:pPr marL="0" indent="0" algn="ctr">
              <a:buFont typeface="Arial"/>
              <a:buNone/>
            </a:pPr>
            <a:r>
              <a:rPr lang="en-AU" sz="2000" dirty="0"/>
              <a:t>Short video [2:11] on </a:t>
            </a:r>
            <a:r>
              <a:rPr lang="en-AU" sz="2000" dirty="0">
                <a:hlinkClick r:id="rId4"/>
              </a:rPr>
              <a:t>marine habitat and species protection </a:t>
            </a:r>
            <a:r>
              <a:rPr lang="en-AU" sz="2000" dirty="0"/>
              <a:t>(Principle Two) </a:t>
            </a:r>
          </a:p>
          <a:p>
            <a:pPr marL="0" indent="0">
              <a:buFont typeface="Arial"/>
              <a:buNone/>
            </a:pPr>
            <a:endParaRPr lang="en-AU" sz="600" dirty="0"/>
          </a:p>
        </p:txBody>
      </p:sp>
      <p:pic>
        <p:nvPicPr>
          <p:cNvPr id="13" name="Picture 12" descr="Screenshot 2020-06-05 12.39.24.png">
            <a:hlinkClick r:id="rId4"/>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40432" y="2551733"/>
            <a:ext cx="3301400" cy="1631734"/>
          </a:xfrm>
          <a:prstGeom prst="rect">
            <a:avLst/>
          </a:prstGeom>
        </p:spPr>
      </p:pic>
    </p:spTree>
    <p:extLst>
      <p:ext uri="{BB962C8B-B14F-4D97-AF65-F5344CB8AC3E}">
        <p14:creationId xmlns:p14="http://schemas.microsoft.com/office/powerpoint/2010/main" val="372198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dissolve">
                                      <p:cBhvr>
                                        <p:cTn id="21" dur="500"/>
                                        <p:tgtEl>
                                          <p:spTgt spid="12">
                                            <p:txEl>
                                              <p:pRg st="0" end="0"/>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dissolve">
                                      <p:cBhvr>
                                        <p:cTn id="24" dur="500"/>
                                        <p:tgtEl>
                                          <p:spTgt spid="12">
                                            <p:txEl>
                                              <p:pRg st="1" end="1"/>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dissolv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715" y="1071330"/>
            <a:ext cx="4283277" cy="3621305"/>
          </a:xfrm>
        </p:spPr>
        <p:txBody>
          <a:bodyPr>
            <a:normAutofit/>
          </a:bodyPr>
          <a:lstStyle/>
          <a:p>
            <a:pPr marL="0" indent="0">
              <a:spcBef>
                <a:spcPts val="600"/>
              </a:spcBef>
              <a:spcAft>
                <a:spcPts val="600"/>
              </a:spcAft>
              <a:buNone/>
            </a:pPr>
            <a:r>
              <a:rPr lang="en-AU" sz="1800" b="1" dirty="0">
                <a:solidFill>
                  <a:srgbClr val="00B194"/>
                </a:solidFill>
                <a:latin typeface="Arial Narrow"/>
                <a:cs typeface="Arial Narrow"/>
              </a:rPr>
              <a:t>KŌRERORERO / DISCUSSION</a:t>
            </a:r>
            <a:endParaRPr lang="en-AU" sz="1800" b="1" dirty="0">
              <a:solidFill>
                <a:srgbClr val="175EAA"/>
              </a:solidFill>
              <a:latin typeface="Arial Narrow"/>
              <a:cs typeface="Arial Narrow"/>
            </a:endParaRPr>
          </a:p>
          <a:p>
            <a:pPr marL="0" indent="0">
              <a:spcBef>
                <a:spcPts val="600"/>
              </a:spcBef>
              <a:spcAft>
                <a:spcPts val="600"/>
              </a:spcAft>
              <a:buNone/>
            </a:pPr>
            <a:r>
              <a:rPr lang="en-US" sz="1800" dirty="0">
                <a:solidFill>
                  <a:srgbClr val="005DAA"/>
                </a:solidFill>
              </a:rPr>
              <a:t>(1) Habitat damage </a:t>
            </a:r>
            <a:r>
              <a:rPr lang="en-US" sz="1800" dirty="0"/>
              <a:t>happens when fishing gear damages the seafloor</a:t>
            </a:r>
          </a:p>
          <a:p>
            <a:pPr>
              <a:spcBef>
                <a:spcPts val="600"/>
              </a:spcBef>
              <a:spcAft>
                <a:spcPts val="600"/>
              </a:spcAft>
            </a:pPr>
            <a:r>
              <a:rPr lang="en-US" sz="1800" dirty="0"/>
              <a:t>Fishing gear can damage delicate seafloor habitats where there are endangered or slow-growing creatures such as sea pens and sponges grow</a:t>
            </a:r>
          </a:p>
        </p:txBody>
      </p:sp>
      <p:sp>
        <p:nvSpPr>
          <p:cNvPr id="4" name="Title 1"/>
          <p:cNvSpPr txBox="1">
            <a:spLocks/>
          </p:cNvSpPr>
          <p:nvPr/>
        </p:nvSpPr>
        <p:spPr>
          <a:xfrm>
            <a:off x="254714" y="93911"/>
            <a:ext cx="8786819" cy="758428"/>
          </a:xfrm>
          <a:prstGeom prst="rect">
            <a:avLst/>
          </a:prstGeom>
        </p:spPr>
        <p:txBody>
          <a:bodyPr vert="horz" lIns="91440" tIns="45720" rIns="91440" bIns="45720" rtlCol="0" anchor="ctr">
            <a:normAutofit fontScale="90000"/>
          </a:bodyPr>
          <a:lstStyle>
            <a:lvl1pPr algn="l" defTabSz="457200" rtl="0" eaLnBrk="1" latinLnBrk="0" hangingPunct="1">
              <a:spcBef>
                <a:spcPct val="0"/>
              </a:spcBef>
              <a:buNone/>
              <a:defRPr sz="3300" kern="1200">
                <a:solidFill>
                  <a:schemeClr val="bg1"/>
                </a:solidFill>
                <a:latin typeface="Arial Narrow"/>
                <a:ea typeface="+mj-ea"/>
                <a:cs typeface="Arial Narrow"/>
              </a:defRPr>
            </a:lvl1pPr>
          </a:lstStyle>
          <a:p>
            <a:r>
              <a:rPr lang="en-AU" dirty="0"/>
              <a:t>ENVIRONMENTAL IMPACTS OF FISHING (PRINCIPLE 2)</a:t>
            </a:r>
            <a:endParaRPr lang="en-AU" sz="2000" dirty="0"/>
          </a:p>
        </p:txBody>
      </p:sp>
      <p:pic>
        <p:nvPicPr>
          <p:cNvPr id="7" name="Picture 6" descr="RS10026_iStock-seapen-naturediver-scr.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28570" y="1211982"/>
            <a:ext cx="3312963" cy="2483946"/>
          </a:xfrm>
          <a:prstGeom prst="rect">
            <a:avLst/>
          </a:prstGeom>
        </p:spPr>
      </p:pic>
      <p:sp>
        <p:nvSpPr>
          <p:cNvPr id="8" name="TextBox 7"/>
          <p:cNvSpPr txBox="1"/>
          <p:nvPr/>
        </p:nvSpPr>
        <p:spPr>
          <a:xfrm>
            <a:off x="6937972" y="3695928"/>
            <a:ext cx="923713" cy="369332"/>
          </a:xfrm>
          <a:prstGeom prst="rect">
            <a:avLst/>
          </a:prstGeom>
          <a:noFill/>
        </p:spPr>
        <p:txBody>
          <a:bodyPr wrap="none" rtlCol="0">
            <a:spAutoFit/>
          </a:bodyPr>
          <a:lstStyle/>
          <a:p>
            <a:r>
              <a:rPr lang="en-US" dirty="0"/>
              <a:t>Sea Pen</a:t>
            </a:r>
          </a:p>
        </p:txBody>
      </p:sp>
      <p:sp>
        <p:nvSpPr>
          <p:cNvPr id="9" name="Rounded Rectangular Callout 8"/>
          <p:cNvSpPr/>
          <p:nvPr/>
        </p:nvSpPr>
        <p:spPr>
          <a:xfrm>
            <a:off x="4395957" y="3165520"/>
            <a:ext cx="1463918" cy="1060816"/>
          </a:xfrm>
          <a:prstGeom prst="wedgeRoundRectCallout">
            <a:avLst>
              <a:gd name="adj1" fmla="val -97012"/>
              <a:gd name="adj2" fmla="val 38760"/>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300"/>
              </a:spcBef>
              <a:spcAft>
                <a:spcPts val="300"/>
              </a:spcAft>
            </a:pPr>
            <a:r>
              <a:rPr lang="en-US" dirty="0">
                <a:solidFill>
                  <a:srgbClr val="175EAA"/>
                </a:solidFill>
                <a:latin typeface="MetaPro-Normal"/>
                <a:cs typeface="MetaPro-Normal"/>
              </a:rPr>
              <a:t>Is a sea pen an animal or a plant?</a:t>
            </a:r>
          </a:p>
        </p:txBody>
      </p:sp>
      <p:pic>
        <p:nvPicPr>
          <p:cNvPr id="10" name="Picture 9" descr="Blue_Fishes.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77108" y="3492492"/>
            <a:ext cx="2095500" cy="956005"/>
          </a:xfrm>
          <a:prstGeom prst="rect">
            <a:avLst/>
          </a:prstGeom>
        </p:spPr>
      </p:pic>
    </p:spTree>
    <p:extLst>
      <p:ext uri="{BB962C8B-B14F-4D97-AF65-F5344CB8AC3E}">
        <p14:creationId xmlns:p14="http://schemas.microsoft.com/office/powerpoint/2010/main" val="170505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extLst>
              <a:ext uri="{28A0092B-C50C-407E-A947-70E740481C1C}">
                <a14:useLocalDpi xmlns:a14="http://schemas.microsoft.com/office/drawing/2010/main"/>
              </a:ext>
            </a:extLst>
          </a:blip>
          <a:srcRect/>
          <a:stretch>
            <a:fillRect/>
          </a:stretch>
        </p:blipFill>
        <p:spPr bwMode="auto">
          <a:xfrm>
            <a:off x="5035906" y="976565"/>
            <a:ext cx="3831668" cy="3766811"/>
          </a:xfrm>
          <a:prstGeom prst="rect">
            <a:avLst/>
          </a:prstGeom>
          <a:noFill/>
          <a:ln>
            <a:noFill/>
          </a:ln>
        </p:spPr>
      </p:pic>
      <p:sp>
        <p:nvSpPr>
          <p:cNvPr id="3" name="Content Placeholder 2"/>
          <p:cNvSpPr>
            <a:spLocks noGrp="1"/>
          </p:cNvSpPr>
          <p:nvPr>
            <p:ph idx="1"/>
          </p:nvPr>
        </p:nvSpPr>
        <p:spPr>
          <a:xfrm>
            <a:off x="132693" y="976565"/>
            <a:ext cx="5122589" cy="3823738"/>
          </a:xfrm>
        </p:spPr>
        <p:txBody>
          <a:bodyPr>
            <a:normAutofit lnSpcReduction="10000"/>
          </a:bodyPr>
          <a:lstStyle/>
          <a:p>
            <a:pPr marL="0" indent="0">
              <a:spcBef>
                <a:spcPts val="600"/>
              </a:spcBef>
              <a:spcAft>
                <a:spcPts val="600"/>
              </a:spcAft>
              <a:buNone/>
            </a:pPr>
            <a:r>
              <a:rPr lang="en-AU" sz="1800" b="1" dirty="0">
                <a:solidFill>
                  <a:srgbClr val="00B194"/>
                </a:solidFill>
                <a:latin typeface="Arial Narrow"/>
                <a:cs typeface="Arial Narrow"/>
              </a:rPr>
              <a:t>KŌRERORERO / DISCUSSION</a:t>
            </a:r>
            <a:endParaRPr lang="en-AU" sz="1800" b="1" dirty="0">
              <a:solidFill>
                <a:srgbClr val="175EAA"/>
              </a:solidFill>
              <a:latin typeface="Arial Narrow"/>
              <a:cs typeface="Arial Narrow"/>
            </a:endParaRPr>
          </a:p>
          <a:p>
            <a:pPr marL="0" indent="0">
              <a:spcBef>
                <a:spcPts val="600"/>
              </a:spcBef>
              <a:spcAft>
                <a:spcPts val="600"/>
              </a:spcAft>
              <a:buNone/>
            </a:pPr>
            <a:r>
              <a:rPr lang="en-US" sz="1800" dirty="0">
                <a:solidFill>
                  <a:srgbClr val="005DAA"/>
                </a:solidFill>
              </a:rPr>
              <a:t>(2) Bycatch (or unwanted catch) </a:t>
            </a:r>
            <a:r>
              <a:rPr lang="en-US" sz="1800" dirty="0"/>
              <a:t>happens when fish or other marine species are caught by accident while trying to catch another type of fish</a:t>
            </a:r>
          </a:p>
          <a:p>
            <a:pPr>
              <a:spcBef>
                <a:spcPts val="600"/>
              </a:spcBef>
              <a:spcAft>
                <a:spcPts val="600"/>
              </a:spcAft>
            </a:pPr>
            <a:r>
              <a:rPr lang="en-US" sz="1800" dirty="0"/>
              <a:t>Marine life caught as bycatch can include: </a:t>
            </a:r>
          </a:p>
          <a:p>
            <a:pPr lvl="1">
              <a:spcBef>
                <a:spcPts val="600"/>
              </a:spcBef>
              <a:spcAft>
                <a:spcPts val="600"/>
              </a:spcAft>
            </a:pPr>
            <a:r>
              <a:rPr lang="en-US" sz="1400" dirty="0"/>
              <a:t>Whales and dolphins</a:t>
            </a:r>
          </a:p>
          <a:p>
            <a:pPr lvl="1">
              <a:spcBef>
                <a:spcPts val="600"/>
              </a:spcBef>
              <a:spcAft>
                <a:spcPts val="600"/>
              </a:spcAft>
            </a:pPr>
            <a:r>
              <a:rPr lang="en-US" sz="1400" dirty="0"/>
              <a:t>Seals and sea lions</a:t>
            </a:r>
          </a:p>
          <a:p>
            <a:pPr lvl="1">
              <a:spcBef>
                <a:spcPts val="600"/>
              </a:spcBef>
              <a:spcAft>
                <a:spcPts val="600"/>
              </a:spcAft>
            </a:pPr>
            <a:r>
              <a:rPr lang="en-US" sz="1400" dirty="0"/>
              <a:t>Seabirds (like </a:t>
            </a:r>
            <a:r>
              <a:rPr lang="en-US" sz="1400" dirty="0" err="1"/>
              <a:t>Tāiko</a:t>
            </a:r>
            <a:r>
              <a:rPr lang="en-US" sz="1400" dirty="0"/>
              <a:t>, the Black Petrel))</a:t>
            </a:r>
          </a:p>
          <a:p>
            <a:pPr lvl="1">
              <a:spcBef>
                <a:spcPts val="600"/>
              </a:spcBef>
              <a:spcAft>
                <a:spcPts val="600"/>
              </a:spcAft>
            </a:pPr>
            <a:r>
              <a:rPr lang="en-US" sz="1400" dirty="0"/>
              <a:t>Turtles, sharks and rays</a:t>
            </a:r>
          </a:p>
          <a:p>
            <a:pPr lvl="1">
              <a:spcBef>
                <a:spcPts val="600"/>
              </a:spcBef>
              <a:spcAft>
                <a:spcPts val="600"/>
              </a:spcAft>
            </a:pPr>
            <a:r>
              <a:rPr lang="en-US" sz="1400" dirty="0"/>
              <a:t>Other (non target) fish and shellfish</a:t>
            </a:r>
          </a:p>
        </p:txBody>
      </p:sp>
      <p:sp>
        <p:nvSpPr>
          <p:cNvPr id="4" name="Title 1"/>
          <p:cNvSpPr txBox="1">
            <a:spLocks/>
          </p:cNvSpPr>
          <p:nvPr/>
        </p:nvSpPr>
        <p:spPr>
          <a:xfrm>
            <a:off x="0" y="93911"/>
            <a:ext cx="9041534" cy="75842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300" kern="1200">
                <a:solidFill>
                  <a:schemeClr val="bg1"/>
                </a:solidFill>
                <a:latin typeface="Arial Narrow"/>
                <a:ea typeface="+mj-ea"/>
                <a:cs typeface="Arial Narrow"/>
              </a:defRPr>
            </a:lvl1pPr>
          </a:lstStyle>
          <a:p>
            <a:r>
              <a:rPr lang="en-AU" dirty="0"/>
              <a:t>ENVIRONMENTAL IMPACTS OF FISHING (PRINCIPLE 2)</a:t>
            </a:r>
            <a:endParaRPr lang="en-AU" sz="2000" dirty="0"/>
          </a:p>
        </p:txBody>
      </p:sp>
      <p:sp>
        <p:nvSpPr>
          <p:cNvPr id="11" name="TextBox 10"/>
          <p:cNvSpPr txBox="1"/>
          <p:nvPr/>
        </p:nvSpPr>
        <p:spPr>
          <a:xfrm rot="16200000">
            <a:off x="7421357" y="2280506"/>
            <a:ext cx="2193033" cy="307779"/>
          </a:xfrm>
          <a:prstGeom prst="rect">
            <a:avLst/>
          </a:prstGeom>
          <a:noFill/>
        </p:spPr>
        <p:txBody>
          <a:bodyPr wrap="square" rtlCol="0">
            <a:spAutoFit/>
          </a:bodyPr>
          <a:lstStyle/>
          <a:p>
            <a:pPr algn="r"/>
            <a:r>
              <a:rPr lang="en-IN" sz="1400" dirty="0"/>
              <a:t>Photo: Charlie Westerinen</a:t>
            </a:r>
            <a:endParaRPr lang="en-US" sz="1400" dirty="0"/>
          </a:p>
        </p:txBody>
      </p:sp>
      <p:sp>
        <p:nvSpPr>
          <p:cNvPr id="12" name="TextBox 11"/>
          <p:cNvSpPr txBox="1"/>
          <p:nvPr/>
        </p:nvSpPr>
        <p:spPr>
          <a:xfrm>
            <a:off x="5255282" y="3530913"/>
            <a:ext cx="3336752" cy="923330"/>
          </a:xfrm>
          <a:prstGeom prst="rect">
            <a:avLst/>
          </a:prstGeom>
          <a:noFill/>
        </p:spPr>
        <p:txBody>
          <a:bodyPr wrap="square" rtlCol="0">
            <a:spAutoFit/>
          </a:bodyPr>
          <a:lstStyle/>
          <a:p>
            <a:pPr algn="ctr"/>
            <a:r>
              <a:rPr lang="en-US" b="1" dirty="0" err="1"/>
              <a:t>Tāiko</a:t>
            </a:r>
            <a:r>
              <a:rPr lang="en-US" b="1" dirty="0"/>
              <a:t> or the Black Petrel </a:t>
            </a:r>
          </a:p>
          <a:p>
            <a:pPr algn="ctr"/>
            <a:r>
              <a:rPr lang="en-US" dirty="0"/>
              <a:t>Sometimes caught as ‘bycatch’</a:t>
            </a:r>
          </a:p>
          <a:p>
            <a:pPr algn="ctr"/>
            <a:r>
              <a:rPr lang="en-US" dirty="0"/>
              <a:t>by commercial fishers</a:t>
            </a:r>
          </a:p>
        </p:txBody>
      </p:sp>
      <p:pic>
        <p:nvPicPr>
          <p:cNvPr id="2" name="Picture 1" descr="Black_Petrel_SOARA Charlie Westerinen.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10667" y="1337880"/>
            <a:ext cx="2853315" cy="2193033"/>
          </a:xfrm>
          <a:prstGeom prst="rect">
            <a:avLst/>
          </a:prstGeom>
        </p:spPr>
      </p:pic>
    </p:spTree>
    <p:extLst>
      <p:ext uri="{BB962C8B-B14F-4D97-AF65-F5344CB8AC3E}">
        <p14:creationId xmlns:p14="http://schemas.microsoft.com/office/powerpoint/2010/main" val="1315275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noProof="0"/>
              <a:t>HELPFUL STUFF FOR TEACHERS</a:t>
            </a:r>
          </a:p>
        </p:txBody>
      </p:sp>
      <p:sp>
        <p:nvSpPr>
          <p:cNvPr id="4" name="Content Placeholder 8"/>
          <p:cNvSpPr>
            <a:spLocks noGrp="1"/>
          </p:cNvSpPr>
          <p:nvPr>
            <p:ph sz="half" idx="1"/>
          </p:nvPr>
        </p:nvSpPr>
        <p:spPr>
          <a:xfrm>
            <a:off x="3215805" y="1006430"/>
            <a:ext cx="5891379" cy="3779094"/>
          </a:xfrm>
        </p:spPr>
        <p:txBody>
          <a:bodyPr>
            <a:noAutofit/>
          </a:bodyPr>
          <a:lstStyle/>
          <a:p>
            <a:pPr marL="265113" lvl="0" indent="-179388">
              <a:spcBef>
                <a:spcPts val="300"/>
              </a:spcBef>
              <a:spcAft>
                <a:spcPts val="300"/>
              </a:spcAft>
              <a:tabLst>
                <a:tab pos="169863" algn="l"/>
              </a:tabLst>
            </a:pPr>
            <a:r>
              <a:rPr lang="en-AU" sz="1800" b="1" noProof="0" dirty="0">
                <a:solidFill>
                  <a:srgbClr val="005DAA"/>
                </a:solidFill>
                <a:latin typeface="Arial"/>
                <a:cs typeface="Arial"/>
              </a:rPr>
              <a:t>Topic focus</a:t>
            </a:r>
            <a:r>
              <a:rPr lang="en-AU" sz="1800" noProof="0" dirty="0">
                <a:solidFill>
                  <a:srgbClr val="005DAA"/>
                </a:solidFill>
                <a:latin typeface="Arial"/>
                <a:cs typeface="Arial"/>
              </a:rPr>
              <a:t>: </a:t>
            </a:r>
            <a:r>
              <a:rPr lang="en-AU" sz="1800" noProof="0" dirty="0">
                <a:latin typeface="Arial"/>
                <a:cs typeface="Arial"/>
              </a:rPr>
              <a:t>Protecting </a:t>
            </a:r>
            <a:r>
              <a:rPr lang="en-AU" sz="1800" dirty="0"/>
              <a:t>the marine environment</a:t>
            </a:r>
          </a:p>
          <a:p>
            <a:pPr marL="265113" lvl="0" indent="-179388">
              <a:spcBef>
                <a:spcPts val="300"/>
              </a:spcBef>
              <a:spcAft>
                <a:spcPts val="300"/>
              </a:spcAft>
              <a:tabLst>
                <a:tab pos="169863" algn="l"/>
              </a:tabLst>
            </a:pPr>
            <a:r>
              <a:rPr lang="en-IN" sz="1800" b="1" dirty="0">
                <a:solidFill>
                  <a:srgbClr val="005DAA"/>
                </a:solidFill>
              </a:rPr>
              <a:t>Curriculum Level</a:t>
            </a:r>
            <a:r>
              <a:rPr lang="en-IN" sz="1800" b="1" dirty="0"/>
              <a:t>: </a:t>
            </a:r>
            <a:r>
              <a:rPr lang="en-IN" sz="1800" dirty="0"/>
              <a:t>Level 3 - 5+ </a:t>
            </a:r>
          </a:p>
          <a:p>
            <a:pPr marL="265113" lvl="0" indent="-179388">
              <a:spcBef>
                <a:spcPts val="300"/>
              </a:spcBef>
              <a:spcAft>
                <a:spcPts val="300"/>
              </a:spcAft>
              <a:tabLst>
                <a:tab pos="169863" algn="l"/>
              </a:tabLst>
            </a:pPr>
            <a:r>
              <a:rPr lang="en-IN" sz="1800" b="1" dirty="0">
                <a:solidFill>
                  <a:srgbClr val="005DAA"/>
                </a:solidFill>
              </a:rPr>
              <a:t>Curriculum</a:t>
            </a:r>
            <a:r>
              <a:rPr lang="en-IN" sz="1800" b="1" dirty="0"/>
              <a:t>: </a:t>
            </a:r>
            <a:r>
              <a:rPr lang="en-IN" sz="1800" dirty="0"/>
              <a:t>Geography; Science; Social Science; Tikanga-ā-iwi; Pūtaiao; Hauora; Maths; Technology</a:t>
            </a:r>
            <a:endParaRPr lang="en-AU" sz="1800" dirty="0"/>
          </a:p>
          <a:p>
            <a:pPr marL="265113" lvl="0" indent="-179388">
              <a:spcBef>
                <a:spcPts val="300"/>
              </a:spcBef>
              <a:spcAft>
                <a:spcPts val="300"/>
              </a:spcAft>
              <a:tabLst>
                <a:tab pos="169863" algn="l"/>
              </a:tabLst>
            </a:pPr>
            <a:r>
              <a:rPr lang="en-AU" sz="1800" b="1" dirty="0">
                <a:solidFill>
                  <a:srgbClr val="005DAA"/>
                </a:solidFill>
              </a:rPr>
              <a:t>Key competencies</a:t>
            </a:r>
            <a:r>
              <a:rPr lang="en-IN" sz="1800" dirty="0">
                <a:solidFill>
                  <a:srgbClr val="005DAA"/>
                </a:solidFill>
              </a:rPr>
              <a:t>: </a:t>
            </a:r>
            <a:r>
              <a:rPr lang="en-AU" sz="1800" dirty="0"/>
              <a:t>Thinking; Managing Self; Using language, symbols &amp; texts; Relating to others</a:t>
            </a:r>
            <a:endParaRPr lang="en-IN" sz="1800" dirty="0"/>
          </a:p>
          <a:p>
            <a:pPr marL="265113" indent="-179388">
              <a:spcBef>
                <a:spcPts val="300"/>
              </a:spcBef>
              <a:spcAft>
                <a:spcPts val="300"/>
              </a:spcAft>
              <a:tabLst>
                <a:tab pos="185738" algn="l"/>
              </a:tabLst>
            </a:pPr>
            <a:r>
              <a:rPr lang="en-AU" sz="1800" b="1" dirty="0">
                <a:solidFill>
                  <a:srgbClr val="005DAA"/>
                </a:solidFill>
              </a:rPr>
              <a:t>Planning</a:t>
            </a:r>
            <a:r>
              <a:rPr lang="en-AU" sz="1800" dirty="0">
                <a:solidFill>
                  <a:srgbClr val="005DAA"/>
                </a:solidFill>
              </a:rPr>
              <a:t>: </a:t>
            </a:r>
            <a:r>
              <a:rPr lang="en-AU" sz="1800" dirty="0"/>
              <a:t>See also Protecting the </a:t>
            </a:r>
            <a:r>
              <a:rPr lang="en-AU" sz="1800" dirty="0">
                <a:solidFill>
                  <a:srgbClr val="005DAA"/>
                </a:solidFill>
              </a:rPr>
              <a:t>Marine Environment Planner </a:t>
            </a:r>
            <a:r>
              <a:rPr lang="en-AU" sz="1800" dirty="0"/>
              <a:t>and </a:t>
            </a:r>
            <a:r>
              <a:rPr lang="en-IN" sz="1800" dirty="0"/>
              <a:t>teacher notes below slides</a:t>
            </a:r>
          </a:p>
          <a:p>
            <a:pPr marL="265113" indent="-179388">
              <a:spcBef>
                <a:spcPts val="300"/>
              </a:spcBef>
              <a:spcAft>
                <a:spcPts val="300"/>
              </a:spcAft>
              <a:tabLst>
                <a:tab pos="185738" algn="l"/>
              </a:tabLst>
            </a:pPr>
            <a:r>
              <a:rPr lang="en-IN" sz="1800" b="1" dirty="0">
                <a:solidFill>
                  <a:srgbClr val="005DAA"/>
                </a:solidFill>
              </a:rPr>
              <a:t>Extending learning</a:t>
            </a:r>
            <a:r>
              <a:rPr lang="en-IN" sz="1800" dirty="0"/>
              <a:t>: See Topic Outlines and slides labelled </a:t>
            </a:r>
            <a:r>
              <a:rPr lang="en-IN" sz="1800" dirty="0">
                <a:solidFill>
                  <a:srgbClr val="FF0000"/>
                </a:solidFill>
              </a:rPr>
              <a:t>expert</a:t>
            </a:r>
            <a:r>
              <a:rPr lang="en-IN" sz="1800" dirty="0"/>
              <a:t> [top right corner] </a:t>
            </a:r>
          </a:p>
          <a:p>
            <a:endParaRPr lang="en-IN" sz="1800" dirty="0"/>
          </a:p>
          <a:p>
            <a:pPr marL="265113" indent="-179388">
              <a:spcBef>
                <a:spcPts val="300"/>
              </a:spcBef>
              <a:spcAft>
                <a:spcPts val="300"/>
              </a:spcAft>
              <a:tabLst>
                <a:tab pos="169863" algn="l"/>
              </a:tabLst>
            </a:pPr>
            <a:endParaRPr lang="en-AU" sz="1800" noProof="0" dirty="0">
              <a:latin typeface="Arial"/>
              <a:cs typeface="Arial"/>
            </a:endParaRPr>
          </a:p>
        </p:txBody>
      </p:sp>
      <p:pic>
        <p:nvPicPr>
          <p:cNvPr id="11" name="Picture 10" descr="White_Hea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51029" y="-80232"/>
            <a:ext cx="1147125" cy="938557"/>
          </a:xfrm>
          <a:prstGeom prst="rect">
            <a:avLst/>
          </a:prstGeom>
        </p:spPr>
      </p:pic>
      <p:pic>
        <p:nvPicPr>
          <p:cNvPr id="12" name="Picture 11" descr="White_Hea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8841562">
            <a:off x="7430719" y="189865"/>
            <a:ext cx="808858" cy="661793"/>
          </a:xfrm>
          <a:prstGeom prst="rect">
            <a:avLst/>
          </a:prstGeom>
        </p:spPr>
      </p:pic>
      <p:sp>
        <p:nvSpPr>
          <p:cNvPr id="13" name="Oval 12"/>
          <p:cNvSpPr/>
          <p:nvPr/>
        </p:nvSpPr>
        <p:spPr>
          <a:xfrm rot="343789">
            <a:off x="6544053" y="-5835"/>
            <a:ext cx="1544199" cy="107592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rot="343789">
            <a:off x="6575813" y="104880"/>
            <a:ext cx="1480679" cy="630942"/>
          </a:xfrm>
          <a:prstGeom prst="rect">
            <a:avLst/>
          </a:prstGeom>
          <a:noFill/>
        </p:spPr>
        <p:txBody>
          <a:bodyPr wrap="square" rtlCol="0">
            <a:spAutoFit/>
          </a:bodyPr>
          <a:lstStyle/>
          <a:p>
            <a:pPr algn="ctr"/>
            <a:r>
              <a:rPr lang="en-US" sz="1500" b="1" dirty="0">
                <a:solidFill>
                  <a:srgbClr val="175EAA"/>
                </a:solidFill>
                <a:latin typeface="Arial Narrow"/>
                <a:cs typeface="Arial Narrow"/>
              </a:rPr>
              <a:t>Target age range: </a:t>
            </a:r>
          </a:p>
          <a:p>
            <a:pPr algn="ctr"/>
            <a:r>
              <a:rPr lang="en-US" sz="2000" dirty="0">
                <a:latin typeface="Arial Narrow"/>
                <a:cs typeface="Arial Narrow"/>
              </a:rPr>
              <a:t>10</a:t>
            </a:r>
            <a:r>
              <a:rPr lang="mr-IN" sz="2000" dirty="0">
                <a:latin typeface="Arial Narrow"/>
                <a:cs typeface="Arial Narrow"/>
              </a:rPr>
              <a:t>–</a:t>
            </a:r>
            <a:r>
              <a:rPr lang="en-US" sz="2000" dirty="0">
                <a:latin typeface="Arial Narrow"/>
                <a:cs typeface="Arial Narrow"/>
              </a:rPr>
              <a:t>15 years</a:t>
            </a:r>
          </a:p>
        </p:txBody>
      </p:sp>
      <p:pic>
        <p:nvPicPr>
          <p:cNvPr id="15" name="Picture 14"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412763" flipH="1">
            <a:off x="1056717" y="3327686"/>
            <a:ext cx="1906040" cy="1680772"/>
          </a:xfrm>
          <a:prstGeom prst="rect">
            <a:avLst/>
          </a:prstGeom>
        </p:spPr>
      </p:pic>
      <p:pic>
        <p:nvPicPr>
          <p:cNvPr id="16" name="Picture 15" descr="Blue_Splash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30144" y="3407834"/>
            <a:ext cx="893064" cy="792480"/>
          </a:xfrm>
          <a:prstGeom prst="rect">
            <a:avLst/>
          </a:prstGeom>
        </p:spPr>
      </p:pic>
      <p:pic>
        <p:nvPicPr>
          <p:cNvPr id="17" name="Picture 16" descr="Blue_Hear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9277530">
            <a:off x="138684" y="3823644"/>
            <a:ext cx="637032" cy="521208"/>
          </a:xfrm>
          <a:prstGeom prst="rect">
            <a:avLst/>
          </a:prstGeom>
        </p:spPr>
      </p:pic>
      <p:pic>
        <p:nvPicPr>
          <p:cNvPr id="18" name="Picture 17" descr="Blue_Bubble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07667" y="1220171"/>
            <a:ext cx="1244954" cy="2902452"/>
          </a:xfrm>
          <a:prstGeom prst="rect">
            <a:avLst/>
          </a:prstGeom>
        </p:spPr>
      </p:pic>
      <p:sp>
        <p:nvSpPr>
          <p:cNvPr id="19" name="Rectangular Callout 18"/>
          <p:cNvSpPr/>
          <p:nvPr/>
        </p:nvSpPr>
        <p:spPr>
          <a:xfrm>
            <a:off x="213696" y="1061639"/>
            <a:ext cx="1865625" cy="2571574"/>
          </a:xfrm>
          <a:prstGeom prst="wedgeRectCallout">
            <a:avLst>
              <a:gd name="adj1" fmla="val -3739"/>
              <a:gd name="adj2" fmla="val 74423"/>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dirty="0">
                <a:solidFill>
                  <a:srgbClr val="175EAA"/>
                </a:solidFill>
                <a:latin typeface="Arial Narrow"/>
                <a:cs typeface="Arial Narrow"/>
              </a:rPr>
              <a:t>Welcome to OUR STORY!</a:t>
            </a:r>
          </a:p>
          <a:p>
            <a:pPr algn="ctr"/>
            <a:r>
              <a:rPr lang="en-US" sz="1600" dirty="0">
                <a:solidFill>
                  <a:srgbClr val="175EAA"/>
                </a:solidFill>
                <a:latin typeface="Arial Narrow"/>
                <a:cs typeface="Arial Narrow"/>
              </a:rPr>
              <a:t>In this topic we explore protection measures that limit impacts from fishing on the marine environment</a:t>
            </a:r>
            <a:endParaRPr lang="en-US" sz="1900" b="1" dirty="0">
              <a:solidFill>
                <a:srgbClr val="175EAA"/>
              </a:solidFill>
              <a:latin typeface="Arial Narrow"/>
              <a:cs typeface="Arial Narrow"/>
            </a:endParaRPr>
          </a:p>
        </p:txBody>
      </p:sp>
    </p:spTree>
    <p:extLst>
      <p:ext uri="{BB962C8B-B14F-4D97-AF65-F5344CB8AC3E}">
        <p14:creationId xmlns:p14="http://schemas.microsoft.com/office/powerpoint/2010/main" val="1169301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398" y="549493"/>
            <a:ext cx="9693981" cy="4499444"/>
          </a:xfrm>
          <a:prstGeom prst="rect">
            <a:avLst/>
          </a:prstGeom>
        </p:spPr>
      </p:pic>
      <p:sp>
        <p:nvSpPr>
          <p:cNvPr id="2" name="Title 1"/>
          <p:cNvSpPr>
            <a:spLocks noGrp="1"/>
          </p:cNvSpPr>
          <p:nvPr>
            <p:ph type="title"/>
          </p:nvPr>
        </p:nvSpPr>
        <p:spPr>
          <a:xfrm>
            <a:off x="203200" y="93911"/>
            <a:ext cx="8838334" cy="758428"/>
          </a:xfrm>
        </p:spPr>
        <p:txBody>
          <a:bodyPr>
            <a:normAutofit fontScale="90000"/>
          </a:bodyPr>
          <a:lstStyle/>
          <a:p>
            <a:r>
              <a:rPr lang="en-AU" dirty="0"/>
              <a:t>ENVIRONMENTAL IMPACTS OF FISHING </a:t>
            </a:r>
            <a:r>
              <a:rPr lang="en-AU" noProof="0" dirty="0"/>
              <a:t>(PRINCIPLE 2)</a:t>
            </a:r>
            <a:endParaRPr lang="en-AU" sz="2000" noProof="0" dirty="0"/>
          </a:p>
        </p:txBody>
      </p:sp>
      <p:sp>
        <p:nvSpPr>
          <p:cNvPr id="5" name="Content Placeholder 2"/>
          <p:cNvSpPr txBox="1">
            <a:spLocks/>
          </p:cNvSpPr>
          <p:nvPr/>
        </p:nvSpPr>
        <p:spPr>
          <a:xfrm>
            <a:off x="4378884" y="1026056"/>
            <a:ext cx="4264103" cy="3579639"/>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32000"/>
              </a:lnSpc>
              <a:buFont typeface="Arial"/>
              <a:buNone/>
            </a:pPr>
            <a:r>
              <a:rPr lang="en-US" sz="2600" b="1" dirty="0">
                <a:solidFill>
                  <a:srgbClr val="005DAA"/>
                </a:solidFill>
                <a:latin typeface="Arial Narrow"/>
                <a:cs typeface="Arial Narrow"/>
              </a:rPr>
              <a:t>MAHI / ACTIVITY</a:t>
            </a:r>
          </a:p>
          <a:p>
            <a:pPr marL="457200" indent="-457200">
              <a:lnSpc>
                <a:spcPct val="132000"/>
              </a:lnSpc>
              <a:buAutoNum type="arabicPeriod"/>
            </a:pPr>
            <a:r>
              <a:rPr lang="en-US" sz="2100" dirty="0"/>
              <a:t>Complete </a:t>
            </a:r>
            <a:r>
              <a:rPr lang="en-US" sz="2100" dirty="0">
                <a:solidFill>
                  <a:srgbClr val="005DAA"/>
                </a:solidFill>
              </a:rPr>
              <a:t>Activity ‘Bycatch in a Bucket’ </a:t>
            </a:r>
            <a:r>
              <a:rPr lang="en-US" sz="2100" dirty="0"/>
              <a:t>OR </a:t>
            </a:r>
            <a:r>
              <a:rPr lang="en-US" sz="2100" dirty="0">
                <a:solidFill>
                  <a:srgbClr val="005DAA"/>
                </a:solidFill>
              </a:rPr>
              <a:t>‘Bycatch Field Trip’ </a:t>
            </a:r>
            <a:r>
              <a:rPr lang="en-US" sz="2100" dirty="0"/>
              <a:t>to experience the dilemma of fishing for a target species with no bycatch</a:t>
            </a:r>
          </a:p>
          <a:p>
            <a:pPr marL="457200" indent="-457200">
              <a:spcAft>
                <a:spcPts val="300"/>
              </a:spcAft>
              <a:buFont typeface="+mj-lt"/>
              <a:buAutoNum type="arabicPeriod"/>
            </a:pPr>
            <a:r>
              <a:rPr lang="en-US" sz="2100" dirty="0"/>
              <a:t>Create your own Bycatch game using </a:t>
            </a:r>
            <a:r>
              <a:rPr lang="en-US" sz="2100" dirty="0">
                <a:hlinkClick r:id="rId4"/>
              </a:rPr>
              <a:t>Scratch</a:t>
            </a:r>
            <a:r>
              <a:rPr lang="en-US" sz="2100" dirty="0"/>
              <a:t>. Check out this one as an </a:t>
            </a:r>
            <a:r>
              <a:rPr lang="en-US" sz="2100" dirty="0">
                <a:hlinkClick r:id="rId5"/>
              </a:rPr>
              <a:t>example</a:t>
            </a:r>
            <a:endParaRPr lang="en-US" sz="2100" dirty="0"/>
          </a:p>
          <a:p>
            <a:pPr marL="457200" indent="-457200" algn="ctr">
              <a:lnSpc>
                <a:spcPct val="132000"/>
              </a:lnSpc>
              <a:buAutoNum type="arabicPeriod"/>
            </a:pPr>
            <a:endParaRPr lang="en-US" sz="2100" dirty="0"/>
          </a:p>
          <a:p>
            <a:pPr marL="0" indent="0" algn="ctr">
              <a:lnSpc>
                <a:spcPct val="132000"/>
              </a:lnSpc>
              <a:buFont typeface="Arial"/>
              <a:buNone/>
            </a:pPr>
            <a:endParaRPr lang="en-US" sz="2100" dirty="0"/>
          </a:p>
        </p:txBody>
      </p:sp>
      <p:sp>
        <p:nvSpPr>
          <p:cNvPr id="8" name="Content Placeholder 2"/>
          <p:cNvSpPr txBox="1">
            <a:spLocks/>
          </p:cNvSpPr>
          <p:nvPr/>
        </p:nvSpPr>
        <p:spPr>
          <a:xfrm>
            <a:off x="497254" y="1224419"/>
            <a:ext cx="3464016" cy="1315914"/>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AU" sz="2200" b="1" dirty="0">
                <a:solidFill>
                  <a:srgbClr val="002E6C"/>
                </a:solidFill>
                <a:latin typeface="Arial Narrow"/>
                <a:cs typeface="Arial Narrow"/>
              </a:rPr>
              <a:t>MĀTAKI TĒNEI / WATCH THIS</a:t>
            </a:r>
          </a:p>
          <a:p>
            <a:pPr marL="0" indent="0" algn="ctr">
              <a:buFont typeface="Arial"/>
              <a:buNone/>
            </a:pPr>
            <a:r>
              <a:rPr lang="en-AU" sz="2000" dirty="0"/>
              <a:t>Short video [1:00] on </a:t>
            </a:r>
            <a:r>
              <a:rPr lang="en-AU" sz="2000" dirty="0">
                <a:hlinkClick r:id="rId6"/>
              </a:rPr>
              <a:t>What is Bycatch and how it can be managed</a:t>
            </a:r>
            <a:endParaRPr lang="en-AU" sz="2000" dirty="0"/>
          </a:p>
          <a:p>
            <a:pPr marL="0" indent="0">
              <a:buFont typeface="Arial"/>
              <a:buNone/>
            </a:pPr>
            <a:endParaRPr lang="en-AU" sz="600" dirty="0"/>
          </a:p>
        </p:txBody>
      </p:sp>
      <p:pic>
        <p:nvPicPr>
          <p:cNvPr id="9" name="Picture 8" descr="Screenshot 2020-06-10 15.44.19.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29730" y="2559286"/>
            <a:ext cx="2113006" cy="1932675"/>
          </a:xfrm>
          <a:prstGeom prst="rect">
            <a:avLst/>
          </a:prstGeom>
        </p:spPr>
      </p:pic>
    </p:spTree>
    <p:extLst>
      <p:ext uri="{BB962C8B-B14F-4D97-AF65-F5344CB8AC3E}">
        <p14:creationId xmlns:p14="http://schemas.microsoft.com/office/powerpoint/2010/main" val="41811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a:ext>
            </a:extLst>
          </a:blip>
          <a:srcRect/>
          <a:stretch>
            <a:fillRect/>
          </a:stretch>
        </p:blipFill>
        <p:spPr bwMode="auto">
          <a:xfrm>
            <a:off x="-170606" y="852340"/>
            <a:ext cx="9688035" cy="3756968"/>
          </a:xfrm>
          <a:prstGeom prst="rect">
            <a:avLst/>
          </a:prstGeom>
          <a:noFill/>
          <a:ln>
            <a:noFill/>
          </a:ln>
        </p:spPr>
      </p:pic>
      <p:sp>
        <p:nvSpPr>
          <p:cNvPr id="2" name="Title 1"/>
          <p:cNvSpPr>
            <a:spLocks noGrp="1"/>
          </p:cNvSpPr>
          <p:nvPr>
            <p:ph type="title"/>
          </p:nvPr>
        </p:nvSpPr>
        <p:spPr>
          <a:xfrm>
            <a:off x="346378" y="93911"/>
            <a:ext cx="8695155" cy="758428"/>
          </a:xfrm>
        </p:spPr>
        <p:txBody>
          <a:bodyPr>
            <a:normAutofit fontScale="90000"/>
          </a:bodyPr>
          <a:lstStyle/>
          <a:p>
            <a:r>
              <a:rPr lang="en-AU" dirty="0"/>
              <a:t>TĀIKO (BLACK PETREL) BYCATCH</a:t>
            </a:r>
            <a:br>
              <a:rPr lang="en-AU" dirty="0"/>
            </a:br>
            <a:r>
              <a:rPr lang="en-AU" sz="2200" dirty="0"/>
              <a:t>Focus Question: How are Tāiko (Black Petrel) impacted by fishing?</a:t>
            </a:r>
            <a:endParaRPr lang="en-AU" sz="2200" noProof="0" dirty="0"/>
          </a:p>
        </p:txBody>
      </p:sp>
      <p:sp>
        <p:nvSpPr>
          <p:cNvPr id="3" name="Content Placeholder 2"/>
          <p:cNvSpPr>
            <a:spLocks noGrp="1"/>
          </p:cNvSpPr>
          <p:nvPr>
            <p:ph idx="1"/>
          </p:nvPr>
        </p:nvSpPr>
        <p:spPr>
          <a:xfrm>
            <a:off x="346379" y="1087383"/>
            <a:ext cx="4411629" cy="3347731"/>
          </a:xfrm>
        </p:spPr>
        <p:txBody>
          <a:bodyPr>
            <a:normAutofit/>
          </a:bodyPr>
          <a:lstStyle/>
          <a:p>
            <a:pPr marL="0" indent="0">
              <a:buNone/>
            </a:pPr>
            <a:r>
              <a:rPr lang="en-AU" sz="2000" b="1" dirty="0">
                <a:solidFill>
                  <a:srgbClr val="00B194"/>
                </a:solidFill>
                <a:latin typeface="Arial Narrow"/>
                <a:cs typeface="Arial Narrow"/>
              </a:rPr>
              <a:t>KŌRERORERO / DISCUSSION</a:t>
            </a:r>
            <a:endParaRPr lang="en-AU" sz="2000" b="1" dirty="0">
              <a:solidFill>
                <a:srgbClr val="175EAA"/>
              </a:solidFill>
              <a:latin typeface="Arial Narrow"/>
              <a:cs typeface="Arial Narrow"/>
            </a:endParaRPr>
          </a:p>
          <a:p>
            <a:pPr marL="0" indent="0">
              <a:buNone/>
            </a:pPr>
            <a:r>
              <a:rPr lang="en-AU" sz="1800" dirty="0" err="1"/>
              <a:t>Tāiko</a:t>
            </a:r>
            <a:r>
              <a:rPr lang="en-AU" sz="1800" dirty="0"/>
              <a:t> or Black Petrel are:</a:t>
            </a:r>
          </a:p>
          <a:p>
            <a:r>
              <a:rPr lang="en-AU" sz="1800" dirty="0"/>
              <a:t>A nationally vulnerable seabird</a:t>
            </a:r>
          </a:p>
          <a:p>
            <a:r>
              <a:rPr lang="en-AU" sz="1800" dirty="0"/>
              <a:t>E</a:t>
            </a:r>
            <a:r>
              <a:rPr lang="en-AU" sz="1800" noProof="0" dirty="0" err="1"/>
              <a:t>ndemic</a:t>
            </a:r>
            <a:r>
              <a:rPr lang="en-AU" sz="1800" noProof="0" dirty="0"/>
              <a:t> [unique] to Aotearoa NZ</a:t>
            </a:r>
          </a:p>
          <a:p>
            <a:r>
              <a:rPr lang="en-AU" sz="1800" dirty="0"/>
              <a:t>Sometimes caught as bycatch by </a:t>
            </a:r>
            <a:r>
              <a:rPr lang="en-AU" sz="1800" dirty="0" err="1"/>
              <a:t>longliners</a:t>
            </a:r>
            <a:r>
              <a:rPr lang="en-AU" sz="1800" dirty="0"/>
              <a:t> and trawlers</a:t>
            </a:r>
          </a:p>
          <a:p>
            <a:endParaRPr lang="en-AU" sz="1800" noProof="0" dirty="0"/>
          </a:p>
        </p:txBody>
      </p:sp>
      <p:sp>
        <p:nvSpPr>
          <p:cNvPr id="5" name="Content Placeholder 2"/>
          <p:cNvSpPr txBox="1">
            <a:spLocks/>
          </p:cNvSpPr>
          <p:nvPr/>
        </p:nvSpPr>
        <p:spPr>
          <a:xfrm>
            <a:off x="4502930" y="1288836"/>
            <a:ext cx="4008103" cy="3320471"/>
          </a:xfrm>
          <a:prstGeom prst="rect">
            <a:avLst/>
          </a:prstGeom>
        </p:spPr>
        <p:txBody>
          <a:bodyPr vert="horz" lIns="91440" tIns="45720" rIns="91440" bIns="45720" rtlCol="0">
            <a:normAutofit/>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32000"/>
              </a:lnSpc>
              <a:buFont typeface="Arial"/>
              <a:buNone/>
            </a:pPr>
            <a:endParaRPr lang="en-US" sz="2300" dirty="0"/>
          </a:p>
        </p:txBody>
      </p:sp>
      <p:sp>
        <p:nvSpPr>
          <p:cNvPr id="11" name="TextBox 10"/>
          <p:cNvSpPr txBox="1"/>
          <p:nvPr/>
        </p:nvSpPr>
        <p:spPr>
          <a:xfrm rot="16200000">
            <a:off x="6719278" y="2823761"/>
            <a:ext cx="4116258" cy="523220"/>
          </a:xfrm>
          <a:prstGeom prst="rect">
            <a:avLst/>
          </a:prstGeom>
          <a:noFill/>
        </p:spPr>
        <p:txBody>
          <a:bodyPr wrap="square" rtlCol="0">
            <a:spAutoFit/>
          </a:bodyPr>
          <a:lstStyle/>
          <a:p>
            <a:pPr algn="r"/>
            <a:r>
              <a:rPr lang="en-IN" sz="1400" dirty="0"/>
              <a:t>Photo: Charlie Westerinen</a:t>
            </a:r>
          </a:p>
          <a:p>
            <a:pPr algn="r"/>
            <a:r>
              <a:rPr lang="en-IN" sz="1400" dirty="0"/>
              <a:t>Trust  &amp; Map: Wildlife Management International </a:t>
            </a:r>
            <a:endParaRPr lang="en-US" sz="1400" dirty="0"/>
          </a:p>
        </p:txBody>
      </p:sp>
      <p:pic>
        <p:nvPicPr>
          <p:cNvPr id="12" name="Picture 11"/>
          <p:cNvPicPr/>
          <p:nvPr/>
        </p:nvPicPr>
        <p:blipFill>
          <a:blip r:embed="rId4">
            <a:extLst>
              <a:ext uri="{28A0092B-C50C-407E-A947-70E740481C1C}">
                <a14:useLocalDpi xmlns:a14="http://schemas.microsoft.com/office/drawing/2010/main"/>
              </a:ext>
            </a:extLst>
          </a:blip>
          <a:stretch>
            <a:fillRect/>
          </a:stretch>
        </p:blipFill>
        <p:spPr>
          <a:xfrm>
            <a:off x="4758008" y="2164279"/>
            <a:ext cx="3753025" cy="2210694"/>
          </a:xfrm>
          <a:prstGeom prst="rect">
            <a:avLst/>
          </a:prstGeom>
        </p:spPr>
      </p:pic>
      <p:sp>
        <p:nvSpPr>
          <p:cNvPr id="13" name="Content Placeholder 2"/>
          <p:cNvSpPr txBox="1">
            <a:spLocks/>
          </p:cNvSpPr>
          <p:nvPr/>
        </p:nvSpPr>
        <p:spPr>
          <a:xfrm>
            <a:off x="4502930" y="1027242"/>
            <a:ext cx="4078552" cy="3347731"/>
          </a:xfrm>
          <a:prstGeom prst="rect">
            <a:avLst/>
          </a:prstGeom>
        </p:spPr>
        <p:txBody>
          <a:bodyPr vert="horz" lIns="91440" tIns="45720" rIns="91440" bIns="45720" rtlCol="0">
            <a:normAutofit/>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sz="1800" dirty="0"/>
              <a:t>Long distance flyers </a:t>
            </a:r>
            <a:r>
              <a:rPr lang="mr-IN" sz="1800" dirty="0"/>
              <a:t>–</a:t>
            </a:r>
            <a:r>
              <a:rPr lang="en-AU" sz="1800" dirty="0"/>
              <a:t> the lines on this map shows where they fly to in Winter (South America!)</a:t>
            </a:r>
          </a:p>
          <a:p>
            <a:endParaRPr lang="en-AU" sz="600" dirty="0"/>
          </a:p>
        </p:txBody>
      </p:sp>
      <p:pic>
        <p:nvPicPr>
          <p:cNvPr id="15" name="Picture 14" descr="Black_Petrel_SOARA Charlie Westerinen.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216290">
            <a:off x="2963370" y="3137358"/>
            <a:ext cx="1721541" cy="1323162"/>
          </a:xfrm>
          <a:prstGeom prst="rect">
            <a:avLst/>
          </a:prstGeom>
        </p:spPr>
      </p:pic>
    </p:spTree>
    <p:extLst>
      <p:ext uri="{BB962C8B-B14F-4D97-AF65-F5344CB8AC3E}">
        <p14:creationId xmlns:p14="http://schemas.microsoft.com/office/powerpoint/2010/main" val="232772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a:ext>
            </a:extLst>
          </a:blip>
          <a:srcRect/>
          <a:stretch>
            <a:fillRect/>
          </a:stretch>
        </p:blipFill>
        <p:spPr bwMode="auto">
          <a:xfrm>
            <a:off x="-181437" y="852339"/>
            <a:ext cx="9452438" cy="3961844"/>
          </a:xfrm>
          <a:prstGeom prst="rect">
            <a:avLst/>
          </a:prstGeom>
          <a:noFill/>
          <a:ln>
            <a:noFill/>
          </a:ln>
        </p:spPr>
      </p:pic>
      <p:sp>
        <p:nvSpPr>
          <p:cNvPr id="2" name="Title 1"/>
          <p:cNvSpPr>
            <a:spLocks noGrp="1"/>
          </p:cNvSpPr>
          <p:nvPr>
            <p:ph type="title"/>
          </p:nvPr>
        </p:nvSpPr>
        <p:spPr>
          <a:xfrm>
            <a:off x="127000" y="93911"/>
            <a:ext cx="8914534" cy="758428"/>
          </a:xfrm>
        </p:spPr>
        <p:txBody>
          <a:bodyPr>
            <a:normAutofit/>
          </a:bodyPr>
          <a:lstStyle/>
          <a:p>
            <a:r>
              <a:rPr lang="en-AU" dirty="0"/>
              <a:t>TĀIKO (BLACK PETREL) BYCATCH</a:t>
            </a:r>
            <a:endParaRPr lang="en-AU" sz="2000" noProof="0" dirty="0"/>
          </a:p>
        </p:txBody>
      </p:sp>
      <p:sp>
        <p:nvSpPr>
          <p:cNvPr id="3" name="Content Placeholder 2"/>
          <p:cNvSpPr>
            <a:spLocks noGrp="1"/>
          </p:cNvSpPr>
          <p:nvPr>
            <p:ph idx="1"/>
          </p:nvPr>
        </p:nvSpPr>
        <p:spPr>
          <a:xfrm>
            <a:off x="-115890" y="3320653"/>
            <a:ext cx="4660672" cy="1315914"/>
          </a:xfrm>
        </p:spPr>
        <p:txBody>
          <a:bodyPr>
            <a:normAutofit/>
          </a:bodyPr>
          <a:lstStyle/>
          <a:p>
            <a:pPr marL="0" indent="0" algn="ctr">
              <a:buNone/>
            </a:pPr>
            <a:r>
              <a:rPr lang="en-AU" sz="2000" b="1" noProof="0" dirty="0">
                <a:solidFill>
                  <a:srgbClr val="002E6C"/>
                </a:solidFill>
                <a:latin typeface="Arial Narrow"/>
                <a:cs typeface="Arial Narrow"/>
              </a:rPr>
              <a:t>MĀTAKI TĒNEI / WATCH THIS</a:t>
            </a:r>
          </a:p>
          <a:p>
            <a:pPr marL="0" indent="0" algn="ctr">
              <a:buNone/>
            </a:pPr>
            <a:r>
              <a:rPr lang="en-AU" sz="1800" noProof="0" dirty="0"/>
              <a:t>Short film [4:05] on </a:t>
            </a:r>
            <a:r>
              <a:rPr lang="en-AU" sz="1800" noProof="0" dirty="0" err="1"/>
              <a:t>Tāiko</a:t>
            </a:r>
            <a:r>
              <a:rPr lang="en-AU" sz="1800" noProof="0" dirty="0"/>
              <a:t> / </a:t>
            </a:r>
            <a:r>
              <a:rPr lang="en-AU" sz="1800" dirty="0"/>
              <a:t>Black Petrel</a:t>
            </a:r>
            <a:endParaRPr lang="en-AU" sz="1800" noProof="0" dirty="0"/>
          </a:p>
          <a:p>
            <a:pPr marL="0" indent="0">
              <a:buNone/>
            </a:pPr>
            <a:endParaRPr lang="en-AU" sz="600" noProof="0" dirty="0"/>
          </a:p>
        </p:txBody>
      </p:sp>
      <p:sp>
        <p:nvSpPr>
          <p:cNvPr id="5" name="Content Placeholder 2"/>
          <p:cNvSpPr txBox="1">
            <a:spLocks/>
          </p:cNvSpPr>
          <p:nvPr/>
        </p:nvSpPr>
        <p:spPr>
          <a:xfrm>
            <a:off x="4447945" y="2939979"/>
            <a:ext cx="4086456" cy="1791872"/>
          </a:xfrm>
          <a:prstGeom prst="rect">
            <a:avLst/>
          </a:prstGeom>
        </p:spPr>
        <p:txBody>
          <a:bodyPr vert="horz" lIns="91440" tIns="45720" rIns="91440" bIns="45720" rtlCol="0">
            <a:normAutofit/>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AU" sz="2000" b="1" dirty="0">
                <a:solidFill>
                  <a:srgbClr val="002E6C"/>
                </a:solidFill>
                <a:latin typeface="Arial Narrow"/>
                <a:cs typeface="Arial Narrow"/>
              </a:rPr>
              <a:t>MĀTAKI TĒNEI / WATCH THIS</a:t>
            </a:r>
          </a:p>
          <a:p>
            <a:pPr marL="0" indent="0" algn="ctr">
              <a:buNone/>
            </a:pPr>
            <a:r>
              <a:rPr lang="en-AU" sz="1800" dirty="0"/>
              <a:t>Short film [4:07] from Moana NZ about Commercial fishers work in helping look after </a:t>
            </a:r>
            <a:r>
              <a:rPr lang="en-AU" sz="1800" dirty="0" err="1"/>
              <a:t>Tāiko</a:t>
            </a:r>
            <a:r>
              <a:rPr lang="en-AU" sz="1800" dirty="0"/>
              <a:t> or Black Petrel</a:t>
            </a:r>
          </a:p>
          <a:p>
            <a:pPr marL="0" indent="0" algn="ctr">
              <a:lnSpc>
                <a:spcPct val="132000"/>
              </a:lnSpc>
              <a:buFont typeface="Arial"/>
              <a:buNone/>
            </a:pPr>
            <a:endParaRPr lang="en-US" sz="2300" dirty="0"/>
          </a:p>
        </p:txBody>
      </p:sp>
      <p:pic>
        <p:nvPicPr>
          <p:cNvPr id="6" name="Picture 5" descr="Screenshot 2020-06-21 13.31.4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185" y="1326743"/>
            <a:ext cx="3562453" cy="1993910"/>
          </a:xfrm>
          <a:prstGeom prst="rect">
            <a:avLst/>
          </a:prstGeom>
        </p:spPr>
      </p:pic>
      <p:pic>
        <p:nvPicPr>
          <p:cNvPr id="9" name="Picture 8" descr="Screenshot 2020-06-21 13.35.17.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32845" y="1152075"/>
            <a:ext cx="3148271" cy="1781156"/>
          </a:xfrm>
          <a:prstGeom prst="rect">
            <a:avLst/>
          </a:prstGeom>
        </p:spPr>
      </p:pic>
    </p:spTree>
    <p:extLst>
      <p:ext uri="{BB962C8B-B14F-4D97-AF65-F5344CB8AC3E}">
        <p14:creationId xmlns:p14="http://schemas.microsoft.com/office/powerpoint/2010/main" val="2334369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3">
            <a:extLst>
              <a:ext uri="{28A0092B-C50C-407E-A947-70E740481C1C}">
                <a14:useLocalDpi xmlns:a14="http://schemas.microsoft.com/office/drawing/2010/main"/>
              </a:ext>
            </a:extLst>
          </a:blip>
          <a:srcRect/>
          <a:stretch>
            <a:fillRect/>
          </a:stretch>
        </p:blipFill>
        <p:spPr bwMode="auto">
          <a:xfrm>
            <a:off x="-249433" y="967604"/>
            <a:ext cx="9727900" cy="3719972"/>
          </a:xfrm>
          <a:prstGeom prst="rect">
            <a:avLst/>
          </a:prstGeom>
          <a:noFill/>
          <a:ln>
            <a:noFill/>
          </a:ln>
        </p:spPr>
      </p:pic>
      <p:sp>
        <p:nvSpPr>
          <p:cNvPr id="12" name="Title 1"/>
          <p:cNvSpPr txBox="1">
            <a:spLocks/>
          </p:cNvSpPr>
          <p:nvPr/>
        </p:nvSpPr>
        <p:spPr>
          <a:xfrm>
            <a:off x="135644" y="-91665"/>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AU" sz="3200" dirty="0">
                <a:latin typeface="Arial Narrow"/>
                <a:cs typeface="Arial Narrow"/>
              </a:rPr>
              <a:t>TĀIKO (BLACK PETREL) BYCATCH</a:t>
            </a:r>
            <a:endParaRPr lang="en-US" sz="3200" dirty="0">
              <a:latin typeface="Arial Narrow"/>
              <a:cs typeface="Arial Narrow"/>
            </a:endParaRPr>
          </a:p>
        </p:txBody>
      </p:sp>
      <p:sp>
        <p:nvSpPr>
          <p:cNvPr id="4" name="Content Placeholder 2"/>
          <p:cNvSpPr>
            <a:spLocks noGrp="1"/>
          </p:cNvSpPr>
          <p:nvPr>
            <p:ph sz="half" idx="1"/>
          </p:nvPr>
        </p:nvSpPr>
        <p:spPr>
          <a:xfrm>
            <a:off x="208520" y="1103226"/>
            <a:ext cx="5194000" cy="3364677"/>
          </a:xfrm>
        </p:spPr>
        <p:txBody>
          <a:bodyPr>
            <a:noAutofit/>
          </a:bodyPr>
          <a:lstStyle/>
          <a:p>
            <a:pPr marL="0" indent="0">
              <a:buNone/>
            </a:pPr>
            <a:r>
              <a:rPr lang="en-AU" sz="1800" b="1" dirty="0">
                <a:solidFill>
                  <a:srgbClr val="00B194"/>
                </a:solidFill>
                <a:latin typeface="Arial Narrow"/>
                <a:cs typeface="Arial Narrow"/>
              </a:rPr>
              <a:t>KŌRERORERO / DISCUSSION</a:t>
            </a:r>
            <a:endParaRPr lang="en-AU" sz="1800" b="1" dirty="0">
              <a:solidFill>
                <a:srgbClr val="175EAA"/>
              </a:solidFill>
              <a:latin typeface="Arial Narrow"/>
              <a:cs typeface="Arial Narrow"/>
            </a:endParaRPr>
          </a:p>
          <a:p>
            <a:pPr marL="0" indent="0">
              <a:buNone/>
            </a:pPr>
            <a:r>
              <a:rPr lang="en-AU" sz="1800" dirty="0"/>
              <a:t>In Aotearoa New Zealand government observers on commercial fishing vessels record any protected species bycatch incidents that occur</a:t>
            </a:r>
            <a:endParaRPr lang="en-AU" sz="500" dirty="0"/>
          </a:p>
          <a:p>
            <a:pPr>
              <a:spcAft>
                <a:spcPts val="300"/>
              </a:spcAft>
            </a:pPr>
            <a:r>
              <a:rPr lang="en-US" sz="1800" dirty="0"/>
              <a:t>This map shows all observed captures for the fishing year 2017–18</a:t>
            </a:r>
          </a:p>
          <a:p>
            <a:pPr>
              <a:spcAft>
                <a:spcPts val="300"/>
              </a:spcAft>
            </a:pPr>
            <a:r>
              <a:rPr lang="en-US" sz="1800" dirty="0"/>
              <a:t>The </a:t>
            </a:r>
            <a:r>
              <a:rPr lang="en-US" sz="1800" dirty="0" err="1"/>
              <a:t>colour</a:t>
            </a:r>
            <a:r>
              <a:rPr lang="en-US" sz="1800" dirty="0"/>
              <a:t> of symbols shows the type of animal caught</a:t>
            </a:r>
          </a:p>
          <a:p>
            <a:pPr>
              <a:spcAft>
                <a:spcPts val="300"/>
              </a:spcAft>
            </a:pPr>
            <a:r>
              <a:rPr lang="en-US" sz="1800" dirty="0"/>
              <a:t>The shape of the symbol shows fishing method</a:t>
            </a:r>
          </a:p>
          <a:p>
            <a:pPr>
              <a:spcAft>
                <a:spcPts val="300"/>
              </a:spcAft>
            </a:pPr>
            <a:endParaRPr lang="en-US" sz="1800" dirty="0"/>
          </a:p>
        </p:txBody>
      </p:sp>
      <p:pic>
        <p:nvPicPr>
          <p:cNvPr id="2" name="Picture 1" descr="Screenshot 2020-06-21 19.46.37.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46029" y="-34805"/>
            <a:ext cx="3297971" cy="4319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CAB19E60-01E0-D635-F88F-272D96B19E9B}"/>
              </a:ext>
            </a:extLst>
          </p:cNvPr>
          <p:cNvSpPr txBox="1"/>
          <p:nvPr/>
        </p:nvSpPr>
        <p:spPr>
          <a:xfrm>
            <a:off x="8206564" y="4341803"/>
            <a:ext cx="937436" cy="276999"/>
          </a:xfrm>
          <a:prstGeom prst="rect">
            <a:avLst/>
          </a:prstGeom>
          <a:noFill/>
        </p:spPr>
        <p:txBody>
          <a:bodyPr wrap="none" rtlCol="0">
            <a:spAutoFit/>
          </a:bodyPr>
          <a:lstStyle/>
          <a:p>
            <a:r>
              <a:rPr lang="en-US" sz="1200" dirty="0"/>
              <a:t>Source: </a:t>
            </a:r>
            <a:r>
              <a:rPr lang="en-US" sz="1200" dirty="0">
                <a:hlinkClick r:id="rId5"/>
              </a:rPr>
              <a:t>MPI</a:t>
            </a:r>
            <a:endParaRPr lang="en-US" sz="1200" dirty="0"/>
          </a:p>
        </p:txBody>
      </p:sp>
    </p:spTree>
    <p:extLst>
      <p:ext uri="{BB962C8B-B14F-4D97-AF65-F5344CB8AC3E}">
        <p14:creationId xmlns:p14="http://schemas.microsoft.com/office/powerpoint/2010/main" val="365947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a:extLst>
              <a:ext uri="{28A0092B-C50C-407E-A947-70E740481C1C}">
                <a14:useLocalDpi xmlns:a14="http://schemas.microsoft.com/office/drawing/2010/main"/>
              </a:ext>
            </a:extLst>
          </a:blip>
          <a:srcRect/>
          <a:stretch>
            <a:fillRect/>
          </a:stretch>
        </p:blipFill>
        <p:spPr bwMode="auto">
          <a:xfrm>
            <a:off x="-223290" y="701277"/>
            <a:ext cx="9625567" cy="4169765"/>
          </a:xfrm>
          <a:prstGeom prst="rect">
            <a:avLst/>
          </a:prstGeom>
          <a:noFill/>
          <a:ln>
            <a:noFill/>
          </a:ln>
        </p:spPr>
      </p:pic>
      <p:sp>
        <p:nvSpPr>
          <p:cNvPr id="2" name="Title 1"/>
          <p:cNvSpPr>
            <a:spLocks noGrp="1"/>
          </p:cNvSpPr>
          <p:nvPr>
            <p:ph type="title"/>
          </p:nvPr>
        </p:nvSpPr>
        <p:spPr>
          <a:xfrm>
            <a:off x="0" y="93911"/>
            <a:ext cx="9041534" cy="758428"/>
          </a:xfrm>
        </p:spPr>
        <p:txBody>
          <a:bodyPr>
            <a:normAutofit/>
          </a:bodyPr>
          <a:lstStyle/>
          <a:p>
            <a:r>
              <a:rPr lang="en-AU" dirty="0"/>
              <a:t>TĀIKO (BLACK PETREL) BYCATCH</a:t>
            </a:r>
            <a:endParaRPr lang="en-AU" sz="2000" noProof="0" dirty="0"/>
          </a:p>
        </p:txBody>
      </p:sp>
      <p:sp>
        <p:nvSpPr>
          <p:cNvPr id="3" name="Content Placeholder 2"/>
          <p:cNvSpPr>
            <a:spLocks noGrp="1"/>
          </p:cNvSpPr>
          <p:nvPr>
            <p:ph idx="1"/>
          </p:nvPr>
        </p:nvSpPr>
        <p:spPr>
          <a:xfrm>
            <a:off x="4170366" y="3120055"/>
            <a:ext cx="4682182" cy="1592324"/>
          </a:xfrm>
        </p:spPr>
        <p:txBody>
          <a:bodyPr>
            <a:normAutofit/>
          </a:bodyPr>
          <a:lstStyle/>
          <a:p>
            <a:pPr marL="0" indent="0" algn="ctr">
              <a:buNone/>
            </a:pPr>
            <a:r>
              <a:rPr lang="en-AU" sz="2000" b="1" noProof="0" dirty="0">
                <a:solidFill>
                  <a:srgbClr val="002E6C"/>
                </a:solidFill>
                <a:latin typeface="Arial Narrow"/>
                <a:cs typeface="Arial Narrow"/>
              </a:rPr>
              <a:t>MĀTAKI TĒNEI / WATCH THIS</a:t>
            </a:r>
          </a:p>
          <a:p>
            <a:pPr marL="0" indent="0" algn="ctr">
              <a:buNone/>
            </a:pPr>
            <a:r>
              <a:rPr lang="en-AU" sz="1800" noProof="0" dirty="0"/>
              <a:t>And if you have time watch this awesome </a:t>
            </a:r>
            <a:r>
              <a:rPr lang="en-AU" sz="1800" dirty="0"/>
              <a:t>film [4:05]</a:t>
            </a:r>
            <a:r>
              <a:rPr lang="en-AU" sz="600" dirty="0"/>
              <a:t>  </a:t>
            </a:r>
            <a:r>
              <a:rPr lang="en-AU" sz="1800" noProof="0" dirty="0"/>
              <a:t>where Riley and her dad come across </a:t>
            </a:r>
            <a:r>
              <a:rPr lang="en-AU" sz="1800" noProof="0" dirty="0">
                <a:hlinkClick r:id="rId4"/>
              </a:rPr>
              <a:t>Black Petrel and False Killer Whales </a:t>
            </a:r>
            <a:endParaRPr lang="en-AU" sz="600" noProof="0" dirty="0"/>
          </a:p>
        </p:txBody>
      </p:sp>
      <p:pic>
        <p:nvPicPr>
          <p:cNvPr id="4" name="Picture 3" descr="Screenshot 2020-06-22 13.29.41.png">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68446" y="1063875"/>
            <a:ext cx="3750127" cy="2056180"/>
          </a:xfrm>
          <a:prstGeom prst="rect">
            <a:avLst/>
          </a:prstGeom>
        </p:spPr>
      </p:pic>
      <p:sp>
        <p:nvSpPr>
          <p:cNvPr id="7" name="Content Placeholder 2"/>
          <p:cNvSpPr txBox="1">
            <a:spLocks/>
          </p:cNvSpPr>
          <p:nvPr/>
        </p:nvSpPr>
        <p:spPr>
          <a:xfrm>
            <a:off x="284344" y="1234539"/>
            <a:ext cx="3696460" cy="3579639"/>
          </a:xfrm>
          <a:prstGeom prst="rect">
            <a:avLst/>
          </a:prstGeom>
        </p:spPr>
        <p:txBody>
          <a:bodyPr vert="horz" lIns="91440" tIns="45720" rIns="91440" bIns="45720" rtlCol="0">
            <a:normAutofit/>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32000"/>
              </a:lnSpc>
              <a:buFont typeface="Arial"/>
              <a:buNone/>
            </a:pPr>
            <a:r>
              <a:rPr lang="en-US" sz="2600" b="1" dirty="0">
                <a:solidFill>
                  <a:srgbClr val="005DAA"/>
                </a:solidFill>
                <a:latin typeface="Arial Narrow"/>
                <a:cs typeface="Arial Narrow"/>
              </a:rPr>
              <a:t>MAHI / ACTIVITY</a:t>
            </a:r>
          </a:p>
          <a:p>
            <a:pPr marL="0" indent="0" algn="ctr">
              <a:lnSpc>
                <a:spcPct val="132000"/>
              </a:lnSpc>
              <a:buNone/>
            </a:pPr>
            <a:r>
              <a:rPr lang="en-US" sz="2100" dirty="0"/>
              <a:t>Check out the how many observed captures of the </a:t>
            </a:r>
            <a:r>
              <a:rPr lang="en-US" sz="2100" dirty="0" err="1"/>
              <a:t>Tāiko</a:t>
            </a:r>
            <a:r>
              <a:rPr lang="en-US" sz="2100" dirty="0"/>
              <a:t> or Black Petrel there have been in recent years by completing </a:t>
            </a:r>
            <a:r>
              <a:rPr lang="en-US" sz="2100" dirty="0">
                <a:solidFill>
                  <a:srgbClr val="005DAA"/>
                </a:solidFill>
              </a:rPr>
              <a:t>Activity ‘Bycatch Data’</a:t>
            </a:r>
            <a:endParaRPr lang="en-US" sz="2100" dirty="0"/>
          </a:p>
          <a:p>
            <a:pPr marL="457200" indent="-457200" algn="ctr">
              <a:lnSpc>
                <a:spcPct val="132000"/>
              </a:lnSpc>
              <a:buAutoNum type="arabicPeriod"/>
            </a:pPr>
            <a:endParaRPr lang="en-US" sz="2100" dirty="0"/>
          </a:p>
          <a:p>
            <a:pPr marL="0" indent="0" algn="ctr">
              <a:lnSpc>
                <a:spcPct val="132000"/>
              </a:lnSpc>
              <a:buFont typeface="Arial"/>
              <a:buNone/>
            </a:pPr>
            <a:endParaRPr lang="en-US" sz="2100" dirty="0"/>
          </a:p>
        </p:txBody>
      </p:sp>
    </p:spTree>
    <p:extLst>
      <p:ext uri="{BB962C8B-B14F-4D97-AF65-F5344CB8AC3E}">
        <p14:creationId xmlns:p14="http://schemas.microsoft.com/office/powerpoint/2010/main" val="215313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3">
            <a:extLst>
              <a:ext uri="{28A0092B-C50C-407E-A947-70E740481C1C}">
                <a14:useLocalDpi xmlns:a14="http://schemas.microsoft.com/office/drawing/2010/main"/>
              </a:ext>
            </a:extLst>
          </a:blip>
          <a:srcRect/>
          <a:stretch>
            <a:fillRect/>
          </a:stretch>
        </p:blipFill>
        <p:spPr bwMode="auto">
          <a:xfrm>
            <a:off x="-208517" y="833954"/>
            <a:ext cx="9326453" cy="3892912"/>
          </a:xfrm>
          <a:prstGeom prst="rect">
            <a:avLst/>
          </a:prstGeom>
          <a:noFill/>
          <a:ln>
            <a:noFill/>
          </a:ln>
        </p:spPr>
      </p:pic>
      <p:sp>
        <p:nvSpPr>
          <p:cNvPr id="15" name="Content Placeholder 2"/>
          <p:cNvSpPr txBox="1">
            <a:spLocks noGrp="1"/>
          </p:cNvSpPr>
          <p:nvPr>
            <p:ph sz="half" idx="1"/>
          </p:nvPr>
        </p:nvSpPr>
        <p:spPr>
          <a:xfrm>
            <a:off x="457200" y="2975696"/>
            <a:ext cx="4038600" cy="1459916"/>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AU" sz="2000" b="1" dirty="0">
                <a:solidFill>
                  <a:srgbClr val="002E6C"/>
                </a:solidFill>
                <a:latin typeface="Arial Narrow"/>
                <a:cs typeface="Arial Narrow"/>
              </a:rPr>
              <a:t>MĀTAKI TĒNEI / WATCH THIS</a:t>
            </a:r>
          </a:p>
          <a:p>
            <a:pPr marL="0" indent="0" algn="ctr">
              <a:spcBef>
                <a:spcPts val="300"/>
              </a:spcBef>
              <a:spcAft>
                <a:spcPts val="300"/>
              </a:spcAft>
              <a:buNone/>
            </a:pPr>
            <a:r>
              <a:rPr lang="x-none" sz="1800" dirty="0">
                <a:latin typeface="Arial"/>
                <a:cs typeface="Arial"/>
              </a:rPr>
              <a:t>Watch this short film [4:45] from Seafood New Zelaand about </a:t>
            </a:r>
            <a:r>
              <a:rPr lang="x-none" sz="1800" dirty="0">
                <a:latin typeface="Arial"/>
                <a:cs typeface="Arial"/>
                <a:hlinkClick r:id="rId4"/>
              </a:rPr>
              <a:t>Innovation </a:t>
            </a:r>
            <a:r>
              <a:rPr lang="mr-IN" sz="1800" dirty="0">
                <a:latin typeface="Arial"/>
                <a:cs typeface="Arial"/>
                <a:hlinkClick r:id="rId4"/>
              </a:rPr>
              <a:t>–</a:t>
            </a:r>
            <a:r>
              <a:rPr lang="x-none" sz="1800" dirty="0">
                <a:latin typeface="Arial"/>
                <a:cs typeface="Arial"/>
                <a:hlinkClick r:id="rId4"/>
              </a:rPr>
              <a:t> We’re Fishing Smarter</a:t>
            </a:r>
            <a:endParaRPr lang="en-US" sz="1800" dirty="0">
              <a:latin typeface="Arial"/>
              <a:cs typeface="Arial"/>
            </a:endParaRPr>
          </a:p>
        </p:txBody>
      </p:sp>
      <p:pic>
        <p:nvPicPr>
          <p:cNvPr id="3" name="Picture 2" descr="Screenshot 2020-06-22 10.55.53.png">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2354" y="1245154"/>
            <a:ext cx="3346163" cy="1717355"/>
          </a:xfrm>
          <a:prstGeom prst="rect">
            <a:avLst/>
          </a:prstGeom>
        </p:spPr>
      </p:pic>
      <p:sp>
        <p:nvSpPr>
          <p:cNvPr id="4" name="Rectangle 3"/>
          <p:cNvSpPr/>
          <p:nvPr/>
        </p:nvSpPr>
        <p:spPr>
          <a:xfrm>
            <a:off x="4495801" y="1268829"/>
            <a:ext cx="4406898" cy="5278369"/>
          </a:xfrm>
          <a:prstGeom prst="rect">
            <a:avLst/>
          </a:prstGeom>
        </p:spPr>
        <p:txBody>
          <a:bodyPr wrap="square">
            <a:spAutoFit/>
          </a:bodyPr>
          <a:lstStyle/>
          <a:p>
            <a:pPr>
              <a:spcAft>
                <a:spcPts val="300"/>
              </a:spcAft>
            </a:pPr>
            <a:r>
              <a:rPr lang="en-AU" b="1" dirty="0">
                <a:solidFill>
                  <a:srgbClr val="00B6DE"/>
                </a:solidFill>
                <a:latin typeface="Arial Narrow"/>
                <a:cs typeface="Arial Narrow"/>
              </a:rPr>
              <a:t>HE PĀTAI / CONSIDER THIS</a:t>
            </a:r>
          </a:p>
          <a:p>
            <a:pPr marL="342900">
              <a:spcBef>
                <a:spcPts val="300"/>
              </a:spcBef>
              <a:spcAft>
                <a:spcPts val="300"/>
              </a:spcAft>
              <a:buFont typeface="+mj-lt"/>
              <a:buAutoNum type="arabicPeriod"/>
            </a:pPr>
            <a:r>
              <a:rPr lang="en-AU" sz="2000" dirty="0">
                <a:solidFill>
                  <a:srgbClr val="000000"/>
                </a:solidFill>
                <a:latin typeface="Arial"/>
                <a:cs typeface="Arial"/>
              </a:rPr>
              <a:t>What are commercial fishers doing to avoid catching seabirds?</a:t>
            </a:r>
          </a:p>
          <a:p>
            <a:pPr marL="342900">
              <a:spcBef>
                <a:spcPts val="300"/>
              </a:spcBef>
              <a:spcAft>
                <a:spcPts val="300"/>
              </a:spcAft>
              <a:buFont typeface="+mj-lt"/>
              <a:buAutoNum type="arabicPeriod"/>
            </a:pPr>
            <a:r>
              <a:rPr lang="en-AU" sz="2000" dirty="0">
                <a:solidFill>
                  <a:srgbClr val="000000"/>
                </a:solidFill>
                <a:latin typeface="Arial"/>
                <a:cs typeface="Arial"/>
              </a:rPr>
              <a:t>What new technology is helping commercial fishers to reduce their environmental impact?</a:t>
            </a:r>
          </a:p>
          <a:p>
            <a:pPr marL="342900">
              <a:spcBef>
                <a:spcPts val="300"/>
              </a:spcBef>
              <a:spcAft>
                <a:spcPts val="300"/>
              </a:spcAft>
              <a:buFont typeface="+mj-lt"/>
              <a:buAutoNum type="arabicPeriod"/>
            </a:pPr>
            <a:r>
              <a:rPr lang="en-AU" sz="2000" dirty="0">
                <a:solidFill>
                  <a:srgbClr val="000000"/>
                </a:solidFill>
                <a:latin typeface="Arial"/>
                <a:cs typeface="Arial"/>
              </a:rPr>
              <a:t>What is meant by “the changing culture of  the industry”?</a:t>
            </a:r>
          </a:p>
          <a:p>
            <a:pPr marL="285750" indent="-285750">
              <a:spcAft>
                <a:spcPts val="300"/>
              </a:spcAft>
              <a:buFont typeface="Arial"/>
              <a:buChar char="•"/>
            </a:pPr>
            <a:endParaRPr lang="en-AU" dirty="0">
              <a:solidFill>
                <a:srgbClr val="000000"/>
              </a:solidFill>
              <a:latin typeface="Arial Narrow"/>
              <a:cs typeface="Arial Narrow"/>
            </a:endParaRPr>
          </a:p>
          <a:p>
            <a:pPr>
              <a:spcAft>
                <a:spcPts val="300"/>
              </a:spcAft>
            </a:pPr>
            <a:endParaRPr lang="en-AU" b="1" dirty="0">
              <a:solidFill>
                <a:srgbClr val="00B6DE"/>
              </a:solidFill>
              <a:latin typeface="Arial Narrow"/>
              <a:cs typeface="Arial Narrow"/>
            </a:endParaRPr>
          </a:p>
          <a:p>
            <a:pPr>
              <a:spcAft>
                <a:spcPts val="300"/>
              </a:spcAft>
            </a:pPr>
            <a:endParaRPr lang="en-AU" b="1" dirty="0">
              <a:solidFill>
                <a:srgbClr val="00B6DE"/>
              </a:solidFill>
              <a:latin typeface="Arial Narrow"/>
              <a:cs typeface="Arial Narrow"/>
            </a:endParaRPr>
          </a:p>
          <a:p>
            <a:pPr>
              <a:spcAft>
                <a:spcPts val="300"/>
              </a:spcAft>
            </a:pPr>
            <a:endParaRPr lang="en-AU" b="1" dirty="0">
              <a:solidFill>
                <a:srgbClr val="00B6DE"/>
              </a:solidFill>
              <a:latin typeface="Arial Narrow"/>
              <a:cs typeface="Arial Narrow"/>
            </a:endParaRPr>
          </a:p>
          <a:p>
            <a:pPr>
              <a:spcAft>
                <a:spcPts val="300"/>
              </a:spcAft>
            </a:pPr>
            <a:endParaRPr lang="en-AU" b="1" dirty="0">
              <a:solidFill>
                <a:srgbClr val="00B6DE"/>
              </a:solidFill>
              <a:latin typeface="Arial Narrow"/>
              <a:cs typeface="Arial Narrow"/>
            </a:endParaRPr>
          </a:p>
          <a:p>
            <a:pPr>
              <a:spcAft>
                <a:spcPts val="300"/>
              </a:spcAft>
            </a:pPr>
            <a:endParaRPr lang="en-AU" b="1" dirty="0">
              <a:solidFill>
                <a:srgbClr val="00B6DE"/>
              </a:solidFill>
              <a:latin typeface="Arial Narrow"/>
              <a:cs typeface="Arial Narrow"/>
            </a:endParaRPr>
          </a:p>
          <a:p>
            <a:pPr>
              <a:spcAft>
                <a:spcPts val="300"/>
              </a:spcAft>
            </a:pPr>
            <a:endParaRPr lang="en-AU" b="1" dirty="0">
              <a:solidFill>
                <a:srgbClr val="00B6DE"/>
              </a:solidFill>
              <a:latin typeface="Arial Narrow"/>
              <a:cs typeface="Arial Narrow"/>
            </a:endParaRPr>
          </a:p>
          <a:p>
            <a:pPr>
              <a:spcAft>
                <a:spcPts val="300"/>
              </a:spcAft>
            </a:pPr>
            <a:endParaRPr lang="en-AU" b="1" dirty="0">
              <a:solidFill>
                <a:srgbClr val="00B6DE"/>
              </a:solidFill>
              <a:latin typeface="Arial Narrow"/>
              <a:cs typeface="Arial Narrow"/>
            </a:endParaRPr>
          </a:p>
        </p:txBody>
      </p:sp>
      <p:sp>
        <p:nvSpPr>
          <p:cNvPr id="16" name="Title 1"/>
          <p:cNvSpPr txBox="1">
            <a:spLocks/>
          </p:cNvSpPr>
          <p:nvPr/>
        </p:nvSpPr>
        <p:spPr>
          <a:xfrm>
            <a:off x="132522" y="-91665"/>
            <a:ext cx="9011478" cy="1100126"/>
          </a:xfrm>
          <a:prstGeom prst="rect">
            <a:avLst/>
          </a:prstGeom>
        </p:spPr>
        <p:txBody>
          <a:bodyPr vert="horz" lIns="91440" tIns="45720" rIns="91440" bIns="45720" rtlCol="0" anchor="ctr">
            <a:normAutofit fontScale="900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100" dirty="0">
                <a:latin typeface="Arial Narrow"/>
                <a:cs typeface="Arial Narrow"/>
              </a:rPr>
              <a:t>REDUCING IMPACTS: NEW &amp; MODIFIED FISHING METHODS</a:t>
            </a:r>
          </a:p>
          <a:p>
            <a:r>
              <a:rPr lang="en-US" sz="2000" dirty="0">
                <a:latin typeface="Arial Narrow"/>
                <a:cs typeface="Arial Narrow"/>
              </a:rPr>
              <a:t>Focus Question: How are fishing methods developed &amp; modified to reduce impacts on habitat &amp; sea life? </a:t>
            </a:r>
          </a:p>
        </p:txBody>
      </p:sp>
    </p:spTree>
    <p:extLst>
      <p:ext uri="{BB962C8B-B14F-4D97-AF65-F5344CB8AC3E}">
        <p14:creationId xmlns:p14="http://schemas.microsoft.com/office/powerpoint/2010/main" val="2726519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0" y="-91665"/>
            <a:ext cx="9144000"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2800" dirty="0">
                <a:latin typeface="Arial Narrow"/>
                <a:cs typeface="Arial Narrow"/>
              </a:rPr>
              <a:t>REDUCING IMPACTS: NEW &amp; MODIFIED FISHING METHODS</a:t>
            </a:r>
          </a:p>
        </p:txBody>
      </p:sp>
      <p:sp>
        <p:nvSpPr>
          <p:cNvPr id="8" name="Content Placeholder 2"/>
          <p:cNvSpPr>
            <a:spLocks noGrp="1"/>
          </p:cNvSpPr>
          <p:nvPr>
            <p:ph sz="half" idx="1"/>
          </p:nvPr>
        </p:nvSpPr>
        <p:spPr>
          <a:xfrm>
            <a:off x="226290" y="983909"/>
            <a:ext cx="4668586" cy="3871315"/>
          </a:xfrm>
        </p:spPr>
        <p:txBody>
          <a:bodyPr>
            <a:noAutofit/>
          </a:bodyPr>
          <a:lstStyle/>
          <a:p>
            <a:pPr marL="0" indent="0">
              <a:spcBef>
                <a:spcPts val="300"/>
              </a:spcBef>
              <a:spcAft>
                <a:spcPts val="300"/>
              </a:spcAft>
              <a:buNone/>
              <a:tabLst>
                <a:tab pos="1611313" algn="l"/>
              </a:tabLst>
            </a:pPr>
            <a:r>
              <a:rPr lang="en-AU" sz="2200" b="1" dirty="0">
                <a:solidFill>
                  <a:srgbClr val="00B194"/>
                </a:solidFill>
                <a:latin typeface="Arial Narrow"/>
                <a:cs typeface="Arial Narrow"/>
              </a:rPr>
              <a:t>KŌRERORERO / DISCUSSION</a:t>
            </a:r>
            <a:endParaRPr lang="en-AU" sz="2200" b="1" dirty="0">
              <a:solidFill>
                <a:srgbClr val="175EAA"/>
              </a:solidFill>
              <a:latin typeface="Arial Narrow"/>
              <a:cs typeface="Arial Narrow"/>
            </a:endParaRPr>
          </a:p>
          <a:p>
            <a:pPr>
              <a:spcBef>
                <a:spcPts val="300"/>
              </a:spcBef>
              <a:spcAft>
                <a:spcPts val="300"/>
              </a:spcAft>
              <a:tabLst>
                <a:tab pos="1611313" algn="l"/>
              </a:tabLst>
            </a:pPr>
            <a:r>
              <a:rPr lang="en-US" sz="1800" dirty="0"/>
              <a:t>New sustainable fishing methods are being created</a:t>
            </a:r>
          </a:p>
          <a:p>
            <a:pPr>
              <a:spcBef>
                <a:spcPts val="300"/>
              </a:spcBef>
              <a:spcAft>
                <a:spcPts val="300"/>
              </a:spcAft>
              <a:tabLst>
                <a:tab pos="1611313" algn="l"/>
              </a:tabLst>
            </a:pPr>
            <a:r>
              <a:rPr lang="en-US" sz="1800" dirty="0" err="1">
                <a:solidFill>
                  <a:srgbClr val="175EAA"/>
                </a:solidFill>
              </a:rPr>
              <a:t>Tiaki</a:t>
            </a:r>
            <a:r>
              <a:rPr lang="en-US" sz="1800" dirty="0">
                <a:solidFill>
                  <a:srgbClr val="175EAA"/>
                </a:solidFill>
              </a:rPr>
              <a:t> Precision Seafood Harvesting (PSH)</a:t>
            </a:r>
            <a:r>
              <a:rPr lang="en-US" sz="1800" dirty="0"/>
              <a:t> has been developed in Aotearoa New Zealand to:</a:t>
            </a:r>
          </a:p>
          <a:p>
            <a:pPr lvl="1">
              <a:tabLst>
                <a:tab pos="1611313" algn="l"/>
              </a:tabLst>
            </a:pPr>
            <a:r>
              <a:rPr lang="en-US" sz="1800" dirty="0"/>
              <a:t>Land fish on the boat in water and alive</a:t>
            </a:r>
          </a:p>
          <a:p>
            <a:pPr lvl="1">
              <a:tabLst>
                <a:tab pos="1611313" algn="l"/>
              </a:tabLst>
            </a:pPr>
            <a:r>
              <a:rPr lang="en-US" sz="1800" dirty="0"/>
              <a:t>Allow smaller fish to escape or be returned alive </a:t>
            </a:r>
          </a:p>
        </p:txBody>
      </p:sp>
      <p:pic>
        <p:nvPicPr>
          <p:cNvPr id="3" name="Picture 2" descr="Screen Shot 2020-09-01 at 12.34.22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48810" y="1298360"/>
            <a:ext cx="3739188" cy="2482576"/>
          </a:xfrm>
          <a:prstGeom prst="rect">
            <a:avLst/>
          </a:prstGeom>
        </p:spPr>
      </p:pic>
      <p:sp>
        <p:nvSpPr>
          <p:cNvPr id="4" name="TextBox 3"/>
          <p:cNvSpPr txBox="1"/>
          <p:nvPr/>
        </p:nvSpPr>
        <p:spPr>
          <a:xfrm>
            <a:off x="7016810" y="3838821"/>
            <a:ext cx="1771188" cy="369332"/>
          </a:xfrm>
          <a:prstGeom prst="rect">
            <a:avLst/>
          </a:prstGeom>
          <a:noFill/>
        </p:spPr>
        <p:txBody>
          <a:bodyPr wrap="none" rtlCol="0">
            <a:spAutoFit/>
          </a:bodyPr>
          <a:lstStyle/>
          <a:p>
            <a:r>
              <a:rPr lang="en-US" dirty="0"/>
              <a:t>Image: </a:t>
            </a:r>
            <a:r>
              <a:rPr lang="en-US" dirty="0" err="1"/>
              <a:t>Tiaki.com</a:t>
            </a:r>
            <a:endParaRPr lang="en-US" dirty="0"/>
          </a:p>
        </p:txBody>
      </p:sp>
    </p:spTree>
    <p:extLst>
      <p:ext uri="{BB962C8B-B14F-4D97-AF65-F5344CB8AC3E}">
        <p14:creationId xmlns:p14="http://schemas.microsoft.com/office/powerpoint/2010/main" val="2304290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dissolv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3">
            <a:extLst>
              <a:ext uri="{28A0092B-C50C-407E-A947-70E740481C1C}">
                <a14:useLocalDpi xmlns:a14="http://schemas.microsoft.com/office/drawing/2010/main"/>
              </a:ext>
            </a:extLst>
          </a:blip>
          <a:srcRect/>
          <a:stretch>
            <a:fillRect/>
          </a:stretch>
        </p:blipFill>
        <p:spPr bwMode="auto">
          <a:xfrm>
            <a:off x="-215656" y="963385"/>
            <a:ext cx="6558846" cy="4180115"/>
          </a:xfrm>
          <a:prstGeom prst="rect">
            <a:avLst/>
          </a:prstGeom>
          <a:noFill/>
          <a:ln>
            <a:noFill/>
          </a:ln>
        </p:spPr>
      </p:pic>
      <p:sp>
        <p:nvSpPr>
          <p:cNvPr id="12" name="Title 1"/>
          <p:cNvSpPr txBox="1">
            <a:spLocks/>
          </p:cNvSpPr>
          <p:nvPr/>
        </p:nvSpPr>
        <p:spPr>
          <a:xfrm>
            <a:off x="226292" y="-91665"/>
            <a:ext cx="8917708"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2800" dirty="0">
                <a:latin typeface="Arial Narrow"/>
                <a:cs typeface="Arial Narrow"/>
              </a:rPr>
              <a:t>REDUCING IMPACTS: NEW &amp; MODIFIED FISHING METHODS</a:t>
            </a:r>
          </a:p>
        </p:txBody>
      </p:sp>
      <p:pic>
        <p:nvPicPr>
          <p:cNvPr id="9" name="Picture 8"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147245">
            <a:off x="3111090" y="3305778"/>
            <a:ext cx="1732788" cy="1245215"/>
          </a:xfrm>
          <a:prstGeom prst="rect">
            <a:avLst/>
          </a:prstGeom>
        </p:spPr>
      </p:pic>
      <p:sp>
        <p:nvSpPr>
          <p:cNvPr id="10" name="Rectangle 9"/>
          <p:cNvSpPr/>
          <p:nvPr/>
        </p:nvSpPr>
        <p:spPr>
          <a:xfrm>
            <a:off x="226292" y="1233700"/>
            <a:ext cx="3598276" cy="3116238"/>
          </a:xfrm>
          <a:prstGeom prst="rect">
            <a:avLst/>
          </a:prstGeom>
        </p:spPr>
        <p:txBody>
          <a:bodyPr wrap="square">
            <a:spAutoFit/>
          </a:bodyPr>
          <a:lstStyle/>
          <a:p>
            <a:pPr algn="ctr"/>
            <a:r>
              <a:rPr lang="en-AU" sz="2200" b="1" dirty="0">
                <a:solidFill>
                  <a:srgbClr val="002E6C"/>
                </a:solidFill>
                <a:latin typeface="Arial Narrow"/>
                <a:cs typeface="Arial Narrow"/>
              </a:rPr>
              <a:t>MĀTAKI TĒNEI / WATCH THIS</a:t>
            </a:r>
          </a:p>
          <a:p>
            <a:pPr algn="ctr">
              <a:spcAft>
                <a:spcPts val="300"/>
              </a:spcAft>
            </a:pPr>
            <a:endParaRPr lang="en-US" dirty="0">
              <a:latin typeface="Arial"/>
              <a:cs typeface="Arial"/>
            </a:endParaRPr>
          </a:p>
          <a:p>
            <a:pPr algn="ctr">
              <a:spcAft>
                <a:spcPts val="300"/>
              </a:spcAft>
            </a:pPr>
            <a:r>
              <a:rPr lang="en-US" dirty="0">
                <a:latin typeface="Arial"/>
                <a:cs typeface="Arial"/>
              </a:rPr>
              <a:t>Tiaki crew show </a:t>
            </a:r>
            <a:r>
              <a:rPr lang="en-US" dirty="0">
                <a:latin typeface="Arial"/>
                <a:cs typeface="Arial"/>
                <a:hlinkClick r:id="rId5"/>
              </a:rPr>
              <a:t>how the nets work</a:t>
            </a:r>
            <a:r>
              <a:rPr lang="en-US" dirty="0">
                <a:latin typeface="Arial"/>
                <a:cs typeface="Arial"/>
              </a:rPr>
              <a:t> (0:53) </a:t>
            </a:r>
          </a:p>
          <a:p>
            <a:pPr algn="ctr">
              <a:spcAft>
                <a:spcPts val="300"/>
              </a:spcAft>
            </a:pPr>
            <a:endParaRPr lang="en-US" dirty="0">
              <a:latin typeface="Arial"/>
              <a:cs typeface="Arial"/>
            </a:endParaRPr>
          </a:p>
          <a:p>
            <a:pPr algn="ctr">
              <a:spcAft>
                <a:spcPts val="300"/>
              </a:spcAft>
            </a:pPr>
            <a:r>
              <a:rPr lang="en-US" dirty="0">
                <a:latin typeface="Arial"/>
                <a:cs typeface="Arial"/>
              </a:rPr>
              <a:t>One fisher talk about how </a:t>
            </a:r>
            <a:r>
              <a:rPr lang="en-US" dirty="0">
                <a:latin typeface="Arial"/>
                <a:cs typeface="Arial"/>
                <a:hlinkClick r:id="rId5"/>
              </a:rPr>
              <a:t>PSH works</a:t>
            </a:r>
            <a:r>
              <a:rPr lang="en-US" dirty="0">
                <a:latin typeface="Arial"/>
                <a:cs typeface="Arial"/>
              </a:rPr>
              <a:t> (0:30)</a:t>
            </a:r>
          </a:p>
          <a:p>
            <a:pPr algn="ctr">
              <a:spcAft>
                <a:spcPts val="300"/>
              </a:spcAft>
            </a:pPr>
            <a:endParaRPr lang="en-US" dirty="0">
              <a:latin typeface="Arial"/>
              <a:cs typeface="Arial"/>
            </a:endParaRPr>
          </a:p>
          <a:p>
            <a:pPr algn="ctr">
              <a:spcAft>
                <a:spcPts val="300"/>
              </a:spcAft>
            </a:pPr>
            <a:r>
              <a:rPr lang="en-US" dirty="0">
                <a:latin typeface="Arial"/>
                <a:cs typeface="Arial"/>
              </a:rPr>
              <a:t>The results of the </a:t>
            </a:r>
            <a:r>
              <a:rPr lang="en-US" dirty="0">
                <a:latin typeface="Arial"/>
                <a:cs typeface="Arial"/>
                <a:hlinkClick r:id="rId6"/>
              </a:rPr>
              <a:t>first trials of PSH</a:t>
            </a:r>
            <a:r>
              <a:rPr lang="en-US" dirty="0">
                <a:latin typeface="Arial"/>
                <a:cs typeface="Arial"/>
              </a:rPr>
              <a:t> (3:26) </a:t>
            </a:r>
          </a:p>
        </p:txBody>
      </p:sp>
      <p:pic>
        <p:nvPicPr>
          <p:cNvPr id="13" name="Picture 12" descr="Screenshot 2020-02-17 21.12.07.png">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1122922">
            <a:off x="4878803" y="2351178"/>
            <a:ext cx="2468674" cy="1410307"/>
          </a:xfrm>
          <a:prstGeom prst="rect">
            <a:avLst/>
          </a:prstGeom>
        </p:spPr>
      </p:pic>
      <p:pic>
        <p:nvPicPr>
          <p:cNvPr id="17" name="Picture 16" descr="Screenshot 2020-02-17 21.15.33.png">
            <a:hlinkClick r:id="rId8"/>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417439">
            <a:off x="3670042" y="1108509"/>
            <a:ext cx="2481443" cy="1402780"/>
          </a:xfrm>
          <a:prstGeom prst="rect">
            <a:avLst/>
          </a:prstGeom>
        </p:spPr>
      </p:pic>
      <p:pic>
        <p:nvPicPr>
          <p:cNvPr id="18" name="Picture 17" descr="Screenshot 2020-02-17 14.11.54.png">
            <a:hlinkClick r:id="rId5"/>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113141" y="1233700"/>
            <a:ext cx="2748973" cy="1370446"/>
          </a:xfrm>
          <a:prstGeom prst="rect">
            <a:avLst/>
          </a:prstGeom>
        </p:spPr>
      </p:pic>
      <p:sp>
        <p:nvSpPr>
          <p:cNvPr id="19" name="Rounded Rectangular Callout 18"/>
          <p:cNvSpPr/>
          <p:nvPr/>
        </p:nvSpPr>
        <p:spPr>
          <a:xfrm>
            <a:off x="6769101" y="2656413"/>
            <a:ext cx="2274554" cy="2066501"/>
          </a:xfrm>
          <a:prstGeom prst="wedgeRoundRectCallout">
            <a:avLst>
              <a:gd name="adj1" fmla="val -142718"/>
              <a:gd name="adj2" fmla="val 28164"/>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dirty="0">
                <a:solidFill>
                  <a:srgbClr val="175EAA"/>
                </a:solidFill>
                <a:latin typeface="Arial"/>
                <a:cs typeface="Arial"/>
              </a:rPr>
              <a:t>What do you think?</a:t>
            </a:r>
          </a:p>
          <a:p>
            <a:pPr algn="ctr">
              <a:defRPr/>
            </a:pPr>
            <a:r>
              <a:rPr lang="en-US" dirty="0">
                <a:solidFill>
                  <a:srgbClr val="175EAA"/>
                </a:solidFill>
                <a:latin typeface="Arial"/>
                <a:cs typeface="Arial"/>
              </a:rPr>
              <a:t>Share in groups. And compare this method with an existing method?</a:t>
            </a:r>
          </a:p>
        </p:txBody>
      </p:sp>
    </p:spTree>
    <p:extLst>
      <p:ext uri="{BB962C8B-B14F-4D97-AF65-F5344CB8AC3E}">
        <p14:creationId xmlns:p14="http://schemas.microsoft.com/office/powerpoint/2010/main" val="3564785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dissolve">
                                      <p:cBhvr>
                                        <p:cTn id="10" dur="500"/>
                                        <p:tgtEl>
                                          <p:spTgt spid="10">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animEffect transition="in" filter="dissolve">
                                      <p:cBhvr>
                                        <p:cTn id="13" dur="500"/>
                                        <p:tgtEl>
                                          <p:spTgt spid="10">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6" end="6"/>
                                            </p:txEl>
                                          </p:spTgt>
                                        </p:tgtEl>
                                        <p:attrNameLst>
                                          <p:attrName>style.visibility</p:attrName>
                                        </p:attrNameLst>
                                      </p:cBhvr>
                                      <p:to>
                                        <p:strVal val="visible"/>
                                      </p:to>
                                    </p:set>
                                    <p:animEffect transition="in" filter="dissolve">
                                      <p:cBhvr>
                                        <p:cTn id="16" dur="500"/>
                                        <p:tgtEl>
                                          <p:spTgt spid="10">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142707" y="356692"/>
            <a:ext cx="5893830" cy="4786807"/>
          </a:xfrm>
          <a:prstGeom prst="rect">
            <a:avLst/>
          </a:prstGeom>
        </p:spPr>
      </p:pic>
      <p:sp>
        <p:nvSpPr>
          <p:cNvPr id="12" name="Title 1"/>
          <p:cNvSpPr txBox="1">
            <a:spLocks/>
          </p:cNvSpPr>
          <p:nvPr/>
        </p:nvSpPr>
        <p:spPr>
          <a:xfrm>
            <a:off x="226290" y="-91665"/>
            <a:ext cx="8917710"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2800" dirty="0">
                <a:latin typeface="Arial Narrow"/>
                <a:cs typeface="Arial Narrow"/>
              </a:rPr>
              <a:t>REDUCING IMPACTS: NEW &amp; MODIFIED FISHING METHODS</a:t>
            </a:r>
          </a:p>
        </p:txBody>
      </p:sp>
      <p:sp>
        <p:nvSpPr>
          <p:cNvPr id="8" name="Content Placeholder 2"/>
          <p:cNvSpPr>
            <a:spLocks noGrp="1"/>
          </p:cNvSpPr>
          <p:nvPr>
            <p:ph sz="half" idx="1"/>
          </p:nvPr>
        </p:nvSpPr>
        <p:spPr>
          <a:xfrm>
            <a:off x="226290" y="983909"/>
            <a:ext cx="5110980" cy="3871315"/>
          </a:xfrm>
        </p:spPr>
        <p:txBody>
          <a:bodyPr>
            <a:noAutofit/>
          </a:bodyPr>
          <a:lstStyle/>
          <a:p>
            <a:pPr marL="0" indent="0">
              <a:spcBef>
                <a:spcPts val="300"/>
              </a:spcBef>
              <a:spcAft>
                <a:spcPts val="300"/>
              </a:spcAft>
              <a:buNone/>
              <a:tabLst>
                <a:tab pos="1611313" algn="l"/>
              </a:tabLst>
            </a:pPr>
            <a:r>
              <a:rPr lang="en-AU" sz="2000" b="1" dirty="0">
                <a:solidFill>
                  <a:srgbClr val="00B194"/>
                </a:solidFill>
                <a:latin typeface="Arial Narrow"/>
                <a:cs typeface="Arial Narrow"/>
              </a:rPr>
              <a:t>KŌRERORERO / DISCUSSION</a:t>
            </a:r>
            <a:endParaRPr lang="en-AU" sz="2000" b="1" dirty="0">
              <a:solidFill>
                <a:srgbClr val="175EAA"/>
              </a:solidFill>
              <a:latin typeface="Arial Narrow"/>
              <a:cs typeface="Arial Narrow"/>
            </a:endParaRPr>
          </a:p>
          <a:p>
            <a:pPr>
              <a:spcBef>
                <a:spcPts val="300"/>
              </a:spcBef>
              <a:spcAft>
                <a:spcPts val="300"/>
              </a:spcAft>
              <a:tabLst>
                <a:tab pos="1611313" algn="l"/>
              </a:tabLst>
            </a:pPr>
            <a:r>
              <a:rPr lang="en-US" sz="1800" dirty="0"/>
              <a:t>To attain the Marine Stewardship  Council blue fish tick label many fisheries have had to modify their fishing methods to reduce bycatch</a:t>
            </a:r>
          </a:p>
          <a:p>
            <a:pPr marL="0" indent="0">
              <a:buNone/>
            </a:pPr>
            <a:r>
              <a:rPr lang="en-US" sz="2000" b="1" dirty="0">
                <a:solidFill>
                  <a:srgbClr val="009AC7"/>
                </a:solidFill>
                <a:latin typeface="Arial Narrow"/>
                <a:cs typeface="Arial Narrow"/>
              </a:rPr>
              <a:t>KŌRERO PUKAPUKA / READ</a:t>
            </a:r>
          </a:p>
          <a:p>
            <a:r>
              <a:rPr lang="x-none" sz="1800" dirty="0"/>
              <a:t>Read the </a:t>
            </a:r>
            <a:r>
              <a:rPr lang="x-none" sz="1800" dirty="0">
                <a:hlinkClick r:id="rId5"/>
              </a:rPr>
              <a:t>Beating Bird Bycatch story</a:t>
            </a:r>
            <a:endParaRPr lang="x-none" sz="1800" dirty="0"/>
          </a:p>
          <a:p>
            <a:pPr marL="0" indent="0">
              <a:buNone/>
            </a:pPr>
            <a:r>
              <a:rPr lang="en-AU" sz="2000" b="1" dirty="0">
                <a:solidFill>
                  <a:srgbClr val="00B6DE"/>
                </a:solidFill>
                <a:latin typeface="Arial Narrow"/>
                <a:cs typeface="Arial Narrow"/>
              </a:rPr>
              <a:t>HE PĀTAI / CONSIDER THIS</a:t>
            </a:r>
          </a:p>
          <a:p>
            <a:r>
              <a:rPr lang="x-none" sz="1800" dirty="0"/>
              <a:t>What changes did the fishery make to reduce bird bycatch?</a:t>
            </a:r>
          </a:p>
          <a:p>
            <a:pPr algn="ctr"/>
            <a:endParaRPr lang="x-none" sz="1800" dirty="0"/>
          </a:p>
          <a:p>
            <a:pPr algn="ctr"/>
            <a:r>
              <a:rPr lang="x-none" sz="1800" dirty="0"/>
              <a:t> </a:t>
            </a:r>
            <a:endParaRPr lang="en-US" sz="1800" dirty="0"/>
          </a:p>
          <a:p>
            <a:pPr>
              <a:spcBef>
                <a:spcPts val="300"/>
              </a:spcBef>
              <a:spcAft>
                <a:spcPts val="300"/>
              </a:spcAft>
              <a:tabLst>
                <a:tab pos="1611313" algn="l"/>
              </a:tabLst>
            </a:pPr>
            <a:endParaRPr lang="en-US" sz="1800" dirty="0"/>
          </a:p>
        </p:txBody>
      </p:sp>
      <p:pic>
        <p:nvPicPr>
          <p:cNvPr id="3" name="Picture 2" descr="Screen Shot 2020-09-01 at 12.28.47 PM.png">
            <a:hlinkClick r:id="rId5"/>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22686" y="983909"/>
            <a:ext cx="3253738" cy="3498267"/>
          </a:xfrm>
          <a:prstGeom prst="rect">
            <a:avLst/>
          </a:prstGeom>
        </p:spPr>
      </p:pic>
    </p:spTree>
    <p:extLst>
      <p:ext uri="{BB962C8B-B14F-4D97-AF65-F5344CB8AC3E}">
        <p14:creationId xmlns:p14="http://schemas.microsoft.com/office/powerpoint/2010/main" val="15970291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dissolv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dissolv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dissolve">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398" y="549493"/>
            <a:ext cx="9693981" cy="4499444"/>
          </a:xfrm>
          <a:prstGeom prst="rect">
            <a:avLst/>
          </a:prstGeom>
        </p:spPr>
      </p:pic>
      <p:sp>
        <p:nvSpPr>
          <p:cNvPr id="2" name="Title 1"/>
          <p:cNvSpPr>
            <a:spLocks noGrp="1"/>
          </p:cNvSpPr>
          <p:nvPr>
            <p:ph type="title"/>
          </p:nvPr>
        </p:nvSpPr>
        <p:spPr>
          <a:xfrm>
            <a:off x="127000" y="93911"/>
            <a:ext cx="8914534" cy="758428"/>
          </a:xfrm>
        </p:spPr>
        <p:txBody>
          <a:bodyPr>
            <a:normAutofit fontScale="90000"/>
          </a:bodyPr>
          <a:lstStyle/>
          <a:p>
            <a:r>
              <a:rPr lang="en-US" dirty="0"/>
              <a:t>R</a:t>
            </a:r>
            <a:r>
              <a:rPr lang="x-none" dirty="0"/>
              <a:t>EV</a:t>
            </a:r>
            <a:r>
              <a:rPr lang="en-US" dirty="0"/>
              <a:t>IE</a:t>
            </a:r>
            <a:r>
              <a:rPr lang="x-none" dirty="0"/>
              <a:t>WING </a:t>
            </a:r>
            <a:r>
              <a:rPr lang="x-none"/>
              <a:t>KEY CONCEPTS</a:t>
            </a:r>
            <a:r>
              <a:rPr lang="mi-NZ" dirty="0"/>
              <a:t> – ENVIRONMENT &amp; FISHING</a:t>
            </a:r>
            <a:br>
              <a:rPr lang="en-US" dirty="0"/>
            </a:br>
            <a:r>
              <a:rPr lang="en-US" sz="2200" dirty="0"/>
              <a:t>Focus Question: What have we learnt? </a:t>
            </a:r>
          </a:p>
        </p:txBody>
      </p:sp>
      <p:sp>
        <p:nvSpPr>
          <p:cNvPr id="3" name="Content Placeholder 2"/>
          <p:cNvSpPr>
            <a:spLocks noGrp="1"/>
          </p:cNvSpPr>
          <p:nvPr>
            <p:ph idx="1"/>
          </p:nvPr>
        </p:nvSpPr>
        <p:spPr>
          <a:xfrm>
            <a:off x="285749" y="1110701"/>
            <a:ext cx="3881879" cy="1315914"/>
          </a:xfrm>
        </p:spPr>
        <p:txBody>
          <a:bodyPr>
            <a:normAutofit fontScale="92500" lnSpcReduction="20000"/>
          </a:bodyPr>
          <a:lstStyle/>
          <a:p>
            <a:pPr marL="0" indent="0" algn="ctr">
              <a:buNone/>
            </a:pPr>
            <a:r>
              <a:rPr lang="en-AU" sz="2200" b="1" noProof="0" dirty="0">
                <a:solidFill>
                  <a:srgbClr val="002E6C"/>
                </a:solidFill>
                <a:latin typeface="Arial Narrow"/>
                <a:cs typeface="Arial Narrow"/>
              </a:rPr>
              <a:t>MĀTAKI TĒNEI / WATCH THIS</a:t>
            </a:r>
          </a:p>
          <a:p>
            <a:pPr marL="0" indent="0" algn="ctr">
              <a:buNone/>
            </a:pPr>
            <a:r>
              <a:rPr lang="en-AU" sz="2000" noProof="0" dirty="0"/>
              <a:t>Short video [2:</a:t>
            </a:r>
            <a:r>
              <a:rPr lang="en-AU" sz="2000" dirty="0"/>
              <a:t>11</a:t>
            </a:r>
            <a:r>
              <a:rPr lang="en-AU" sz="2000" noProof="0" dirty="0"/>
              <a:t>] on </a:t>
            </a:r>
            <a:r>
              <a:rPr lang="en-AU" sz="2000" dirty="0">
                <a:hlinkClick r:id="rId4"/>
              </a:rPr>
              <a:t>marine habitat and species protection</a:t>
            </a:r>
            <a:r>
              <a:rPr lang="en-AU" sz="2000" noProof="0" dirty="0">
                <a:hlinkClick r:id="rId4"/>
              </a:rPr>
              <a:t> </a:t>
            </a:r>
            <a:r>
              <a:rPr lang="en-AU" sz="2000" noProof="0" dirty="0"/>
              <a:t>(Principle Two) </a:t>
            </a:r>
          </a:p>
          <a:p>
            <a:pPr marL="0" indent="0">
              <a:buNone/>
            </a:pPr>
            <a:endParaRPr lang="en-AU" sz="600" noProof="0" dirty="0"/>
          </a:p>
        </p:txBody>
      </p:sp>
      <p:sp>
        <p:nvSpPr>
          <p:cNvPr id="5" name="Content Placeholder 2"/>
          <p:cNvSpPr txBox="1">
            <a:spLocks/>
          </p:cNvSpPr>
          <p:nvPr/>
        </p:nvSpPr>
        <p:spPr>
          <a:xfrm>
            <a:off x="4634884" y="1026056"/>
            <a:ext cx="4008103" cy="4086469"/>
          </a:xfrm>
          <a:prstGeom prst="rect">
            <a:avLst/>
          </a:prstGeom>
        </p:spPr>
        <p:txBody>
          <a:bodyPr vert="horz" lIns="91440" tIns="45720" rIns="91440" bIns="45720" rtlCol="0">
            <a:normAutofit/>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32000"/>
              </a:lnSpc>
              <a:buFont typeface="Arial"/>
              <a:buNone/>
            </a:pPr>
            <a:r>
              <a:rPr lang="en-US" sz="2600" b="1" dirty="0">
                <a:solidFill>
                  <a:srgbClr val="005DAA"/>
                </a:solidFill>
                <a:latin typeface="Arial Narrow"/>
                <a:cs typeface="Arial Narrow"/>
              </a:rPr>
              <a:t>MAHI / ACTIVITY</a:t>
            </a:r>
          </a:p>
          <a:p>
            <a:pPr marL="0" indent="0" algn="ctr">
              <a:lnSpc>
                <a:spcPct val="132000"/>
              </a:lnSpc>
              <a:buNone/>
            </a:pPr>
            <a:r>
              <a:rPr lang="en-US" sz="2300" dirty="0">
                <a:solidFill>
                  <a:srgbClr val="000000"/>
                </a:solidFill>
              </a:rPr>
              <a:t>Reflect on your learning and demonstrate your understanding by writing a script for Marine Stewardship Council booklet:</a:t>
            </a:r>
          </a:p>
          <a:p>
            <a:pPr marL="0" indent="0" algn="ctr">
              <a:lnSpc>
                <a:spcPct val="132000"/>
              </a:lnSpc>
              <a:buNone/>
            </a:pPr>
            <a:r>
              <a:rPr lang="en-US" sz="2300" dirty="0">
                <a:solidFill>
                  <a:srgbClr val="000000"/>
                </a:solidFill>
              </a:rPr>
              <a:t>See </a:t>
            </a:r>
            <a:r>
              <a:rPr lang="en-US" sz="2300" dirty="0">
                <a:solidFill>
                  <a:srgbClr val="005DAA"/>
                </a:solidFill>
              </a:rPr>
              <a:t>Activity 4.5</a:t>
            </a:r>
            <a:endParaRPr lang="en-US" sz="2300" dirty="0"/>
          </a:p>
        </p:txBody>
      </p:sp>
      <p:pic>
        <p:nvPicPr>
          <p:cNvPr id="4" name="Picture 3" descr="Screenshot 2020-06-05 12.39.24.png">
            <a:hlinkClick r:id="rId4"/>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200" y="2426615"/>
            <a:ext cx="3600778" cy="1958757"/>
          </a:xfrm>
          <a:prstGeom prst="rect">
            <a:avLst/>
          </a:prstGeom>
        </p:spPr>
      </p:pic>
    </p:spTree>
    <p:extLst>
      <p:ext uri="{BB962C8B-B14F-4D97-AF65-F5344CB8AC3E}">
        <p14:creationId xmlns:p14="http://schemas.microsoft.com/office/powerpoint/2010/main" val="304699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able&#10;&#10;Description automatically generated">
            <a:extLst>
              <a:ext uri="{FF2B5EF4-FFF2-40B4-BE49-F238E27FC236}">
                <a16:creationId xmlns:a16="http://schemas.microsoft.com/office/drawing/2014/main" id="{93B9CE8A-EE40-8E6B-3A53-05A5DF29E373}"/>
              </a:ext>
            </a:extLst>
          </p:cNvPr>
          <p:cNvPicPr>
            <a:picLocks noChangeAspect="1"/>
          </p:cNvPicPr>
          <p:nvPr/>
        </p:nvPicPr>
        <p:blipFill>
          <a:blip r:embed="rId3"/>
          <a:stretch>
            <a:fillRect/>
          </a:stretch>
        </p:blipFill>
        <p:spPr>
          <a:xfrm>
            <a:off x="2704502" y="963119"/>
            <a:ext cx="5389398" cy="3600676"/>
          </a:xfrm>
          <a:prstGeom prst="rect">
            <a:avLst/>
          </a:prstGeom>
        </p:spPr>
      </p:pic>
      <p:sp>
        <p:nvSpPr>
          <p:cNvPr id="2" name="Title 1"/>
          <p:cNvSpPr>
            <a:spLocks noGrp="1"/>
          </p:cNvSpPr>
          <p:nvPr>
            <p:ph type="title"/>
          </p:nvPr>
        </p:nvSpPr>
        <p:spPr/>
        <p:txBody>
          <a:bodyPr>
            <a:normAutofit/>
          </a:bodyPr>
          <a:lstStyle/>
          <a:p>
            <a:r>
              <a:rPr lang="en-AU" sz="3200" noProof="0"/>
              <a:t>HELPFUL STUFF FOR TEACHERS </a:t>
            </a:r>
          </a:p>
        </p:txBody>
      </p:sp>
      <p:pic>
        <p:nvPicPr>
          <p:cNvPr id="5" name="Picture 4" descr="White_Hear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1029" y="-80232"/>
            <a:ext cx="1147125" cy="938557"/>
          </a:xfrm>
          <a:prstGeom prst="rect">
            <a:avLst/>
          </a:prstGeom>
        </p:spPr>
      </p:pic>
      <p:pic>
        <p:nvPicPr>
          <p:cNvPr id="6" name="Picture 5" descr="White_Hear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8841562">
            <a:off x="7430719" y="189865"/>
            <a:ext cx="808858" cy="661793"/>
          </a:xfrm>
          <a:prstGeom prst="rect">
            <a:avLst/>
          </a:prstGeom>
        </p:spPr>
      </p:pic>
      <p:pic>
        <p:nvPicPr>
          <p:cNvPr id="10" name="Picture 9" descr="Blue_Bubbles.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455" y="1197196"/>
            <a:ext cx="1287720" cy="2990506"/>
          </a:xfrm>
          <a:prstGeom prst="rect">
            <a:avLst/>
          </a:prstGeom>
        </p:spPr>
      </p:pic>
      <p:pic>
        <p:nvPicPr>
          <p:cNvPr id="14" name="Picture 13" descr="Blue_Seabrea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1412763">
            <a:off x="563737" y="3217998"/>
            <a:ext cx="2100980" cy="1726951"/>
          </a:xfrm>
          <a:prstGeom prst="rect">
            <a:avLst/>
          </a:prstGeom>
        </p:spPr>
      </p:pic>
      <p:pic>
        <p:nvPicPr>
          <p:cNvPr id="15" name="Picture 14" descr="Blue_Splash3.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8095205" flipH="1">
            <a:off x="-48200" y="3791462"/>
            <a:ext cx="845862" cy="792480"/>
          </a:xfrm>
          <a:prstGeom prst="rect">
            <a:avLst/>
          </a:prstGeom>
        </p:spPr>
      </p:pic>
      <p:pic>
        <p:nvPicPr>
          <p:cNvPr id="16" name="Picture 15" descr="Blue_Heart.png"/>
          <p:cNvPicPr>
            <a:picLocks noChangeAspect="1"/>
          </p:cNvPicPr>
          <p:nvPr/>
        </p:nvPicPr>
        <p:blipFill>
          <a:blip r:embed="rId8">
            <a:extLst>
              <a:ext uri="{28A0092B-C50C-407E-A947-70E740481C1C}">
                <a14:useLocalDpi xmlns:a14="http://schemas.microsoft.com/office/drawing/2010/main"/>
              </a:ext>
            </a:extLst>
          </a:blip>
          <a:stretch>
            <a:fillRect/>
          </a:stretch>
        </p:blipFill>
        <p:spPr>
          <a:xfrm rot="19356069">
            <a:off x="647926" y="3264210"/>
            <a:ext cx="889886" cy="728089"/>
          </a:xfrm>
          <a:prstGeom prst="rect">
            <a:avLst/>
          </a:prstGeom>
        </p:spPr>
      </p:pic>
      <p:pic>
        <p:nvPicPr>
          <p:cNvPr id="18" name="Picture 17" descr="Blue_Arrow2.png"/>
          <p:cNvPicPr>
            <a:picLocks noChangeAspect="1"/>
          </p:cNvPicPr>
          <p:nvPr/>
        </p:nvPicPr>
        <p:blipFill>
          <a:blip r:embed="rId9">
            <a:extLst>
              <a:ext uri="{28A0092B-C50C-407E-A947-70E740481C1C}">
                <a14:useLocalDpi xmlns:a14="http://schemas.microsoft.com/office/drawing/2010/main"/>
              </a:ext>
            </a:extLst>
          </a:blip>
          <a:stretch>
            <a:fillRect/>
          </a:stretch>
        </p:blipFill>
        <p:spPr>
          <a:xfrm rot="19190029">
            <a:off x="2387726" y="2748546"/>
            <a:ext cx="1063682" cy="1122207"/>
          </a:xfrm>
          <a:prstGeom prst="rect">
            <a:avLst/>
          </a:prstGeom>
        </p:spPr>
      </p:pic>
      <p:sp>
        <p:nvSpPr>
          <p:cNvPr id="13" name="Rectangular Callout 12">
            <a:extLst>
              <a:ext uri="{FF2B5EF4-FFF2-40B4-BE49-F238E27FC236}">
                <a16:creationId xmlns:a16="http://schemas.microsoft.com/office/drawing/2014/main" id="{184CF2D1-EC66-1DB9-7124-386FA8B3C5E7}"/>
              </a:ext>
            </a:extLst>
          </p:cNvPr>
          <p:cNvSpPr/>
          <p:nvPr/>
        </p:nvSpPr>
        <p:spPr>
          <a:xfrm>
            <a:off x="789857" y="788906"/>
            <a:ext cx="1865625" cy="2571574"/>
          </a:xfrm>
          <a:prstGeom prst="wedgeRectCallout">
            <a:avLst>
              <a:gd name="adj1" fmla="val 43853"/>
              <a:gd name="adj2" fmla="val 74938"/>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dirty="0">
                <a:solidFill>
                  <a:srgbClr val="175EAA"/>
                </a:solidFill>
                <a:latin typeface="Arial Narrow"/>
                <a:cs typeface="Arial Narrow"/>
              </a:rPr>
              <a:t>Welcome to OUR STORY!</a:t>
            </a:r>
          </a:p>
          <a:p>
            <a:pPr algn="ctr"/>
            <a:r>
              <a:rPr lang="en-US" sz="1600" dirty="0">
                <a:solidFill>
                  <a:srgbClr val="175EAA"/>
                </a:solidFill>
                <a:latin typeface="Arial Narrow"/>
                <a:cs typeface="Arial Narrow"/>
              </a:rPr>
              <a:t>In this topic we explore protection measures that limit impacts from fishing on the marine environment</a:t>
            </a:r>
            <a:endParaRPr lang="en-US" sz="1900" b="1" dirty="0">
              <a:solidFill>
                <a:srgbClr val="175EAA"/>
              </a:solidFill>
              <a:latin typeface="Arial Narrow"/>
              <a:cs typeface="Arial Narrow"/>
            </a:endParaRPr>
          </a:p>
        </p:txBody>
      </p:sp>
    </p:spTree>
    <p:extLst>
      <p:ext uri="{BB962C8B-B14F-4D97-AF65-F5344CB8AC3E}">
        <p14:creationId xmlns:p14="http://schemas.microsoft.com/office/powerpoint/2010/main" val="28463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31666" y="93912"/>
            <a:ext cx="7655133" cy="758428"/>
          </a:xfrm>
        </p:spPr>
        <p:txBody>
          <a:bodyPr>
            <a:normAutofit/>
          </a:bodyPr>
          <a:lstStyle/>
          <a:p>
            <a:r>
              <a:rPr lang="en-AU" sz="3200" noProof="0" dirty="0"/>
              <a:t>HELPFUL STUFF FOR TEACHERS </a:t>
            </a:r>
          </a:p>
        </p:txBody>
      </p:sp>
      <p:pic>
        <p:nvPicPr>
          <p:cNvPr id="8" name="Picture 7" descr="White_Hea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65067">
            <a:off x="198522" y="160378"/>
            <a:ext cx="808858" cy="661793"/>
          </a:xfrm>
          <a:prstGeom prst="rect">
            <a:avLst/>
          </a:prstGeom>
        </p:spPr>
      </p:pic>
      <p:pic>
        <p:nvPicPr>
          <p:cNvPr id="5" name="Picture 4" descr="Screen Shot 2020-12-19 at 4.19.19 PM.png">
            <a:extLst>
              <a:ext uri="{FF2B5EF4-FFF2-40B4-BE49-F238E27FC236}">
                <a16:creationId xmlns:a16="http://schemas.microsoft.com/office/drawing/2014/main" id="{060C6FDB-13AD-E84D-BD48-38DD4D0405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54342" y="1028094"/>
            <a:ext cx="5580991" cy="3410857"/>
          </a:xfrm>
          <a:prstGeom prst="rect">
            <a:avLst/>
          </a:prstGeom>
        </p:spPr>
      </p:pic>
    </p:spTree>
    <p:extLst>
      <p:ext uri="{BB962C8B-B14F-4D97-AF65-F5344CB8AC3E}">
        <p14:creationId xmlns:p14="http://schemas.microsoft.com/office/powerpoint/2010/main" val="3642645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noProof="0" dirty="0"/>
              <a:t>IN THIS TOPIC WE WILL LEARN ABOUT…</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739626" flipH="1">
            <a:off x="7758349" y="2259206"/>
            <a:ext cx="1749586" cy="1424281"/>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23763">
            <a:off x="8084274" y="4150878"/>
            <a:ext cx="746730" cy="502945"/>
          </a:xfrm>
          <a:prstGeom prst="rect">
            <a:avLst/>
          </a:prstGeom>
        </p:spPr>
      </p:pic>
      <p:sp>
        <p:nvSpPr>
          <p:cNvPr id="6" name="Rounded Rectangular Callout 5"/>
          <p:cNvSpPr/>
          <p:nvPr/>
        </p:nvSpPr>
        <p:spPr>
          <a:xfrm>
            <a:off x="70560" y="1041525"/>
            <a:ext cx="7942913" cy="3403476"/>
          </a:xfrm>
          <a:prstGeom prst="wedgeRoundRectCallout">
            <a:avLst>
              <a:gd name="adj1" fmla="val 51764"/>
              <a:gd name="adj2" fmla="val -2857"/>
              <a:gd name="adj3" fmla="val 16667"/>
            </a:avLst>
          </a:prstGeom>
          <a:solidFill>
            <a:srgbClr val="175EAA"/>
          </a:solidFill>
        </p:spPr>
        <p:style>
          <a:lnRef idx="1">
            <a:schemeClr val="accent1"/>
          </a:lnRef>
          <a:fillRef idx="3">
            <a:schemeClr val="accent1"/>
          </a:fillRef>
          <a:effectRef idx="2">
            <a:schemeClr val="accent1"/>
          </a:effectRef>
          <a:fontRef idx="minor">
            <a:schemeClr val="lt1"/>
          </a:fontRef>
        </p:style>
        <p:txBody>
          <a:bodyPr rtlCol="0" anchor="ctr"/>
          <a:lstStyle/>
          <a:p>
            <a:pPr marL="268288" indent="-268288">
              <a:spcBef>
                <a:spcPts val="300"/>
              </a:spcBef>
              <a:spcAft>
                <a:spcPts val="300"/>
              </a:spcAft>
              <a:buFont typeface="+mj-lt"/>
              <a:buAutoNum type="arabicPeriod"/>
            </a:pPr>
            <a:r>
              <a:rPr lang="en-AU" sz="1900" dirty="0">
                <a:solidFill>
                  <a:schemeClr val="bg1"/>
                </a:solidFill>
                <a:latin typeface="Arial Narrow"/>
                <a:cs typeface="Arial Narrow"/>
              </a:rPr>
              <a:t>How fishing can impact habitat and non target species (and how impacts must be minimised for fish to receive the MSC Blue Fish Tick)</a:t>
            </a:r>
          </a:p>
          <a:p>
            <a:pPr marL="268288" indent="-268288">
              <a:spcBef>
                <a:spcPts val="300"/>
              </a:spcBef>
              <a:spcAft>
                <a:spcPts val="300"/>
              </a:spcAft>
              <a:buFont typeface="+mj-lt"/>
              <a:buAutoNum type="arabicPeriod"/>
            </a:pPr>
            <a:r>
              <a:rPr lang="en-AU" sz="1900" dirty="0">
                <a:solidFill>
                  <a:schemeClr val="bg1"/>
                </a:solidFill>
                <a:latin typeface="Arial Narrow"/>
                <a:cs typeface="Arial Narrow"/>
              </a:rPr>
              <a:t>How </a:t>
            </a:r>
            <a:r>
              <a:rPr lang="en-AU" sz="1900" dirty="0" err="1">
                <a:solidFill>
                  <a:schemeClr val="bg1"/>
                </a:solidFill>
                <a:latin typeface="Arial Narrow"/>
                <a:cs typeface="Arial Narrow"/>
              </a:rPr>
              <a:t>Tāiko</a:t>
            </a:r>
            <a:r>
              <a:rPr lang="en-AU" sz="1900" dirty="0">
                <a:solidFill>
                  <a:schemeClr val="bg1"/>
                </a:solidFill>
                <a:latin typeface="Arial Narrow"/>
                <a:cs typeface="Arial Narrow"/>
              </a:rPr>
              <a:t> (Black Petrel) can be impacted by fishing </a:t>
            </a:r>
          </a:p>
          <a:p>
            <a:pPr marL="268288" indent="-268288">
              <a:spcBef>
                <a:spcPts val="300"/>
              </a:spcBef>
              <a:spcAft>
                <a:spcPts val="300"/>
              </a:spcAft>
              <a:buFont typeface="+mj-lt"/>
              <a:buAutoNum type="arabicPeriod"/>
            </a:pPr>
            <a:r>
              <a:rPr lang="en-AU" sz="1900" dirty="0">
                <a:solidFill>
                  <a:schemeClr val="bg1"/>
                </a:solidFill>
                <a:latin typeface="Arial Narrow"/>
                <a:cs typeface="Arial Narrow"/>
              </a:rPr>
              <a:t>Fishing methods; the type of fish they might catch and from which habitat </a:t>
            </a:r>
          </a:p>
          <a:p>
            <a:pPr marL="268288" indent="-268288">
              <a:spcBef>
                <a:spcPts val="300"/>
              </a:spcBef>
              <a:spcAft>
                <a:spcPts val="300"/>
              </a:spcAft>
              <a:buFont typeface="+mj-lt"/>
              <a:buAutoNum type="arabicPeriod"/>
            </a:pPr>
            <a:r>
              <a:rPr lang="en-AU" sz="1900" dirty="0">
                <a:solidFill>
                  <a:schemeClr val="bg1"/>
                </a:solidFill>
                <a:latin typeface="Arial Narrow"/>
                <a:cs typeface="Arial Narrow"/>
              </a:rPr>
              <a:t>How fishing methods impact on marine habitats and non target species </a:t>
            </a:r>
          </a:p>
          <a:p>
            <a:pPr marL="268288" indent="-268288">
              <a:spcBef>
                <a:spcPts val="300"/>
              </a:spcBef>
              <a:spcAft>
                <a:spcPts val="300"/>
              </a:spcAft>
              <a:buFont typeface="+mj-lt"/>
              <a:buAutoNum type="arabicPeriod"/>
            </a:pPr>
            <a:r>
              <a:rPr lang="en-AU" sz="1900" dirty="0">
                <a:solidFill>
                  <a:schemeClr val="bg1"/>
                </a:solidFill>
                <a:latin typeface="Arial Narrow"/>
                <a:cs typeface="Arial Narrow"/>
              </a:rPr>
              <a:t>Ways that fishing methods can be modified, and new methods created, to reduce bycatch and impacts on habitats </a:t>
            </a:r>
          </a:p>
          <a:p>
            <a:pPr marL="268288" indent="-268288">
              <a:spcBef>
                <a:spcPts val="300"/>
              </a:spcBef>
              <a:spcAft>
                <a:spcPts val="300"/>
              </a:spcAft>
              <a:buFont typeface="+mj-lt"/>
              <a:buAutoNum type="arabicPeriod"/>
            </a:pPr>
            <a:r>
              <a:rPr lang="en-AU" sz="1900" dirty="0">
                <a:solidFill>
                  <a:schemeClr val="bg1"/>
                </a:solidFill>
                <a:latin typeface="Arial Narrow"/>
                <a:cs typeface="Arial Narrow"/>
              </a:rPr>
              <a:t>New scientific and fishery related vocabulary </a:t>
            </a:r>
          </a:p>
        </p:txBody>
      </p:sp>
      <p:pic>
        <p:nvPicPr>
          <p:cNvPr id="7" name="Picture 6" descr="White_Hear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51029" y="-80232"/>
            <a:ext cx="1147125" cy="938557"/>
          </a:xfrm>
          <a:prstGeom prst="rect">
            <a:avLst/>
          </a:prstGeom>
        </p:spPr>
      </p:pic>
      <p:pic>
        <p:nvPicPr>
          <p:cNvPr id="8" name="Picture 7" descr="White_Heart.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8841562">
            <a:off x="7430719" y="189865"/>
            <a:ext cx="808858" cy="661793"/>
          </a:xfrm>
          <a:prstGeom prst="rect">
            <a:avLst/>
          </a:prstGeom>
        </p:spPr>
      </p:pic>
    </p:spTree>
    <p:extLst>
      <p:ext uri="{BB962C8B-B14F-4D97-AF65-F5344CB8AC3E}">
        <p14:creationId xmlns:p14="http://schemas.microsoft.com/office/powerpoint/2010/main" val="3239858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noProof="0"/>
              <a:t>MIHI / INTRODUCTION</a:t>
            </a:r>
            <a:endParaRPr lang="en-AU" noProof="0"/>
          </a:p>
        </p:txBody>
      </p:sp>
      <p:pic>
        <p:nvPicPr>
          <p:cNvPr id="4" name="Picture 3"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118494" y="663153"/>
            <a:ext cx="1719264" cy="1318991"/>
          </a:xfrm>
          <a:prstGeom prst="rect">
            <a:avLst/>
          </a:prstGeom>
        </p:spPr>
      </p:pic>
      <p:sp>
        <p:nvSpPr>
          <p:cNvPr id="5" name="Oval Callout 4"/>
          <p:cNvSpPr/>
          <p:nvPr/>
        </p:nvSpPr>
        <p:spPr>
          <a:xfrm>
            <a:off x="720065" y="3471490"/>
            <a:ext cx="5071792" cy="1123008"/>
          </a:xfrm>
          <a:prstGeom prst="wedgeEllipseCallout">
            <a:avLst>
              <a:gd name="adj1" fmla="val 57305"/>
              <a:gd name="adj2" fmla="val 400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175EAA"/>
                </a:solidFill>
                <a:latin typeface="Arial Narrow"/>
                <a:cs typeface="Arial Narrow"/>
              </a:rPr>
              <a:t>No more sushi! No more fishing! </a:t>
            </a:r>
          </a:p>
          <a:p>
            <a:pPr algn="ctr"/>
            <a:r>
              <a:rPr lang="en-US" sz="2000" dirty="0">
                <a:solidFill>
                  <a:srgbClr val="175EAA"/>
                </a:solidFill>
                <a:latin typeface="Arial Narrow"/>
                <a:cs typeface="Arial Narrow"/>
              </a:rPr>
              <a:t>No more fish &amp; chips! No more</a:t>
            </a:r>
            <a:r>
              <a:rPr lang="mr-IN" sz="2000" dirty="0">
                <a:solidFill>
                  <a:srgbClr val="175EAA"/>
                </a:solidFill>
                <a:latin typeface="Arial Narrow"/>
                <a:cs typeface="Arial Narrow"/>
              </a:rPr>
              <a:t>…</a:t>
            </a:r>
            <a:r>
              <a:rPr lang="mi-NZ" sz="2000" dirty="0">
                <a:solidFill>
                  <a:srgbClr val="175EAA"/>
                </a:solidFill>
                <a:latin typeface="Arial Narrow"/>
                <a:cs typeface="Arial Narrow"/>
              </a:rPr>
              <a:t>.?</a:t>
            </a:r>
            <a:endParaRPr lang="en-US" sz="2000" dirty="0">
              <a:solidFill>
                <a:srgbClr val="175EAA"/>
              </a:solidFill>
              <a:latin typeface="Arial Narrow"/>
              <a:cs typeface="Arial Narrow"/>
            </a:endParaRPr>
          </a:p>
        </p:txBody>
      </p:sp>
      <p:sp>
        <p:nvSpPr>
          <p:cNvPr id="6" name="Oval Callout 5"/>
          <p:cNvSpPr/>
          <p:nvPr/>
        </p:nvSpPr>
        <p:spPr>
          <a:xfrm>
            <a:off x="139396" y="1050279"/>
            <a:ext cx="4770446" cy="2139968"/>
          </a:xfrm>
          <a:prstGeom prst="wedgeEllipseCallout">
            <a:avLst>
              <a:gd name="adj1" fmla="val 54653"/>
              <a:gd name="adj2" fmla="val -29963"/>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400" dirty="0">
                <a:solidFill>
                  <a:srgbClr val="175EAA"/>
                </a:solidFill>
                <a:latin typeface="Arial"/>
                <a:cs typeface="Arial"/>
              </a:rPr>
              <a:t>Can you imagine a world without fish?</a:t>
            </a:r>
          </a:p>
        </p:txBody>
      </p:sp>
      <p:sp>
        <p:nvSpPr>
          <p:cNvPr id="7" name="Oval Callout 6"/>
          <p:cNvSpPr/>
          <p:nvPr/>
        </p:nvSpPr>
        <p:spPr>
          <a:xfrm>
            <a:off x="5791857" y="1640204"/>
            <a:ext cx="3352143" cy="1955177"/>
          </a:xfrm>
          <a:prstGeom prst="wedgeEllipseCallout">
            <a:avLst>
              <a:gd name="adj1" fmla="val -54800"/>
              <a:gd name="adj2" fmla="val 2874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75EAA"/>
                </a:solidFill>
                <a:latin typeface="Arial"/>
                <a:cs typeface="Arial"/>
              </a:rPr>
              <a:t>What would that be like?</a:t>
            </a:r>
          </a:p>
        </p:txBody>
      </p:sp>
      <p:pic>
        <p:nvPicPr>
          <p:cNvPr id="8" name="Picture 7"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52402" y="2474452"/>
            <a:ext cx="1514879" cy="1318991"/>
          </a:xfrm>
          <a:prstGeom prst="rect">
            <a:avLst/>
          </a:prstGeom>
        </p:spPr>
      </p:pic>
      <p:pic>
        <p:nvPicPr>
          <p:cNvPr id="9" name="Picture 8"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190290" y="3839905"/>
            <a:ext cx="1173137" cy="1049064"/>
          </a:xfrm>
          <a:prstGeom prst="rect">
            <a:avLst/>
          </a:prstGeom>
        </p:spPr>
      </p:pic>
      <p:pic>
        <p:nvPicPr>
          <p:cNvPr id="10" name="Picture 9" descr="White_Shel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9349284">
            <a:off x="8171286" y="1"/>
            <a:ext cx="898750" cy="807113"/>
          </a:xfrm>
          <a:prstGeom prst="rect">
            <a:avLst/>
          </a:prstGeom>
        </p:spPr>
      </p:pic>
      <p:pic>
        <p:nvPicPr>
          <p:cNvPr id="11" name="Picture 10" descr="White_Shel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784083">
            <a:off x="7496106" y="210297"/>
            <a:ext cx="623543" cy="559966"/>
          </a:xfrm>
          <a:prstGeom prst="rect">
            <a:avLst/>
          </a:prstGeom>
        </p:spPr>
      </p:pic>
    </p:spTree>
    <p:extLst>
      <p:ext uri="{BB962C8B-B14F-4D97-AF65-F5344CB8AC3E}">
        <p14:creationId xmlns:p14="http://schemas.microsoft.com/office/powerpoint/2010/main" val="372359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noProof="0" dirty="0"/>
              <a:t>MIHI / INTRODUCTION</a:t>
            </a:r>
            <a:endParaRPr lang="en-AU" noProof="0" dirty="0"/>
          </a:p>
        </p:txBody>
      </p:sp>
      <p:sp>
        <p:nvSpPr>
          <p:cNvPr id="4" name="Content Placeholder 3"/>
          <p:cNvSpPr>
            <a:spLocks noGrp="1"/>
          </p:cNvSpPr>
          <p:nvPr>
            <p:ph sz="half" idx="4294967295"/>
          </p:nvPr>
        </p:nvSpPr>
        <p:spPr>
          <a:xfrm>
            <a:off x="613615" y="1293453"/>
            <a:ext cx="7561267" cy="2968972"/>
          </a:xfrm>
          <a:prstGeom prst="rect">
            <a:avLst/>
          </a:prstGeom>
        </p:spPr>
        <p:txBody>
          <a:bodyPr>
            <a:normAutofit fontScale="92500" lnSpcReduction="20000"/>
          </a:bodyPr>
          <a:lstStyle/>
          <a:p>
            <a:pPr marL="0" indent="0" algn="ctr">
              <a:buNone/>
            </a:pPr>
            <a:r>
              <a:rPr lang="en-AU" sz="2700" noProof="0" dirty="0">
                <a:solidFill>
                  <a:srgbClr val="175EAA"/>
                </a:solidFill>
                <a:latin typeface="Arial"/>
                <a:cs typeface="Arial"/>
              </a:rPr>
              <a:t>The good news is… </a:t>
            </a:r>
            <a:r>
              <a:rPr lang="en-AU" sz="2300" noProof="0" dirty="0">
                <a:latin typeface="Arial"/>
                <a:cs typeface="Arial"/>
              </a:rPr>
              <a:t>some special people are working hard to make sure this doesn’t happen!</a:t>
            </a:r>
          </a:p>
          <a:p>
            <a:pPr marL="0" indent="0" algn="ctr">
              <a:spcAft>
                <a:spcPts val="700"/>
              </a:spcAft>
              <a:buNone/>
            </a:pPr>
            <a:r>
              <a:rPr lang="en-AU" noProof="0" dirty="0">
                <a:solidFill>
                  <a:srgbClr val="175EAA"/>
                </a:solidFill>
                <a:latin typeface="Arial Narrow"/>
                <a:cs typeface="Arial Narrow"/>
              </a:rPr>
              <a:t>In this topic look </a:t>
            </a:r>
            <a:r>
              <a:rPr lang="en-AU" noProof="0" dirty="0">
                <a:solidFill>
                  <a:srgbClr val="005DAA"/>
                </a:solidFill>
                <a:latin typeface="Arial Narrow"/>
                <a:cs typeface="Arial Narrow"/>
              </a:rPr>
              <a:t>more closely at </a:t>
            </a:r>
            <a:r>
              <a:rPr lang="mr-IN" noProof="0" dirty="0">
                <a:solidFill>
                  <a:srgbClr val="005DAA"/>
                </a:solidFill>
                <a:latin typeface="Arial Narrow"/>
                <a:cs typeface="Arial Narrow"/>
              </a:rPr>
              <a:t>…</a:t>
            </a:r>
            <a:r>
              <a:rPr lang="mi-NZ" noProof="0" dirty="0">
                <a:solidFill>
                  <a:srgbClr val="005DAA"/>
                </a:solidFill>
                <a:latin typeface="Arial Narrow"/>
                <a:cs typeface="Arial Narrow"/>
              </a:rPr>
              <a:t>. </a:t>
            </a:r>
            <a:r>
              <a:rPr lang="en-US" dirty="0">
                <a:solidFill>
                  <a:srgbClr val="005DAA"/>
                </a:solidFill>
                <a:latin typeface="Arial Narrow"/>
                <a:cs typeface="Arial Narrow"/>
              </a:rPr>
              <a:t>T</a:t>
            </a:r>
            <a:r>
              <a:rPr lang="x-none" dirty="0">
                <a:solidFill>
                  <a:srgbClr val="005DAA"/>
                </a:solidFill>
                <a:latin typeface="Arial Narrow"/>
                <a:cs typeface="Arial Narrow"/>
              </a:rPr>
              <a:t>he environmental impacts of fishing</a:t>
            </a:r>
          </a:p>
          <a:p>
            <a:pPr marL="0" indent="0" algn="ctr">
              <a:buNone/>
            </a:pPr>
            <a:r>
              <a:rPr lang="en-AU" sz="2400" noProof="0" dirty="0"/>
              <a:t>Think for a moment </a:t>
            </a:r>
            <a:r>
              <a:rPr lang="mr-IN" sz="2400" noProof="0" dirty="0"/>
              <a:t>–</a:t>
            </a:r>
            <a:r>
              <a:rPr lang="en-AU" sz="2400" noProof="0" dirty="0"/>
              <a:t> what fishing methods have you used? </a:t>
            </a:r>
            <a:r>
              <a:rPr lang="en-AU" sz="2400" dirty="0"/>
              <a:t>And have you ever caught a marine animal that you didn’t mean to catch?</a:t>
            </a:r>
            <a:endParaRPr lang="en-AU" sz="2400" noProof="0" dirty="0">
              <a:solidFill>
                <a:srgbClr val="005DAA"/>
              </a:solidFill>
              <a:latin typeface="Arial Narrow"/>
              <a:cs typeface="Arial Narrow"/>
            </a:endParaRPr>
          </a:p>
        </p:txBody>
      </p:sp>
      <p:pic>
        <p:nvPicPr>
          <p:cNvPr id="5" name="Picture 4"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852970" flipH="1">
            <a:off x="7575373" y="3566311"/>
            <a:ext cx="1394421" cy="1399805"/>
          </a:xfrm>
          <a:prstGeom prst="rect">
            <a:avLst/>
          </a:prstGeom>
        </p:spPr>
      </p:pic>
      <p:pic>
        <p:nvPicPr>
          <p:cNvPr id="6" name="Picture 5" descr="White_Shel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9349284">
            <a:off x="8171286" y="1"/>
            <a:ext cx="898750" cy="807113"/>
          </a:xfrm>
          <a:prstGeom prst="rect">
            <a:avLst/>
          </a:prstGeom>
        </p:spPr>
      </p:pic>
      <p:pic>
        <p:nvPicPr>
          <p:cNvPr id="7" name="Picture 6" descr="White_Shell.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784083">
            <a:off x="7496106" y="210297"/>
            <a:ext cx="623543" cy="559966"/>
          </a:xfrm>
          <a:prstGeom prst="rect">
            <a:avLst/>
          </a:prstGeom>
        </p:spPr>
      </p:pic>
    </p:spTree>
    <p:extLst>
      <p:ext uri="{BB962C8B-B14F-4D97-AF65-F5344CB8AC3E}">
        <p14:creationId xmlns:p14="http://schemas.microsoft.com/office/powerpoint/2010/main" val="293390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lue_YellowSquare.png" descr="/Users/rika/Dropbox/MSC Job/2020/MSC templates and graphics/TEMPLATE FILES/MSC GRAPHIC ASSETS/SCREEN RES/Illustration_BlueAssets/PNG/Blue_YellowSquare.png"/>
          <p:cNvPicPr>
            <a:picLocks noChangeAspect="1"/>
          </p:cNvPicPr>
          <p:nvPr/>
        </p:nvPicPr>
        <p:blipFill>
          <a:blip r:embed="rId3" r:link="rId4">
            <a:extLst>
              <a:ext uri="{28A0092B-C50C-407E-A947-70E740481C1C}">
                <a14:useLocalDpi xmlns:a14="http://schemas.microsoft.com/office/drawing/2010/main"/>
              </a:ext>
            </a:extLst>
          </a:blip>
          <a:stretch>
            <a:fillRect/>
          </a:stretch>
        </p:blipFill>
        <p:spPr>
          <a:xfrm>
            <a:off x="4146453" y="520280"/>
            <a:ext cx="5006165" cy="4546646"/>
          </a:xfrm>
          <a:prstGeom prst="rect">
            <a:avLst/>
          </a:prstGeom>
        </p:spPr>
      </p:pic>
      <p:sp>
        <p:nvSpPr>
          <p:cNvPr id="12" name="Title 1"/>
          <p:cNvSpPr txBox="1">
            <a:spLocks/>
          </p:cNvSpPr>
          <p:nvPr/>
        </p:nvSpPr>
        <p:spPr>
          <a:xfrm>
            <a:off x="0" y="-167477"/>
            <a:ext cx="9152618"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200" dirty="0">
                <a:latin typeface="Arial Narrow"/>
                <a:cs typeface="Arial Narrow"/>
              </a:rPr>
              <a:t>FISHING METHODS</a:t>
            </a:r>
          </a:p>
          <a:p>
            <a:r>
              <a:rPr lang="en-US" sz="1800" dirty="0">
                <a:latin typeface="Arial Narrow"/>
                <a:cs typeface="Arial Narrow"/>
              </a:rPr>
              <a:t>Focus Question: What methods are used to catch fish? What fish are caught &amp; from which habitat?</a:t>
            </a:r>
          </a:p>
        </p:txBody>
      </p:sp>
      <p:sp>
        <p:nvSpPr>
          <p:cNvPr id="17" name="Content Placeholder 2"/>
          <p:cNvSpPr txBox="1">
            <a:spLocks/>
          </p:cNvSpPr>
          <p:nvPr/>
        </p:nvSpPr>
        <p:spPr>
          <a:xfrm>
            <a:off x="167169" y="1092083"/>
            <a:ext cx="4481031" cy="3621513"/>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Pro-Normal"/>
                <a:ea typeface="+mn-ea"/>
                <a:cs typeface="MetaPro-Normal"/>
              </a:defRPr>
            </a:lvl1pPr>
            <a:lvl2pPr marL="742950" indent="-285750" algn="l" defTabSz="457200" rtl="0" eaLnBrk="1" latinLnBrk="0" hangingPunct="1">
              <a:lnSpc>
                <a:spcPct val="112000"/>
              </a:lnSpc>
              <a:spcBef>
                <a:spcPts val="300"/>
              </a:spcBef>
              <a:spcAft>
                <a:spcPts val="300"/>
              </a:spcAft>
              <a:buFont typeface="Arial"/>
              <a:buChar char="–"/>
              <a:defRPr sz="2400" kern="1200">
                <a:solidFill>
                  <a:schemeClr val="tx1"/>
                </a:solidFill>
                <a:latin typeface="MetaPro-Normal"/>
                <a:ea typeface="+mn-ea"/>
                <a:cs typeface="MetaPro-Normal"/>
              </a:defRPr>
            </a:lvl2pPr>
            <a:lvl3pPr marL="1143000" indent="-228600" algn="l" defTabSz="457200" rtl="0" eaLnBrk="1" latinLnBrk="0" hangingPunct="1">
              <a:lnSpc>
                <a:spcPct val="112000"/>
              </a:lnSpc>
              <a:spcBef>
                <a:spcPts val="300"/>
              </a:spcBef>
              <a:spcAft>
                <a:spcPts val="300"/>
              </a:spcAft>
              <a:buFont typeface="Arial"/>
              <a:buChar char="•"/>
              <a:defRPr sz="2000" kern="1200">
                <a:solidFill>
                  <a:schemeClr val="tx1"/>
                </a:solidFill>
                <a:latin typeface="MetaPro-Normal"/>
                <a:ea typeface="+mn-ea"/>
                <a:cs typeface="MetaPro-Normal"/>
              </a:defRPr>
            </a:lvl3pPr>
            <a:lvl4pPr marL="16002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4pPr>
            <a:lvl5pPr marL="2057400" indent="-228600" algn="l" defTabSz="457200" rtl="0" eaLnBrk="1" latinLnBrk="0" hangingPunct="1">
              <a:lnSpc>
                <a:spcPct val="112000"/>
              </a:lnSpc>
              <a:spcBef>
                <a:spcPts val="300"/>
              </a:spcBef>
              <a:spcAft>
                <a:spcPts val="300"/>
              </a:spcAft>
              <a:buFont typeface="Arial"/>
              <a:buChar char="»"/>
              <a:defRPr sz="1800" kern="1200">
                <a:solidFill>
                  <a:schemeClr val="tx1"/>
                </a:solidFill>
                <a:latin typeface="MetaPro-Normal"/>
                <a:ea typeface="+mn-ea"/>
                <a:cs typeface="MetaPro-Norm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spcAft>
                <a:spcPts val="300"/>
              </a:spcAft>
              <a:buNone/>
            </a:pPr>
            <a:r>
              <a:rPr lang="en-AU" sz="2400" b="1" dirty="0">
                <a:solidFill>
                  <a:srgbClr val="00B194"/>
                </a:solidFill>
                <a:latin typeface="Arial Narrow"/>
                <a:cs typeface="Arial Narrow"/>
              </a:rPr>
              <a:t>KŌRERORERO / DISCUSSION</a:t>
            </a:r>
            <a:endParaRPr lang="en-AU" sz="2400" b="1" dirty="0">
              <a:solidFill>
                <a:srgbClr val="175EAA"/>
              </a:solidFill>
              <a:latin typeface="Arial Narrow"/>
              <a:cs typeface="Arial Narrow"/>
            </a:endParaRPr>
          </a:p>
          <a:p>
            <a:pPr>
              <a:spcAft>
                <a:spcPts val="300"/>
              </a:spcAft>
            </a:pPr>
            <a:r>
              <a:rPr lang="en-US" sz="2100" dirty="0">
                <a:solidFill>
                  <a:srgbClr val="005DAA"/>
                </a:solidFill>
                <a:latin typeface="Arial"/>
                <a:cs typeface="Arial"/>
                <a:hlinkClick r:id="rId5"/>
              </a:rPr>
              <a:t>Fishing methods</a:t>
            </a:r>
            <a:r>
              <a:rPr lang="en-US" sz="2100" dirty="0">
                <a:solidFill>
                  <a:srgbClr val="000000"/>
                </a:solidFill>
                <a:latin typeface="Arial"/>
                <a:cs typeface="Arial"/>
              </a:rPr>
              <a:t> are usually selected as they are efficient [making fishing economically viable]</a:t>
            </a:r>
          </a:p>
          <a:p>
            <a:pPr>
              <a:spcAft>
                <a:spcPts val="300"/>
              </a:spcAft>
            </a:pPr>
            <a:r>
              <a:rPr lang="en-US" sz="2100" dirty="0">
                <a:solidFill>
                  <a:srgbClr val="000000"/>
                </a:solidFill>
                <a:latin typeface="Arial"/>
                <a:cs typeface="Arial"/>
              </a:rPr>
              <a:t>Some methods of fishing are more sustainable than others</a:t>
            </a:r>
          </a:p>
          <a:p>
            <a:pPr>
              <a:spcAft>
                <a:spcPts val="300"/>
              </a:spcAft>
            </a:pPr>
            <a:r>
              <a:rPr lang="en-US" sz="2100" dirty="0">
                <a:solidFill>
                  <a:srgbClr val="000000"/>
                </a:solidFill>
                <a:latin typeface="Arial"/>
                <a:cs typeface="Arial"/>
              </a:rPr>
              <a:t>How sustainable fishing is can depend on a range of factors including:</a:t>
            </a:r>
          </a:p>
          <a:p>
            <a:pPr lvl="1"/>
            <a:r>
              <a:rPr lang="en-US" sz="1400" dirty="0">
                <a:solidFill>
                  <a:srgbClr val="000000"/>
                </a:solidFill>
                <a:latin typeface="Arial"/>
                <a:cs typeface="Arial"/>
              </a:rPr>
              <a:t>Characteristics of the environment</a:t>
            </a:r>
          </a:p>
          <a:p>
            <a:pPr lvl="1"/>
            <a:r>
              <a:rPr lang="en-US" sz="1400" dirty="0">
                <a:solidFill>
                  <a:srgbClr val="000000"/>
                </a:solidFill>
                <a:latin typeface="Arial"/>
                <a:cs typeface="Arial"/>
              </a:rPr>
              <a:t>How fishing is undertaken</a:t>
            </a:r>
          </a:p>
          <a:p>
            <a:pPr lvl="1"/>
            <a:r>
              <a:rPr lang="en-US" sz="1400" dirty="0">
                <a:solidFill>
                  <a:srgbClr val="000000"/>
                </a:solidFill>
                <a:latin typeface="Arial"/>
                <a:cs typeface="Arial"/>
              </a:rPr>
              <a:t>Exact nature of gear used</a:t>
            </a:r>
          </a:p>
          <a:p>
            <a:pPr marL="0" indent="0">
              <a:spcAft>
                <a:spcPts val="300"/>
              </a:spcAft>
              <a:buNone/>
            </a:pPr>
            <a:endParaRPr lang="en-US" sz="1800" dirty="0">
              <a:solidFill>
                <a:srgbClr val="175EAA"/>
              </a:solidFill>
            </a:endParaRPr>
          </a:p>
          <a:p>
            <a:pPr marL="0" indent="0">
              <a:spcAft>
                <a:spcPts val="300"/>
              </a:spcAft>
              <a:buFont typeface="Arial"/>
              <a:buNone/>
            </a:pPr>
            <a:endParaRPr lang="en-US" sz="1800" dirty="0">
              <a:solidFill>
                <a:srgbClr val="175EAA"/>
              </a:solidFill>
            </a:endParaRPr>
          </a:p>
        </p:txBody>
      </p:sp>
      <p:pic>
        <p:nvPicPr>
          <p:cNvPr id="13" name="Picture 12" descr="Screen Shot 2020-09-02 at 2.48.10 P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374126">
            <a:off x="4803923" y="1200065"/>
            <a:ext cx="2150927" cy="2984619"/>
          </a:xfrm>
          <a:prstGeom prst="rect">
            <a:avLst/>
          </a:prstGeom>
        </p:spPr>
      </p:pic>
      <p:sp>
        <p:nvSpPr>
          <p:cNvPr id="21" name="Content Placeholder 2"/>
          <p:cNvSpPr>
            <a:spLocks noGrp="1"/>
          </p:cNvSpPr>
          <p:nvPr>
            <p:ph sz="half" idx="2"/>
          </p:nvPr>
        </p:nvSpPr>
        <p:spPr>
          <a:xfrm>
            <a:off x="6789610" y="2528771"/>
            <a:ext cx="2238769" cy="2351003"/>
          </a:xfrm>
        </p:spPr>
        <p:txBody>
          <a:bodyPr/>
          <a:lstStyle/>
          <a:p>
            <a:pPr marL="0" indent="0" algn="ctr">
              <a:lnSpc>
                <a:spcPct val="100000"/>
              </a:lnSpc>
              <a:spcBef>
                <a:spcPts val="0"/>
              </a:spcBef>
              <a:spcAft>
                <a:spcPts val="0"/>
              </a:spcAft>
              <a:buNone/>
              <a:defRPr/>
            </a:pPr>
            <a:r>
              <a:rPr lang="x-none" sz="2000" b="1" dirty="0">
                <a:solidFill>
                  <a:srgbClr val="175EAA"/>
                </a:solidFill>
                <a:latin typeface="Arial Narrow"/>
                <a:cs typeface="Arial Narrow"/>
              </a:rPr>
              <a:t>MAHI / ACTIVIT</a:t>
            </a:r>
            <a:r>
              <a:rPr lang="en-AU" sz="2000" b="1" dirty="0">
                <a:solidFill>
                  <a:srgbClr val="175EAA"/>
                </a:solidFill>
                <a:latin typeface="Arial Narrow"/>
                <a:cs typeface="Arial Narrow"/>
              </a:rPr>
              <a:t>Y</a:t>
            </a:r>
            <a:endParaRPr lang="x-none" sz="2000" b="1" dirty="0">
              <a:solidFill>
                <a:srgbClr val="175EAA"/>
              </a:solidFill>
              <a:latin typeface="Arial Narrow"/>
              <a:cs typeface="Arial Narrow"/>
            </a:endParaRPr>
          </a:p>
          <a:p>
            <a:pPr marL="0" indent="0" algn="ctr">
              <a:spcAft>
                <a:spcPts val="300"/>
              </a:spcAft>
              <a:buNone/>
            </a:pPr>
            <a:r>
              <a:rPr lang="en-US" sz="1800" dirty="0">
                <a:solidFill>
                  <a:srgbClr val="000000"/>
                </a:solidFill>
              </a:rPr>
              <a:t>Complete Fishing Method Worksheet</a:t>
            </a:r>
          </a:p>
        </p:txBody>
      </p:sp>
    </p:spTree>
    <p:extLst>
      <p:ext uri="{BB962C8B-B14F-4D97-AF65-F5344CB8AC3E}">
        <p14:creationId xmlns:p14="http://schemas.microsoft.com/office/powerpoint/2010/main" val="2724880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dissolv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dissolv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dissolv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dissolv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dissolve">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dissolve">
                                      <p:cBhvr>
                                        <p:cTn id="32" dur="500"/>
                                        <p:tgtEl>
                                          <p:spTgt spid="1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xEl>
                                              <p:pRg st="6" end="6"/>
                                            </p:txEl>
                                          </p:spTgt>
                                        </p:tgtEl>
                                        <p:attrNameLst>
                                          <p:attrName>style.visibility</p:attrName>
                                        </p:attrNameLst>
                                      </p:cBhvr>
                                      <p:to>
                                        <p:strVal val="visible"/>
                                      </p:to>
                                    </p:set>
                                    <p:animEffect transition="in" filter="dissolve">
                                      <p:cBhvr>
                                        <p:cTn id="37" dur="500"/>
                                        <p:tgtEl>
                                          <p:spTgt spid="1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1">
                                            <p:txEl>
                                              <p:pRg st="0" end="0"/>
                                            </p:txEl>
                                          </p:spTgt>
                                        </p:tgtEl>
                                        <p:attrNameLst>
                                          <p:attrName>style.visibility</p:attrName>
                                        </p:attrNameLst>
                                      </p:cBhvr>
                                      <p:to>
                                        <p:strVal val="visible"/>
                                      </p:to>
                                    </p:set>
                                    <p:animEffect transition="in" filter="wheel(1)">
                                      <p:cBhvr>
                                        <p:cTn id="42" dur="2000"/>
                                        <p:tgtEl>
                                          <p:spTgt spid="2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21">
                                            <p:txEl>
                                              <p:pRg st="1" end="1"/>
                                            </p:txEl>
                                          </p:spTgt>
                                        </p:tgtEl>
                                        <p:attrNameLst>
                                          <p:attrName>style.visibility</p:attrName>
                                        </p:attrNameLst>
                                      </p:cBhvr>
                                      <p:to>
                                        <p:strVal val="visible"/>
                                      </p:to>
                                    </p:set>
                                    <p:animEffect transition="in" filter="wheel(1)">
                                      <p:cBhvr>
                                        <p:cTn id="47" dur="2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130725</TotalTime>
  <Words>4940</Words>
  <Application>Microsoft Macintosh PowerPoint</Application>
  <PresentationFormat>On-screen Show (16:9)</PresentationFormat>
  <Paragraphs>531</Paragraphs>
  <Slides>39</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Arial Narrow</vt:lpstr>
      <vt:lpstr>Calibri</vt:lpstr>
      <vt:lpstr>MetaPro-Normal</vt:lpstr>
      <vt:lpstr>Office Theme</vt:lpstr>
      <vt:lpstr>Insert heading page Topic 3</vt:lpstr>
      <vt:lpstr>PowerPoint Presentation</vt:lpstr>
      <vt:lpstr>HELPFUL STUFF FOR TEACHERS</vt:lpstr>
      <vt:lpstr>HELPFUL STUFF FOR TEACHERS </vt:lpstr>
      <vt:lpstr>HELPFUL STUFF FOR TEACHERS </vt:lpstr>
      <vt:lpstr>IN THIS TOPIC WE WILL LEARN ABOUT…</vt:lpstr>
      <vt:lpstr>MIHI / INTRODUCTION</vt:lpstr>
      <vt:lpstr>MIHI /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FISHING METHODS</vt:lpstr>
      <vt:lpstr>PowerPoint Presentation</vt:lpstr>
      <vt:lpstr>PowerPoint Presentation</vt:lpstr>
      <vt:lpstr>PowerPoint Presentation</vt:lpstr>
      <vt:lpstr>ENVIRONMENTAL IMPACTS OF FISHING (PRINCIPLE 2)</vt:lpstr>
      <vt:lpstr>TĀIKO (BLACK PETREL) BYCATCH Focus Question: How are Tāiko (Black Petrel) impacted by fishing?</vt:lpstr>
      <vt:lpstr>TĀIKO (BLACK PETREL) BYCATCH</vt:lpstr>
      <vt:lpstr>PowerPoint Presentation</vt:lpstr>
      <vt:lpstr>TĀIKO (BLACK PETREL) BYCATCH</vt:lpstr>
      <vt:lpstr>PowerPoint Presentation</vt:lpstr>
      <vt:lpstr>PowerPoint Presentation</vt:lpstr>
      <vt:lpstr>PowerPoint Presentation</vt:lpstr>
      <vt:lpstr>PowerPoint Presentation</vt:lpstr>
      <vt:lpstr>REVIEWING KEY CONCEPTS – ENVIRONMENT &amp; FISHING Focus Question: What have we learnt? </vt:lpstr>
    </vt:vector>
  </TitlesOfParts>
  <Company>Indigo Pacific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Rika Milne</dc:creator>
  <cp:lastModifiedBy>Rika Milne</cp:lastModifiedBy>
  <cp:revision>314</cp:revision>
  <dcterms:created xsi:type="dcterms:W3CDTF">2020-04-01T02:04:56Z</dcterms:created>
  <dcterms:modified xsi:type="dcterms:W3CDTF">2022-07-17T07:24:10Z</dcterms:modified>
</cp:coreProperties>
</file>