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3" saveSubsetFonts="1" autoCompressPictures="0">
  <p:sldMasterIdLst>
    <p:sldMasterId id="2147483648" r:id="rId1"/>
  </p:sldMasterIdLst>
  <p:notesMasterIdLst>
    <p:notesMasterId r:id="rId10"/>
  </p:notesMasterIdLst>
  <p:handoutMasterIdLst>
    <p:handoutMasterId r:id="rId11"/>
  </p:handoutMasterIdLst>
  <p:sldIdLst>
    <p:sldId id="372" r:id="rId2"/>
    <p:sldId id="411" r:id="rId3"/>
    <p:sldId id="373" r:id="rId4"/>
    <p:sldId id="378" r:id="rId5"/>
    <p:sldId id="377" r:id="rId6"/>
    <p:sldId id="404" r:id="rId7"/>
    <p:sldId id="389" r:id="rId8"/>
    <p:sldId id="344"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C6"/>
    <a:srgbClr val="005DAA"/>
    <a:srgbClr val="009AC7"/>
    <a:srgbClr val="00B6DE"/>
    <a:srgbClr val="00B194"/>
    <a:srgbClr val="011F59"/>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54" autoAdjust="0"/>
    <p:restoredTop sz="76572" autoAdjust="0"/>
  </p:normalViewPr>
  <p:slideViewPr>
    <p:cSldViewPr snapToGrid="0" snapToObjects="1">
      <p:cViewPr varScale="1">
        <p:scale>
          <a:sx n="116" d="100"/>
          <a:sy n="116" d="100"/>
        </p:scale>
        <p:origin x="488" y="184"/>
      </p:cViewPr>
      <p:guideLst>
        <p:guide orient="horz" pos="1620"/>
        <p:guide pos="2880"/>
      </p:guideLst>
    </p:cSldViewPr>
  </p:slideViewPr>
  <p:outlineViewPr>
    <p:cViewPr>
      <p:scale>
        <a:sx n="33" d="100"/>
        <a:sy n="33" d="100"/>
      </p:scale>
      <p:origin x="0" y="295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1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7/16/22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dirty="0"/>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7/16/22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algn="l"/>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noProof="0" dirty="0">
                <a:latin typeface="Arial"/>
                <a:cs typeface="Arial"/>
              </a:rPr>
              <a:t>A fish is a scaly skinned vertebrate [animal with back bone] that breathes using gills and lives in water</a:t>
            </a:r>
            <a:endParaRPr lang="en-AU" sz="200" noProof="0" dirty="0">
              <a:latin typeface="Arial"/>
              <a:cs typeface="Arial"/>
            </a:endParaRPr>
          </a:p>
          <a:p>
            <a:pPr algn="l"/>
            <a:endParaRPr lang="en-US" dirty="0">
              <a:solidFill>
                <a:srgbClr val="175EAA"/>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13</a:t>
            </a:fld>
            <a:endParaRPr lang="en-US" dirty="0"/>
          </a:p>
        </p:txBody>
      </p:sp>
    </p:spTree>
    <p:extLst>
      <p:ext uri="{BB962C8B-B14F-4D97-AF65-F5344CB8AC3E}">
        <p14:creationId xmlns:p14="http://schemas.microsoft.com/office/powerpoint/2010/main" val="255194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algn="l"/>
            <a:r>
              <a:rPr lang="x-none" dirty="0">
                <a:solidFill>
                  <a:srgbClr val="175EAA"/>
                </a:solidFill>
              </a:rPr>
              <a:t>Complete columns</a:t>
            </a:r>
            <a:r>
              <a:rPr lang="x-none" baseline="0" dirty="0">
                <a:solidFill>
                  <a:srgbClr val="175EAA"/>
                </a:solidFill>
              </a:rPr>
              <a:t> one and two and then add information to three at the end </a:t>
            </a:r>
            <a:r>
              <a:rPr lang="x-none" baseline="0">
                <a:solidFill>
                  <a:srgbClr val="175EAA"/>
                </a:solidFill>
              </a:rPr>
              <a:t>of 2.2</a:t>
            </a:r>
            <a:endParaRPr lang="mi-NZ" baseline="0" dirty="0">
              <a:solidFill>
                <a:srgbClr val="175EAA"/>
              </a:solidFill>
            </a:endParaRPr>
          </a:p>
          <a:p>
            <a:pPr algn="l"/>
            <a:endParaRPr lang="en-NZ" sz="200" baseline="0" noProof="0" dirty="0">
              <a:solidFill>
                <a:srgbClr val="175EAA"/>
              </a:solidFill>
              <a:latin typeface="Arial"/>
              <a:cs typeface="Arial"/>
            </a:endParaRPr>
          </a:p>
          <a:p>
            <a:pPr algn="l"/>
            <a:r>
              <a:rPr lang="en-NZ" sz="200" baseline="0" noProof="0" dirty="0">
                <a:solidFill>
                  <a:srgbClr val="175EAA"/>
                </a:solidFill>
                <a:latin typeface="Arial"/>
                <a:cs typeface="Arial"/>
              </a:rPr>
              <a:t>Take the </a:t>
            </a:r>
            <a:r>
              <a:rPr lang="en-NZ" sz="200" baseline="0" noProof="0" dirty="0" err="1">
                <a:solidFill>
                  <a:srgbClr val="175EAA"/>
                </a:solidFill>
                <a:latin typeface="Arial"/>
                <a:cs typeface="Arial"/>
              </a:rPr>
              <a:t>Ngā</a:t>
            </a:r>
            <a:r>
              <a:rPr lang="en-NZ" sz="200" baseline="0" noProof="0" dirty="0">
                <a:solidFill>
                  <a:srgbClr val="175EAA"/>
                </a:solidFill>
                <a:latin typeface="Arial"/>
                <a:cs typeface="Arial"/>
              </a:rPr>
              <a:t> </a:t>
            </a:r>
            <a:r>
              <a:rPr lang="en-NZ" sz="200" baseline="0" noProof="0" dirty="0" err="1">
                <a:solidFill>
                  <a:srgbClr val="175EAA"/>
                </a:solidFill>
                <a:latin typeface="Arial"/>
                <a:cs typeface="Arial"/>
              </a:rPr>
              <a:t>Ika</a:t>
            </a:r>
            <a:r>
              <a:rPr lang="en-NZ" sz="200" baseline="0" noProof="0" dirty="0">
                <a:solidFill>
                  <a:srgbClr val="175EAA"/>
                </a:solidFill>
                <a:latin typeface="Arial"/>
                <a:cs typeface="Arial"/>
              </a:rPr>
              <a:t> Moana o Aotearoa / NZ Marine Fishes Kahoot Quiz – </a:t>
            </a:r>
            <a:r>
              <a:rPr lang="mi-NZ" sz="200" baseline="0" noProof="0" dirty="0">
                <a:solidFill>
                  <a:srgbClr val="175EAA"/>
                </a:solidFill>
                <a:latin typeface="Arial"/>
                <a:cs typeface="Arial"/>
              </a:rPr>
              <a:t>see https://www.msc.org/en-au/for-teachers/ocean-literacy/new-zealand-education-curriculum/kahoot-quizzes</a:t>
            </a:r>
            <a:endParaRPr lang="en-AU" sz="200" noProof="0" dirty="0">
              <a:latin typeface="Arial"/>
              <a:cs typeface="Arial"/>
            </a:endParaRPr>
          </a:p>
          <a:p>
            <a:pPr algn="l"/>
            <a:endParaRPr lang="en-US" dirty="0">
              <a:solidFill>
                <a:srgbClr val="175EAA"/>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14</a:t>
            </a:fld>
            <a:endParaRPr lang="en-US" dirty="0"/>
          </a:p>
        </p:txBody>
      </p:sp>
    </p:spTree>
    <p:extLst>
      <p:ext uri="{BB962C8B-B14F-4D97-AF65-F5344CB8AC3E}">
        <p14:creationId xmlns:p14="http://schemas.microsoft.com/office/powerpoint/2010/main" val="255194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15</a:t>
            </a:fld>
            <a:endParaRPr lang="en-US" dirty="0"/>
          </a:p>
        </p:txBody>
      </p:sp>
    </p:spTree>
    <p:extLst>
      <p:ext uri="{BB962C8B-B14F-4D97-AF65-F5344CB8AC3E}">
        <p14:creationId xmlns:p14="http://schemas.microsoft.com/office/powerpoint/2010/main" val="79455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175EAA"/>
              </a:solidFill>
              <a:latin typeface="MetaPro-Normal"/>
              <a:cs typeface="MetaPro-Normal"/>
            </a:endParaRPr>
          </a:p>
          <a:p>
            <a:pPr marL="171450" indent="-171450">
              <a:buFont typeface="Arial"/>
              <a:buChar char="•"/>
            </a:pPr>
            <a:r>
              <a:rPr lang="en-US" baseline="0" dirty="0"/>
              <a:t>The fish is a Southern Blue Whiting. These fish live between 200 and 600m depth where there is little light (but it is not completely dark). They are schooling fish living near the seabed and moving up the water column at night to feed on plankton and small fish.</a:t>
            </a: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dirty="0"/>
          </a:p>
        </p:txBody>
      </p:sp>
    </p:spTree>
    <p:extLst>
      <p:ext uri="{BB962C8B-B14F-4D97-AF65-F5344CB8AC3E}">
        <p14:creationId xmlns:p14="http://schemas.microsoft.com/office/powerpoint/2010/main" val="146062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171450" indent="-171450">
              <a:buFont typeface="Arial"/>
              <a:buChar char="•"/>
            </a:pPr>
            <a:endParaRPr lang="en-US" baseline="0" dirty="0"/>
          </a:p>
          <a:p>
            <a:pPr marL="171450" indent="-171450">
              <a:buFont typeface="Arial"/>
              <a:buChar char="•"/>
            </a:pPr>
            <a:r>
              <a:rPr lang="en-US" baseline="0" dirty="0"/>
              <a:t>The fish is a Southern Blue Whiting. These fish live between 200 and 600m depth where there is little light (but it is not completely dark). They are schooling fish living near the seabed and moving up the water column at night to feed on plankton and small fish.</a:t>
            </a: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dirty="0"/>
          </a:p>
        </p:txBody>
      </p:sp>
    </p:spTree>
    <p:extLst>
      <p:ext uri="{BB962C8B-B14F-4D97-AF65-F5344CB8AC3E}">
        <p14:creationId xmlns:p14="http://schemas.microsoft.com/office/powerpoint/2010/main" val="146062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p>
          <a:p>
            <a:r>
              <a:rPr lang="en-US" dirty="0"/>
              <a:t>If you don’t have </a:t>
            </a:r>
            <a:r>
              <a:rPr lang="en-US" dirty="0" err="1"/>
              <a:t>Spotties</a:t>
            </a:r>
            <a:r>
              <a:rPr lang="en-US" dirty="0"/>
              <a:t> </a:t>
            </a:r>
            <a:r>
              <a:rPr lang="en-US" baseline="0" dirty="0"/>
              <a:t>near you then use the 2.2 Local fish worksheet instead of the Spotty fact sheet. You might need to complete the first part of this worksheet with lower level learners.  Higher level learners could research and complete themselves. </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18</a:t>
            </a:fld>
            <a:endParaRPr lang="en-US" dirty="0"/>
          </a:p>
        </p:txBody>
      </p:sp>
    </p:spTree>
    <p:extLst>
      <p:ext uri="{BB962C8B-B14F-4D97-AF65-F5344CB8AC3E}">
        <p14:creationId xmlns:p14="http://schemas.microsoft.com/office/powerpoint/2010/main" val="394322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19</a:t>
            </a:fld>
            <a:endParaRPr lang="en-US" dirty="0"/>
          </a:p>
        </p:txBody>
      </p:sp>
    </p:spTree>
    <p:extLst>
      <p:ext uri="{BB962C8B-B14F-4D97-AF65-F5344CB8AC3E}">
        <p14:creationId xmlns:p14="http://schemas.microsoft.com/office/powerpoint/2010/main" val="3943220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20</a:t>
            </a:fld>
            <a:endParaRPr lang="en-US" dirty="0"/>
          </a:p>
        </p:txBody>
      </p:sp>
    </p:spTree>
    <p:extLst>
      <p:ext uri="{BB962C8B-B14F-4D97-AF65-F5344CB8AC3E}">
        <p14:creationId xmlns:p14="http://schemas.microsoft.com/office/powerpoint/2010/main" val="241486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a:prstGeom prst="rect">
            <a:avLst/>
          </a:prstGeo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dirty="0"/>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3" name="Text Placeholder 2"/>
          <p:cNvSpPr>
            <a:spLocks noGrp="1"/>
          </p:cNvSpPr>
          <p:nvPr>
            <p:ph type="body" idx="1"/>
          </p:nvPr>
        </p:nvSpPr>
        <p:spPr>
          <a:xfrm>
            <a:off x="457200" y="1200151"/>
            <a:ext cx="8204886" cy="326214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7" name="Picture 6">
            <a:extLst>
              <a:ext uri="{FF2B5EF4-FFF2-40B4-BE49-F238E27FC236}">
                <a16:creationId xmlns:a16="http://schemas.microsoft.com/office/drawing/2014/main" id="{324DAB93-0C30-1867-1FDD-52796028B98C}"/>
              </a:ext>
            </a:extLst>
          </p:cNvPr>
          <p:cNvPicPr>
            <a:picLocks noChangeAspect="1"/>
          </p:cNvPicPr>
          <p:nvPr userDrawn="1"/>
        </p:nvPicPr>
        <p:blipFill>
          <a:blip r:embed="rId7"/>
          <a:stretch>
            <a:fillRect/>
          </a:stretch>
        </p:blipFill>
        <p:spPr>
          <a:xfrm>
            <a:off x="0" y="4316048"/>
            <a:ext cx="8554065" cy="827452"/>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msc.org/en-au/for-teachers/ocean-literacy/new-zealand-education-curriculum/kahoot-quizzes"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nationalaquarium.co.nz/learn/education-programmes/" TargetMode="External"/><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www.nationalaquarium.co.nz/learn/education-programmes/" TargetMode="External"/><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1855170"/>
            <a:ext cx="6499802" cy="2980370"/>
          </a:xfrm>
          <a:prstGeom prst="rect">
            <a:avLst/>
          </a:prstGeom>
        </p:spPr>
      </p:pic>
      <p:sp>
        <p:nvSpPr>
          <p:cNvPr id="3" name="Content Placeholder 2"/>
          <p:cNvSpPr>
            <a:spLocks noGrp="1"/>
          </p:cNvSpPr>
          <p:nvPr>
            <p:ph sz="half" idx="1"/>
          </p:nvPr>
        </p:nvSpPr>
        <p:spPr>
          <a:xfrm>
            <a:off x="263796" y="963497"/>
            <a:ext cx="6000751" cy="4077491"/>
          </a:xfrm>
        </p:spPr>
        <p:txBody>
          <a:bodyPr>
            <a:noAutofit/>
          </a:bodyPr>
          <a:lstStyle/>
          <a:p>
            <a:pPr marL="92075" indent="0">
              <a:spcBef>
                <a:spcPts val="300"/>
              </a:spcBef>
              <a:spcAft>
                <a:spcPts val="300"/>
              </a:spcAft>
              <a:buNone/>
            </a:pPr>
            <a:r>
              <a:rPr lang="en-US" sz="2000" b="1" dirty="0">
                <a:solidFill>
                  <a:srgbClr val="00B194"/>
                </a:solidFill>
                <a:latin typeface="Arial Narrow"/>
                <a:cs typeface="Arial Narrow"/>
              </a:rPr>
              <a:t>KŌRERORERO / DISCUSSION</a:t>
            </a:r>
          </a:p>
          <a:p>
            <a:pPr marL="92075" indent="0">
              <a:spcBef>
                <a:spcPts val="300"/>
              </a:spcBef>
              <a:spcAft>
                <a:spcPts val="300"/>
              </a:spcAft>
              <a:buNone/>
            </a:pPr>
            <a:r>
              <a:rPr lang="en-AU" sz="2000" noProof="0" dirty="0">
                <a:solidFill>
                  <a:srgbClr val="175EAA"/>
                </a:solidFill>
                <a:latin typeface="Arial"/>
                <a:cs typeface="Arial"/>
              </a:rPr>
              <a:t>Today over 17% of global fisheries are certified sustainable by the Marine Stewardship Council</a:t>
            </a:r>
          </a:p>
          <a:p>
            <a:pPr marL="92075" indent="0">
              <a:spcBef>
                <a:spcPts val="300"/>
              </a:spcBef>
              <a:spcAft>
                <a:spcPts val="300"/>
              </a:spcAft>
              <a:buNone/>
            </a:pPr>
            <a:endParaRPr lang="en-AU" sz="500" noProof="0" dirty="0">
              <a:solidFill>
                <a:srgbClr val="175EAA"/>
              </a:solidFill>
              <a:latin typeface="Arial"/>
              <a:cs typeface="Arial"/>
            </a:endParaRPr>
          </a:p>
          <a:p>
            <a:pPr marL="92075" indent="0" algn="ctr">
              <a:spcBef>
                <a:spcPts val="300"/>
              </a:spcBef>
              <a:spcAft>
                <a:spcPts val="300"/>
              </a:spcAft>
              <a:buNone/>
            </a:pPr>
            <a:endParaRPr lang="en-US" sz="2000" b="1" dirty="0">
              <a:solidFill>
                <a:srgbClr val="00B6DE"/>
              </a:solidFill>
              <a:latin typeface="Arial Narrow"/>
              <a:cs typeface="Arial Narrow"/>
            </a:endParaRPr>
          </a:p>
          <a:p>
            <a:pPr marL="92075" indent="0" algn="ctr">
              <a:spcBef>
                <a:spcPts val="300"/>
              </a:spcBef>
              <a:spcAft>
                <a:spcPts val="300"/>
              </a:spcAft>
              <a:buNone/>
            </a:pPr>
            <a:r>
              <a:rPr lang="en-US" sz="2000" b="1" dirty="0">
                <a:solidFill>
                  <a:srgbClr val="00B6DE"/>
                </a:solidFill>
                <a:latin typeface="Arial Narrow"/>
                <a:cs typeface="Arial Narrow"/>
              </a:rPr>
              <a:t>HE PĀTAI / CONSIDER THIS</a:t>
            </a:r>
          </a:p>
          <a:p>
            <a:pPr marL="92075" indent="0" algn="ctr">
              <a:spcBef>
                <a:spcPts val="300"/>
              </a:spcBef>
              <a:spcAft>
                <a:spcPts val="300"/>
              </a:spcAft>
              <a:buNone/>
            </a:pPr>
            <a:r>
              <a:rPr lang="en-AU" sz="1800" noProof="0" dirty="0">
                <a:latin typeface="Arial"/>
                <a:cs typeface="Arial"/>
              </a:rPr>
              <a:t>What </a:t>
            </a:r>
            <a:r>
              <a:rPr lang="en-AU" sz="1800" dirty="0">
                <a:latin typeface="Arial"/>
                <a:cs typeface="Arial"/>
              </a:rPr>
              <a:t>exactly is a</a:t>
            </a:r>
            <a:r>
              <a:rPr lang="en-AU" sz="1800" noProof="0" dirty="0">
                <a:latin typeface="Arial"/>
                <a:cs typeface="Arial"/>
              </a:rPr>
              <a:t> ‘FISH’?</a:t>
            </a:r>
          </a:p>
          <a:p>
            <a:pPr marL="92075" indent="0" algn="ctr">
              <a:spcBef>
                <a:spcPts val="300"/>
              </a:spcBef>
              <a:spcAft>
                <a:spcPts val="300"/>
              </a:spcAft>
              <a:buNone/>
            </a:pPr>
            <a:endParaRPr lang="en-AU" sz="1000" noProof="0" dirty="0">
              <a:latin typeface="Arial"/>
              <a:cs typeface="Arial"/>
            </a:endParaRPr>
          </a:p>
        </p:txBody>
      </p:sp>
      <p:sp>
        <p:nvSpPr>
          <p:cNvPr id="13" name="Title 1"/>
          <p:cNvSpPr txBox="1">
            <a:spLocks/>
          </p:cNvSpPr>
          <p:nvPr/>
        </p:nvSpPr>
        <p:spPr>
          <a:xfrm>
            <a:off x="263796" y="88192"/>
            <a:ext cx="7472471" cy="739481"/>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500" dirty="0">
                <a:latin typeface="Arial Narrow"/>
                <a:cs typeface="Arial Narrow"/>
              </a:rPr>
              <a:t>WHAT IS A FISH?</a:t>
            </a:r>
            <a:br>
              <a:rPr lang="en-US" sz="6800" dirty="0"/>
            </a:br>
            <a:r>
              <a:rPr lang="en-US" sz="3300" dirty="0">
                <a:latin typeface="Arial Narrow"/>
                <a:cs typeface="Arial Narrow"/>
              </a:rPr>
              <a:t>Focusing Question: What makes a fish a fish? What fish live near us?</a:t>
            </a:r>
          </a:p>
        </p:txBody>
      </p:sp>
      <p:sp>
        <p:nvSpPr>
          <p:cNvPr id="14" name="Content Placeholder 4"/>
          <p:cNvSpPr txBox="1">
            <a:spLocks/>
          </p:cNvSpPr>
          <p:nvPr/>
        </p:nvSpPr>
        <p:spPr>
          <a:xfrm>
            <a:off x="5015923" y="3083560"/>
            <a:ext cx="5017078" cy="1957428"/>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endParaRPr lang="en-US" sz="1800" dirty="0"/>
          </a:p>
        </p:txBody>
      </p:sp>
      <p:pic>
        <p:nvPicPr>
          <p:cNvPr id="15" name="Picture 14"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16" name="Picture 15"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2" name="Picture 1" descr="RS12728_MSC_ecolabel_Certified-Sustainable_blue.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827408">
            <a:off x="7587157" y="1349993"/>
            <a:ext cx="1216248" cy="1523059"/>
          </a:xfrm>
          <a:prstGeom prst="rect">
            <a:avLst/>
          </a:prstGeom>
        </p:spPr>
      </p:pic>
      <p:pic>
        <p:nvPicPr>
          <p:cNvPr id="4" name="Picture 3" descr="Blu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785253" flipH="1">
            <a:off x="6470631" y="2673390"/>
            <a:ext cx="2521780" cy="2109479"/>
          </a:xfrm>
          <a:prstGeom prst="rect">
            <a:avLst/>
          </a:prstGeom>
        </p:spPr>
      </p:pic>
      <p:sp>
        <p:nvSpPr>
          <p:cNvPr id="6" name="Rounded Rectangular Callout 5"/>
          <p:cNvSpPr/>
          <p:nvPr/>
        </p:nvSpPr>
        <p:spPr>
          <a:xfrm>
            <a:off x="525743" y="2625636"/>
            <a:ext cx="4879297" cy="1270095"/>
          </a:xfrm>
          <a:prstGeom prst="wedgeRoundRectCallout">
            <a:avLst>
              <a:gd name="adj1" fmla="val 74016"/>
              <a:gd name="adj2" fmla="val 3821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AU" sz="2000" dirty="0">
                <a:solidFill>
                  <a:srgbClr val="175EAA"/>
                </a:solidFill>
                <a:latin typeface="Arial"/>
                <a:cs typeface="Arial"/>
              </a:rPr>
              <a:t>A fish is a scaly skinned vertebrate [animal with back bone] that breathes using gills and lives in water</a:t>
            </a:r>
          </a:p>
        </p:txBody>
      </p:sp>
    </p:spTree>
    <p:extLst>
      <p:ext uri="{BB962C8B-B14F-4D97-AF65-F5344CB8AC3E}">
        <p14:creationId xmlns:p14="http://schemas.microsoft.com/office/powerpoint/2010/main" val="377348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80443" y="738062"/>
            <a:ext cx="5242240" cy="4302926"/>
          </a:xfrm>
          <a:prstGeom prst="rect">
            <a:avLst/>
          </a:prstGeom>
        </p:spPr>
      </p:pic>
      <p:sp>
        <p:nvSpPr>
          <p:cNvPr id="3" name="Content Placeholder 2"/>
          <p:cNvSpPr>
            <a:spLocks noGrp="1"/>
          </p:cNvSpPr>
          <p:nvPr>
            <p:ph sz="half" idx="1"/>
          </p:nvPr>
        </p:nvSpPr>
        <p:spPr>
          <a:xfrm>
            <a:off x="414177" y="1174560"/>
            <a:ext cx="4581814" cy="3419804"/>
          </a:xfrm>
        </p:spPr>
        <p:txBody>
          <a:bodyPr>
            <a:noAutofit/>
          </a:bodyPr>
          <a:lstStyle/>
          <a:p>
            <a:pPr marL="92075" indent="0" algn="ctr">
              <a:spcBef>
                <a:spcPts val="300"/>
              </a:spcBef>
              <a:spcAft>
                <a:spcPts val="300"/>
              </a:spcAft>
              <a:buNone/>
            </a:pPr>
            <a:r>
              <a:rPr lang="en-AU" sz="2000" b="1" noProof="0" dirty="0">
                <a:solidFill>
                  <a:srgbClr val="175EAA"/>
                </a:solidFill>
                <a:latin typeface="Arial Narrow"/>
                <a:cs typeface="Arial Narrow"/>
              </a:rPr>
              <a:t>MAHI / ACTIVITY</a:t>
            </a:r>
          </a:p>
          <a:p>
            <a:pPr algn="ctr">
              <a:spcBef>
                <a:spcPts val="300"/>
              </a:spcBef>
              <a:spcAft>
                <a:spcPts val="300"/>
              </a:spcAft>
              <a:buFont typeface="+mj-lt"/>
              <a:buAutoNum type="arabicPeriod"/>
            </a:pPr>
            <a:r>
              <a:rPr lang="en-AU" sz="1800" noProof="0" dirty="0">
                <a:latin typeface="Arial"/>
                <a:cs typeface="Arial"/>
              </a:rPr>
              <a:t>What do you already know about fish? </a:t>
            </a:r>
          </a:p>
          <a:p>
            <a:pPr algn="ctr">
              <a:spcBef>
                <a:spcPts val="300"/>
              </a:spcBef>
              <a:spcAft>
                <a:spcPts val="300"/>
              </a:spcAft>
              <a:buFont typeface="+mj-lt"/>
              <a:buAutoNum type="arabicPeriod"/>
            </a:pPr>
            <a:r>
              <a:rPr lang="en-AU" sz="1800" noProof="0" dirty="0">
                <a:latin typeface="Arial"/>
                <a:cs typeface="Arial"/>
              </a:rPr>
              <a:t>Think about where and how fish live [habitat] …? </a:t>
            </a:r>
          </a:p>
          <a:p>
            <a:pPr algn="ctr">
              <a:spcBef>
                <a:spcPts val="300"/>
              </a:spcBef>
              <a:spcAft>
                <a:spcPts val="300"/>
              </a:spcAft>
              <a:buFont typeface="+mj-lt"/>
              <a:buAutoNum type="arabicPeriod"/>
            </a:pPr>
            <a:r>
              <a:rPr lang="en-AU" sz="1800" dirty="0">
                <a:latin typeface="Arial"/>
                <a:cs typeface="Arial"/>
              </a:rPr>
              <a:t>Complete </a:t>
            </a:r>
            <a:r>
              <a:rPr lang="en-AU" sz="1800" noProof="0" dirty="0">
                <a:latin typeface="Arial"/>
                <a:cs typeface="Arial"/>
              </a:rPr>
              <a:t>the ‘What we know about fish?’ columns 1 &amp; 2</a:t>
            </a:r>
          </a:p>
          <a:p>
            <a:pPr algn="ctr">
              <a:spcBef>
                <a:spcPts val="300"/>
              </a:spcBef>
              <a:spcAft>
                <a:spcPts val="300"/>
              </a:spcAft>
              <a:buFont typeface="+mj-lt"/>
              <a:buAutoNum type="arabicPeriod"/>
            </a:pPr>
            <a:r>
              <a:rPr lang="en-AU" sz="1800" noProof="0" dirty="0">
                <a:latin typeface="Arial"/>
                <a:cs typeface="Arial"/>
              </a:rPr>
              <a:t>Test your knowledge of local fishes using the </a:t>
            </a:r>
            <a:r>
              <a:rPr lang="en-AU" sz="1800" noProof="0" dirty="0" err="1">
                <a:latin typeface="Arial"/>
                <a:cs typeface="Arial"/>
              </a:rPr>
              <a:t>Ika</a:t>
            </a:r>
            <a:r>
              <a:rPr lang="en-AU" sz="1800" noProof="0" dirty="0">
                <a:latin typeface="Arial"/>
                <a:cs typeface="Arial"/>
              </a:rPr>
              <a:t> Moana o Aotearoa Cards </a:t>
            </a:r>
          </a:p>
          <a:p>
            <a:pPr algn="ctr">
              <a:spcBef>
                <a:spcPts val="300"/>
              </a:spcBef>
              <a:spcAft>
                <a:spcPts val="300"/>
              </a:spcAft>
              <a:buFont typeface="+mj-lt"/>
              <a:buAutoNum type="arabicPeriod"/>
            </a:pPr>
            <a:r>
              <a:rPr lang="en-AU" sz="1800" dirty="0">
                <a:latin typeface="Arial"/>
                <a:cs typeface="Arial"/>
              </a:rPr>
              <a:t>Play the</a:t>
            </a:r>
            <a:r>
              <a:rPr lang="en-AU" sz="1800" noProof="0" dirty="0">
                <a:latin typeface="Arial"/>
                <a:cs typeface="Arial"/>
              </a:rPr>
              <a:t> </a:t>
            </a:r>
            <a:r>
              <a:rPr lang="en-AU" sz="1800" noProof="0" dirty="0">
                <a:latin typeface="Arial"/>
                <a:cs typeface="Arial"/>
                <a:hlinkClick r:id="rId5"/>
              </a:rPr>
              <a:t>Kahoot!</a:t>
            </a:r>
            <a:endParaRPr lang="en-AU" sz="1800" noProof="0" dirty="0">
              <a:latin typeface="Arial"/>
              <a:cs typeface="Arial"/>
            </a:endParaRPr>
          </a:p>
          <a:p>
            <a:pPr marL="0" indent="0">
              <a:spcBef>
                <a:spcPts val="300"/>
              </a:spcBef>
              <a:spcAft>
                <a:spcPts val="300"/>
              </a:spcAft>
              <a:buNone/>
            </a:pPr>
            <a:endParaRPr lang="en-AU" sz="1800" noProof="0" dirty="0">
              <a:latin typeface="Arial"/>
              <a:cs typeface="Arial"/>
            </a:endParaRPr>
          </a:p>
        </p:txBody>
      </p:sp>
      <p:graphicFrame>
        <p:nvGraphicFramePr>
          <p:cNvPr id="7" name="Content Placeholder 4"/>
          <p:cNvGraphicFramePr>
            <a:graphicFrameLocks noGrp="1"/>
          </p:cNvGraphicFramePr>
          <p:nvPr>
            <p:ph sz="half" idx="2"/>
            <p:extLst>
              <p:ext uri="{D42A27DB-BD31-4B8C-83A1-F6EECF244321}">
                <p14:modId xmlns:p14="http://schemas.microsoft.com/office/powerpoint/2010/main" val="3951934899"/>
              </p:ext>
            </p:extLst>
          </p:nvPr>
        </p:nvGraphicFramePr>
        <p:xfrm>
          <a:off x="5463842" y="1094921"/>
          <a:ext cx="3496632" cy="3345609"/>
        </p:xfrm>
        <a:graphic>
          <a:graphicData uri="http://schemas.openxmlformats.org/drawingml/2006/table">
            <a:tbl>
              <a:tblPr firstRow="1" bandRow="1">
                <a:tableStyleId>{5C22544A-7EE6-4342-B048-85BDC9FD1C3A}</a:tableStyleId>
              </a:tblPr>
              <a:tblGrid>
                <a:gridCol w="1165544">
                  <a:extLst>
                    <a:ext uri="{9D8B030D-6E8A-4147-A177-3AD203B41FA5}">
                      <a16:colId xmlns:a16="http://schemas.microsoft.com/office/drawing/2014/main" val="20000"/>
                    </a:ext>
                  </a:extLst>
                </a:gridCol>
                <a:gridCol w="1165544">
                  <a:extLst>
                    <a:ext uri="{9D8B030D-6E8A-4147-A177-3AD203B41FA5}">
                      <a16:colId xmlns:a16="http://schemas.microsoft.com/office/drawing/2014/main" val="20001"/>
                    </a:ext>
                  </a:extLst>
                </a:gridCol>
                <a:gridCol w="1165544">
                  <a:extLst>
                    <a:ext uri="{9D8B030D-6E8A-4147-A177-3AD203B41FA5}">
                      <a16:colId xmlns:a16="http://schemas.microsoft.com/office/drawing/2014/main" val="20002"/>
                    </a:ext>
                  </a:extLst>
                </a:gridCol>
              </a:tblGrid>
              <a:tr h="1263885">
                <a:tc gridSpan="3">
                  <a:txBody>
                    <a:bodyPr/>
                    <a:lstStyle/>
                    <a:p>
                      <a:pPr algn="ctr"/>
                      <a:r>
                        <a:rPr lang="en-US" sz="2200" b="0" i="0" baseline="0" dirty="0">
                          <a:latin typeface="Local Brewery Five"/>
                          <a:cs typeface="Local Brewery Five"/>
                        </a:rPr>
                        <a:t>What do we know about fish? </a:t>
                      </a:r>
                      <a:r>
                        <a:rPr lang="en-US" sz="2200" b="0" i="0" dirty="0">
                          <a:latin typeface="Local Brewery Five"/>
                          <a:cs typeface="Local Brewery Five"/>
                        </a:rPr>
                        <a:t>PRIOR KNOWLEDGE</a:t>
                      </a:r>
                      <a:r>
                        <a:rPr lang="en-US" sz="2200" b="0" i="0" baseline="0" dirty="0">
                          <a:latin typeface="Local Brewery Five"/>
                          <a:cs typeface="Local Brewery Five"/>
                        </a:rPr>
                        <a:t> </a:t>
                      </a:r>
                      <a:r>
                        <a:rPr lang="en-US" sz="2200" b="0" i="0" dirty="0">
                          <a:latin typeface="Local Brewery Five"/>
                          <a:cs typeface="Local Brewery Five"/>
                        </a:rPr>
                        <a:t>CHART</a:t>
                      </a:r>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047591">
                <a:tc>
                  <a:txBody>
                    <a:bodyPr/>
                    <a:lstStyle/>
                    <a:p>
                      <a:pPr algn="ctr"/>
                      <a:r>
                        <a:rPr lang="en-US" sz="1800" dirty="0">
                          <a:solidFill>
                            <a:schemeClr val="bg1"/>
                          </a:solidFill>
                        </a:rPr>
                        <a:t>What we know</a:t>
                      </a:r>
                    </a:p>
                  </a:txBody>
                  <a:tcPr marL="76245" marR="76245" anchor="ctr">
                    <a:solidFill>
                      <a:srgbClr val="175EAA"/>
                    </a:solidFill>
                  </a:tcPr>
                </a:tc>
                <a:tc>
                  <a:txBody>
                    <a:bodyPr/>
                    <a:lstStyle/>
                    <a:p>
                      <a:pPr algn="ctr"/>
                      <a:r>
                        <a:rPr lang="en-US" sz="1800" dirty="0">
                          <a:solidFill>
                            <a:schemeClr val="bg1"/>
                          </a:solidFill>
                        </a:rPr>
                        <a:t>What we would like to know</a:t>
                      </a:r>
                    </a:p>
                  </a:txBody>
                  <a:tcPr marL="76245" marR="76245" anchor="ctr">
                    <a:solidFill>
                      <a:srgbClr val="175EAA"/>
                    </a:solidFill>
                  </a:tcPr>
                </a:tc>
                <a:tc>
                  <a:txBody>
                    <a:bodyPr/>
                    <a:lstStyle/>
                    <a:p>
                      <a:pPr algn="ctr"/>
                      <a:r>
                        <a:rPr lang="en-US" sz="1800" dirty="0">
                          <a:solidFill>
                            <a:schemeClr val="bg1"/>
                          </a:solidFill>
                        </a:rPr>
                        <a:t>What we have learned</a:t>
                      </a:r>
                    </a:p>
                  </a:txBody>
                  <a:tcPr marL="76245" marR="76245" anchor="ctr">
                    <a:solidFill>
                      <a:srgbClr val="175EAA"/>
                    </a:solidFill>
                  </a:tcPr>
                </a:tc>
                <a:extLst>
                  <a:ext uri="{0D108BD9-81ED-4DB2-BD59-A6C34878D82A}">
                    <a16:rowId xmlns:a16="http://schemas.microsoft.com/office/drawing/2014/main" val="10001"/>
                  </a:ext>
                </a:extLst>
              </a:tr>
              <a:tr h="1034133">
                <a:tc>
                  <a:txBody>
                    <a:bodyPr/>
                    <a:lstStyle/>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900" dirty="0"/>
                    </a:p>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13" name="Title 1"/>
          <p:cNvSpPr txBox="1">
            <a:spLocks/>
          </p:cNvSpPr>
          <p:nvPr/>
        </p:nvSpPr>
        <p:spPr>
          <a:xfrm>
            <a:off x="263796" y="88192"/>
            <a:ext cx="6089477" cy="73948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WHAT IS A FISH?</a:t>
            </a:r>
          </a:p>
        </p:txBody>
      </p:sp>
      <p:sp>
        <p:nvSpPr>
          <p:cNvPr id="14" name="Content Placeholder 4"/>
          <p:cNvSpPr txBox="1">
            <a:spLocks/>
          </p:cNvSpPr>
          <p:nvPr/>
        </p:nvSpPr>
        <p:spPr>
          <a:xfrm>
            <a:off x="5015923" y="3083560"/>
            <a:ext cx="5017078" cy="1957428"/>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endParaRPr lang="en-US" sz="1800" dirty="0"/>
          </a:p>
        </p:txBody>
      </p:sp>
      <p:pic>
        <p:nvPicPr>
          <p:cNvPr id="15" name="Picture 14" descr="White_Seabre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16" name="Picture 15" descr="White_Seabre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17" name="Picture 16" descr="Blue_Arrow1.png"/>
          <p:cNvPicPr>
            <a:picLocks noChangeAspect="1"/>
          </p:cNvPicPr>
          <p:nvPr/>
        </p:nvPicPr>
        <p:blipFill>
          <a:blip r:embed="rId7">
            <a:extLst>
              <a:ext uri="{28A0092B-C50C-407E-A947-70E740481C1C}">
                <a14:useLocalDpi xmlns:a14="http://schemas.microsoft.com/office/drawing/2010/main"/>
              </a:ext>
            </a:extLst>
          </a:blip>
          <a:stretch>
            <a:fillRect/>
          </a:stretch>
        </p:blipFill>
        <p:spPr>
          <a:xfrm rot="20279028">
            <a:off x="3884894" y="2285342"/>
            <a:ext cx="1749485" cy="1543928"/>
          </a:xfrm>
          <a:prstGeom prst="rect">
            <a:avLst/>
          </a:prstGeom>
        </p:spPr>
      </p:pic>
    </p:spTree>
    <p:extLst>
      <p:ext uri="{BB962C8B-B14F-4D97-AF65-F5344CB8AC3E}">
        <p14:creationId xmlns:p14="http://schemas.microsoft.com/office/powerpoint/2010/main" val="8106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236" y="974835"/>
            <a:ext cx="5921549" cy="4077491"/>
          </a:xfrm>
        </p:spPr>
        <p:txBody>
          <a:bodyPr>
            <a:noAutofit/>
          </a:bodyPr>
          <a:lstStyle/>
          <a:p>
            <a:pPr marL="0" indent="0">
              <a:lnSpc>
                <a:spcPct val="105000"/>
              </a:lnSpc>
              <a:spcBef>
                <a:spcPts val="300"/>
              </a:spcBef>
              <a:spcAft>
                <a:spcPts val="300"/>
              </a:spcAft>
              <a:buNone/>
            </a:pPr>
            <a:r>
              <a:rPr lang="x-none" sz="1800" b="1" dirty="0">
                <a:solidFill>
                  <a:srgbClr val="00B6DE"/>
                </a:solidFill>
                <a:latin typeface="Arial Narrow"/>
                <a:cs typeface="Arial Narrow"/>
              </a:rPr>
              <a:t>HE PĀTAI / CONSIDER THIS</a:t>
            </a:r>
          </a:p>
          <a:p>
            <a:pPr marL="0" indent="0">
              <a:lnSpc>
                <a:spcPct val="105000"/>
              </a:lnSpc>
              <a:spcBef>
                <a:spcPts val="300"/>
              </a:spcBef>
              <a:spcAft>
                <a:spcPts val="300"/>
              </a:spcAft>
              <a:buNone/>
            </a:pPr>
            <a:r>
              <a:rPr lang="x-none" sz="1800" noProof="0" dirty="0">
                <a:latin typeface="Arial"/>
                <a:cs typeface="Arial"/>
              </a:rPr>
              <a:t>Which of the following do fish NOT have</a:t>
            </a:r>
            <a:r>
              <a:rPr lang="mi-NZ" sz="1800" noProof="0" dirty="0">
                <a:latin typeface="Arial"/>
                <a:cs typeface="Arial"/>
              </a:rPr>
              <a:t>? </a:t>
            </a:r>
          </a:p>
          <a:p>
            <a:pPr>
              <a:lnSpc>
                <a:spcPct val="105000"/>
              </a:lnSpc>
              <a:spcBef>
                <a:spcPts val="300"/>
              </a:spcBef>
              <a:spcAft>
                <a:spcPts val="300"/>
              </a:spcAft>
              <a:buFont typeface="+mj-lt"/>
              <a:buAutoNum type="arabicPeriod"/>
            </a:pPr>
            <a:r>
              <a:rPr lang="en-AU" sz="1800" noProof="0" dirty="0">
                <a:latin typeface="Arial"/>
                <a:cs typeface="Arial"/>
              </a:rPr>
              <a:t>Bony or cartilaginous (sharks and rays) skeletons </a:t>
            </a:r>
          </a:p>
          <a:p>
            <a:pPr marL="346075" lvl="2" indent="-342900">
              <a:buFont typeface="+mj-lt"/>
              <a:buAutoNum type="arabicPeriod" startAt="2"/>
            </a:pPr>
            <a:r>
              <a:rPr lang="en-AU" sz="1800" noProof="0" dirty="0">
                <a:latin typeface="Arial"/>
                <a:cs typeface="Arial"/>
              </a:rPr>
              <a:t>Gills (instead of lungs)</a:t>
            </a:r>
          </a:p>
          <a:p>
            <a:pPr marL="346075" lvl="2" indent="-342900">
              <a:buFont typeface="+mj-lt"/>
              <a:buAutoNum type="arabicPeriod" startAt="2"/>
            </a:pPr>
            <a:r>
              <a:rPr lang="en-AU" sz="1800" noProof="0" dirty="0">
                <a:latin typeface="Arial"/>
                <a:cs typeface="Arial"/>
              </a:rPr>
              <a:t>Gas filled swim bladders (buoyancy)</a:t>
            </a:r>
          </a:p>
          <a:p>
            <a:pPr marL="346075" lvl="2" indent="-342900">
              <a:buFont typeface="+mj-lt"/>
              <a:buAutoNum type="arabicPeriod" startAt="2"/>
            </a:pPr>
            <a:r>
              <a:rPr lang="en-AU" sz="1800" noProof="0" dirty="0">
                <a:latin typeface="Arial"/>
                <a:cs typeface="Arial"/>
              </a:rPr>
              <a:t>Fins (steering, moving forward &amp; back, stability)</a:t>
            </a:r>
          </a:p>
          <a:p>
            <a:pPr marL="346075" lvl="2" indent="-342900">
              <a:buFont typeface="+mj-lt"/>
              <a:buAutoNum type="arabicPeriod" startAt="2"/>
            </a:pPr>
            <a:r>
              <a:rPr lang="en-AU" sz="1800" noProof="0" dirty="0">
                <a:latin typeface="Arial"/>
                <a:cs typeface="Arial"/>
              </a:rPr>
              <a:t>Sometimes colourful bodies (camouflage)</a:t>
            </a:r>
          </a:p>
          <a:p>
            <a:pPr marL="346075" lvl="2" indent="-342900">
              <a:buFont typeface="+mj-lt"/>
              <a:buAutoNum type="arabicPeriod" startAt="2"/>
            </a:pPr>
            <a:r>
              <a:rPr lang="en-AU" sz="1800" noProof="0" dirty="0">
                <a:latin typeface="Arial"/>
                <a:cs typeface="Arial"/>
              </a:rPr>
              <a:t>Warm blooded bodies</a:t>
            </a:r>
          </a:p>
          <a:p>
            <a:pPr marL="346075" lvl="2" indent="-342900">
              <a:buFont typeface="+mj-lt"/>
              <a:buAutoNum type="arabicPeriod" startAt="2"/>
            </a:pPr>
            <a:r>
              <a:rPr lang="en-AU" sz="1800" noProof="0" dirty="0">
                <a:latin typeface="Arial"/>
                <a:cs typeface="Arial"/>
              </a:rPr>
              <a:t>Body shape, mouth &amp; eyes to suit habitat &amp; lifestyle</a:t>
            </a:r>
          </a:p>
        </p:txBody>
      </p:sp>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6098785" y="2108400"/>
            <a:ext cx="3135582" cy="2585014"/>
          </a:xfrm>
          <a:prstGeom prst="rect">
            <a:avLst/>
          </a:prstGeom>
        </p:spPr>
      </p:pic>
      <p:sp>
        <p:nvSpPr>
          <p:cNvPr id="13" name="Title 1"/>
          <p:cNvSpPr txBox="1">
            <a:spLocks/>
          </p:cNvSpPr>
          <p:nvPr/>
        </p:nvSpPr>
        <p:spPr>
          <a:xfrm>
            <a:off x="263796" y="88192"/>
            <a:ext cx="7114448" cy="7394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WHAT IS A FISH?</a:t>
            </a:r>
            <a:endParaRPr lang="en-US" sz="2000" dirty="0">
              <a:latin typeface="Arial Narrow"/>
              <a:cs typeface="Arial Narrow"/>
            </a:endParaRPr>
          </a:p>
        </p:txBody>
      </p:sp>
      <p:sp>
        <p:nvSpPr>
          <p:cNvPr id="14" name="Content Placeholder 4"/>
          <p:cNvSpPr txBox="1">
            <a:spLocks/>
          </p:cNvSpPr>
          <p:nvPr/>
        </p:nvSpPr>
        <p:spPr>
          <a:xfrm>
            <a:off x="6353273" y="2674118"/>
            <a:ext cx="2651027" cy="2019295"/>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Bef>
                <a:spcPts val="300"/>
              </a:spcBef>
              <a:spcAft>
                <a:spcPts val="300"/>
              </a:spcAft>
              <a:buNone/>
            </a:pPr>
            <a:r>
              <a:rPr lang="en-US" sz="1800" dirty="0">
                <a:latin typeface="Arial"/>
                <a:cs typeface="Arial"/>
              </a:rPr>
              <a:t>Complete </a:t>
            </a:r>
            <a:r>
              <a:rPr lang="en-US" sz="1800" dirty="0">
                <a:solidFill>
                  <a:srgbClr val="175EAA"/>
                </a:solidFill>
                <a:latin typeface="Arial"/>
                <a:cs typeface="Arial"/>
              </a:rPr>
              <a:t>Fishy worksheet. </a:t>
            </a:r>
            <a:r>
              <a:rPr lang="en-US" sz="1800" dirty="0">
                <a:latin typeface="Arial"/>
                <a:cs typeface="Arial"/>
              </a:rPr>
              <a:t>Add any new knowledge to </a:t>
            </a:r>
            <a:r>
              <a:rPr lang="en-US" sz="1800" dirty="0">
                <a:solidFill>
                  <a:srgbClr val="000000"/>
                </a:solidFill>
                <a:latin typeface="Arial"/>
                <a:cs typeface="Arial"/>
              </a:rPr>
              <a:t>the Prior Knowledge Chart</a:t>
            </a:r>
          </a:p>
        </p:txBody>
      </p:sp>
      <p:pic>
        <p:nvPicPr>
          <p:cNvPr id="4" name="Picture 3"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57847" y="1658919"/>
            <a:ext cx="1220397" cy="877001"/>
          </a:xfrm>
          <a:prstGeom prst="rect">
            <a:avLst/>
          </a:prstGeom>
        </p:spPr>
      </p:pic>
      <p:pic>
        <p:nvPicPr>
          <p:cNvPr id="6" name="Picture 5" descr="Blue_Salmon.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15301" y="974553"/>
            <a:ext cx="1767670" cy="1060602"/>
          </a:xfrm>
          <a:prstGeom prst="rect">
            <a:avLst/>
          </a:prstGeom>
        </p:spPr>
      </p:pic>
      <p:pic>
        <p:nvPicPr>
          <p:cNvPr id="9" name="Picture 8" descr="Blue_Butterfly fis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40973" y="794247"/>
            <a:ext cx="1503286" cy="1280727"/>
          </a:xfrm>
          <a:prstGeom prst="rect">
            <a:avLst/>
          </a:prstGeom>
        </p:spPr>
      </p:pic>
      <p:pic>
        <p:nvPicPr>
          <p:cNvPr id="10" name="Picture 9" descr="Blue_Cod.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57819" y="1467104"/>
            <a:ext cx="1520805" cy="1009396"/>
          </a:xfrm>
          <a:prstGeom prst="rect">
            <a:avLst/>
          </a:prstGeom>
        </p:spPr>
      </p:pic>
      <p:pic>
        <p:nvPicPr>
          <p:cNvPr id="15" name="Picture 14" descr="White_Seabrea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16" name="Picture 15" descr="White_Seabrea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sp>
        <p:nvSpPr>
          <p:cNvPr id="2" name="TextBox 1"/>
          <p:cNvSpPr txBox="1"/>
          <p:nvPr/>
        </p:nvSpPr>
        <p:spPr>
          <a:xfrm>
            <a:off x="527996" y="3607736"/>
            <a:ext cx="4571914" cy="369332"/>
          </a:xfrm>
          <a:prstGeom prst="rect">
            <a:avLst/>
          </a:prstGeom>
          <a:solidFill>
            <a:schemeClr val="bg1"/>
          </a:solidFill>
          <a:ln>
            <a:solidFill>
              <a:srgbClr val="175EAA"/>
            </a:solidFill>
          </a:ln>
        </p:spPr>
        <p:txBody>
          <a:bodyPr wrap="square" rtlCol="0">
            <a:spAutoFit/>
          </a:bodyPr>
          <a:lstStyle/>
          <a:p>
            <a:r>
              <a:rPr lang="en-US" dirty="0">
                <a:latin typeface="Arial"/>
                <a:cs typeface="Arial"/>
              </a:rPr>
              <a:t>Fish most often have cold blooded bodies</a:t>
            </a:r>
          </a:p>
        </p:txBody>
      </p:sp>
      <p:sp>
        <p:nvSpPr>
          <p:cNvPr id="18" name="Rectangular Callout 17"/>
          <p:cNvSpPr/>
          <p:nvPr/>
        </p:nvSpPr>
        <p:spPr>
          <a:xfrm>
            <a:off x="5412731" y="1158391"/>
            <a:ext cx="3591570" cy="493941"/>
          </a:xfrm>
          <a:prstGeom prst="wedgeRectCallout">
            <a:avLst>
              <a:gd name="adj1" fmla="val 4403"/>
              <a:gd name="adj2" fmla="val 158582"/>
            </a:avLst>
          </a:prstGeom>
          <a:solidFill>
            <a:schemeClr val="bg1"/>
          </a:solidFill>
          <a:ln>
            <a:solidFill>
              <a:srgbClr val="175E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75EAA"/>
                </a:solidFill>
                <a:latin typeface="Arial"/>
                <a:cs typeface="Arial"/>
              </a:rPr>
              <a:t>Did you get the answer?</a:t>
            </a:r>
          </a:p>
        </p:txBody>
      </p:sp>
    </p:spTree>
    <p:extLst>
      <p:ext uri="{BB962C8B-B14F-4D97-AF65-F5344CB8AC3E}">
        <p14:creationId xmlns:p14="http://schemas.microsoft.com/office/powerpoint/2010/main" val="27304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dissolv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dissolve">
                                      <p:cBhvr>
                                        <p:cTn id="65" dur="500"/>
                                        <p:tgtEl>
                                          <p:spTgt spid="14">
                                            <p:txEl>
                                              <p:pRg st="0" end="0"/>
                                            </p:txEl>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4">
                                            <p:txEl>
                                              <p:pRg st="1" end="1"/>
                                            </p:txEl>
                                          </p:spTgt>
                                        </p:tgtEl>
                                        <p:attrNameLst>
                                          <p:attrName>style.visibility</p:attrName>
                                        </p:attrNameLst>
                                      </p:cBhvr>
                                      <p:to>
                                        <p:strVal val="visible"/>
                                      </p:to>
                                    </p:set>
                                    <p:animEffect transition="in" filter="dissolve">
                                      <p:cBhvr>
                                        <p:cTn id="6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romesistius Australis Southern blue whiting fish illustration-lpr.pn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63430" b="-63430"/>
          <a:stretch/>
        </p:blipFill>
        <p:spPr>
          <a:xfrm>
            <a:off x="101600" y="-161216"/>
            <a:ext cx="7134496" cy="6137803"/>
          </a:xfrm>
        </p:spPr>
      </p:pic>
      <p:pic>
        <p:nvPicPr>
          <p:cNvPr id="17" name="Picture 16"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2678631">
            <a:off x="6798735" y="3454846"/>
            <a:ext cx="1297465" cy="688451"/>
          </a:xfrm>
          <a:prstGeom prst="rect">
            <a:avLst/>
          </a:prstGeom>
        </p:spPr>
      </p:pic>
      <p:pic>
        <p:nvPicPr>
          <p:cNvPr id="23" name="Picture 22"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4027875" flipV="1">
            <a:off x="4776528" y="3492634"/>
            <a:ext cx="1195354" cy="769500"/>
          </a:xfrm>
          <a:prstGeom prst="rect">
            <a:avLst/>
          </a:prstGeom>
        </p:spPr>
      </p:pic>
      <p:pic>
        <p:nvPicPr>
          <p:cNvPr id="24" name="Picture 23"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102688">
            <a:off x="1290050" y="3595410"/>
            <a:ext cx="1504802" cy="882986"/>
          </a:xfrm>
          <a:prstGeom prst="rect">
            <a:avLst/>
          </a:prstGeom>
        </p:spPr>
      </p:pic>
      <p:pic>
        <p:nvPicPr>
          <p:cNvPr id="25" name="Picture 24"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474445" flipV="1">
            <a:off x="1834263" y="3147426"/>
            <a:ext cx="2254736" cy="773578"/>
          </a:xfrm>
          <a:prstGeom prst="rect">
            <a:avLst/>
          </a:prstGeom>
        </p:spPr>
      </p:pic>
      <p:pic>
        <p:nvPicPr>
          <p:cNvPr id="26" name="Picture 25"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706385">
            <a:off x="2308468" y="1526333"/>
            <a:ext cx="932685" cy="688451"/>
          </a:xfrm>
          <a:prstGeom prst="rect">
            <a:avLst/>
          </a:prstGeom>
        </p:spPr>
      </p:pic>
      <p:pic>
        <p:nvPicPr>
          <p:cNvPr id="29" name="Picture 28"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540084">
            <a:off x="477295" y="1591224"/>
            <a:ext cx="1925620" cy="760845"/>
          </a:xfrm>
          <a:prstGeom prst="rect">
            <a:avLst/>
          </a:prstGeom>
        </p:spPr>
      </p:pic>
      <p:pic>
        <p:nvPicPr>
          <p:cNvPr id="30" name="Blue_YellowSquare.png" descr="/Users/rika/Dropbox/MSC Job/2020/MSC templates and graphics/TEMPLATE FILES/MSC GRAPHIC ASSETS/SCREEN RES/Illustration_BlueAssets/PNG/Blue_YellowSquare.png"/>
          <p:cNvPicPr>
            <a:picLocks noChangeAspect="1"/>
          </p:cNvPicPr>
          <p:nvPr/>
        </p:nvPicPr>
        <p:blipFill>
          <a:blip r:embed="rId5" r:link="rId6">
            <a:extLst>
              <a:ext uri="{28A0092B-C50C-407E-A947-70E740481C1C}">
                <a14:useLocalDpi xmlns:a14="http://schemas.microsoft.com/office/drawing/2010/main"/>
              </a:ext>
            </a:extLst>
          </a:blip>
          <a:stretch>
            <a:fillRect/>
          </a:stretch>
        </p:blipFill>
        <p:spPr>
          <a:xfrm>
            <a:off x="3492181" y="827673"/>
            <a:ext cx="5798023" cy="1567658"/>
          </a:xfrm>
          <a:prstGeom prst="rect">
            <a:avLst/>
          </a:prstGeom>
        </p:spPr>
      </p:pic>
      <p:sp>
        <p:nvSpPr>
          <p:cNvPr id="31" name="Rectangle 30"/>
          <p:cNvSpPr/>
          <p:nvPr/>
        </p:nvSpPr>
        <p:spPr>
          <a:xfrm>
            <a:off x="4036165" y="978410"/>
            <a:ext cx="5000929" cy="1231106"/>
          </a:xfrm>
          <a:prstGeom prst="rect">
            <a:avLst/>
          </a:prstGeom>
        </p:spPr>
        <p:txBody>
          <a:bodyPr wrap="square">
            <a:spAutoFit/>
          </a:bodyPr>
          <a:lstStyle/>
          <a:p>
            <a:pPr algn="ctr"/>
            <a:r>
              <a:rPr lang="en-US" sz="2000" b="1" dirty="0">
                <a:solidFill>
                  <a:srgbClr val="175EAA"/>
                </a:solidFill>
                <a:latin typeface="Arial Narrow"/>
                <a:cs typeface="Arial Narrow"/>
              </a:rPr>
              <a:t>MAHI / ACTIVITY</a:t>
            </a:r>
          </a:p>
          <a:p>
            <a:pPr algn="ctr"/>
            <a:r>
              <a:rPr lang="en-US" dirty="0">
                <a:latin typeface="Arial"/>
                <a:cs typeface="Arial"/>
              </a:rPr>
              <a:t>Work in pairs to label this fish? </a:t>
            </a:r>
            <a:r>
              <a:rPr lang="en-US" dirty="0">
                <a:solidFill>
                  <a:srgbClr val="000000"/>
                </a:solidFill>
                <a:latin typeface="Arial"/>
                <a:cs typeface="Arial"/>
              </a:rPr>
              <a:t>Use information from the </a:t>
            </a:r>
            <a:r>
              <a:rPr lang="en-US" dirty="0">
                <a:solidFill>
                  <a:srgbClr val="175EAA"/>
                </a:solidFill>
                <a:latin typeface="Arial"/>
                <a:cs typeface="Arial"/>
              </a:rPr>
              <a:t>Fishy Worksheet</a:t>
            </a:r>
            <a:endParaRPr lang="en-US" dirty="0">
              <a:solidFill>
                <a:srgbClr val="000000"/>
              </a:solidFill>
              <a:latin typeface="Arial"/>
              <a:cs typeface="Arial"/>
            </a:endParaRPr>
          </a:p>
          <a:p>
            <a:pPr algn="ctr"/>
            <a:r>
              <a:rPr lang="en-US" dirty="0">
                <a:solidFill>
                  <a:srgbClr val="000000"/>
                </a:solidFill>
                <a:latin typeface="Arial"/>
                <a:cs typeface="Arial"/>
              </a:rPr>
              <a:t>C</a:t>
            </a:r>
            <a:r>
              <a:rPr lang="en-US" dirty="0">
                <a:latin typeface="Arial"/>
                <a:cs typeface="Arial"/>
              </a:rPr>
              <a:t>heck answers using the next slide</a:t>
            </a:r>
          </a:p>
        </p:txBody>
      </p:sp>
      <p:pic>
        <p:nvPicPr>
          <p:cNvPr id="27" name="Picture 26"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32" name="Picture 31"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sp>
        <p:nvSpPr>
          <p:cNvPr id="3" name="TextBox 2"/>
          <p:cNvSpPr txBox="1"/>
          <p:nvPr/>
        </p:nvSpPr>
        <p:spPr>
          <a:xfrm>
            <a:off x="8507480" y="3785567"/>
            <a:ext cx="184666" cy="369332"/>
          </a:xfrm>
          <a:prstGeom prst="rect">
            <a:avLst/>
          </a:prstGeom>
          <a:noFill/>
        </p:spPr>
        <p:txBody>
          <a:bodyPr wrap="none" rtlCol="0">
            <a:spAutoFit/>
          </a:bodyPr>
          <a:lstStyle/>
          <a:p>
            <a:endParaRPr lang="en-US" dirty="0"/>
          </a:p>
        </p:txBody>
      </p:sp>
      <p:sp>
        <p:nvSpPr>
          <p:cNvPr id="18" name="Title 1"/>
          <p:cNvSpPr txBox="1">
            <a:spLocks/>
          </p:cNvSpPr>
          <p:nvPr/>
        </p:nvSpPr>
        <p:spPr>
          <a:xfrm>
            <a:off x="263796" y="88192"/>
            <a:ext cx="6089477" cy="7394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WHAT IS A FISH?</a:t>
            </a:r>
            <a:endParaRPr lang="en-US" sz="2000" dirty="0">
              <a:latin typeface="Arial Narrow"/>
              <a:cs typeface="Arial Narrow"/>
            </a:endParaRPr>
          </a:p>
        </p:txBody>
      </p:sp>
      <p:sp>
        <p:nvSpPr>
          <p:cNvPr id="20" name="Rectangle 19"/>
          <p:cNvSpPr/>
          <p:nvPr/>
        </p:nvSpPr>
        <p:spPr>
          <a:xfrm>
            <a:off x="2509306" y="2711071"/>
            <a:ext cx="2788938"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600" b="1" dirty="0">
                <a:solidFill>
                  <a:srgbClr val="175EAA"/>
                </a:solidFill>
                <a:latin typeface="Arial Narrow"/>
                <a:cs typeface="Arial Narrow"/>
              </a:rPr>
              <a:t>FINS OF A FISH</a:t>
            </a:r>
          </a:p>
        </p:txBody>
      </p:sp>
    </p:spTree>
    <p:extLst>
      <p:ext uri="{BB962C8B-B14F-4D97-AF65-F5344CB8AC3E}">
        <p14:creationId xmlns:p14="http://schemas.microsoft.com/office/powerpoint/2010/main" val="723256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romesistius Australis Southern blue whiting fish illustration-lpr.png"/>
          <p:cNvPicPr>
            <a:picLocks noGrp="1" noChangeAspect="1"/>
          </p:cNvPicPr>
          <p:nvPr>
            <p:ph sz="half" idx="1"/>
          </p:nvPr>
        </p:nvPicPr>
        <p:blipFill>
          <a:blip r:embed="rId3" cstate="print">
            <a:extLst>
              <a:ext uri="{28A0092B-C50C-407E-A947-70E740481C1C}">
                <a14:useLocalDpi xmlns:a14="http://schemas.microsoft.com/office/drawing/2010/main"/>
              </a:ext>
            </a:extLst>
          </a:blip>
          <a:srcRect t="-63429" b="-63429"/>
          <a:stretch>
            <a:fillRect/>
          </a:stretch>
        </p:blipFill>
        <p:spPr>
          <a:xfrm>
            <a:off x="-2231" y="-161216"/>
            <a:ext cx="7302500" cy="6137803"/>
          </a:xfrm>
        </p:spPr>
      </p:pic>
      <p:pic>
        <p:nvPicPr>
          <p:cNvPr id="35"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3492181" y="827673"/>
            <a:ext cx="5798023" cy="1378476"/>
          </a:xfrm>
          <a:prstGeom prst="rect">
            <a:avLst/>
          </a:prstGeom>
        </p:spPr>
      </p:pic>
      <p:sp>
        <p:nvSpPr>
          <p:cNvPr id="18" name="TextBox 17"/>
          <p:cNvSpPr txBox="1"/>
          <p:nvPr/>
        </p:nvSpPr>
        <p:spPr>
          <a:xfrm>
            <a:off x="6661539" y="3786354"/>
            <a:ext cx="2108855" cy="430887"/>
          </a:xfrm>
          <a:prstGeom prst="rect">
            <a:avLst/>
          </a:prstGeom>
          <a:noFill/>
        </p:spPr>
        <p:txBody>
          <a:bodyPr wrap="square" rtlCol="0">
            <a:spAutoFit/>
          </a:bodyPr>
          <a:lstStyle/>
          <a:p>
            <a:r>
              <a:rPr lang="en-US" sz="2200" dirty="0">
                <a:solidFill>
                  <a:srgbClr val="000000"/>
                </a:solidFill>
                <a:latin typeface="Arial"/>
                <a:cs typeface="Arial"/>
              </a:rPr>
              <a:t>Caudal [tail] fin</a:t>
            </a:r>
          </a:p>
        </p:txBody>
      </p:sp>
      <p:sp>
        <p:nvSpPr>
          <p:cNvPr id="19" name="TextBox 18"/>
          <p:cNvSpPr txBox="1"/>
          <p:nvPr/>
        </p:nvSpPr>
        <p:spPr>
          <a:xfrm>
            <a:off x="1884730" y="1229897"/>
            <a:ext cx="2108855" cy="430887"/>
          </a:xfrm>
          <a:prstGeom prst="rect">
            <a:avLst/>
          </a:prstGeom>
          <a:noFill/>
        </p:spPr>
        <p:txBody>
          <a:bodyPr wrap="square" rtlCol="0">
            <a:spAutoFit/>
          </a:bodyPr>
          <a:lstStyle/>
          <a:p>
            <a:r>
              <a:rPr lang="en-US" sz="2200" dirty="0">
                <a:solidFill>
                  <a:srgbClr val="000000"/>
                </a:solidFill>
                <a:latin typeface="Arial"/>
                <a:cs typeface="Arial"/>
              </a:rPr>
              <a:t>Dorsal fin(s)</a:t>
            </a:r>
          </a:p>
        </p:txBody>
      </p:sp>
      <p:sp>
        <p:nvSpPr>
          <p:cNvPr id="20" name="TextBox 19"/>
          <p:cNvSpPr txBox="1"/>
          <p:nvPr/>
        </p:nvSpPr>
        <p:spPr>
          <a:xfrm>
            <a:off x="3158210" y="4113303"/>
            <a:ext cx="2108855" cy="430887"/>
          </a:xfrm>
          <a:prstGeom prst="rect">
            <a:avLst/>
          </a:prstGeom>
          <a:noFill/>
        </p:spPr>
        <p:txBody>
          <a:bodyPr wrap="square" rtlCol="0">
            <a:spAutoFit/>
          </a:bodyPr>
          <a:lstStyle/>
          <a:p>
            <a:r>
              <a:rPr lang="en-US" sz="2200" dirty="0">
                <a:solidFill>
                  <a:srgbClr val="000000"/>
                </a:solidFill>
                <a:latin typeface="Arial"/>
                <a:cs typeface="Arial"/>
              </a:rPr>
              <a:t>Pectoral fin</a:t>
            </a:r>
          </a:p>
        </p:txBody>
      </p:sp>
      <p:sp>
        <p:nvSpPr>
          <p:cNvPr id="21" name="TextBox 20"/>
          <p:cNvSpPr txBox="1"/>
          <p:nvPr/>
        </p:nvSpPr>
        <p:spPr>
          <a:xfrm>
            <a:off x="233897" y="4075307"/>
            <a:ext cx="2108855" cy="430887"/>
          </a:xfrm>
          <a:prstGeom prst="rect">
            <a:avLst/>
          </a:prstGeom>
          <a:noFill/>
        </p:spPr>
        <p:txBody>
          <a:bodyPr wrap="square" rtlCol="0">
            <a:spAutoFit/>
          </a:bodyPr>
          <a:lstStyle/>
          <a:p>
            <a:r>
              <a:rPr lang="en-US" sz="2200" dirty="0">
                <a:solidFill>
                  <a:srgbClr val="000000"/>
                </a:solidFill>
                <a:latin typeface="Arial"/>
                <a:cs typeface="Arial"/>
              </a:rPr>
              <a:t>Pelvic fin</a:t>
            </a:r>
          </a:p>
        </p:txBody>
      </p:sp>
      <p:sp>
        <p:nvSpPr>
          <p:cNvPr id="22" name="TextBox 21"/>
          <p:cNvSpPr txBox="1"/>
          <p:nvPr/>
        </p:nvSpPr>
        <p:spPr>
          <a:xfrm>
            <a:off x="5833533" y="4156033"/>
            <a:ext cx="2108855" cy="430887"/>
          </a:xfrm>
          <a:prstGeom prst="rect">
            <a:avLst/>
          </a:prstGeom>
          <a:noFill/>
        </p:spPr>
        <p:txBody>
          <a:bodyPr wrap="square" rtlCol="0">
            <a:spAutoFit/>
          </a:bodyPr>
          <a:lstStyle/>
          <a:p>
            <a:r>
              <a:rPr lang="en-US" sz="2200" dirty="0">
                <a:solidFill>
                  <a:srgbClr val="000000"/>
                </a:solidFill>
                <a:latin typeface="Arial"/>
                <a:cs typeface="Arial"/>
              </a:rPr>
              <a:t>Anal fin</a:t>
            </a:r>
          </a:p>
        </p:txBody>
      </p:sp>
      <p:pic>
        <p:nvPicPr>
          <p:cNvPr id="23" name="Picture 22"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4027875" flipV="1">
            <a:off x="4890828" y="3492634"/>
            <a:ext cx="1195354" cy="769500"/>
          </a:xfrm>
          <a:prstGeom prst="rect">
            <a:avLst/>
          </a:prstGeom>
        </p:spPr>
      </p:pic>
      <p:pic>
        <p:nvPicPr>
          <p:cNvPr id="24" name="Picture 23"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102688">
            <a:off x="1404350" y="3595410"/>
            <a:ext cx="1504802" cy="882986"/>
          </a:xfrm>
          <a:prstGeom prst="rect">
            <a:avLst/>
          </a:prstGeom>
        </p:spPr>
      </p:pic>
      <p:pic>
        <p:nvPicPr>
          <p:cNvPr id="25" name="Picture 24" descr="Blue_Arrow1.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3474445" flipV="1">
            <a:off x="1897810" y="3147426"/>
            <a:ext cx="2254736" cy="773578"/>
          </a:xfrm>
          <a:prstGeom prst="rect">
            <a:avLst/>
          </a:prstGeom>
        </p:spPr>
      </p:pic>
      <p:pic>
        <p:nvPicPr>
          <p:cNvPr id="26" name="Picture 25"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706385">
            <a:off x="2422768" y="1526333"/>
            <a:ext cx="932685" cy="688451"/>
          </a:xfrm>
          <a:prstGeom prst="rect">
            <a:avLst/>
          </a:prstGeom>
        </p:spPr>
      </p:pic>
      <p:sp>
        <p:nvSpPr>
          <p:cNvPr id="28" name="TextBox 27"/>
          <p:cNvSpPr txBox="1"/>
          <p:nvPr/>
        </p:nvSpPr>
        <p:spPr>
          <a:xfrm>
            <a:off x="206261" y="1014454"/>
            <a:ext cx="2108855" cy="430887"/>
          </a:xfrm>
          <a:prstGeom prst="rect">
            <a:avLst/>
          </a:prstGeom>
          <a:noFill/>
        </p:spPr>
        <p:txBody>
          <a:bodyPr wrap="square" rtlCol="0">
            <a:spAutoFit/>
          </a:bodyPr>
          <a:lstStyle/>
          <a:p>
            <a:r>
              <a:rPr lang="en-US" sz="2200" dirty="0">
                <a:solidFill>
                  <a:srgbClr val="000000"/>
                </a:solidFill>
                <a:latin typeface="Arial"/>
                <a:cs typeface="Arial"/>
              </a:rPr>
              <a:t>Lateral line</a:t>
            </a:r>
          </a:p>
        </p:txBody>
      </p:sp>
      <p:pic>
        <p:nvPicPr>
          <p:cNvPr id="29" name="Picture 28"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540084">
            <a:off x="591595" y="1591224"/>
            <a:ext cx="1925620" cy="760845"/>
          </a:xfrm>
          <a:prstGeom prst="rect">
            <a:avLst/>
          </a:prstGeom>
        </p:spPr>
      </p:pic>
      <p:sp>
        <p:nvSpPr>
          <p:cNvPr id="31" name="Rectangle 30"/>
          <p:cNvSpPr/>
          <p:nvPr/>
        </p:nvSpPr>
        <p:spPr>
          <a:xfrm>
            <a:off x="3910040" y="1133716"/>
            <a:ext cx="4992709" cy="715581"/>
          </a:xfrm>
          <a:prstGeom prst="rect">
            <a:avLst/>
          </a:prstGeom>
        </p:spPr>
        <p:txBody>
          <a:bodyPr wrap="square">
            <a:spAutoFit/>
          </a:bodyPr>
          <a:lstStyle/>
          <a:p>
            <a:pPr algn="ctr">
              <a:spcBef>
                <a:spcPts val="300"/>
              </a:spcBef>
              <a:spcAft>
                <a:spcPts val="300"/>
              </a:spcAft>
            </a:pPr>
            <a:r>
              <a:rPr lang="x-none" sz="2000" b="1" dirty="0">
                <a:solidFill>
                  <a:srgbClr val="00B6DE"/>
                </a:solidFill>
                <a:latin typeface="Arial Narrow"/>
                <a:cs typeface="Arial Narrow"/>
              </a:rPr>
              <a:t>HE PĀTAI / CONSIDER THIS</a:t>
            </a:r>
          </a:p>
          <a:p>
            <a:pPr algn="ctr"/>
            <a:r>
              <a:rPr lang="en-US" dirty="0">
                <a:latin typeface="Arial"/>
                <a:cs typeface="Arial"/>
              </a:rPr>
              <a:t>Can you also identify the eye, mouth &amp; gill?</a:t>
            </a:r>
          </a:p>
        </p:txBody>
      </p:sp>
      <p:pic>
        <p:nvPicPr>
          <p:cNvPr id="33" name="Picture 32"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34" name="Picture 33"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sp>
        <p:nvSpPr>
          <p:cNvPr id="27" name="Rectangle 26"/>
          <p:cNvSpPr/>
          <p:nvPr/>
        </p:nvSpPr>
        <p:spPr>
          <a:xfrm>
            <a:off x="2509306" y="2711071"/>
            <a:ext cx="2788938"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600" b="1" dirty="0">
                <a:solidFill>
                  <a:srgbClr val="175EAA"/>
                </a:solidFill>
                <a:latin typeface="Arial Narrow"/>
                <a:cs typeface="Arial Narrow"/>
              </a:rPr>
              <a:t>FINS OF A FISH</a:t>
            </a:r>
          </a:p>
        </p:txBody>
      </p:sp>
      <p:sp>
        <p:nvSpPr>
          <p:cNvPr id="32" name="Title 1"/>
          <p:cNvSpPr txBox="1">
            <a:spLocks/>
          </p:cNvSpPr>
          <p:nvPr/>
        </p:nvSpPr>
        <p:spPr>
          <a:xfrm>
            <a:off x="263796" y="88192"/>
            <a:ext cx="6089477" cy="7394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WHAT IS A FISH?</a:t>
            </a:r>
            <a:endParaRPr lang="en-US" sz="2000" dirty="0">
              <a:latin typeface="Arial Narrow"/>
              <a:cs typeface="Arial Narrow"/>
            </a:endParaRPr>
          </a:p>
        </p:txBody>
      </p:sp>
      <p:pic>
        <p:nvPicPr>
          <p:cNvPr id="17" name="Picture 16"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2678631">
            <a:off x="6745945" y="3137853"/>
            <a:ext cx="1297465" cy="688451"/>
          </a:xfrm>
          <a:prstGeom prst="rect">
            <a:avLst/>
          </a:prstGeom>
        </p:spPr>
      </p:pic>
      <p:sp>
        <p:nvSpPr>
          <p:cNvPr id="30" name="Rounded Rectangular Callout 29"/>
          <p:cNvSpPr/>
          <p:nvPr/>
        </p:nvSpPr>
        <p:spPr>
          <a:xfrm>
            <a:off x="193520" y="3517428"/>
            <a:ext cx="8798986" cy="1032227"/>
          </a:xfrm>
          <a:prstGeom prst="wedgeRoundRectCallout">
            <a:avLst>
              <a:gd name="adj1" fmla="val -49976"/>
              <a:gd name="adj2" fmla="val -9477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75EAA"/>
                </a:solidFill>
              </a:rPr>
              <a:t>Learn more about fishy features by booking a virtual or real life visit with our partners, the education team at the </a:t>
            </a:r>
            <a:r>
              <a:rPr lang="en-US" dirty="0">
                <a:solidFill>
                  <a:srgbClr val="175EAA"/>
                </a:solidFill>
                <a:hlinkClick r:id="rId8"/>
              </a:rPr>
              <a:t>National Aquarium of New Zealand</a:t>
            </a:r>
            <a:endParaRPr lang="en-US" dirty="0">
              <a:solidFill>
                <a:srgbClr val="175EAA"/>
              </a:solidFill>
            </a:endParaRPr>
          </a:p>
        </p:txBody>
      </p:sp>
    </p:spTree>
    <p:extLst>
      <p:ext uri="{BB962C8B-B14F-4D97-AF65-F5344CB8AC3E}">
        <p14:creationId xmlns:p14="http://schemas.microsoft.com/office/powerpoint/2010/main" val="3665477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4000" y="-14529"/>
            <a:ext cx="7978540" cy="92026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x-none" sz="3300" dirty="0">
                <a:latin typeface="Arial Narrow"/>
                <a:cs typeface="Arial Narrow"/>
              </a:rPr>
              <a:t>WHAT IS A FISH?</a:t>
            </a:r>
            <a:endParaRPr lang="en-US" sz="3300" dirty="0">
              <a:latin typeface="Arial Narrow"/>
              <a:cs typeface="Arial Narrow"/>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6797" y="-147773"/>
            <a:ext cx="1105805" cy="678562"/>
          </a:xfrm>
          <a:prstGeom prst="rect">
            <a:avLst/>
          </a:prstGeom>
        </p:spPr>
      </p:pic>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133284" y="752095"/>
            <a:ext cx="4562154" cy="4175105"/>
          </a:xfrm>
          <a:prstGeom prst="rect">
            <a:avLst/>
          </a:prstGeom>
        </p:spPr>
      </p:pic>
      <p:graphicFrame>
        <p:nvGraphicFramePr>
          <p:cNvPr id="12" name="Content Placeholder 4"/>
          <p:cNvGraphicFramePr>
            <a:graphicFrameLocks noGrp="1"/>
          </p:cNvGraphicFramePr>
          <p:nvPr>
            <p:ph sz="half" idx="2"/>
            <p:extLst>
              <p:ext uri="{D42A27DB-BD31-4B8C-83A1-F6EECF244321}">
                <p14:modId xmlns:p14="http://schemas.microsoft.com/office/powerpoint/2010/main" val="3205669810"/>
              </p:ext>
            </p:extLst>
          </p:nvPr>
        </p:nvGraphicFramePr>
        <p:xfrm>
          <a:off x="5033887" y="1252826"/>
          <a:ext cx="3876012" cy="3138945"/>
        </p:xfrm>
        <a:graphic>
          <a:graphicData uri="http://schemas.openxmlformats.org/drawingml/2006/table">
            <a:tbl>
              <a:tblPr firstRow="1" bandRow="1">
                <a:tableStyleId>{5C22544A-7EE6-4342-B048-85BDC9FD1C3A}</a:tableStyleId>
              </a:tblPr>
              <a:tblGrid>
                <a:gridCol w="1292004">
                  <a:extLst>
                    <a:ext uri="{9D8B030D-6E8A-4147-A177-3AD203B41FA5}">
                      <a16:colId xmlns:a16="http://schemas.microsoft.com/office/drawing/2014/main" val="20000"/>
                    </a:ext>
                  </a:extLst>
                </a:gridCol>
                <a:gridCol w="1292004">
                  <a:extLst>
                    <a:ext uri="{9D8B030D-6E8A-4147-A177-3AD203B41FA5}">
                      <a16:colId xmlns:a16="http://schemas.microsoft.com/office/drawing/2014/main" val="20001"/>
                    </a:ext>
                  </a:extLst>
                </a:gridCol>
                <a:gridCol w="1292004">
                  <a:extLst>
                    <a:ext uri="{9D8B030D-6E8A-4147-A177-3AD203B41FA5}">
                      <a16:colId xmlns:a16="http://schemas.microsoft.com/office/drawing/2014/main" val="20002"/>
                    </a:ext>
                  </a:extLst>
                </a:gridCol>
              </a:tblGrid>
              <a:tr h="1176303">
                <a:tc gridSpan="3">
                  <a:txBody>
                    <a:bodyPr/>
                    <a:lstStyle/>
                    <a:p>
                      <a:pPr algn="ctr"/>
                      <a:r>
                        <a:rPr lang="en-US" sz="2200" b="0" i="0" baseline="0" dirty="0">
                          <a:latin typeface="Arial Narrow"/>
                          <a:cs typeface="Arial Narrow"/>
                        </a:rPr>
                        <a:t>FISH &amp; THE SEA NEAR US</a:t>
                      </a:r>
                    </a:p>
                    <a:p>
                      <a:pPr algn="ctr"/>
                      <a:r>
                        <a:rPr lang="en-US" sz="2200" b="0" i="0" dirty="0">
                          <a:latin typeface="Arial Narrow"/>
                          <a:cs typeface="Arial Narrow"/>
                        </a:rPr>
                        <a:t>PRIOR KNOWLEDGE</a:t>
                      </a:r>
                      <a:r>
                        <a:rPr lang="en-US" sz="2200" b="0" i="0" baseline="0" dirty="0">
                          <a:latin typeface="Arial Narrow"/>
                          <a:cs typeface="Arial Narrow"/>
                        </a:rPr>
                        <a:t> </a:t>
                      </a:r>
                      <a:r>
                        <a:rPr lang="en-US" sz="2200" b="0" i="0" dirty="0">
                          <a:latin typeface="Arial Narrow"/>
                          <a:cs typeface="Arial Narrow"/>
                        </a:rPr>
                        <a:t>CHART</a:t>
                      </a:r>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087013">
                <a:tc>
                  <a:txBody>
                    <a:bodyPr/>
                    <a:lstStyle/>
                    <a:p>
                      <a:pPr algn="ctr"/>
                      <a:r>
                        <a:rPr lang="en-US" sz="1600" dirty="0">
                          <a:solidFill>
                            <a:schemeClr val="bg1"/>
                          </a:solidFill>
                          <a:latin typeface="Arial Narrow"/>
                          <a:cs typeface="Arial Narrow"/>
                        </a:rPr>
                        <a:t>What we know</a:t>
                      </a:r>
                    </a:p>
                  </a:txBody>
                  <a:tcPr marL="76245" marR="76245" anchor="ctr">
                    <a:solidFill>
                      <a:srgbClr val="175EAA"/>
                    </a:solidFill>
                  </a:tcPr>
                </a:tc>
                <a:tc>
                  <a:txBody>
                    <a:bodyPr/>
                    <a:lstStyle/>
                    <a:p>
                      <a:pPr algn="ctr"/>
                      <a:r>
                        <a:rPr lang="en-US" sz="1600" dirty="0">
                          <a:solidFill>
                            <a:schemeClr val="bg1"/>
                          </a:solidFill>
                          <a:latin typeface="Arial Narrow"/>
                          <a:cs typeface="Arial Narrow"/>
                        </a:rPr>
                        <a:t>What we would like to know</a:t>
                      </a:r>
                    </a:p>
                  </a:txBody>
                  <a:tcPr marL="76245" marR="76245" anchor="ctr">
                    <a:solidFill>
                      <a:srgbClr val="175EAA"/>
                    </a:solidFill>
                  </a:tcPr>
                </a:tc>
                <a:tc>
                  <a:txBody>
                    <a:bodyPr/>
                    <a:lstStyle/>
                    <a:p>
                      <a:pPr algn="ctr"/>
                      <a:r>
                        <a:rPr lang="en-US" sz="1600" dirty="0">
                          <a:solidFill>
                            <a:schemeClr val="bg1"/>
                          </a:solidFill>
                          <a:latin typeface="Arial Narrow"/>
                          <a:cs typeface="Arial Narrow"/>
                        </a:rPr>
                        <a:t>What we have learned</a:t>
                      </a:r>
                    </a:p>
                  </a:txBody>
                  <a:tcPr marL="76245" marR="76245" anchor="ctr">
                    <a:solidFill>
                      <a:srgbClr val="175EAA"/>
                    </a:solidFill>
                  </a:tcPr>
                </a:tc>
                <a:extLst>
                  <a:ext uri="{0D108BD9-81ED-4DB2-BD59-A6C34878D82A}">
                    <a16:rowId xmlns:a16="http://schemas.microsoft.com/office/drawing/2014/main" val="10001"/>
                  </a:ext>
                </a:extLst>
              </a:tr>
              <a:tr h="875629">
                <a:tc>
                  <a:txBody>
                    <a:bodyPr/>
                    <a:lstStyle/>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900" dirty="0"/>
                    </a:p>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14" name="Rectangle 13"/>
          <p:cNvSpPr/>
          <p:nvPr/>
        </p:nvSpPr>
        <p:spPr>
          <a:xfrm>
            <a:off x="407006" y="1463259"/>
            <a:ext cx="3938353" cy="2893100"/>
          </a:xfrm>
          <a:prstGeom prst="rect">
            <a:avLst/>
          </a:prstGeom>
        </p:spPr>
        <p:txBody>
          <a:bodyPr wrap="square">
            <a:spAutoFit/>
          </a:bodyPr>
          <a:lstStyle/>
          <a:p>
            <a:pPr algn="ctr"/>
            <a:r>
              <a:rPr lang="en-US" sz="2000" b="1" dirty="0">
                <a:solidFill>
                  <a:srgbClr val="175EAA"/>
                </a:solidFill>
                <a:latin typeface="Arial Narrow"/>
                <a:cs typeface="Arial Narrow"/>
              </a:rPr>
              <a:t>MAHI / ACTIVITY</a:t>
            </a:r>
            <a:br>
              <a:rPr lang="en-US" sz="2000" b="1" dirty="0">
                <a:solidFill>
                  <a:srgbClr val="175EAA"/>
                </a:solidFill>
                <a:latin typeface="Arial Narrow"/>
                <a:cs typeface="Arial Narrow"/>
              </a:rPr>
            </a:br>
            <a:endParaRPr lang="en-US" dirty="0">
              <a:latin typeface="Arial"/>
              <a:cs typeface="Arial"/>
            </a:endParaRPr>
          </a:p>
          <a:p>
            <a:pPr algn="ctr"/>
            <a:r>
              <a:rPr lang="en-US" dirty="0">
                <a:latin typeface="Arial"/>
                <a:cs typeface="Arial"/>
              </a:rPr>
              <a:t>Complete the prior knowledge chart </a:t>
            </a:r>
          </a:p>
          <a:p>
            <a:pPr algn="ctr"/>
            <a:endParaRPr lang="en-US" dirty="0">
              <a:latin typeface="Arial"/>
              <a:cs typeface="Arial"/>
            </a:endParaRPr>
          </a:p>
          <a:p>
            <a:pPr algn="ctr"/>
            <a:r>
              <a:rPr lang="en-US" dirty="0">
                <a:latin typeface="Arial"/>
                <a:cs typeface="Arial"/>
              </a:rPr>
              <a:t>Complete </a:t>
            </a:r>
            <a:r>
              <a:rPr lang="en-US" dirty="0">
                <a:solidFill>
                  <a:srgbClr val="175EAA"/>
                </a:solidFill>
                <a:latin typeface="Arial"/>
                <a:cs typeface="Arial"/>
              </a:rPr>
              <a:t>Local fish fact sheet: Spotty </a:t>
            </a:r>
            <a:r>
              <a:rPr lang="en-US" dirty="0">
                <a:latin typeface="Arial"/>
                <a:cs typeface="Arial"/>
              </a:rPr>
              <a:t>and answer the questions provided </a:t>
            </a:r>
          </a:p>
          <a:p>
            <a:pPr algn="ctr"/>
            <a:r>
              <a:rPr lang="en-US" dirty="0">
                <a:latin typeface="Arial"/>
                <a:cs typeface="Arial"/>
              </a:rPr>
              <a:t>OR </a:t>
            </a:r>
          </a:p>
          <a:p>
            <a:pPr algn="ctr"/>
            <a:r>
              <a:rPr lang="en-US" dirty="0">
                <a:latin typeface="Arial"/>
                <a:cs typeface="Arial"/>
              </a:rPr>
              <a:t>Use the </a:t>
            </a:r>
            <a:r>
              <a:rPr lang="en-US" dirty="0">
                <a:solidFill>
                  <a:srgbClr val="175EAA"/>
                </a:solidFill>
                <a:latin typeface="Arial"/>
                <a:cs typeface="Arial"/>
              </a:rPr>
              <a:t>Local fish work sheet </a:t>
            </a:r>
            <a:r>
              <a:rPr lang="en-US" dirty="0">
                <a:latin typeface="Arial"/>
                <a:cs typeface="Arial"/>
              </a:rPr>
              <a:t>if you are targeting a different fish</a:t>
            </a:r>
          </a:p>
        </p:txBody>
      </p:sp>
      <p:pic>
        <p:nvPicPr>
          <p:cNvPr id="15" name="Picture 14"/>
          <p:cNvPicPr>
            <a:picLocks noChangeAspect="1"/>
          </p:cNvPicPr>
          <p:nvPr/>
        </p:nvPicPr>
        <p:blipFill>
          <a:blip r:embed="rId6"/>
          <a:stretch>
            <a:fillRect/>
          </a:stretch>
        </p:blipFill>
        <p:spPr>
          <a:xfrm rot="8762636" flipH="1" flipV="1">
            <a:off x="3822041" y="1762869"/>
            <a:ext cx="1280562" cy="1130085"/>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2692" y="-159318"/>
            <a:ext cx="1105805" cy="678562"/>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9637" y="273050"/>
            <a:ext cx="1105805" cy="678562"/>
          </a:xfrm>
          <a:prstGeom prst="rect">
            <a:avLst/>
          </a:prstGeom>
        </p:spPr>
      </p:pic>
    </p:spTree>
    <p:extLst>
      <p:ext uri="{BB962C8B-B14F-4D97-AF65-F5344CB8AC3E}">
        <p14:creationId xmlns:p14="http://schemas.microsoft.com/office/powerpoint/2010/main" val="510288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dissolve">
                                      <p:cBhvr>
                                        <p:cTn id="13" dur="500"/>
                                        <p:tgtEl>
                                          <p:spTgt spid="14">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dissolv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dissolve">
                                      <p:cBhvr>
                                        <p:cTn id="21" dur="5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dissolve">
                                      <p:cBhvr>
                                        <p:cTn id="26" dur="500"/>
                                        <p:tgtEl>
                                          <p:spTgt spid="1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dissolve">
                                      <p:cBhvr>
                                        <p:cTn id="31"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4000" y="-14529"/>
            <a:ext cx="7978540" cy="92026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x-none" sz="3300" dirty="0">
                <a:latin typeface="Arial Narrow"/>
                <a:cs typeface="Arial Narrow"/>
              </a:rPr>
              <a:t>WHAT IS A FISH?</a:t>
            </a:r>
            <a:endParaRPr lang="en-US" sz="3300" dirty="0">
              <a:latin typeface="Arial Narrow"/>
              <a:cs typeface="Arial Narrow"/>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6797" y="-147773"/>
            <a:ext cx="1105805" cy="678562"/>
          </a:xfrm>
          <a:prstGeom prst="rect">
            <a:avLst/>
          </a:prstGeom>
        </p:spPr>
      </p:pic>
      <p:sp>
        <p:nvSpPr>
          <p:cNvPr id="16" name="Content Placeholder 3"/>
          <p:cNvSpPr>
            <a:spLocks noGrp="1"/>
          </p:cNvSpPr>
          <p:nvPr>
            <p:ph sz="half" idx="2"/>
          </p:nvPr>
        </p:nvSpPr>
        <p:spPr>
          <a:xfrm>
            <a:off x="114299" y="974617"/>
            <a:ext cx="6299825" cy="3780005"/>
          </a:xfrm>
        </p:spPr>
        <p:txBody>
          <a:bodyPr>
            <a:noAutofit/>
          </a:bodyPr>
          <a:lstStyle/>
          <a:p>
            <a:pPr marL="0" indent="0">
              <a:spcBef>
                <a:spcPts val="300"/>
              </a:spcBef>
              <a:spcAft>
                <a:spcPts val="300"/>
              </a:spcAft>
              <a:buNone/>
            </a:pPr>
            <a:r>
              <a:rPr lang="en-US" sz="2000" b="1" dirty="0">
                <a:solidFill>
                  <a:srgbClr val="00B194"/>
                </a:solidFill>
                <a:latin typeface="Arial Narrow"/>
                <a:cs typeface="Arial Narrow"/>
              </a:rPr>
              <a:t>KŌRERORERO / DISCUSSION</a:t>
            </a:r>
          </a:p>
          <a:p>
            <a:pPr marL="0" indent="0">
              <a:spcBef>
                <a:spcPts val="300"/>
              </a:spcBef>
              <a:spcAft>
                <a:spcPts val="300"/>
              </a:spcAft>
              <a:buNone/>
            </a:pPr>
            <a:r>
              <a:rPr lang="en-AU" sz="1800" noProof="0" dirty="0">
                <a:solidFill>
                  <a:srgbClr val="175EAA"/>
                </a:solidFill>
                <a:latin typeface="Arial"/>
                <a:cs typeface="Arial"/>
              </a:rPr>
              <a:t>Lets try and capture a fish! [See Field Trip </a:t>
            </a:r>
            <a:r>
              <a:rPr lang="en-AU" sz="1800" dirty="0">
                <a:solidFill>
                  <a:srgbClr val="175EAA"/>
                </a:solidFill>
                <a:latin typeface="Arial"/>
                <a:cs typeface="Arial"/>
              </a:rPr>
              <a:t>&amp; </a:t>
            </a:r>
            <a:r>
              <a:rPr lang="en-AU" sz="1800" noProof="0" dirty="0">
                <a:solidFill>
                  <a:srgbClr val="175EAA"/>
                </a:solidFill>
                <a:latin typeface="Arial"/>
                <a:cs typeface="Arial"/>
              </a:rPr>
              <a:t>Worksheet]</a:t>
            </a:r>
          </a:p>
          <a:p>
            <a:pPr marL="266700" indent="-266700">
              <a:spcBef>
                <a:spcPts val="300"/>
              </a:spcBef>
              <a:spcAft>
                <a:spcPts val="300"/>
              </a:spcAft>
            </a:pPr>
            <a:r>
              <a:rPr lang="en-AU" sz="1800" noProof="0" dirty="0">
                <a:latin typeface="Arial"/>
                <a:cs typeface="Arial"/>
              </a:rPr>
              <a:t>Our target is a local fish </a:t>
            </a:r>
            <a:r>
              <a:rPr lang="mr-IN" sz="1800" noProof="0" dirty="0">
                <a:latin typeface="Arial"/>
                <a:cs typeface="Arial"/>
              </a:rPr>
              <a:t>–</a:t>
            </a:r>
            <a:r>
              <a:rPr lang="en-AU" sz="1800" noProof="0" dirty="0">
                <a:latin typeface="Arial"/>
                <a:cs typeface="Arial"/>
              </a:rPr>
              <a:t> the small Spotted Wrasse called ‘Spotty’</a:t>
            </a:r>
          </a:p>
          <a:p>
            <a:pPr marL="266700" indent="-266700">
              <a:spcBef>
                <a:spcPts val="300"/>
              </a:spcBef>
              <a:spcAft>
                <a:spcPts val="300"/>
              </a:spcAft>
            </a:pPr>
            <a:r>
              <a:rPr lang="en-AU" sz="1800" noProof="0" dirty="0">
                <a:latin typeface="Arial"/>
                <a:cs typeface="Arial"/>
              </a:rPr>
              <a:t>This is what a Spotty looks like! </a:t>
            </a:r>
          </a:p>
          <a:p>
            <a:pPr marL="266700" indent="-266700">
              <a:spcBef>
                <a:spcPts val="300"/>
              </a:spcBef>
              <a:spcAft>
                <a:spcPts val="300"/>
              </a:spcAft>
            </a:pPr>
            <a:r>
              <a:rPr lang="en-AU" sz="1800" noProof="0" dirty="0">
                <a:latin typeface="Arial"/>
                <a:cs typeface="Arial"/>
              </a:rPr>
              <a:t>A ‘bait catcher’ fishing method gives us a good chance of capturing a Spotty!</a:t>
            </a:r>
          </a:p>
        </p:txBody>
      </p:sp>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284053" y="3448667"/>
            <a:ext cx="9843618" cy="1206807"/>
          </a:xfrm>
          <a:prstGeom prst="rect">
            <a:avLst/>
          </a:prstGeom>
        </p:spPr>
      </p:pic>
      <p:pic>
        <p:nvPicPr>
          <p:cNvPr id="3" name="Picture 2" descr="spotty2.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760944">
            <a:off x="6354677" y="1410505"/>
            <a:ext cx="2649920" cy="1391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a:stretch>
            <a:fillRect/>
          </a:stretch>
        </p:blipFill>
        <p:spPr>
          <a:xfrm rot="9678172" flipH="1" flipV="1">
            <a:off x="3558674" y="2052638"/>
            <a:ext cx="2699128" cy="990583"/>
          </a:xfrm>
          <a:prstGeom prst="rect">
            <a:avLst/>
          </a:prstGeom>
        </p:spPr>
      </p:pic>
      <p:sp>
        <p:nvSpPr>
          <p:cNvPr id="14" name="Rectangle 13"/>
          <p:cNvSpPr/>
          <p:nvPr/>
        </p:nvSpPr>
        <p:spPr>
          <a:xfrm>
            <a:off x="114300" y="3545904"/>
            <a:ext cx="8891851" cy="992579"/>
          </a:xfrm>
          <a:prstGeom prst="rect">
            <a:avLst/>
          </a:prstGeom>
        </p:spPr>
        <p:txBody>
          <a:bodyPr wrap="square">
            <a:spAutoFit/>
          </a:bodyPr>
          <a:lstStyle/>
          <a:p>
            <a:pPr algn="ctr"/>
            <a:r>
              <a:rPr lang="en-US" sz="2000" b="1" dirty="0">
                <a:solidFill>
                  <a:srgbClr val="00B6DE"/>
                </a:solidFill>
                <a:latin typeface="Arial Narrow"/>
                <a:cs typeface="Arial Narrow"/>
              </a:rPr>
              <a:t>HE PĀTAI / CONSIDER THIS</a:t>
            </a:r>
          </a:p>
          <a:p>
            <a:pPr marL="266700" indent="-266700" algn="ctr">
              <a:spcBef>
                <a:spcPts val="300"/>
              </a:spcBef>
              <a:spcAft>
                <a:spcPts val="300"/>
              </a:spcAft>
            </a:pPr>
            <a:r>
              <a:rPr lang="en-AU" dirty="0">
                <a:latin typeface="Arial"/>
                <a:cs typeface="Arial"/>
              </a:rPr>
              <a:t>While you are trying to catch your fish think about how this method would stand up to assessment for bycatch &amp; impact on environment with Marine Stewardship Council</a:t>
            </a: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2692" y="-159318"/>
            <a:ext cx="1105805" cy="678562"/>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9637" y="273050"/>
            <a:ext cx="1105805" cy="678562"/>
          </a:xfrm>
          <a:prstGeom prst="rect">
            <a:avLst/>
          </a:prstGeom>
        </p:spPr>
      </p:pic>
      <p:sp>
        <p:nvSpPr>
          <p:cNvPr id="2" name="Rounded Rectangular Callout 1"/>
          <p:cNvSpPr/>
          <p:nvPr/>
        </p:nvSpPr>
        <p:spPr>
          <a:xfrm>
            <a:off x="193520" y="3517428"/>
            <a:ext cx="8798986" cy="1032227"/>
          </a:xfrm>
          <a:prstGeom prst="wedgeRoundRectCallout">
            <a:avLst>
              <a:gd name="adj1" fmla="val 43678"/>
              <a:gd name="adj2" fmla="val -15627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75EAA"/>
                </a:solidFill>
              </a:rPr>
              <a:t>Can’t get down to the wharf? A virtual bait catching field trip at the wharf with our partners, the education team at the </a:t>
            </a:r>
            <a:r>
              <a:rPr lang="en-US" dirty="0">
                <a:solidFill>
                  <a:srgbClr val="175EAA"/>
                </a:solidFill>
                <a:hlinkClick r:id="rId8"/>
              </a:rPr>
              <a:t>National Aquarium of New Zealand</a:t>
            </a:r>
            <a:r>
              <a:rPr lang="en-US" dirty="0">
                <a:solidFill>
                  <a:srgbClr val="175EAA"/>
                </a:solidFill>
              </a:rPr>
              <a:t> is coming soon!  </a:t>
            </a:r>
          </a:p>
        </p:txBody>
      </p:sp>
    </p:spTree>
    <p:extLst>
      <p:ext uri="{BB962C8B-B14F-4D97-AF65-F5344CB8AC3E}">
        <p14:creationId xmlns:p14="http://schemas.microsoft.com/office/powerpoint/2010/main" val="2304254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dissolve">
                                      <p:cBhvr>
                                        <p:cTn id="33" dur="500"/>
                                        <p:tgtEl>
                                          <p:spTgt spid="16">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0515" y="1058753"/>
            <a:ext cx="7739473" cy="3828315"/>
          </a:xfrm>
        </p:spPr>
        <p:txBody>
          <a:bodyPr>
            <a:normAutofit/>
          </a:bodyPr>
          <a:lstStyle/>
          <a:p>
            <a:pPr marL="0" indent="0" algn="ctr">
              <a:buNone/>
            </a:pPr>
            <a:r>
              <a:rPr lang="en-AU" sz="4900" noProof="0" dirty="0">
                <a:solidFill>
                  <a:srgbClr val="175EAA"/>
                </a:solidFill>
                <a:latin typeface="Arial Narrow"/>
                <a:cs typeface="Arial Narrow"/>
              </a:rPr>
              <a:t>He kura kainga te moana, he kura huna te moana</a:t>
            </a:r>
          </a:p>
          <a:p>
            <a:pPr marL="0" indent="0" algn="ctr">
              <a:lnSpc>
                <a:spcPct val="100000"/>
              </a:lnSpc>
              <a:spcBef>
                <a:spcPts val="0"/>
              </a:spcBef>
              <a:spcAft>
                <a:spcPts val="0"/>
              </a:spcAft>
              <a:buNone/>
              <a:defRPr/>
            </a:pPr>
            <a:endParaRPr lang="en-AU" sz="1000" noProof="0" dirty="0"/>
          </a:p>
          <a:p>
            <a:pPr marL="0" indent="0" algn="ctr">
              <a:buNone/>
            </a:pPr>
            <a:r>
              <a:rPr lang="en-AU" sz="2600" i="1" noProof="0" dirty="0">
                <a:latin typeface="Arial Narrow"/>
                <a:cs typeface="Arial Narrow"/>
              </a:rPr>
              <a:t>The oceans environment, </a:t>
            </a:r>
          </a:p>
          <a:p>
            <a:pPr marL="0" indent="0" algn="ctr">
              <a:buNone/>
            </a:pPr>
            <a:r>
              <a:rPr lang="en-AU" sz="2600" i="1" noProof="0" dirty="0">
                <a:latin typeface="Arial Narrow"/>
                <a:cs typeface="Arial Narrow"/>
              </a:rPr>
              <a:t>is a source of untapped knowledge</a:t>
            </a:r>
          </a:p>
        </p:txBody>
      </p:sp>
      <p:pic>
        <p:nvPicPr>
          <p:cNvPr id="6" name="Picture 5"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255899">
            <a:off x="169367" y="-320789"/>
            <a:ext cx="1741159" cy="1251231"/>
          </a:xfrm>
          <a:prstGeom prst="rect">
            <a:avLst/>
          </a:prstGeom>
        </p:spPr>
      </p:pic>
      <p:pic>
        <p:nvPicPr>
          <p:cNvPr id="7" name="Picture 6"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39530">
            <a:off x="1589435" y="-88249"/>
            <a:ext cx="1741159" cy="1251231"/>
          </a:xfrm>
          <a:prstGeom prst="rect">
            <a:avLst/>
          </a:prstGeom>
        </p:spPr>
      </p:pic>
      <p:pic>
        <p:nvPicPr>
          <p:cNvPr id="9" name="Picture 8"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995685">
            <a:off x="2856433" y="-415059"/>
            <a:ext cx="1741159" cy="1251231"/>
          </a:xfrm>
          <a:prstGeom prst="rect">
            <a:avLst/>
          </a:prstGeom>
        </p:spPr>
      </p:pic>
    </p:spTree>
    <p:extLst>
      <p:ext uri="{BB962C8B-B14F-4D97-AF65-F5344CB8AC3E}">
        <p14:creationId xmlns:p14="http://schemas.microsoft.com/office/powerpoint/2010/main" val="267883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118503</TotalTime>
  <Words>812</Words>
  <Application>Microsoft Macintosh PowerPoint</Application>
  <PresentationFormat>On-screen Show (16:9)</PresentationFormat>
  <Paragraphs>100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Narrow</vt:lpstr>
      <vt:lpstr>Calibri</vt:lpstr>
      <vt:lpstr>Local Brewery Five</vt:lpstr>
      <vt:lpstr>Meta office pro</vt:lpstr>
      <vt:lpstr>MetaPro-Normal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735</cp:revision>
  <dcterms:created xsi:type="dcterms:W3CDTF">2020-01-12T01:38:21Z</dcterms:created>
  <dcterms:modified xsi:type="dcterms:W3CDTF">2022-07-16T06:17:33Z</dcterms:modified>
</cp:coreProperties>
</file>