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0" saveSubsetFonts="1" autoCompressPictures="0">
  <p:sldMasterIdLst>
    <p:sldMasterId id="2147483648" r:id="rId1"/>
  </p:sldMasterIdLst>
  <p:notesMasterIdLst>
    <p:notesMasterId r:id="rId13"/>
  </p:notesMasterIdLst>
  <p:handoutMasterIdLst>
    <p:handoutMasterId r:id="rId14"/>
  </p:handoutMasterIdLst>
  <p:sldIdLst>
    <p:sldId id="394" r:id="rId2"/>
    <p:sldId id="379" r:id="rId3"/>
    <p:sldId id="413" r:id="rId4"/>
    <p:sldId id="380" r:id="rId5"/>
    <p:sldId id="382" r:id="rId6"/>
    <p:sldId id="385" r:id="rId7"/>
    <p:sldId id="408" r:id="rId8"/>
    <p:sldId id="407" r:id="rId9"/>
    <p:sldId id="391" r:id="rId10"/>
    <p:sldId id="384" r:id="rId11"/>
    <p:sldId id="34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C6"/>
    <a:srgbClr val="005DAA"/>
    <a:srgbClr val="009AC7"/>
    <a:srgbClr val="00B6DE"/>
    <a:srgbClr val="00B194"/>
    <a:srgbClr val="011F59"/>
    <a:srgbClr val="175E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6551" autoAdjust="0"/>
  </p:normalViewPr>
  <p:slideViewPr>
    <p:cSldViewPr snapToGrid="0" snapToObjects="1">
      <p:cViewPr varScale="1">
        <p:scale>
          <a:sx n="60" d="100"/>
          <a:sy n="60" d="100"/>
        </p:scale>
        <p:origin x="184" y="1056"/>
      </p:cViewPr>
      <p:guideLst>
        <p:guide orient="horz" pos="1620"/>
        <p:guide pos="2880"/>
      </p:guideLst>
    </p:cSldViewPr>
  </p:slideViewPr>
  <p:outlineViewPr>
    <p:cViewPr>
      <p:scale>
        <a:sx n="33" d="100"/>
        <a:sy n="33" d="100"/>
      </p:scale>
      <p:origin x="0" y="295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1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6/1/22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dirty="0"/>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6/1/22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kfindout.com/us/animals-and-nature/fish/deep-sea-fish/"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ationalgeographic.com/animals/fish/group/anglerfish/"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20</a:t>
            </a:fld>
            <a:endParaRPr lang="en-US" dirty="0"/>
          </a:p>
        </p:txBody>
      </p:sp>
    </p:spTree>
    <p:extLst>
      <p:ext uri="{BB962C8B-B14F-4D97-AF65-F5344CB8AC3E}">
        <p14:creationId xmlns:p14="http://schemas.microsoft.com/office/powerpoint/2010/main" val="396936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175EAA"/>
              </a:solidFill>
              <a:latin typeface="MetaPro-Normal"/>
              <a:cs typeface="MetaPro-Normal"/>
            </a:endParaRPr>
          </a:p>
          <a:p>
            <a:pPr marL="171450" indent="-171450">
              <a:buFont typeface="Arial"/>
              <a:buChar char="•"/>
            </a:pPr>
            <a:r>
              <a:rPr lang="en-US" dirty="0"/>
              <a:t>1. Orange</a:t>
            </a:r>
            <a:r>
              <a:rPr lang="en-US" baseline="0" dirty="0"/>
              <a:t> roughy </a:t>
            </a:r>
            <a:r>
              <a:rPr lang="mr-IN" baseline="0" dirty="0"/>
              <a:t>–</a:t>
            </a:r>
            <a:r>
              <a:rPr lang="en-US" baseline="0" dirty="0"/>
              <a:t> has eyes either side of it’s head so swims above the bottom. Has big eyes </a:t>
            </a:r>
            <a:r>
              <a:rPr lang="mr-IN" baseline="0" dirty="0"/>
              <a:t>–</a:t>
            </a:r>
            <a:r>
              <a:rPr lang="en-US" baseline="0" dirty="0"/>
              <a:t> suggesting low light environment.  Lives in 400m </a:t>
            </a:r>
            <a:r>
              <a:rPr lang="mr-IN" baseline="0" dirty="0"/>
              <a:t>–</a:t>
            </a:r>
            <a:r>
              <a:rPr lang="en-US" baseline="0" dirty="0"/>
              <a:t> 1800m depth.</a:t>
            </a:r>
          </a:p>
          <a:p>
            <a:pPr marL="171450" indent="-171450">
              <a:buFont typeface="Arial"/>
              <a:buChar char="•"/>
            </a:pPr>
            <a:r>
              <a:rPr lang="en-US" baseline="0" dirty="0"/>
              <a:t>2. Eel </a:t>
            </a:r>
            <a:r>
              <a:rPr lang="mr-IN" baseline="0" dirty="0"/>
              <a:t>–</a:t>
            </a:r>
            <a:r>
              <a:rPr lang="en-US" baseline="0" dirty="0"/>
              <a:t> oceanic eels mostly hide in holes or rocky caves and crevices. </a:t>
            </a:r>
          </a:p>
          <a:p>
            <a:pPr marL="171450" indent="-171450">
              <a:buFont typeface="Arial"/>
              <a:buChar char="•"/>
            </a:pPr>
            <a:r>
              <a:rPr lang="en-US" baseline="0" dirty="0"/>
              <a:t>3. Tuna </a:t>
            </a:r>
            <a:r>
              <a:rPr lang="mr-IN" baseline="0" dirty="0"/>
              <a:t>–</a:t>
            </a:r>
            <a:r>
              <a:rPr lang="en-US" baseline="0" dirty="0"/>
              <a:t> forked tail indicates very fast swimmer.  Body shape indicates open ocean swimming above the bottom.</a:t>
            </a:r>
          </a:p>
          <a:p>
            <a:pPr marL="171450" indent="-171450">
              <a:buFont typeface="Arial"/>
              <a:buChar char="•"/>
            </a:pPr>
            <a:r>
              <a:rPr lang="en-US" baseline="0" dirty="0"/>
              <a:t>4. Butterfly fish </a:t>
            </a:r>
            <a:r>
              <a:rPr lang="mr-IN" baseline="0" dirty="0"/>
              <a:t>–</a:t>
            </a:r>
            <a:r>
              <a:rPr lang="en-US" baseline="0" dirty="0"/>
              <a:t> tall and slim so can move amongst corals and rocks, pointy mouth helps it dig out prey from crevices</a:t>
            </a:r>
          </a:p>
          <a:p>
            <a:pPr marL="171450" indent="-171450">
              <a:buFont typeface="Arial"/>
              <a:buChar char="•"/>
            </a:pPr>
            <a:r>
              <a:rPr lang="en-US" baseline="0" dirty="0"/>
              <a:t>5. Swordfish </a:t>
            </a:r>
            <a:r>
              <a:rPr lang="mr-IN" baseline="0" dirty="0"/>
              <a:t>–</a:t>
            </a:r>
            <a:r>
              <a:rPr lang="en-US" baseline="0" dirty="0"/>
              <a:t> very fast swimmer (forked tail); lives above the bottom (eyes on either side of it’s head) in open water. Kills prey by stunning first with it’s sword!</a:t>
            </a:r>
          </a:p>
          <a:p>
            <a:pPr marL="171450" indent="-171450">
              <a:buFont typeface="Arial"/>
              <a:buChar char="•"/>
            </a:pPr>
            <a:r>
              <a:rPr lang="en-US" baseline="0" dirty="0"/>
              <a:t>6. Flounder or halibut </a:t>
            </a:r>
            <a:r>
              <a:rPr lang="mr-IN" baseline="0" dirty="0"/>
              <a:t>–</a:t>
            </a:r>
            <a:r>
              <a:rPr lang="en-US" baseline="0" dirty="0"/>
              <a:t> lives on the sandy seafloor (eyes on top of one side), mouth on underside so feeds on bottom.</a:t>
            </a:r>
          </a:p>
          <a:p>
            <a:pPr marL="171450" indent="-171450">
              <a:buFont typeface="Arial"/>
              <a:buChar char="•"/>
            </a:pPr>
            <a:endParaRPr lang="en-US" baseline="0" dirty="0"/>
          </a:p>
          <a:p>
            <a:pPr marL="0" indent="0">
              <a:buFont typeface="Arial"/>
              <a:buNone/>
            </a:pPr>
            <a:r>
              <a:rPr lang="en-US" baseline="0" dirty="0"/>
              <a:t>Other Australian and Aotearoa New Zealand fishes certified by the MSC can be found </a:t>
            </a:r>
            <a:r>
              <a:rPr lang="en-US" baseline="0" dirty="0" err="1"/>
              <a:t>at:https</a:t>
            </a:r>
            <a:r>
              <a:rPr lang="en-US" baseline="0" dirty="0"/>
              <a:t>://</a:t>
            </a:r>
            <a:r>
              <a:rPr lang="en-US" baseline="0" dirty="0" err="1"/>
              <a:t>www.msc.org</a:t>
            </a:r>
            <a:r>
              <a:rPr lang="en-US" baseline="0" dirty="0"/>
              <a:t>/what-you-can-do/eat-sustainable-seafood/fish-to-eat </a:t>
            </a:r>
          </a:p>
          <a:p>
            <a:pPr marL="0" indent="0">
              <a:buFont typeface="Arial"/>
              <a:buNone/>
            </a:pPr>
            <a:endParaRPr lang="en-US" baseline="0" dirty="0"/>
          </a:p>
          <a:p>
            <a:r>
              <a:rPr lang="en-US" dirty="0"/>
              <a:t>Scientific Keys can</a:t>
            </a:r>
            <a:r>
              <a:rPr lang="en-US" baseline="0" dirty="0"/>
              <a:t> be found as a supplementary file called Scientific Keys Fish Adaptations</a:t>
            </a:r>
            <a:endParaRPr lang="en-US" dirty="0"/>
          </a:p>
          <a:p>
            <a:pPr marL="171450" indent="-171450">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29</a:t>
            </a:fld>
            <a:endParaRPr lang="en-US" dirty="0"/>
          </a:p>
        </p:txBody>
      </p:sp>
    </p:spTree>
    <p:extLst>
      <p:ext uri="{BB962C8B-B14F-4D97-AF65-F5344CB8AC3E}">
        <p14:creationId xmlns:p14="http://schemas.microsoft.com/office/powerpoint/2010/main" val="229132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30</a:t>
            </a:fld>
            <a:endParaRPr lang="en-US" dirty="0"/>
          </a:p>
        </p:txBody>
      </p:sp>
    </p:spTree>
    <p:extLst>
      <p:ext uri="{BB962C8B-B14F-4D97-AF65-F5344CB8AC3E}">
        <p14:creationId xmlns:p14="http://schemas.microsoft.com/office/powerpoint/2010/main" val="241486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175EAA"/>
              </a:solidFill>
              <a:latin typeface="MetaPro-Normal"/>
              <a:cs typeface="MetaPro-Normal"/>
            </a:endParaRPr>
          </a:p>
          <a:p>
            <a:pPr marL="171450" indent="-171450">
              <a:buFont typeface="Arial"/>
              <a:buChar char="•"/>
            </a:pPr>
            <a:r>
              <a:rPr lang="en-US" baseline="0" dirty="0"/>
              <a:t>You can extend this activity by showing learners pictures of fish from any identification book.  Ask learners to identify the shape of the fish and where the fish might live. Most identification books have some information about the habitat of the fish so you can check their answers.</a:t>
            </a:r>
          </a:p>
          <a:p>
            <a:pPr marL="171450" indent="-171450">
              <a:buFont typeface="Arial"/>
              <a:buChar char="•"/>
            </a:pP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Scientific Keys can</a:t>
            </a:r>
            <a:r>
              <a:rPr lang="en-US" baseline="0" dirty="0"/>
              <a:t> be found as a supplementary file called Scientific Keys Fish Adaptations</a:t>
            </a:r>
            <a:endParaRPr lang="en-US" dirty="0"/>
          </a:p>
          <a:p>
            <a:pPr marL="171450" indent="-171450">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21</a:t>
            </a:fld>
            <a:endParaRPr lang="en-US" dirty="0"/>
          </a:p>
        </p:txBody>
      </p:sp>
    </p:spTree>
    <p:extLst>
      <p:ext uri="{BB962C8B-B14F-4D97-AF65-F5344CB8AC3E}">
        <p14:creationId xmlns:p14="http://schemas.microsoft.com/office/powerpoint/2010/main" val="229132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175EAA"/>
              </a:solidFill>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This could be a good homework activity! </a:t>
            </a:r>
          </a:p>
          <a:p>
            <a:pPr marL="171450" indent="-171450">
              <a:buFont typeface="Arial"/>
              <a:buChar char="•"/>
            </a:pPr>
            <a:r>
              <a:rPr lang="en-US" baseline="0" dirty="0"/>
              <a:t>Blue fin tuna - https://</a:t>
            </a:r>
            <a:r>
              <a:rPr lang="en-US" baseline="0" dirty="0" err="1"/>
              <a:t>www.youtube.com</a:t>
            </a:r>
            <a:r>
              <a:rPr lang="en-US" baseline="0" dirty="0"/>
              <a:t>/</a:t>
            </a:r>
            <a:r>
              <a:rPr lang="en-US" baseline="0" dirty="0" err="1"/>
              <a:t>watch?v</a:t>
            </a:r>
            <a:r>
              <a:rPr lang="en-US" baseline="0" dirty="0"/>
              <a:t>=XzZhSl_00pI&amp;t=36s</a:t>
            </a:r>
          </a:p>
          <a:p>
            <a:pPr marL="171450" indent="-171450">
              <a:buFont typeface="Arial"/>
              <a:buChar char="•"/>
            </a:pPr>
            <a:r>
              <a:rPr lang="en-US" baseline="0" dirty="0" err="1"/>
              <a:t>Pufferfish</a:t>
            </a:r>
            <a:r>
              <a:rPr lang="en-US" baseline="0" dirty="0"/>
              <a:t> - https://</a:t>
            </a:r>
            <a:r>
              <a:rPr lang="en-US" baseline="0" dirty="0" err="1"/>
              <a:t>www.youtube.com</a:t>
            </a:r>
            <a:r>
              <a:rPr lang="en-US" baseline="0" dirty="0"/>
              <a:t>/</a:t>
            </a:r>
            <a:r>
              <a:rPr lang="en-US" baseline="0" dirty="0" err="1"/>
              <a:t>watch?v</a:t>
            </a:r>
            <a:r>
              <a:rPr lang="en-US" baseline="0" dirty="0"/>
              <a:t>=-</a:t>
            </a:r>
            <a:r>
              <a:rPr lang="en-US" baseline="0" dirty="0" err="1"/>
              <a:t>ntITHjweTk</a:t>
            </a:r>
            <a:endParaRPr lang="en-US" baseline="0" dirty="0"/>
          </a:p>
          <a:p>
            <a:pPr marL="171450" indent="-171450">
              <a:buFont typeface="Arial"/>
              <a:buChar char="•"/>
            </a:pPr>
            <a:r>
              <a:rPr lang="en-US" baseline="0" dirty="0"/>
              <a:t>John Dory - https://</a:t>
            </a:r>
            <a:r>
              <a:rPr lang="en-US" baseline="0" dirty="0" err="1"/>
              <a:t>www.youtube.com</a:t>
            </a:r>
            <a:r>
              <a:rPr lang="en-US" baseline="0" dirty="0"/>
              <a:t>/</a:t>
            </a:r>
            <a:r>
              <a:rPr lang="en-US" baseline="0" dirty="0" err="1"/>
              <a:t>watch?v</a:t>
            </a:r>
            <a:r>
              <a:rPr lang="en-US" baseline="0" dirty="0"/>
              <a:t>=ISQY54cLfhg</a:t>
            </a:r>
          </a:p>
          <a:p>
            <a:pPr marL="171450" indent="-171450">
              <a:buFont typeface="Arial"/>
              <a:buChar char="•"/>
            </a:pPr>
            <a:r>
              <a:rPr lang="en-US" baseline="0" dirty="0"/>
              <a:t>Flounder - https://</a:t>
            </a:r>
            <a:r>
              <a:rPr lang="en-US" baseline="0" dirty="0" err="1"/>
              <a:t>www.youtube.com</a:t>
            </a:r>
            <a:r>
              <a:rPr lang="en-US" baseline="0" dirty="0"/>
              <a:t>/</a:t>
            </a:r>
            <a:r>
              <a:rPr lang="en-US" baseline="0" dirty="0" err="1"/>
              <a:t>watch?v</a:t>
            </a:r>
            <a:r>
              <a:rPr lang="en-US" baseline="0" dirty="0"/>
              <a:t>=EIMRSt40OMk</a:t>
            </a:r>
          </a:p>
          <a:p>
            <a:pPr marL="171450" indent="-171450">
              <a:buFont typeface="Arial"/>
              <a:buChar char="•"/>
            </a:pPr>
            <a:r>
              <a:rPr lang="en-US" baseline="0" dirty="0"/>
              <a:t>Moray eel - https://</a:t>
            </a:r>
            <a:r>
              <a:rPr lang="en-US" baseline="0" dirty="0" err="1"/>
              <a:t>www.youtube.com</a:t>
            </a:r>
            <a:r>
              <a:rPr lang="en-US" baseline="0" dirty="0"/>
              <a:t>/</a:t>
            </a:r>
            <a:r>
              <a:rPr lang="en-US" baseline="0" dirty="0" err="1"/>
              <a:t>watch?v</a:t>
            </a:r>
            <a:r>
              <a:rPr lang="en-US" baseline="0" dirty="0"/>
              <a:t>=</a:t>
            </a:r>
            <a:r>
              <a:rPr lang="en-US" baseline="0" dirty="0" err="1"/>
              <a:t>nZRQMuxzIdk</a:t>
            </a:r>
            <a:endParaRPr lang="en-US" baseline="0" dirty="0"/>
          </a:p>
          <a:p>
            <a:pPr marL="0" indent="0">
              <a:buFont typeface="Arial"/>
              <a:buNone/>
            </a:pPr>
            <a:endParaRPr lang="en-US" dirty="0"/>
          </a:p>
          <a:p>
            <a:pPr marL="0" indent="0">
              <a:buFont typeface="Arial"/>
              <a:buNone/>
            </a:pPr>
            <a:r>
              <a:rPr lang="en-US" b="1" dirty="0"/>
              <a:t>Answers:</a:t>
            </a:r>
          </a:p>
          <a:p>
            <a:pPr marL="0" indent="0">
              <a:buFont typeface="Arial"/>
              <a:buNone/>
            </a:pPr>
            <a:r>
              <a:rPr lang="en-US" dirty="0"/>
              <a:t>Torpedo</a:t>
            </a:r>
            <a:r>
              <a:rPr lang="en-US" baseline="0" dirty="0"/>
              <a:t> shape </a:t>
            </a:r>
            <a:r>
              <a:rPr lang="mr-IN" baseline="0" dirty="0"/>
              <a:t>–</a:t>
            </a:r>
            <a:r>
              <a:rPr lang="en-US" baseline="0" dirty="0"/>
              <a:t> Bluefin tuna</a:t>
            </a:r>
          </a:p>
          <a:p>
            <a:pPr marL="0" indent="0">
              <a:buFont typeface="Arial"/>
              <a:buNone/>
            </a:pPr>
            <a:r>
              <a:rPr lang="en-US" baseline="0" dirty="0"/>
              <a:t>Boxy shape </a:t>
            </a:r>
            <a:r>
              <a:rPr lang="mr-IN" baseline="0" dirty="0"/>
              <a:t>–</a:t>
            </a:r>
            <a:r>
              <a:rPr lang="en-US" baseline="0" dirty="0"/>
              <a:t> Puffer fish</a:t>
            </a:r>
          </a:p>
          <a:p>
            <a:pPr marL="0" indent="0">
              <a:buFont typeface="Arial"/>
              <a:buNone/>
            </a:pPr>
            <a:r>
              <a:rPr lang="en-US" baseline="0" dirty="0"/>
              <a:t>Round and narrow </a:t>
            </a:r>
            <a:r>
              <a:rPr lang="mr-IN" baseline="0" dirty="0"/>
              <a:t>–</a:t>
            </a:r>
            <a:r>
              <a:rPr lang="en-US" baseline="0" dirty="0"/>
              <a:t> John Dory</a:t>
            </a:r>
          </a:p>
          <a:p>
            <a:pPr marL="0" indent="0">
              <a:buFont typeface="Arial"/>
              <a:buNone/>
            </a:pPr>
            <a:r>
              <a:rPr lang="en-US" baseline="0" dirty="0"/>
              <a:t>Flat </a:t>
            </a:r>
            <a:r>
              <a:rPr lang="mr-IN" baseline="0" dirty="0"/>
              <a:t>–</a:t>
            </a:r>
            <a:r>
              <a:rPr lang="en-US" baseline="0" dirty="0"/>
              <a:t> Flounder</a:t>
            </a:r>
          </a:p>
          <a:p>
            <a:pPr marL="0" indent="0">
              <a:buFont typeface="Arial"/>
              <a:buNone/>
            </a:pPr>
            <a:r>
              <a:rPr lang="en-US" baseline="0" dirty="0"/>
              <a:t>Elongated </a:t>
            </a:r>
            <a:r>
              <a:rPr lang="mr-IN" baseline="0" dirty="0"/>
              <a:t>–</a:t>
            </a:r>
            <a:r>
              <a:rPr lang="en-US" baseline="0" dirty="0"/>
              <a:t> Moray eel</a:t>
            </a:r>
          </a:p>
          <a:p>
            <a:pPr marL="0" indent="0">
              <a:buFont typeface="Arial"/>
              <a:buNone/>
            </a:pPr>
            <a:endParaRPr lang="en-US" dirty="0"/>
          </a:p>
          <a:p>
            <a:pPr marL="171450" indent="-171450">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22</a:t>
            </a:fld>
            <a:endParaRPr lang="en-US" dirty="0"/>
          </a:p>
        </p:txBody>
      </p:sp>
    </p:spTree>
    <p:extLst>
      <p:ext uri="{BB962C8B-B14F-4D97-AF65-F5344CB8AC3E}">
        <p14:creationId xmlns:p14="http://schemas.microsoft.com/office/powerpoint/2010/main" val="229132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endParaRPr lang="en-US" dirty="0"/>
          </a:p>
          <a:p>
            <a:r>
              <a:rPr lang="en-US" dirty="0"/>
              <a:t>Scientific Keys can</a:t>
            </a:r>
            <a:r>
              <a:rPr lang="en-US" baseline="0" dirty="0"/>
              <a:t> be found as a supplementary file called Scientific Keys Fish Adaptations</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23</a:t>
            </a:fld>
            <a:endParaRPr lang="en-US" dirty="0"/>
          </a:p>
        </p:txBody>
      </p:sp>
    </p:spTree>
    <p:extLst>
      <p:ext uri="{BB962C8B-B14F-4D97-AF65-F5344CB8AC3E}">
        <p14:creationId xmlns:p14="http://schemas.microsoft.com/office/powerpoint/2010/main" val="229132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175EAA"/>
              </a:solidFill>
              <a:latin typeface="MetaPro-Normal"/>
              <a:cs typeface="MetaPro-Normal"/>
            </a:endParaRPr>
          </a:p>
          <a:p>
            <a:pPr marL="171450" indent="-171450">
              <a:buFont typeface="Arial"/>
              <a:buChar char="•"/>
            </a:pPr>
            <a:r>
              <a:rPr lang="en-US" dirty="0"/>
              <a:t>1. Orange</a:t>
            </a:r>
            <a:r>
              <a:rPr lang="en-US" baseline="0" dirty="0"/>
              <a:t> roughy </a:t>
            </a:r>
            <a:r>
              <a:rPr lang="mr-IN" baseline="0" dirty="0"/>
              <a:t>–</a:t>
            </a:r>
            <a:r>
              <a:rPr lang="en-US" baseline="0" dirty="0"/>
              <a:t> has eyes either side of it’s head so swims above the bottom. Has big eyes </a:t>
            </a:r>
            <a:r>
              <a:rPr lang="mr-IN" baseline="0" dirty="0"/>
              <a:t>–</a:t>
            </a:r>
            <a:r>
              <a:rPr lang="en-US" baseline="0" dirty="0"/>
              <a:t> suggesting low light environment.  Lives in 400m </a:t>
            </a:r>
            <a:r>
              <a:rPr lang="mr-IN" baseline="0" dirty="0"/>
              <a:t>–</a:t>
            </a:r>
            <a:r>
              <a:rPr lang="en-US" baseline="0" dirty="0"/>
              <a:t> 1800m depth.</a:t>
            </a:r>
          </a:p>
          <a:p>
            <a:pPr marL="171450" indent="-171450">
              <a:buFont typeface="Arial"/>
              <a:buChar char="•"/>
            </a:pPr>
            <a:r>
              <a:rPr lang="en-US" baseline="0" dirty="0"/>
              <a:t>2. Eel </a:t>
            </a:r>
            <a:r>
              <a:rPr lang="mr-IN" baseline="0" dirty="0"/>
              <a:t>–</a:t>
            </a:r>
            <a:r>
              <a:rPr lang="en-US" baseline="0" dirty="0"/>
              <a:t> oceanic eels mostly hide in holes or rocky caves and crevices. </a:t>
            </a:r>
          </a:p>
          <a:p>
            <a:pPr marL="171450" indent="-171450">
              <a:buFont typeface="Arial"/>
              <a:buChar char="•"/>
            </a:pPr>
            <a:r>
              <a:rPr lang="en-US" baseline="0" dirty="0"/>
              <a:t>3. Tuna </a:t>
            </a:r>
            <a:r>
              <a:rPr lang="mr-IN" baseline="0" dirty="0"/>
              <a:t>–</a:t>
            </a:r>
            <a:r>
              <a:rPr lang="en-US" baseline="0" dirty="0"/>
              <a:t> forked tail indicates very fast swimmer.  Body shape indicates open ocean swimming above the bottom.</a:t>
            </a:r>
          </a:p>
          <a:p>
            <a:pPr marL="171450" indent="-171450">
              <a:buFont typeface="Arial"/>
              <a:buChar char="•"/>
            </a:pPr>
            <a:r>
              <a:rPr lang="en-US" baseline="0" dirty="0"/>
              <a:t>4. Butterfly fish </a:t>
            </a:r>
            <a:r>
              <a:rPr lang="mr-IN" baseline="0" dirty="0"/>
              <a:t>–</a:t>
            </a:r>
            <a:r>
              <a:rPr lang="en-US" baseline="0" dirty="0"/>
              <a:t> tall and slim so can move amongst corals and rocks, pointy mouth helps it dig out prey from crevices</a:t>
            </a:r>
          </a:p>
          <a:p>
            <a:pPr marL="171450" indent="-171450">
              <a:buFont typeface="Arial"/>
              <a:buChar char="•"/>
            </a:pPr>
            <a:r>
              <a:rPr lang="en-US" baseline="0" dirty="0"/>
              <a:t>5. Swordfish </a:t>
            </a:r>
            <a:r>
              <a:rPr lang="mr-IN" baseline="0" dirty="0"/>
              <a:t>–</a:t>
            </a:r>
            <a:r>
              <a:rPr lang="en-US" baseline="0" dirty="0"/>
              <a:t> very fast swimmer (forked tail); lives above the bottom (eyes on either side of it’s head) in open water. Kills prey by stunning first with it’s sword!</a:t>
            </a:r>
          </a:p>
          <a:p>
            <a:pPr marL="171450" indent="-171450">
              <a:buFont typeface="Arial"/>
              <a:buChar char="•"/>
            </a:pPr>
            <a:r>
              <a:rPr lang="en-US" baseline="0" dirty="0"/>
              <a:t>6. Flounder or halibut </a:t>
            </a:r>
            <a:r>
              <a:rPr lang="mr-IN" baseline="0" dirty="0"/>
              <a:t>–</a:t>
            </a:r>
            <a:r>
              <a:rPr lang="en-US" baseline="0" dirty="0"/>
              <a:t> lives on the sandy seafloor (eyes on top of one side), mouth on underside so feeds on bottom.</a:t>
            </a:r>
          </a:p>
          <a:p>
            <a:pPr marL="171450" indent="-171450">
              <a:buFont typeface="Arial"/>
              <a:buChar char="•"/>
            </a:pPr>
            <a:endParaRPr lang="en-US" baseline="0" dirty="0"/>
          </a:p>
          <a:p>
            <a:r>
              <a:rPr lang="en-US" dirty="0"/>
              <a:t>Scientific Keys can</a:t>
            </a:r>
            <a:r>
              <a:rPr lang="en-US" baseline="0" dirty="0"/>
              <a:t> be found as a supplementary file called Scientific Keys Fish Adaptations</a:t>
            </a:r>
            <a:endParaRPr lang="en-US" dirty="0"/>
          </a:p>
          <a:p>
            <a:pPr marL="171450" indent="-171450">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24</a:t>
            </a:fld>
            <a:endParaRPr lang="en-US" dirty="0"/>
          </a:p>
        </p:txBody>
      </p:sp>
    </p:spTree>
    <p:extLst>
      <p:ext uri="{BB962C8B-B14F-4D97-AF65-F5344CB8AC3E}">
        <p14:creationId xmlns:p14="http://schemas.microsoft.com/office/powerpoint/2010/main" val="229132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175EAA"/>
              </a:solidFill>
              <a:latin typeface="MetaPro-Normal"/>
              <a:cs typeface="MetaPro-Normal"/>
            </a:endParaRPr>
          </a:p>
          <a:p>
            <a:pPr marL="171450" indent="-171450">
              <a:buFont typeface="Arial"/>
              <a:buChar char="•"/>
            </a:pPr>
            <a:r>
              <a:rPr lang="en-US" dirty="0"/>
              <a:t>1. Orange</a:t>
            </a:r>
            <a:r>
              <a:rPr lang="en-US" baseline="0" dirty="0"/>
              <a:t> roughy </a:t>
            </a:r>
            <a:r>
              <a:rPr lang="mr-IN" baseline="0" dirty="0"/>
              <a:t>–</a:t>
            </a:r>
            <a:r>
              <a:rPr lang="en-US" baseline="0" dirty="0"/>
              <a:t> has eyes either side of it’s head so swims above the bottom. Has big eyes </a:t>
            </a:r>
            <a:r>
              <a:rPr lang="mr-IN" baseline="0" dirty="0"/>
              <a:t>–</a:t>
            </a:r>
            <a:r>
              <a:rPr lang="en-US" baseline="0" dirty="0"/>
              <a:t> suggesting low light environment.  Lives in 400m </a:t>
            </a:r>
            <a:r>
              <a:rPr lang="mr-IN" baseline="0" dirty="0"/>
              <a:t>–</a:t>
            </a:r>
            <a:r>
              <a:rPr lang="en-US" baseline="0" dirty="0"/>
              <a:t> 1800m depth.</a:t>
            </a:r>
          </a:p>
          <a:p>
            <a:pPr marL="171450" indent="-171450">
              <a:buFont typeface="Arial"/>
              <a:buChar char="•"/>
            </a:pPr>
            <a:r>
              <a:rPr lang="en-US" baseline="0" dirty="0"/>
              <a:t>2. Eel </a:t>
            </a:r>
            <a:r>
              <a:rPr lang="mr-IN" baseline="0" dirty="0"/>
              <a:t>–</a:t>
            </a:r>
            <a:r>
              <a:rPr lang="en-US" baseline="0" dirty="0"/>
              <a:t> oceanic eels mostly hide in holes or rocky caves and crevices. </a:t>
            </a:r>
          </a:p>
          <a:p>
            <a:pPr marL="171450" indent="-171450">
              <a:buFont typeface="Arial"/>
              <a:buChar char="•"/>
            </a:pPr>
            <a:r>
              <a:rPr lang="en-US" baseline="0" dirty="0"/>
              <a:t>3. Tuna </a:t>
            </a:r>
            <a:r>
              <a:rPr lang="mr-IN" baseline="0" dirty="0"/>
              <a:t>–</a:t>
            </a:r>
            <a:r>
              <a:rPr lang="en-US" baseline="0" dirty="0"/>
              <a:t> forked tail indicates very fast swimmer.  Body shape indicates open ocean swimming above the bottom.</a:t>
            </a:r>
          </a:p>
          <a:p>
            <a:pPr marL="171450" indent="-171450">
              <a:buFont typeface="Arial"/>
              <a:buChar char="•"/>
            </a:pPr>
            <a:r>
              <a:rPr lang="en-US" baseline="0" dirty="0"/>
              <a:t>4. Butterfly fish </a:t>
            </a:r>
            <a:r>
              <a:rPr lang="mr-IN" baseline="0" dirty="0"/>
              <a:t>–</a:t>
            </a:r>
            <a:r>
              <a:rPr lang="en-US" baseline="0" dirty="0"/>
              <a:t> tall and slim so can move amongst corals and rocks, pointy mouth helps it dig out prey from crevices</a:t>
            </a:r>
          </a:p>
          <a:p>
            <a:pPr marL="171450" indent="-171450">
              <a:buFont typeface="Arial"/>
              <a:buChar char="•"/>
            </a:pPr>
            <a:r>
              <a:rPr lang="en-US" baseline="0" dirty="0"/>
              <a:t>5. Swordfish </a:t>
            </a:r>
            <a:r>
              <a:rPr lang="mr-IN" baseline="0" dirty="0"/>
              <a:t>–</a:t>
            </a:r>
            <a:r>
              <a:rPr lang="en-US" baseline="0" dirty="0"/>
              <a:t> very fast swimmer (forked tail); lives above the bottom (eyes on either side of it’s head) in open water. Kills prey by stunning first with it’s sword!</a:t>
            </a:r>
          </a:p>
          <a:p>
            <a:pPr marL="171450" indent="-171450">
              <a:buFont typeface="Arial"/>
              <a:buChar char="•"/>
            </a:pPr>
            <a:r>
              <a:rPr lang="en-US" baseline="0" dirty="0"/>
              <a:t>6. Flounder </a:t>
            </a:r>
            <a:r>
              <a:rPr lang="mr-IN" baseline="0" dirty="0"/>
              <a:t>–</a:t>
            </a:r>
            <a:r>
              <a:rPr lang="en-US" baseline="0" dirty="0"/>
              <a:t> lives on the sandy seafloor (eyes on top of one side), mouth on underside so feeds on bottom.</a:t>
            </a:r>
          </a:p>
          <a:p>
            <a:pPr marL="171450" indent="-171450">
              <a:buFont typeface="Arial"/>
              <a:buChar char="•"/>
            </a:pPr>
            <a:endParaRPr lang="en-US" baseline="0" dirty="0"/>
          </a:p>
          <a:p>
            <a:r>
              <a:rPr lang="en-US" dirty="0"/>
              <a:t>Scientific Keys can</a:t>
            </a:r>
            <a:r>
              <a:rPr lang="en-US" baseline="0" dirty="0"/>
              <a:t> be found as a supplementary file called Scientific Keys Fish Adaptations</a:t>
            </a:r>
            <a:endParaRPr lang="en-US" dirty="0"/>
          </a:p>
          <a:p>
            <a:pPr marL="171450" indent="-171450">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25</a:t>
            </a:fld>
            <a:endParaRPr lang="en-US" dirty="0"/>
          </a:p>
        </p:txBody>
      </p:sp>
    </p:spTree>
    <p:extLst>
      <p:ext uri="{BB962C8B-B14F-4D97-AF65-F5344CB8AC3E}">
        <p14:creationId xmlns:p14="http://schemas.microsoft.com/office/powerpoint/2010/main" val="229132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endParaRPr lang="en-US" b="1" dirty="0">
              <a:solidFill>
                <a:srgbClr val="175EAA"/>
              </a:solidFill>
            </a:endParaRPr>
          </a:p>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40404"/>
                </a:solidFill>
                <a:latin typeface="Roboto-Regular"/>
              </a:rPr>
              <a:t>Fish bait ball in open water | Blue Planet | BBC</a:t>
            </a:r>
            <a:r>
              <a:rPr lang="en-US" sz="1200" kern="1200" baseline="0" dirty="0">
                <a:solidFill>
                  <a:schemeClr val="tx1"/>
                </a:solidFill>
                <a:effectLst/>
                <a:latin typeface="MetaPro-Normal"/>
                <a:ea typeface="+mn-ea"/>
                <a:cs typeface="MetaPro-Normal"/>
              </a:rPr>
              <a:t> can be found at </a:t>
            </a:r>
            <a:r>
              <a:rPr lang="en-US" b="1" dirty="0">
                <a:solidFill>
                  <a:srgbClr val="175EAA"/>
                </a:solidFill>
              </a:rPr>
              <a:t>https://</a:t>
            </a:r>
            <a:r>
              <a:rPr lang="en-US" b="1" dirty="0" err="1">
                <a:solidFill>
                  <a:srgbClr val="175EAA"/>
                </a:solidFill>
              </a:rPr>
              <a:t>www.youtube.com</a:t>
            </a:r>
            <a:r>
              <a:rPr lang="en-US" b="1" dirty="0">
                <a:solidFill>
                  <a:srgbClr val="175EAA"/>
                </a:solidFill>
              </a:rPr>
              <a:t>/</a:t>
            </a:r>
            <a:r>
              <a:rPr lang="en-US" b="1" dirty="0" err="1">
                <a:solidFill>
                  <a:srgbClr val="175EAA"/>
                </a:solidFill>
              </a:rPr>
              <a:t>watch?v</a:t>
            </a:r>
            <a:r>
              <a:rPr lang="en-US" b="1" dirty="0">
                <a:solidFill>
                  <a:srgbClr val="175EAA"/>
                </a:solidFill>
              </a:rPr>
              <a:t>=B6M_XgiONoo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a:solidFill>
                <a:srgbClr val="175EAA"/>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etaPro-Normal"/>
                <a:ea typeface="+mn-ea"/>
                <a:cs typeface="MetaPro-Normal"/>
              </a:rPr>
              <a:t>HE PĀTAI / CONSIDER THIS</a:t>
            </a:r>
            <a:endParaRPr lang="en-US" sz="1200" kern="1200" baseline="0" dirty="0">
              <a:solidFill>
                <a:schemeClr val="tx1"/>
              </a:solidFill>
              <a:effectLst/>
              <a:latin typeface="MetaPro-Normal"/>
              <a:ea typeface="+mn-ea"/>
              <a:cs typeface="MetaPro-Normal"/>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x-none" sz="1200" kern="1200" baseline="0" dirty="0">
                <a:solidFill>
                  <a:schemeClr val="tx1"/>
                </a:solidFill>
                <a:effectLst/>
                <a:latin typeface="MetaPro-Normal"/>
                <a:ea typeface="+mn-ea"/>
                <a:cs typeface="MetaPro-Normal"/>
              </a:rPr>
              <a:t>Anything they found interesting or new</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x-none" sz="1200" kern="1200" baseline="0" dirty="0">
                <a:solidFill>
                  <a:schemeClr val="tx1"/>
                </a:solidFill>
                <a:effectLst/>
                <a:latin typeface="MetaPro-Normal"/>
                <a:ea typeface="+mn-ea"/>
                <a:cs typeface="MetaPro-Normal"/>
              </a:rPr>
              <a:t>Answers should include: light, open water with absense of sea floor (nowhere to hide), little pressure </a:t>
            </a:r>
            <a:r>
              <a:rPr lang="mr-IN" sz="1200" kern="1200" baseline="0" dirty="0">
                <a:solidFill>
                  <a:schemeClr val="tx1"/>
                </a:solidFill>
                <a:effectLst/>
                <a:latin typeface="MetaPro-Normal"/>
                <a:ea typeface="+mn-ea"/>
                <a:cs typeface="MetaPro-Normal"/>
              </a:rPr>
              <a:t>…</a:t>
            </a:r>
            <a:r>
              <a:rPr lang="mi-NZ" sz="1200" kern="1200" baseline="0" dirty="0">
                <a:solidFill>
                  <a:schemeClr val="tx1"/>
                </a:solidFill>
                <a:effectLst/>
                <a:latin typeface="MetaPro-Normal"/>
                <a:ea typeface="+mn-ea"/>
                <a:cs typeface="MetaPro-Normal"/>
              </a:rPr>
              <a:t> the links below will give you more information</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mi-NZ" sz="1200" kern="1200" baseline="0" dirty="0">
                <a:solidFill>
                  <a:schemeClr val="tx1"/>
                </a:solidFill>
                <a:effectLst/>
                <a:latin typeface="MetaPro-Normal"/>
                <a:ea typeface="+mn-ea"/>
                <a:cs typeface="MetaPro-Normal"/>
              </a:rPr>
              <a:t>Forked tails, streamline bodies, strong swimmers, camouflage colourings (see excerpt below)</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mi-NZ" sz="1200" kern="1200" baseline="0" dirty="0">
                <a:solidFill>
                  <a:schemeClr val="tx1"/>
                </a:solidFill>
                <a:effectLst/>
                <a:latin typeface="MetaPro-Normal"/>
                <a:ea typeface="+mn-ea"/>
                <a:cs typeface="MetaPro-Normal"/>
              </a:rPr>
              <a:t>Food drifts down to deep ocean zomes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mi-NZ" sz="1200" kern="1200" baseline="0" dirty="0">
              <a:solidFill>
                <a:schemeClr val="tx1"/>
              </a:solidFill>
              <a:effectLst/>
              <a:latin typeface="MetaPro-Normal"/>
              <a:ea typeface="+mn-ea"/>
              <a:cs typeface="MetaPro-Normal"/>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baseline="0" dirty="0">
              <a:solidFill>
                <a:schemeClr val="tx1"/>
              </a:solidFill>
              <a:effectLst/>
              <a:latin typeface="MetaPro-Normal"/>
              <a:ea typeface="+mn-ea"/>
              <a:cs typeface="MetaPro-Normal"/>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etaPro-Normal"/>
                <a:ea typeface="+mn-ea"/>
                <a:cs typeface="MetaPro-Normal"/>
              </a:rPr>
              <a:t>EXTENDING</a:t>
            </a:r>
            <a:endParaRPr lang="en-US"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etaPro-Normal"/>
                <a:ea typeface="+mn-ea"/>
                <a:cs typeface="MetaPro-Normal"/>
              </a:rPr>
              <a:t>Try </a:t>
            </a:r>
            <a:r>
              <a:rPr lang="x-none" sz="1200" kern="1200" baseline="0" dirty="0">
                <a:solidFill>
                  <a:schemeClr val="tx1"/>
                </a:solidFill>
                <a:effectLst/>
                <a:latin typeface="MetaPro-Normal"/>
                <a:ea typeface="+mn-ea"/>
                <a:cs typeface="MetaPro-Normal"/>
              </a:rPr>
              <a:t>exploring the following:</a:t>
            </a:r>
          </a:p>
          <a:p>
            <a:pPr marL="0" marR="0" indent="0" algn="l" defTabSz="457200" rtl="0" eaLnBrk="1" fontAlgn="auto" latinLnBrk="0" hangingPunct="1">
              <a:lnSpc>
                <a:spcPct val="100000"/>
              </a:lnSpc>
              <a:spcBef>
                <a:spcPts val="0"/>
              </a:spcBef>
              <a:spcAft>
                <a:spcPts val="0"/>
              </a:spcAft>
              <a:buClrTx/>
              <a:buSzTx/>
              <a:buFontTx/>
              <a:buNone/>
              <a:tabLst/>
              <a:defRPr/>
            </a:pPr>
            <a:r>
              <a:rPr lang="x-none" sz="1200" kern="1200" baseline="0" dirty="0">
                <a:solidFill>
                  <a:schemeClr val="tx1"/>
                </a:solidFill>
                <a:effectLst/>
                <a:latin typeface="MetaPro-Normal"/>
                <a:ea typeface="+mn-ea"/>
                <a:cs typeface="MetaPro-Normal"/>
              </a:rPr>
              <a:t>“O</a:t>
            </a:r>
            <a:r>
              <a:rPr lang="en-US" sz="1200" kern="1200" baseline="0" dirty="0">
                <a:solidFill>
                  <a:schemeClr val="tx1"/>
                </a:solidFill>
                <a:effectLst/>
                <a:latin typeface="MetaPro-Normal"/>
                <a:ea typeface="+mn-ea"/>
                <a:cs typeface="MetaPro-Normal"/>
              </a:rPr>
              <a:t>c</a:t>
            </a:r>
            <a:r>
              <a:rPr lang="x-none" sz="1200" kern="1200" baseline="0" dirty="0">
                <a:solidFill>
                  <a:schemeClr val="tx1"/>
                </a:solidFill>
                <a:effectLst/>
                <a:latin typeface="MetaPro-Normal"/>
                <a:ea typeface="+mn-ea"/>
                <a:cs typeface="MetaPro-Normal"/>
              </a:rPr>
              <a:t>eanic fish” (Te Ara) See: </a:t>
            </a:r>
            <a:r>
              <a:rPr lang="en-US" sz="1200" kern="1200" baseline="0" dirty="0">
                <a:solidFill>
                  <a:schemeClr val="tx1"/>
                </a:solidFill>
                <a:effectLst/>
                <a:latin typeface="MetaPro-Normal"/>
                <a:ea typeface="+mn-ea"/>
                <a:cs typeface="MetaPro-Normal"/>
              </a:rPr>
              <a:t>https://</a:t>
            </a:r>
            <a:r>
              <a:rPr lang="en-US" sz="1200" kern="1200" baseline="0" dirty="0" err="1">
                <a:solidFill>
                  <a:schemeClr val="tx1"/>
                </a:solidFill>
                <a:effectLst/>
                <a:latin typeface="MetaPro-Normal"/>
                <a:ea typeface="+mn-ea"/>
                <a:cs typeface="MetaPro-Normal"/>
              </a:rPr>
              <a:t>teara.govt.nz</a:t>
            </a:r>
            <a:r>
              <a:rPr lang="en-US" sz="1200" kern="1200" baseline="0" dirty="0">
                <a:solidFill>
                  <a:schemeClr val="tx1"/>
                </a:solidFill>
                <a:effectLst/>
                <a:latin typeface="MetaPro-Normal"/>
                <a:ea typeface="+mn-ea"/>
                <a:cs typeface="MetaPro-Normal"/>
              </a:rPr>
              <a:t>/en/oceanic-fish </a:t>
            </a:r>
            <a:endParaRPr lang="x-none"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etaPro-Normal"/>
                <a:ea typeface="+mn-ea"/>
                <a:cs typeface="MetaPro-Normal"/>
              </a:rPr>
              <a:t>“Open ocean” (Te Ara) See: https://</a:t>
            </a:r>
            <a:r>
              <a:rPr lang="en-US" sz="1200" kern="1200" baseline="0" dirty="0" err="1">
                <a:solidFill>
                  <a:schemeClr val="tx1"/>
                </a:solidFill>
                <a:effectLst/>
                <a:latin typeface="MetaPro-Normal"/>
                <a:ea typeface="+mn-ea"/>
                <a:cs typeface="MetaPro-Normal"/>
              </a:rPr>
              <a:t>teara.govt.nz</a:t>
            </a:r>
            <a:r>
              <a:rPr lang="en-US" sz="1200" kern="1200" baseline="0" dirty="0">
                <a:solidFill>
                  <a:schemeClr val="tx1"/>
                </a:solidFill>
                <a:effectLst/>
                <a:latin typeface="MetaPro-Normal"/>
                <a:ea typeface="+mn-ea"/>
                <a:cs typeface="MetaPro-Normal"/>
              </a:rPr>
              <a:t>/en/open-ocean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etaPro-Normal"/>
                <a:ea typeface="+mn-ea"/>
                <a:cs typeface="MetaPro-Normal"/>
              </a:rPr>
              <a:t>“Pelagic Ecology” (University of Hawaii) See: http://</a:t>
            </a:r>
            <a:r>
              <a:rPr lang="en-US" sz="1200" kern="1200" baseline="0" dirty="0" err="1">
                <a:solidFill>
                  <a:schemeClr val="tx1"/>
                </a:solidFill>
                <a:effectLst/>
                <a:latin typeface="MetaPro-Normal"/>
                <a:ea typeface="+mn-ea"/>
                <a:cs typeface="MetaPro-Normal"/>
              </a:rPr>
              <a:t>www.soest.hawaii.edu</a:t>
            </a:r>
            <a:r>
              <a:rPr lang="en-US" sz="1200" kern="1200" baseline="0" dirty="0">
                <a:solidFill>
                  <a:schemeClr val="tx1"/>
                </a:solidFill>
                <a:effectLst/>
                <a:latin typeface="MetaPro-Normal"/>
                <a:ea typeface="+mn-ea"/>
                <a:cs typeface="MetaPro-Normal"/>
              </a:rPr>
              <a:t>/oceanography/</a:t>
            </a:r>
            <a:r>
              <a:rPr lang="en-US" sz="1200" kern="1200" baseline="0" dirty="0" err="1">
                <a:solidFill>
                  <a:schemeClr val="tx1"/>
                </a:solidFill>
                <a:effectLst/>
                <a:latin typeface="MetaPro-Normal"/>
                <a:ea typeface="+mn-ea"/>
                <a:cs typeface="MetaPro-Normal"/>
              </a:rPr>
              <a:t>courses_html</a:t>
            </a:r>
            <a:r>
              <a:rPr lang="en-US" sz="1200" kern="1200" baseline="0" dirty="0">
                <a:solidFill>
                  <a:schemeClr val="tx1"/>
                </a:solidFill>
                <a:effectLst/>
                <a:latin typeface="MetaPro-Normal"/>
                <a:ea typeface="+mn-ea"/>
                <a:cs typeface="MetaPro-Normal"/>
              </a:rPr>
              <a:t>/OCN201/laboratory/</a:t>
            </a:r>
            <a:r>
              <a:rPr lang="en-US" sz="1200" kern="1200" baseline="0" dirty="0" err="1">
                <a:solidFill>
                  <a:schemeClr val="tx1"/>
                </a:solidFill>
                <a:effectLst/>
                <a:latin typeface="MetaPro-Normal"/>
                <a:ea typeface="+mn-ea"/>
                <a:cs typeface="MetaPro-Normal"/>
              </a:rPr>
              <a:t>Lab_Readings</a:t>
            </a:r>
            <a:r>
              <a:rPr lang="en-US" sz="1200" kern="1200" baseline="0" dirty="0">
                <a:solidFill>
                  <a:schemeClr val="tx1"/>
                </a:solidFill>
                <a:effectLst/>
                <a:latin typeface="MetaPro-Normal"/>
                <a:ea typeface="+mn-ea"/>
                <a:cs typeface="MetaPro-Normal"/>
              </a:rPr>
              <a:t>/</a:t>
            </a:r>
            <a:r>
              <a:rPr lang="en-US" sz="1200" kern="1200" baseline="0" dirty="0" err="1">
                <a:solidFill>
                  <a:schemeClr val="tx1"/>
                </a:solidFill>
                <a:effectLst/>
                <a:latin typeface="MetaPro-Normal"/>
                <a:ea typeface="+mn-ea"/>
                <a:cs typeface="MetaPro-Normal"/>
              </a:rPr>
              <a:t>Pelagic_Reading.pdf</a:t>
            </a:r>
            <a:r>
              <a:rPr lang="en-US" sz="1200" kern="1200" baseline="0" dirty="0">
                <a:solidFill>
                  <a:schemeClr val="tx1"/>
                </a:solidFill>
                <a:effectLst/>
                <a:latin typeface="MetaPro-Normal"/>
                <a:ea typeface="+mn-ea"/>
                <a:cs typeface="MetaPro-Normal"/>
              </a:rPr>
              <a:t> </a:t>
            </a:r>
            <a:endParaRPr lang="x-none"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etaPro-Normal"/>
                <a:ea typeface="+mn-ea"/>
                <a:cs typeface="MetaPro-Normal"/>
              </a:rPr>
              <a:t>The following excerpt may also be helpful “</a:t>
            </a:r>
            <a:r>
              <a:rPr lang="mr-IN" sz="1200" kern="1200" baseline="0" dirty="0">
                <a:solidFill>
                  <a:schemeClr val="tx1"/>
                </a:solidFill>
                <a:effectLst/>
                <a:latin typeface="MetaPro-Normal"/>
                <a:ea typeface="+mn-ea"/>
                <a:cs typeface="MetaPro-Normal"/>
              </a:rPr>
              <a:t>…</a:t>
            </a:r>
            <a:r>
              <a:rPr lang="en-US" sz="1200" kern="1200" baseline="0" dirty="0">
                <a:solidFill>
                  <a:schemeClr val="tx1"/>
                </a:solidFill>
                <a:effectLst/>
                <a:latin typeface="MetaPro-Normal"/>
                <a:ea typeface="+mn-ea"/>
                <a:cs typeface="MetaPro-Normal"/>
              </a:rPr>
              <a:t>pelagic habitat is ‘three-dimensional’—organisms must be able to move (and preferably see) in all directions. Second, there are no solid substrates to provide refuge. For these reasons, superior swimming ability is an important means of survival for many large fishes such as tuna, helping them to capture prey and avoid predators. Indeed, many pelagic fishes are migratory, covering vast distances of the open ocean in search of food. These types of fish are streamlined, with thick bodies and heavy musculature.  Various forms of camouflage are common in pelagic organisms. Fishes in the epipelagic realm are generally </a:t>
            </a:r>
            <a:r>
              <a:rPr lang="en-US" sz="1200" kern="1200" baseline="0" dirty="0" err="1">
                <a:solidFill>
                  <a:schemeClr val="tx1"/>
                </a:solidFill>
                <a:effectLst/>
                <a:latin typeface="MetaPro-Normal"/>
                <a:ea typeface="+mn-ea"/>
                <a:cs typeface="MetaPro-Normal"/>
              </a:rPr>
              <a:t>countershaded</a:t>
            </a:r>
            <a:r>
              <a:rPr lang="en-US" sz="1200" kern="1200" baseline="0" dirty="0">
                <a:solidFill>
                  <a:schemeClr val="tx1"/>
                </a:solidFill>
                <a:effectLst/>
                <a:latin typeface="MetaPro-Normal"/>
                <a:ea typeface="+mn-ea"/>
                <a:cs typeface="MetaPro-Normal"/>
              </a:rPr>
              <a:t>, so their bodies show a color gradient from dark on the dorsal surface to light on the ventral surface. This type of coloration makes them difficult to see, both from above and below. Others are silvery, helping them to reflect sunlight near the surface, and blend in with the surrounding waters.” (University of Hawaii, 2011)</a:t>
            </a:r>
            <a:endParaRPr lang="x-none"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cs typeface="MetaPro-Normal"/>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baseline="0" dirty="0">
              <a:solidFill>
                <a:schemeClr val="tx1"/>
              </a:solidFill>
              <a:effectLst/>
              <a:latin typeface="MetaPro-Normal"/>
              <a:ea typeface="+mn-ea"/>
              <a:cs typeface="MetaPro-Normal"/>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etaPro-Normal"/>
              <a:ea typeface="+mn-ea"/>
              <a:cs typeface="MetaPro-Normal"/>
            </a:endParaRPr>
          </a:p>
          <a:p>
            <a:pPr algn="l"/>
            <a:endParaRPr lang="en-US" sz="1200" dirty="0"/>
          </a:p>
          <a:p>
            <a:pPr algn="l"/>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26</a:t>
            </a:fld>
            <a:endParaRPr lang="en-US" dirty="0"/>
          </a:p>
        </p:txBody>
      </p:sp>
    </p:spTree>
    <p:extLst>
      <p:ext uri="{BB962C8B-B14F-4D97-AF65-F5344CB8AC3E}">
        <p14:creationId xmlns:p14="http://schemas.microsoft.com/office/powerpoint/2010/main" val="4289963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deep water species video is produced by Museum of New Zealand Te Papa </a:t>
            </a:r>
            <a:r>
              <a:rPr lang="en-US" sz="1200" kern="1200" baseline="0" dirty="0" err="1">
                <a:solidFill>
                  <a:schemeClr val="tx1"/>
                </a:solidFill>
                <a:effectLst/>
                <a:latin typeface="+mn-lt"/>
                <a:ea typeface="+mn-ea"/>
                <a:cs typeface="+mn-cs"/>
              </a:rPr>
              <a:t>Tongarewa</a:t>
            </a:r>
            <a:r>
              <a:rPr lang="en-US" sz="1200" kern="1200" baseline="0" dirty="0">
                <a:solidFill>
                  <a:schemeClr val="tx1"/>
                </a:solidFill>
                <a:effectLst/>
                <a:latin typeface="+mn-lt"/>
                <a:ea typeface="+mn-ea"/>
                <a:cs typeface="+mn-cs"/>
              </a:rPr>
              <a:t> and can be found at </a:t>
            </a:r>
            <a:r>
              <a:rPr lang="en-US" b="1" dirty="0">
                <a:solidFill>
                  <a:srgbClr val="175EAA"/>
                </a:solidFill>
              </a:rPr>
              <a:t>https://</a:t>
            </a:r>
            <a:r>
              <a:rPr lang="en-US" b="1" dirty="0" err="1">
                <a:solidFill>
                  <a:srgbClr val="175EAA"/>
                </a:solidFill>
              </a:rPr>
              <a:t>www.youtube.com</a:t>
            </a:r>
            <a:r>
              <a:rPr lang="en-US" b="1" dirty="0">
                <a:solidFill>
                  <a:srgbClr val="175EAA"/>
                </a:solidFill>
              </a:rPr>
              <a:t>/</a:t>
            </a:r>
            <a:r>
              <a:rPr lang="en-US" b="1" dirty="0" err="1">
                <a:solidFill>
                  <a:srgbClr val="175EAA"/>
                </a:solidFill>
              </a:rPr>
              <a:t>watch?v</a:t>
            </a:r>
            <a:r>
              <a:rPr lang="en-US" b="1" dirty="0">
                <a:solidFill>
                  <a:srgbClr val="175EAA"/>
                </a:solidFill>
              </a:rPr>
              <a:t>=x2X6H1llkb0</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HE PĀTAI / CONSIDER THIS</a:t>
            </a:r>
            <a:endParaRPr lang="en-US" sz="1200" kern="1200" baseline="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x-none" sz="1200" kern="1200" baseline="0" dirty="0">
                <a:solidFill>
                  <a:schemeClr val="tx1"/>
                </a:solidFill>
                <a:effectLst/>
                <a:latin typeface="MetaPro-Normal"/>
                <a:ea typeface="+mn-ea"/>
                <a:cs typeface="MetaPro-Normal"/>
              </a:rPr>
              <a:t>Anything they found interesting or new</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x-none" sz="1200" kern="1200" baseline="0" dirty="0">
                <a:solidFill>
                  <a:schemeClr val="tx1"/>
                </a:solidFill>
                <a:effectLst/>
                <a:latin typeface="MetaPro-Normal"/>
                <a:ea typeface="+mn-ea"/>
                <a:cs typeface="MetaPro-Normal"/>
              </a:rPr>
              <a:t>Answers should include: dark, high pressure, cold, no photosynthesis [below 200m]  </a:t>
            </a:r>
            <a:r>
              <a:rPr lang="mr-IN" sz="1200" kern="1200" baseline="0" dirty="0">
                <a:solidFill>
                  <a:schemeClr val="tx1"/>
                </a:solidFill>
                <a:effectLst/>
                <a:latin typeface="MetaPro-Normal"/>
                <a:ea typeface="+mn-ea"/>
                <a:cs typeface="MetaPro-Normal"/>
              </a:rPr>
              <a:t>…</a:t>
            </a:r>
            <a:r>
              <a:rPr lang="mi-NZ" sz="1200" kern="1200" baseline="0" dirty="0">
                <a:solidFill>
                  <a:schemeClr val="tx1"/>
                </a:solidFill>
                <a:effectLst/>
                <a:latin typeface="MetaPro-Normal"/>
                <a:ea typeface="+mn-ea"/>
                <a:cs typeface="MetaPro-Normal"/>
              </a:rPr>
              <a:t> the links below will give you more information</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mi-NZ" sz="1200" kern="1200" baseline="0" dirty="0">
                <a:solidFill>
                  <a:schemeClr val="tx1"/>
                </a:solidFill>
                <a:effectLst/>
                <a:latin typeface="MetaPro-Normal"/>
                <a:ea typeface="+mn-ea"/>
                <a:cs typeface="MetaPro-Normal"/>
              </a:rPr>
              <a:t>Large eyes, large mouths, luminous organs, long feelers or sensory tentacles..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mi-NZ" sz="1200" kern="1200" baseline="0" dirty="0">
              <a:solidFill>
                <a:schemeClr val="tx1"/>
              </a:solidFill>
              <a:effectLst/>
              <a:latin typeface="MetaPro-Normal"/>
              <a:ea typeface="+mn-ea"/>
              <a:cs typeface="MetaPro-Normal"/>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baseline="0" dirty="0">
              <a:solidFill>
                <a:schemeClr val="tx1"/>
              </a:solidFill>
              <a:effectLst/>
              <a:latin typeface="MetaPro-Normal"/>
              <a:ea typeface="+mn-ea"/>
              <a:cs typeface="MetaPro-Normal"/>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EXTENDING</a:t>
            </a: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Try </a:t>
            </a:r>
            <a:r>
              <a:rPr lang="x-none" sz="1200" kern="1200" baseline="0" dirty="0">
                <a:solidFill>
                  <a:schemeClr val="tx1"/>
                </a:solidFill>
                <a:effectLst/>
                <a:latin typeface="+mn-lt"/>
                <a:ea typeface="+mn-ea"/>
                <a:cs typeface="+mn-cs"/>
              </a:rPr>
              <a:t>exploring the following:</a:t>
            </a:r>
          </a:p>
          <a:p>
            <a:pPr marL="0" marR="0" indent="0" algn="l" defTabSz="457200" rtl="0" eaLnBrk="1" fontAlgn="auto" latinLnBrk="0" hangingPunct="1">
              <a:lnSpc>
                <a:spcPct val="100000"/>
              </a:lnSpc>
              <a:spcBef>
                <a:spcPts val="0"/>
              </a:spcBef>
              <a:spcAft>
                <a:spcPts val="0"/>
              </a:spcAft>
              <a:buClrTx/>
              <a:buSzTx/>
              <a:buFontTx/>
              <a:buNone/>
              <a:tabLst/>
              <a:defRPr/>
            </a:pPr>
            <a:r>
              <a:rPr lang="x-none" sz="1200" kern="1200" baseline="0" dirty="0">
                <a:solidFill>
                  <a:schemeClr val="tx1"/>
                </a:solidFill>
                <a:effectLst/>
                <a:latin typeface="+mn-lt"/>
                <a:ea typeface="+mn-ea"/>
                <a:cs typeface="+mn-cs"/>
              </a:rPr>
              <a:t>“What conditions exist for life in the deep ocean?” (NOAA) </a:t>
            </a:r>
            <a:r>
              <a:rPr lang="en-US" sz="1200" kern="1200" baseline="0" dirty="0">
                <a:solidFill>
                  <a:schemeClr val="tx1"/>
                </a:solidFill>
                <a:effectLst/>
                <a:latin typeface="+mn-lt"/>
                <a:ea typeface="+mn-ea"/>
                <a:cs typeface="+mn-cs"/>
              </a:rPr>
              <a:t>See: https://</a:t>
            </a:r>
            <a:r>
              <a:rPr lang="en-US" sz="1200" kern="1200" baseline="0" dirty="0" err="1">
                <a:solidFill>
                  <a:schemeClr val="tx1"/>
                </a:solidFill>
                <a:effectLst/>
                <a:latin typeface="+mn-lt"/>
                <a:ea typeface="+mn-ea"/>
                <a:cs typeface="+mn-cs"/>
              </a:rPr>
              <a:t>oceanexplorer.noaa.gov</a:t>
            </a:r>
            <a:r>
              <a:rPr lang="en-US" sz="1200" kern="1200" baseline="0" dirty="0">
                <a:solidFill>
                  <a:schemeClr val="tx1"/>
                </a:solidFill>
                <a:effectLst/>
                <a:latin typeface="+mn-lt"/>
                <a:ea typeface="+mn-ea"/>
                <a:cs typeface="+mn-cs"/>
              </a:rPr>
              <a:t>/facts/deep-</a:t>
            </a:r>
            <a:r>
              <a:rPr lang="en-US" sz="1200" kern="1200" baseline="0" dirty="0" err="1">
                <a:solidFill>
                  <a:schemeClr val="tx1"/>
                </a:solidFill>
                <a:effectLst/>
                <a:latin typeface="+mn-lt"/>
                <a:ea typeface="+mn-ea"/>
                <a:cs typeface="+mn-cs"/>
              </a:rPr>
              <a:t>habitat.html</a:t>
            </a:r>
            <a:r>
              <a:rPr lang="en-US" sz="1200" kern="1200" baseline="0" dirty="0">
                <a:solidFill>
                  <a:schemeClr val="tx1"/>
                </a:solidFill>
                <a:effectLst/>
                <a:latin typeface="+mn-lt"/>
                <a:ea typeface="+mn-ea"/>
                <a:cs typeface="+mn-cs"/>
              </a:rPr>
              <a:t> </a:t>
            </a:r>
            <a:r>
              <a:rPr lang="x-none" sz="1200" kern="1200" baseline="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x-none" sz="1200" kern="1200" baseline="0" dirty="0">
                <a:solidFill>
                  <a:schemeClr val="tx1"/>
                </a:solidFill>
                <a:effectLst/>
                <a:latin typeface="+mn-lt"/>
                <a:ea typeface="+mn-ea"/>
                <a:cs typeface="+mn-cs"/>
              </a:rPr>
              <a:t>“Deep sea creatures” (Te Ara) See: </a:t>
            </a:r>
            <a:r>
              <a:rPr lang="en-US" sz="1200" kern="1200" baseline="0" dirty="0">
                <a:solidFill>
                  <a:schemeClr val="tx1"/>
                </a:solidFill>
                <a:effectLst/>
                <a:latin typeface="+mn-lt"/>
                <a:ea typeface="+mn-ea"/>
                <a:cs typeface="+mn-cs"/>
              </a:rPr>
              <a:t>https://</a:t>
            </a:r>
            <a:r>
              <a:rPr lang="en-US" sz="1200" kern="1200" baseline="0" dirty="0" err="1">
                <a:solidFill>
                  <a:schemeClr val="tx1"/>
                </a:solidFill>
                <a:effectLst/>
                <a:latin typeface="+mn-lt"/>
                <a:ea typeface="+mn-ea"/>
                <a:cs typeface="+mn-cs"/>
              </a:rPr>
              <a:t>teara.govt.nz</a:t>
            </a:r>
            <a:r>
              <a:rPr lang="en-US" sz="1200" kern="1200" baseline="0" dirty="0">
                <a:solidFill>
                  <a:schemeClr val="tx1"/>
                </a:solidFill>
                <a:effectLst/>
                <a:latin typeface="+mn-lt"/>
                <a:ea typeface="+mn-ea"/>
                <a:cs typeface="+mn-cs"/>
              </a:rPr>
              <a:t>/en/deep-sea-creatures </a:t>
            </a:r>
            <a:endParaRPr lang="x-none"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sz="1200" kern="1200" baseline="0" dirty="0">
                <a:solidFill>
                  <a:schemeClr val="tx1"/>
                </a:solidFill>
                <a:effectLst/>
                <a:latin typeface="+mn-lt"/>
                <a:ea typeface="+mn-ea"/>
                <a:cs typeface="+mn-cs"/>
              </a:rPr>
              <a:t>“Deep sea fish” (Britannica) See: </a:t>
            </a:r>
            <a:r>
              <a:rPr lang="en-US" sz="1200" kern="1200" baseline="0" dirty="0">
                <a:solidFill>
                  <a:schemeClr val="tx1"/>
                </a:solidFill>
                <a:effectLst/>
                <a:latin typeface="+mn-lt"/>
                <a:ea typeface="+mn-ea"/>
                <a:cs typeface="+mn-cs"/>
              </a:rPr>
              <a:t>https://</a:t>
            </a:r>
            <a:r>
              <a:rPr lang="en-US" sz="1200" kern="1200" baseline="0" dirty="0" err="1">
                <a:solidFill>
                  <a:schemeClr val="tx1"/>
                </a:solidFill>
                <a:effectLst/>
                <a:latin typeface="+mn-lt"/>
                <a:ea typeface="+mn-ea"/>
                <a:cs typeface="+mn-cs"/>
              </a:rPr>
              <a:t>www.britannica.com</a:t>
            </a:r>
            <a:r>
              <a:rPr lang="en-US" sz="1200" kern="1200" baseline="0" dirty="0">
                <a:solidFill>
                  <a:schemeClr val="tx1"/>
                </a:solidFill>
                <a:effectLst/>
                <a:latin typeface="+mn-lt"/>
                <a:ea typeface="+mn-ea"/>
                <a:cs typeface="+mn-cs"/>
              </a:rPr>
              <a:t>/animal/deep-sea-fish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etaPro-Normal"/>
                <a:ea typeface="+mn-ea"/>
                <a:cs typeface="MetaPro-Normal"/>
              </a:rPr>
              <a:t>MAHI / ACTIVITY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etaPro-Normal"/>
                <a:ea typeface="+mn-ea"/>
                <a:cs typeface="MetaPro-Normal"/>
              </a:rPr>
              <a:t>Investigate</a:t>
            </a:r>
            <a:r>
              <a:rPr lang="en-AU" sz="1200" kern="1200" baseline="0" dirty="0">
                <a:solidFill>
                  <a:schemeClr val="tx1"/>
                </a:solidFill>
                <a:effectLst/>
                <a:latin typeface="MetaPro-Normal"/>
                <a:ea typeface="+mn-ea"/>
                <a:cs typeface="MetaPro-Normal"/>
              </a:rPr>
              <a:t> a</a:t>
            </a:r>
            <a:r>
              <a:rPr lang="en-AU" sz="1200" kern="1200" dirty="0">
                <a:solidFill>
                  <a:schemeClr val="tx1"/>
                </a:solidFill>
                <a:effectLst/>
                <a:latin typeface="MetaPro-Normal"/>
                <a:ea typeface="+mn-ea"/>
                <a:cs typeface="MetaPro-Normal"/>
              </a:rPr>
              <a:t>daptations of deep water fish such as the </a:t>
            </a:r>
            <a:r>
              <a:rPr lang="en-AU" sz="1200" u="sng" kern="1200" dirty="0">
                <a:solidFill>
                  <a:schemeClr val="tx1"/>
                </a:solidFill>
                <a:effectLst/>
                <a:latin typeface="MetaPro-Normal"/>
                <a:ea typeface="+mn-ea"/>
                <a:cs typeface="MetaPro-Normal"/>
                <a:hlinkClick r:id="rId3"/>
              </a:rPr>
              <a:t>Viperfish</a:t>
            </a:r>
            <a:r>
              <a:rPr lang="en-AU" sz="1200" kern="1200" dirty="0">
                <a:solidFill>
                  <a:schemeClr val="tx1"/>
                </a:solidFill>
                <a:effectLst/>
                <a:latin typeface="MetaPro-Normal"/>
                <a:ea typeface="+mn-ea"/>
                <a:cs typeface="MetaPro-Normal"/>
              </a:rPr>
              <a:t> or </a:t>
            </a:r>
            <a:r>
              <a:rPr lang="en-AU" sz="1200" u="sng" kern="1200" dirty="0">
                <a:solidFill>
                  <a:schemeClr val="tx1"/>
                </a:solidFill>
                <a:effectLst/>
                <a:latin typeface="MetaPro-Normal"/>
                <a:ea typeface="+mn-ea"/>
                <a:cs typeface="MetaPro-Normal"/>
                <a:hlinkClick r:id="rId4"/>
              </a:rPr>
              <a:t>Anglerfish</a:t>
            </a:r>
            <a:r>
              <a:rPr lang="en-AU" sz="1200" kern="1200" dirty="0">
                <a:solidFill>
                  <a:schemeClr val="tx1"/>
                </a:solidFill>
                <a:effectLst/>
                <a:latin typeface="MetaPro-Normal"/>
                <a:ea typeface="+mn-ea"/>
                <a:cs typeface="MetaPro-Normal"/>
              </a:rPr>
              <a:t>. Find ten cool facts and create a set of true false cards. Share with the class.  Review and discuss.  What did we learn? What do we want to know more about? How might we find out this information? Identify and discuss new words. </a:t>
            </a:r>
            <a:endParaRPr lang="en-IN" sz="12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x-none"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baseline="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pPr algn="l"/>
            <a:endParaRPr lang="en-US" sz="1200" dirty="0"/>
          </a:p>
          <a:p>
            <a:pPr algn="l"/>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27</a:t>
            </a:fld>
            <a:endParaRPr lang="en-US" dirty="0"/>
          </a:p>
        </p:txBody>
      </p:sp>
    </p:spTree>
    <p:extLst>
      <p:ext uri="{BB962C8B-B14F-4D97-AF65-F5344CB8AC3E}">
        <p14:creationId xmlns:p14="http://schemas.microsoft.com/office/powerpoint/2010/main" val="428996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175EAA"/>
              </a:solidFill>
              <a:latin typeface="MetaPro-Normal"/>
              <a:cs typeface="MetaPro-Normal"/>
            </a:endParaRPr>
          </a:p>
          <a:p>
            <a:pPr marL="171450" indent="-171450">
              <a:buFont typeface="Arial"/>
              <a:buChar char="•"/>
            </a:pPr>
            <a:r>
              <a:rPr lang="en-US" dirty="0"/>
              <a:t>Orange</a:t>
            </a:r>
            <a:r>
              <a:rPr lang="en-US" baseline="0" dirty="0"/>
              <a:t> roughy </a:t>
            </a:r>
            <a:r>
              <a:rPr lang="mr-IN" baseline="0" dirty="0"/>
              <a:t>–</a:t>
            </a:r>
            <a:r>
              <a:rPr lang="en-US" baseline="0" dirty="0"/>
              <a:t> has eyes either side of it’s head so swims above the bottom. Has big eyes </a:t>
            </a:r>
            <a:r>
              <a:rPr lang="mr-IN" baseline="0" dirty="0"/>
              <a:t>–</a:t>
            </a:r>
            <a:r>
              <a:rPr lang="en-US" baseline="0" dirty="0"/>
              <a:t> suggesting low light environment.  Lives in 400m </a:t>
            </a:r>
            <a:r>
              <a:rPr lang="mr-IN" baseline="0" dirty="0"/>
              <a:t>–</a:t>
            </a:r>
            <a:r>
              <a:rPr lang="en-US" baseline="0" dirty="0"/>
              <a:t> 1800m depth.</a:t>
            </a:r>
          </a:p>
          <a:p>
            <a:pPr marL="171450" indent="-171450">
              <a:buFont typeface="Arial"/>
              <a:buChar char="•"/>
            </a:pPr>
            <a:r>
              <a:rPr lang="en-US" baseline="0" dirty="0"/>
              <a:t>Tuna </a:t>
            </a:r>
            <a:r>
              <a:rPr lang="mr-IN" baseline="0" dirty="0"/>
              <a:t>–</a:t>
            </a:r>
            <a:r>
              <a:rPr lang="en-US" baseline="0" dirty="0"/>
              <a:t> forked tail indicates very fast swimmer.  Body shape indicates open ocean swimming above the bottom.</a:t>
            </a:r>
          </a:p>
          <a:p>
            <a:pPr marL="171450" indent="-171450">
              <a:buFont typeface="Arial"/>
              <a:buChar char="•"/>
            </a:pPr>
            <a:r>
              <a:rPr lang="en-US" baseline="0" dirty="0"/>
              <a:t>Butterfly fish </a:t>
            </a:r>
            <a:r>
              <a:rPr lang="mr-IN" baseline="0" dirty="0"/>
              <a:t>–</a:t>
            </a:r>
            <a:r>
              <a:rPr lang="en-US" baseline="0" dirty="0"/>
              <a:t> tall and slim so can move amongst corals and rocks, pointy mouth helps it dig out prey from crevices</a:t>
            </a:r>
          </a:p>
          <a:p>
            <a:pPr marL="171450" indent="-171450">
              <a:buFont typeface="Arial"/>
              <a:buChar char="•"/>
            </a:pPr>
            <a:r>
              <a:rPr lang="en-US" baseline="0" dirty="0"/>
              <a:t>Flounder or halibut </a:t>
            </a:r>
            <a:r>
              <a:rPr lang="mr-IN" baseline="0" dirty="0"/>
              <a:t>–</a:t>
            </a:r>
            <a:r>
              <a:rPr lang="en-US" baseline="0" dirty="0"/>
              <a:t> lives on the sandy seafloor (eyes on top of one side), mouth on underside so feeds on bottom.</a:t>
            </a:r>
          </a:p>
          <a:p>
            <a:pPr marL="171450" indent="-171450">
              <a:buFont typeface="Arial"/>
              <a:buChar char="•"/>
            </a:pPr>
            <a:endParaRPr lang="en-US" baseline="0" dirty="0"/>
          </a:p>
          <a:p>
            <a:r>
              <a:rPr lang="en-US" dirty="0"/>
              <a:t>Scientific Keys can</a:t>
            </a:r>
            <a:r>
              <a:rPr lang="en-US" baseline="0" dirty="0"/>
              <a:t> be found as a supplementary file called Scientific Keys Fish Adaptations</a:t>
            </a:r>
            <a:endParaRPr lang="en-US" dirty="0"/>
          </a:p>
          <a:p>
            <a:pPr marL="171450" indent="-171450">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28</a:t>
            </a:fld>
            <a:endParaRPr lang="en-US" dirty="0"/>
          </a:p>
        </p:txBody>
      </p:sp>
    </p:spTree>
    <p:extLst>
      <p:ext uri="{BB962C8B-B14F-4D97-AF65-F5344CB8AC3E}">
        <p14:creationId xmlns:p14="http://schemas.microsoft.com/office/powerpoint/2010/main" val="229132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a:prstGeom prst="rect">
            <a:avLst/>
          </a:prstGeo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dirty="0"/>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3" name="Text Placeholder 2"/>
          <p:cNvSpPr>
            <a:spLocks noGrp="1"/>
          </p:cNvSpPr>
          <p:nvPr>
            <p:ph type="body" idx="1"/>
          </p:nvPr>
        </p:nvSpPr>
        <p:spPr>
          <a:xfrm>
            <a:off x="457200" y="1200151"/>
            <a:ext cx="8204886" cy="326214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7" name="Picture 6">
            <a:extLst>
              <a:ext uri="{FF2B5EF4-FFF2-40B4-BE49-F238E27FC236}">
                <a16:creationId xmlns:a16="http://schemas.microsoft.com/office/drawing/2014/main" id="{324DAB93-0C30-1867-1FDD-52796028B98C}"/>
              </a:ext>
            </a:extLst>
          </p:cNvPr>
          <p:cNvPicPr>
            <a:picLocks noChangeAspect="1"/>
          </p:cNvPicPr>
          <p:nvPr userDrawn="1"/>
        </p:nvPicPr>
        <p:blipFill>
          <a:blip r:embed="rId7"/>
          <a:stretch>
            <a:fillRect/>
          </a:stretch>
        </p:blipFill>
        <p:spPr>
          <a:xfrm>
            <a:off x="0" y="4316048"/>
            <a:ext cx="8554065" cy="827452"/>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file://localhost/Users/rika/Dropbox/MSC%20Job/2020/MSC%20templates%20and%20graphics/TEMPLATE%20FILES/MSC%20GRAPHIC%20ASSETS/SCREEN%20RES/Illustration_BlueAssets/PNG/Blue_YellowSquare.png"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nZRQMuxzIdk" TargetMode="External"/><Relationship Id="rId13"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hyperlink" Target="https://www.youtube.com/watch?v=ISQY54cLfhg" TargetMode="External"/><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youtube.com/watch?v=-ntITHjweTk" TargetMode="External"/><Relationship Id="rId11" Type="http://schemas.openxmlformats.org/officeDocument/2006/relationships/image" Target="../media/image9.png"/><Relationship Id="rId5" Type="http://schemas.openxmlformats.org/officeDocument/2006/relationships/hyperlink" Target="https://www.youtube.com/watch?v=EIMRSt40OMk" TargetMode="External"/><Relationship Id="rId1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hyperlink" Target="https://www.youtube.com/watch?v=XzZhSl_00pI&amp;t=36s" TargetMode="External"/><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file://localhost/Users/rika/Dropbox/MSC%20Job/2020/MSC%20templates%20and%20graphics/TEMPLATE%20FILES/MSC%20GRAPHIC%20ASSETS/SCREEN%20RES/Illustration_BlueAssets/PNG/Blue_YellowSquare.pn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3.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3.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www.youtube.com/watch?v=B6M_XgiONoo"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youtube.com/watch?v=x2X6H1llkb0" TargetMode="External"/><Relationship Id="rId5" Type="http://schemas.openxmlformats.org/officeDocument/2006/relationships/image" Target="../media/image24.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file://localhost/Users/rika/Dropbox/MSC%20Job/2020/MSC%20templates%20and%20graphics/TEMPLATE%20FILES/MSC%20GRAPHIC%20ASSETS/SCREEN%20RES/Illustration_BlueAssets/PNG/Blue_YellowSquare.png" TargetMode="External"/><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060957"/>
            <a:ext cx="4511430" cy="3828315"/>
          </a:xfrm>
        </p:spPr>
        <p:txBody>
          <a:bodyPr>
            <a:normAutofit/>
          </a:bodyPr>
          <a:lstStyle/>
          <a:p>
            <a:pPr marL="177800" indent="0">
              <a:spcBef>
                <a:spcPts val="300"/>
              </a:spcBef>
              <a:spcAft>
                <a:spcPts val="300"/>
              </a:spcAft>
              <a:buNone/>
            </a:pPr>
            <a:r>
              <a:rPr lang="en-US" sz="2000" b="1" dirty="0">
                <a:solidFill>
                  <a:srgbClr val="00B194"/>
                </a:solidFill>
                <a:latin typeface="Arial Narrow"/>
                <a:cs typeface="Arial Narrow"/>
              </a:rPr>
              <a:t>KŌRERORERO / DISCUSSION</a:t>
            </a:r>
          </a:p>
          <a:p>
            <a:pPr indent="-165100">
              <a:spcBef>
                <a:spcPts val="300"/>
              </a:spcBef>
              <a:spcAft>
                <a:spcPts val="300"/>
              </a:spcAft>
            </a:pPr>
            <a:r>
              <a:rPr lang="en-AU" sz="1800" noProof="0" dirty="0">
                <a:latin typeface="Arial"/>
                <a:cs typeface="Arial"/>
              </a:rPr>
              <a:t>ADAPTATION is an evolutionary process [something that happens over time] where a creature becomes well suited to living in a certain place [habitat] </a:t>
            </a:r>
          </a:p>
          <a:p>
            <a:pPr indent="-165100">
              <a:spcBef>
                <a:spcPts val="300"/>
              </a:spcBef>
              <a:spcAft>
                <a:spcPts val="300"/>
              </a:spcAft>
            </a:pPr>
            <a:r>
              <a:rPr lang="en-AU" sz="1800" noProof="0" dirty="0">
                <a:latin typeface="Arial"/>
                <a:cs typeface="Arial"/>
              </a:rPr>
              <a:t>Fishes have adapted their bodies to suit where they live [habitat]</a:t>
            </a:r>
          </a:p>
          <a:p>
            <a:pPr indent="-165100">
              <a:spcBef>
                <a:spcPts val="300"/>
              </a:spcBef>
              <a:spcAft>
                <a:spcPts val="300"/>
              </a:spcAft>
            </a:pPr>
            <a:r>
              <a:rPr lang="en-AU" sz="1800" noProof="0" dirty="0">
                <a:latin typeface="Arial"/>
                <a:cs typeface="Arial"/>
              </a:rPr>
              <a:t>These adaptations give clues to where fish live</a:t>
            </a:r>
          </a:p>
        </p:txBody>
      </p:sp>
      <p:sp>
        <p:nvSpPr>
          <p:cNvPr id="6" name="Title 1"/>
          <p:cNvSpPr txBox="1">
            <a:spLocks/>
          </p:cNvSpPr>
          <p:nvPr/>
        </p:nvSpPr>
        <p:spPr>
          <a:xfrm>
            <a:off x="263796" y="88192"/>
            <a:ext cx="8880204" cy="851608"/>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300" dirty="0">
                <a:latin typeface="Arial Narrow"/>
                <a:cs typeface="Arial Narrow"/>
              </a:rPr>
              <a:t>BODY SHAPES OF FISHES</a:t>
            </a:r>
            <a:br>
              <a:rPr lang="en-US" sz="6800" dirty="0">
                <a:latin typeface="Arial Narrow"/>
                <a:cs typeface="Arial Narrow"/>
              </a:rPr>
            </a:br>
            <a:r>
              <a:rPr lang="en-US" sz="3300" dirty="0">
                <a:latin typeface="Arial Narrow"/>
                <a:cs typeface="Arial Narrow"/>
              </a:rPr>
              <a:t>Focusing Question: What patterns can we see in body shapes of fish from similar habitats?</a:t>
            </a:r>
          </a:p>
        </p:txBody>
      </p:sp>
      <p:pic>
        <p:nvPicPr>
          <p:cNvPr id="7" name="Picture 6" descr="White_Butterfly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8" name="Picture 7" descr="White_Butterfly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9" name="Picture 8" descr="White_Butterfly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pic>
        <p:nvPicPr>
          <p:cNvPr id="11" name="Picture 10" descr="Yellowfin Tuna (Thunnus albacares)-lp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68092" y="2166186"/>
            <a:ext cx="3891129" cy="1758791"/>
          </a:xfrm>
          <a:prstGeom prst="rect">
            <a:avLst/>
          </a:prstGeom>
        </p:spPr>
      </p:pic>
      <p:sp>
        <p:nvSpPr>
          <p:cNvPr id="13" name="TextBox 12"/>
          <p:cNvSpPr txBox="1"/>
          <p:nvPr/>
        </p:nvSpPr>
        <p:spPr>
          <a:xfrm>
            <a:off x="7003856" y="1037782"/>
            <a:ext cx="2038544" cy="1138773"/>
          </a:xfrm>
          <a:prstGeom prst="rect">
            <a:avLst/>
          </a:prstGeom>
          <a:noFill/>
          <a:ln>
            <a:solidFill>
              <a:srgbClr val="175EAA"/>
            </a:solidFill>
          </a:ln>
        </p:spPr>
        <p:txBody>
          <a:bodyPr wrap="square" rtlCol="0">
            <a:spAutoFit/>
          </a:bodyPr>
          <a:lstStyle/>
          <a:p>
            <a:pPr algn="ctr"/>
            <a:r>
              <a:rPr lang="en-US" sz="1700" b="1" dirty="0">
                <a:latin typeface="Arial"/>
                <a:cs typeface="Arial"/>
              </a:rPr>
              <a:t>Adaptation 2: </a:t>
            </a:r>
            <a:r>
              <a:rPr lang="en-US" sz="1700" dirty="0">
                <a:latin typeface="Arial"/>
                <a:cs typeface="Arial"/>
              </a:rPr>
              <a:t>Torpedo shaped body &amp; forked tail for fast swimming</a:t>
            </a:r>
          </a:p>
        </p:txBody>
      </p:sp>
      <p:pic>
        <p:nvPicPr>
          <p:cNvPr id="17" name="Picture 16"/>
          <p:cNvPicPr>
            <a:picLocks noChangeAspect="1"/>
          </p:cNvPicPr>
          <p:nvPr/>
        </p:nvPicPr>
        <p:blipFill>
          <a:blip r:embed="rId5"/>
          <a:stretch>
            <a:fillRect/>
          </a:stretch>
        </p:blipFill>
        <p:spPr>
          <a:xfrm rot="17204968" flipH="1">
            <a:off x="7322262" y="2101783"/>
            <a:ext cx="776439" cy="972033"/>
          </a:xfrm>
          <a:prstGeom prst="rect">
            <a:avLst/>
          </a:prstGeom>
        </p:spPr>
      </p:pic>
      <p:sp>
        <p:nvSpPr>
          <p:cNvPr id="18" name="TextBox 17"/>
          <p:cNvSpPr txBox="1"/>
          <p:nvPr/>
        </p:nvSpPr>
        <p:spPr>
          <a:xfrm flipH="1">
            <a:off x="4511429" y="3894373"/>
            <a:ext cx="4467470" cy="615553"/>
          </a:xfrm>
          <a:prstGeom prst="rect">
            <a:avLst/>
          </a:prstGeom>
          <a:noFill/>
          <a:ln>
            <a:solidFill>
              <a:srgbClr val="175EAA"/>
            </a:solidFill>
          </a:ln>
        </p:spPr>
        <p:txBody>
          <a:bodyPr wrap="square" rtlCol="0">
            <a:spAutoFit/>
          </a:bodyPr>
          <a:lstStyle/>
          <a:p>
            <a:pPr algn="ctr"/>
            <a:r>
              <a:rPr lang="en-US" sz="1700" b="1" dirty="0">
                <a:latin typeface="Arial"/>
                <a:cs typeface="Arial"/>
              </a:rPr>
              <a:t>Adaptation 3: </a:t>
            </a:r>
            <a:r>
              <a:rPr lang="en-US" sz="1700" dirty="0">
                <a:latin typeface="Arial"/>
                <a:cs typeface="Arial"/>
              </a:rPr>
              <a:t>Colours (dark on top and light underneath) help camouflage in open water</a:t>
            </a:r>
          </a:p>
        </p:txBody>
      </p:sp>
      <p:pic>
        <p:nvPicPr>
          <p:cNvPr id="19" name="Picture 18"/>
          <p:cNvPicPr>
            <a:picLocks noChangeAspect="1"/>
          </p:cNvPicPr>
          <p:nvPr/>
        </p:nvPicPr>
        <p:blipFill>
          <a:blip r:embed="rId5"/>
          <a:stretch>
            <a:fillRect/>
          </a:stretch>
        </p:blipFill>
        <p:spPr>
          <a:xfrm rot="13750684" flipH="1" flipV="1">
            <a:off x="4054610" y="2248747"/>
            <a:ext cx="1025213" cy="753740"/>
          </a:xfrm>
          <a:prstGeom prst="rect">
            <a:avLst/>
          </a:prstGeom>
        </p:spPr>
      </p:pic>
      <p:sp>
        <p:nvSpPr>
          <p:cNvPr id="20" name="TextBox 19"/>
          <p:cNvSpPr txBox="1"/>
          <p:nvPr/>
        </p:nvSpPr>
        <p:spPr>
          <a:xfrm>
            <a:off x="4393840" y="1017551"/>
            <a:ext cx="2519178" cy="1138773"/>
          </a:xfrm>
          <a:prstGeom prst="rect">
            <a:avLst/>
          </a:prstGeom>
          <a:noFill/>
          <a:ln>
            <a:solidFill>
              <a:srgbClr val="175EAA"/>
            </a:solidFill>
          </a:ln>
        </p:spPr>
        <p:txBody>
          <a:bodyPr wrap="square" rtlCol="0">
            <a:spAutoFit/>
          </a:bodyPr>
          <a:lstStyle/>
          <a:p>
            <a:pPr algn="ctr"/>
            <a:r>
              <a:rPr lang="en-US" sz="1700" b="1" dirty="0">
                <a:latin typeface="Arial"/>
                <a:cs typeface="Arial"/>
              </a:rPr>
              <a:t>Adaptation 1: </a:t>
            </a:r>
            <a:r>
              <a:rPr lang="en-US" sz="1700" dirty="0">
                <a:latin typeface="Arial"/>
                <a:cs typeface="Arial"/>
              </a:rPr>
              <a:t>Eyes on either side of head are good for swimming above the seafloor</a:t>
            </a:r>
          </a:p>
        </p:txBody>
      </p:sp>
      <p:pic>
        <p:nvPicPr>
          <p:cNvPr id="21" name="Picture 20"/>
          <p:cNvPicPr>
            <a:picLocks noChangeAspect="1"/>
          </p:cNvPicPr>
          <p:nvPr/>
        </p:nvPicPr>
        <p:blipFill>
          <a:blip r:embed="rId5"/>
          <a:stretch>
            <a:fillRect/>
          </a:stretch>
        </p:blipFill>
        <p:spPr>
          <a:xfrm rot="5962150" flipH="1">
            <a:off x="4458310" y="3229419"/>
            <a:ext cx="587400" cy="764584"/>
          </a:xfrm>
          <a:prstGeom prst="rect">
            <a:avLst/>
          </a:prstGeom>
        </p:spPr>
      </p:pic>
      <p:sp>
        <p:nvSpPr>
          <p:cNvPr id="4" name="Rectangular Callout 3"/>
          <p:cNvSpPr/>
          <p:nvPr/>
        </p:nvSpPr>
        <p:spPr>
          <a:xfrm>
            <a:off x="195421" y="3067343"/>
            <a:ext cx="4130044" cy="1386652"/>
          </a:xfrm>
          <a:prstGeom prst="wedgeRectCallout">
            <a:avLst>
              <a:gd name="adj1" fmla="val 59065"/>
              <a:gd name="adj2" fmla="val -4089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a:solidFill>
                  <a:srgbClr val="175EAA"/>
                </a:solidFill>
              </a:rPr>
              <a:t>Look at my shape.  What can you guess about the habitat where I live? Why?  </a:t>
            </a:r>
          </a:p>
          <a:p>
            <a:pPr algn="ctr"/>
            <a:r>
              <a:rPr lang="en-US" sz="1900" dirty="0">
                <a:solidFill>
                  <a:srgbClr val="175EAA"/>
                </a:solidFill>
              </a:rPr>
              <a:t>[Another clue is on the next slide]</a:t>
            </a:r>
          </a:p>
        </p:txBody>
      </p:sp>
    </p:spTree>
    <p:extLst>
      <p:ext uri="{BB962C8B-B14F-4D97-AF65-F5344CB8AC3E}">
        <p14:creationId xmlns:p14="http://schemas.microsoft.com/office/powerpoint/2010/main" val="28587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par>
                                <p:cTn id="36" presetID="9"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par>
                                <p:cTn id="44" presetID="9"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dissolv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0"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cromesistius Australis Southern blue whiting fish illustration-lp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42973" y="3617367"/>
            <a:ext cx="2078484" cy="770078"/>
          </a:xfrm>
          <a:prstGeom prst="rect">
            <a:avLst/>
          </a:prstGeom>
        </p:spPr>
      </p:pic>
      <p:pic>
        <p:nvPicPr>
          <p:cNvPr id="34" name="Picture 33" descr="Ling - New Zealand-lpr.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28630" y="3663273"/>
            <a:ext cx="2272993" cy="925531"/>
          </a:xfrm>
          <a:prstGeom prst="rect">
            <a:avLst/>
          </a:prstGeom>
        </p:spPr>
      </p:pic>
      <p:pic>
        <p:nvPicPr>
          <p:cNvPr id="4" name="Picture 3" descr="Macruronus Novaezelandiae Blue grenadier fish illustration-lpr.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56299" y="2595572"/>
            <a:ext cx="2913375" cy="828854"/>
          </a:xfrm>
          <a:prstGeom prst="rect">
            <a:avLst/>
          </a:prstGeom>
        </p:spPr>
      </p:pic>
      <p:pic>
        <p:nvPicPr>
          <p:cNvPr id="2" name="Picture 1" descr="Orange Roughy-lpr.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74897" y="2481627"/>
            <a:ext cx="2352404" cy="1073329"/>
          </a:xfrm>
          <a:prstGeom prst="rect">
            <a:avLst/>
          </a:prstGeom>
        </p:spPr>
      </p:pic>
      <p:pic>
        <p:nvPicPr>
          <p:cNvPr id="3" name="Picture 2" descr="Thunnus Alalunga Albacore fish illustration-lpr.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00400" y="2466686"/>
            <a:ext cx="2547106" cy="1110538"/>
          </a:xfrm>
          <a:prstGeom prst="rect">
            <a:avLst/>
          </a:prstGeom>
        </p:spPr>
      </p:pic>
      <p:pic>
        <p:nvPicPr>
          <p:cNvPr id="29" name="Picture 28" descr="Blue_Fish5 copy 2.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8563" y="953314"/>
            <a:ext cx="9890863" cy="3864624"/>
          </a:xfrm>
          <a:prstGeom prst="rect">
            <a:avLst/>
          </a:prstGeom>
        </p:spPr>
      </p:pic>
      <p:sp>
        <p:nvSpPr>
          <p:cNvPr id="18" name="TextBox 17"/>
          <p:cNvSpPr txBox="1"/>
          <p:nvPr/>
        </p:nvSpPr>
        <p:spPr>
          <a:xfrm>
            <a:off x="708296" y="3424426"/>
            <a:ext cx="2822854" cy="369332"/>
          </a:xfrm>
          <a:prstGeom prst="rect">
            <a:avLst/>
          </a:prstGeom>
          <a:noFill/>
        </p:spPr>
        <p:txBody>
          <a:bodyPr wrap="square" rtlCol="0">
            <a:spAutoFit/>
          </a:bodyPr>
          <a:lstStyle/>
          <a:p>
            <a:r>
              <a:rPr lang="en-US" dirty="0">
                <a:solidFill>
                  <a:srgbClr val="175EAA"/>
                </a:solidFill>
              </a:rPr>
              <a:t>1. Orange Roughy</a:t>
            </a:r>
          </a:p>
        </p:txBody>
      </p:sp>
      <p:sp>
        <p:nvSpPr>
          <p:cNvPr id="10" name="Rectangle 9"/>
          <p:cNvSpPr/>
          <p:nvPr/>
        </p:nvSpPr>
        <p:spPr>
          <a:xfrm>
            <a:off x="88900" y="1002538"/>
            <a:ext cx="8953500" cy="1508105"/>
          </a:xfrm>
          <a:prstGeom prst="rect">
            <a:avLst/>
          </a:prstGeom>
        </p:spPr>
        <p:txBody>
          <a:bodyPr wrap="square">
            <a:spAutoFit/>
          </a:bodyPr>
          <a:lstStyle/>
          <a:p>
            <a:pPr algn="ctr"/>
            <a:r>
              <a:rPr lang="en-US" sz="2000" b="1" dirty="0">
                <a:solidFill>
                  <a:srgbClr val="175EAA"/>
                </a:solidFill>
                <a:latin typeface="Arial Narrow"/>
                <a:cs typeface="Arial Narrow"/>
              </a:rPr>
              <a:t>MAHI / ACTIVITY</a:t>
            </a:r>
          </a:p>
          <a:p>
            <a:pPr algn="ctr"/>
            <a:r>
              <a:rPr lang="en-US" dirty="0"/>
              <a:t>Select one of the fish pictures below. </a:t>
            </a:r>
            <a:r>
              <a:rPr lang="en-US" b="1" dirty="0"/>
              <a:t>All are fished in Aotearoa New Zealand waters and are MSC certified. </a:t>
            </a:r>
            <a:r>
              <a:rPr lang="en-US" dirty="0"/>
              <a:t>Observe your fish. What adaptations [eyes, mouth, body shape, fins etc] do you see? Think about how the fish moves, eats, protects itself. Draw your own picture of the fish and label the picture to show your observations. </a:t>
            </a:r>
            <a:endParaRPr lang="en-US" b="1" dirty="0"/>
          </a:p>
        </p:txBody>
      </p:sp>
      <p:pic>
        <p:nvPicPr>
          <p:cNvPr id="25" name="Picture 24" descr="White_Butterflyfish.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6" name="Picture 25" descr="White_Butterflyfish.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7" name="Picture 26" descr="White_Butterflyfish.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30" name="TextBox 29"/>
          <p:cNvSpPr txBox="1"/>
          <p:nvPr/>
        </p:nvSpPr>
        <p:spPr>
          <a:xfrm>
            <a:off x="3803957" y="3424426"/>
            <a:ext cx="2822854" cy="369332"/>
          </a:xfrm>
          <a:prstGeom prst="rect">
            <a:avLst/>
          </a:prstGeom>
          <a:noFill/>
        </p:spPr>
        <p:txBody>
          <a:bodyPr wrap="square" rtlCol="0">
            <a:spAutoFit/>
          </a:bodyPr>
          <a:lstStyle/>
          <a:p>
            <a:r>
              <a:rPr lang="en-US" dirty="0">
                <a:solidFill>
                  <a:srgbClr val="175EAA"/>
                </a:solidFill>
              </a:rPr>
              <a:t>2. Albacore Tuna </a:t>
            </a:r>
          </a:p>
        </p:txBody>
      </p:sp>
      <p:sp>
        <p:nvSpPr>
          <p:cNvPr id="31" name="TextBox 30"/>
          <p:cNvSpPr txBox="1"/>
          <p:nvPr/>
        </p:nvSpPr>
        <p:spPr>
          <a:xfrm>
            <a:off x="174897" y="4173997"/>
            <a:ext cx="2822854" cy="369332"/>
          </a:xfrm>
          <a:prstGeom prst="rect">
            <a:avLst/>
          </a:prstGeom>
          <a:noFill/>
        </p:spPr>
        <p:txBody>
          <a:bodyPr wrap="square" rtlCol="0">
            <a:spAutoFit/>
          </a:bodyPr>
          <a:lstStyle/>
          <a:p>
            <a:r>
              <a:rPr lang="en-US" dirty="0">
                <a:solidFill>
                  <a:srgbClr val="175EAA"/>
                </a:solidFill>
              </a:rPr>
              <a:t>4. Southern Blue Whiting</a:t>
            </a:r>
          </a:p>
        </p:txBody>
      </p:sp>
      <p:sp>
        <p:nvSpPr>
          <p:cNvPr id="32" name="TextBox 31"/>
          <p:cNvSpPr txBox="1"/>
          <p:nvPr/>
        </p:nvSpPr>
        <p:spPr>
          <a:xfrm>
            <a:off x="6689446" y="3303146"/>
            <a:ext cx="2822854" cy="369332"/>
          </a:xfrm>
          <a:prstGeom prst="rect">
            <a:avLst/>
          </a:prstGeom>
          <a:noFill/>
        </p:spPr>
        <p:txBody>
          <a:bodyPr wrap="square" rtlCol="0">
            <a:spAutoFit/>
          </a:bodyPr>
          <a:lstStyle/>
          <a:p>
            <a:r>
              <a:rPr lang="en-US" dirty="0">
                <a:solidFill>
                  <a:srgbClr val="175EAA"/>
                </a:solidFill>
              </a:rPr>
              <a:t>3. Hoki</a:t>
            </a:r>
          </a:p>
        </p:txBody>
      </p:sp>
      <p:sp>
        <p:nvSpPr>
          <p:cNvPr id="33" name="TextBox 32"/>
          <p:cNvSpPr txBox="1"/>
          <p:nvPr/>
        </p:nvSpPr>
        <p:spPr>
          <a:xfrm>
            <a:off x="5650279" y="4097487"/>
            <a:ext cx="2822854" cy="369332"/>
          </a:xfrm>
          <a:prstGeom prst="rect">
            <a:avLst/>
          </a:prstGeom>
          <a:noFill/>
        </p:spPr>
        <p:txBody>
          <a:bodyPr wrap="square" rtlCol="0">
            <a:spAutoFit/>
          </a:bodyPr>
          <a:lstStyle/>
          <a:p>
            <a:r>
              <a:rPr lang="en-US" dirty="0">
                <a:solidFill>
                  <a:srgbClr val="175EAA"/>
                </a:solidFill>
              </a:rPr>
              <a:t>5. Ling</a:t>
            </a:r>
          </a:p>
        </p:txBody>
      </p:sp>
      <p:pic>
        <p:nvPicPr>
          <p:cNvPr id="6" name="Picture 5" descr="RS12728_MSC_ecolabel_Certified-Sustainable_blu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918268">
            <a:off x="7416496" y="3764820"/>
            <a:ext cx="1658625" cy="849280"/>
          </a:xfrm>
          <a:prstGeom prst="rect">
            <a:avLst/>
          </a:prstGeom>
        </p:spPr>
      </p:pic>
      <p:sp>
        <p:nvSpPr>
          <p:cNvPr id="21" name="Title 1"/>
          <p:cNvSpPr txBox="1">
            <a:spLocks/>
          </p:cNvSpPr>
          <p:nvPr/>
        </p:nvSpPr>
        <p:spPr>
          <a:xfrm>
            <a:off x="156689" y="11682"/>
            <a:ext cx="7178404" cy="85160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BODY SHAPES OF FISHES</a:t>
            </a:r>
          </a:p>
        </p:txBody>
      </p:sp>
    </p:spTree>
    <p:extLst>
      <p:ext uri="{BB962C8B-B14F-4D97-AF65-F5344CB8AC3E}">
        <p14:creationId xmlns:p14="http://schemas.microsoft.com/office/powerpoint/2010/main" val="70927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30515" y="1058753"/>
            <a:ext cx="7739473" cy="3828315"/>
          </a:xfrm>
        </p:spPr>
        <p:txBody>
          <a:bodyPr>
            <a:normAutofit/>
          </a:bodyPr>
          <a:lstStyle/>
          <a:p>
            <a:pPr marL="0" indent="0" algn="ctr">
              <a:buNone/>
            </a:pPr>
            <a:r>
              <a:rPr lang="en-AU" sz="4900" noProof="0" dirty="0">
                <a:solidFill>
                  <a:srgbClr val="175EAA"/>
                </a:solidFill>
                <a:latin typeface="Arial Narrow"/>
                <a:cs typeface="Arial Narrow"/>
              </a:rPr>
              <a:t>He kura kainga te moana, he kura huna te moana</a:t>
            </a:r>
          </a:p>
          <a:p>
            <a:pPr marL="0" indent="0" algn="ctr">
              <a:lnSpc>
                <a:spcPct val="100000"/>
              </a:lnSpc>
              <a:spcBef>
                <a:spcPts val="0"/>
              </a:spcBef>
              <a:spcAft>
                <a:spcPts val="0"/>
              </a:spcAft>
              <a:buNone/>
              <a:defRPr/>
            </a:pPr>
            <a:endParaRPr lang="en-AU" sz="1000" noProof="0" dirty="0"/>
          </a:p>
          <a:p>
            <a:pPr marL="0" indent="0" algn="ctr">
              <a:buNone/>
            </a:pPr>
            <a:r>
              <a:rPr lang="en-AU" sz="2600" i="1" noProof="0" dirty="0">
                <a:latin typeface="Arial Narrow"/>
                <a:cs typeface="Arial Narrow"/>
              </a:rPr>
              <a:t>The oceans environment, </a:t>
            </a:r>
          </a:p>
          <a:p>
            <a:pPr marL="0" indent="0" algn="ctr">
              <a:buNone/>
            </a:pPr>
            <a:r>
              <a:rPr lang="en-AU" sz="2600" i="1" noProof="0" dirty="0">
                <a:latin typeface="Arial Narrow"/>
                <a:cs typeface="Arial Narrow"/>
              </a:rPr>
              <a:t>is a source of untapped knowledge</a:t>
            </a:r>
          </a:p>
        </p:txBody>
      </p:sp>
      <p:pic>
        <p:nvPicPr>
          <p:cNvPr id="6" name="Picture 5"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255899">
            <a:off x="169367" y="-320789"/>
            <a:ext cx="1741159" cy="1251231"/>
          </a:xfrm>
          <a:prstGeom prst="rect">
            <a:avLst/>
          </a:prstGeom>
        </p:spPr>
      </p:pic>
      <p:pic>
        <p:nvPicPr>
          <p:cNvPr id="7" name="Picture 6"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39530">
            <a:off x="1589435" y="-88249"/>
            <a:ext cx="1741159" cy="1251231"/>
          </a:xfrm>
          <a:prstGeom prst="rect">
            <a:avLst/>
          </a:prstGeom>
        </p:spPr>
      </p:pic>
      <p:pic>
        <p:nvPicPr>
          <p:cNvPr id="9" name="Picture 8"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995685">
            <a:off x="2856433" y="-415059"/>
            <a:ext cx="1741159" cy="1251231"/>
          </a:xfrm>
          <a:prstGeom prst="rect">
            <a:avLst/>
          </a:prstGeom>
        </p:spPr>
      </p:pic>
    </p:spTree>
    <p:extLst>
      <p:ext uri="{BB962C8B-B14F-4D97-AF65-F5344CB8AC3E}">
        <p14:creationId xmlns:p14="http://schemas.microsoft.com/office/powerpoint/2010/main" val="267883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Yellowfin Tuna (Thunnus albacares)-lp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16420" y="3503436"/>
            <a:ext cx="2256580" cy="1019974"/>
          </a:xfrm>
          <a:prstGeom prst="rect">
            <a:avLst/>
          </a:prstGeom>
        </p:spPr>
      </p:pic>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4" r:link="rId5">
            <a:extLst>
              <a:ext uri="{28A0092B-C50C-407E-A947-70E740481C1C}">
                <a14:useLocalDpi xmlns:a14="http://schemas.microsoft.com/office/drawing/2010/main"/>
              </a:ext>
            </a:extLst>
          </a:blip>
          <a:stretch>
            <a:fillRect/>
          </a:stretch>
        </p:blipFill>
        <p:spPr>
          <a:xfrm>
            <a:off x="-74700" y="2530274"/>
            <a:ext cx="5916986" cy="2319711"/>
          </a:xfrm>
          <a:prstGeom prst="rect">
            <a:avLst/>
          </a:prstGeom>
        </p:spPr>
      </p:pic>
      <p:sp>
        <p:nvSpPr>
          <p:cNvPr id="3" name="Content Placeholder 2"/>
          <p:cNvSpPr>
            <a:spLocks noGrp="1"/>
          </p:cNvSpPr>
          <p:nvPr>
            <p:ph sz="half" idx="1"/>
          </p:nvPr>
        </p:nvSpPr>
        <p:spPr>
          <a:xfrm>
            <a:off x="407072" y="1080160"/>
            <a:ext cx="4656207" cy="1765301"/>
          </a:xfrm>
        </p:spPr>
        <p:txBody>
          <a:bodyPr>
            <a:normAutofit fontScale="62500" lnSpcReduction="20000"/>
          </a:bodyPr>
          <a:lstStyle/>
          <a:p>
            <a:pPr marL="0" indent="0">
              <a:buNone/>
            </a:pPr>
            <a:r>
              <a:rPr lang="en-US" sz="3200" b="1" dirty="0">
                <a:solidFill>
                  <a:srgbClr val="00B194"/>
                </a:solidFill>
                <a:latin typeface="Arial Narrow"/>
                <a:cs typeface="Arial Narrow"/>
              </a:rPr>
              <a:t>KŌRERORERO / DISCUSSION</a:t>
            </a:r>
          </a:p>
          <a:p>
            <a:pPr marL="0" indent="0">
              <a:buNone/>
            </a:pPr>
            <a:r>
              <a:rPr lang="en-AU" noProof="0" dirty="0">
                <a:latin typeface="Arial"/>
                <a:cs typeface="Arial"/>
              </a:rPr>
              <a:t>The body shape of a fish gives clues to where and how the fish lives</a:t>
            </a:r>
          </a:p>
          <a:p>
            <a:pPr marL="0" indent="0">
              <a:buNone/>
            </a:pPr>
            <a:r>
              <a:rPr lang="en-AU" noProof="0" dirty="0">
                <a:latin typeface="Arial"/>
                <a:cs typeface="Arial"/>
              </a:rPr>
              <a:t>Using a scientific key like this one can help classify the body shape of a fish</a:t>
            </a:r>
            <a:r>
              <a:rPr lang="en-AU" noProof="0" dirty="0"/>
              <a:t> </a:t>
            </a:r>
          </a:p>
        </p:txBody>
      </p:sp>
      <p:pic>
        <p:nvPicPr>
          <p:cNvPr id="8" name="Content Placeholder 7" descr="Screenshot 2020-03-09 11.45.26.png"/>
          <p:cNvPicPr>
            <a:picLocks noGrp="1" noChangeAspect="1"/>
          </p:cNvPicPr>
          <p:nvPr>
            <p:ph sz="half" idx="2"/>
          </p:nvPr>
        </p:nvPicPr>
        <p:blipFill rotWithShape="1">
          <a:blip r:embed="rId6" cstate="print">
            <a:extLst>
              <a:ext uri="{28A0092B-C50C-407E-A947-70E740481C1C}">
                <a14:useLocalDpi xmlns:a14="http://schemas.microsoft.com/office/drawing/2010/main"/>
              </a:ext>
            </a:extLst>
          </a:blip>
          <a:srcRect l="-4101" r="-1312"/>
          <a:stretch/>
        </p:blipFill>
        <p:spPr>
          <a:xfrm rot="21308450">
            <a:off x="5819260" y="803164"/>
            <a:ext cx="2997200" cy="3580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p:cNvSpPr txBox="1">
            <a:spLocks/>
          </p:cNvSpPr>
          <p:nvPr/>
        </p:nvSpPr>
        <p:spPr>
          <a:xfrm>
            <a:off x="156689" y="11682"/>
            <a:ext cx="7178404" cy="85160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a:latin typeface="Arial Narrow"/>
                <a:cs typeface="Arial Narrow"/>
              </a:rPr>
              <a:t>BODY </a:t>
            </a:r>
            <a:r>
              <a:rPr lang="en-US" sz="3300" dirty="0">
                <a:latin typeface="Arial Narrow"/>
                <a:cs typeface="Arial Narrow"/>
              </a:rPr>
              <a:t>SHAPES OF FISHES</a:t>
            </a:r>
          </a:p>
        </p:txBody>
      </p:sp>
      <p:pic>
        <p:nvPicPr>
          <p:cNvPr id="9" name="Picture 8"/>
          <p:cNvPicPr>
            <a:picLocks noChangeAspect="1"/>
          </p:cNvPicPr>
          <p:nvPr/>
        </p:nvPicPr>
        <p:blipFill>
          <a:blip r:embed="rId7"/>
          <a:stretch>
            <a:fillRect/>
          </a:stretch>
        </p:blipFill>
        <p:spPr>
          <a:xfrm rot="9178596" flipH="1" flipV="1">
            <a:off x="4274939" y="1976825"/>
            <a:ext cx="1576679" cy="1106896"/>
          </a:xfrm>
          <a:prstGeom prst="rect">
            <a:avLst/>
          </a:prstGeom>
        </p:spPr>
      </p:pic>
      <p:sp>
        <p:nvSpPr>
          <p:cNvPr id="10" name="Rectangle 9"/>
          <p:cNvSpPr/>
          <p:nvPr/>
        </p:nvSpPr>
        <p:spPr>
          <a:xfrm>
            <a:off x="174895" y="3031239"/>
            <a:ext cx="3500021" cy="1508105"/>
          </a:xfrm>
          <a:prstGeom prst="rect">
            <a:avLst/>
          </a:prstGeom>
        </p:spPr>
        <p:txBody>
          <a:bodyPr wrap="square">
            <a:spAutoFit/>
          </a:bodyPr>
          <a:lstStyle/>
          <a:p>
            <a:pPr algn="ctr"/>
            <a:r>
              <a:rPr lang="en-US" sz="2000" b="1" dirty="0">
                <a:solidFill>
                  <a:srgbClr val="175EAA"/>
                </a:solidFill>
                <a:latin typeface="Arial Narrow"/>
                <a:cs typeface="Arial Narrow"/>
              </a:rPr>
              <a:t>MAHI / ACTIVITY</a:t>
            </a:r>
          </a:p>
          <a:p>
            <a:pPr algn="ctr"/>
            <a:r>
              <a:rPr lang="en-US" dirty="0">
                <a:latin typeface="Arial"/>
                <a:cs typeface="Arial"/>
              </a:rPr>
              <a:t>Use the key (see </a:t>
            </a:r>
            <a:r>
              <a:rPr lang="en-AU" dirty="0">
                <a:solidFill>
                  <a:srgbClr val="175EAA"/>
                </a:solidFill>
                <a:latin typeface="Arial"/>
                <a:cs typeface="Arial"/>
              </a:rPr>
              <a:t>Scientific Keys Fish Adaptations) </a:t>
            </a:r>
            <a:r>
              <a:rPr lang="en-US" dirty="0">
                <a:latin typeface="Arial"/>
                <a:cs typeface="Arial"/>
              </a:rPr>
              <a:t>to see if your guess from the previous slide was correct?</a:t>
            </a:r>
          </a:p>
        </p:txBody>
      </p:sp>
      <p:pic>
        <p:nvPicPr>
          <p:cNvPr id="2" name="Picture 1" descr="White_Butterflyfish.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15" name="Picture 14" descr="White_Butterflyfish.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16" name="Picture 15" descr="White_Butterflyfish.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Tree>
    <p:extLst>
      <p:ext uri="{BB962C8B-B14F-4D97-AF65-F5344CB8AC3E}">
        <p14:creationId xmlns:p14="http://schemas.microsoft.com/office/powerpoint/2010/main" val="264023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99610" y="3168757"/>
            <a:ext cx="9333736" cy="1708078"/>
          </a:xfrm>
          <a:prstGeom prst="rect">
            <a:avLst/>
          </a:prstGeom>
        </p:spPr>
      </p:pic>
      <p:sp>
        <p:nvSpPr>
          <p:cNvPr id="7" name="Title 1"/>
          <p:cNvSpPr txBox="1">
            <a:spLocks/>
          </p:cNvSpPr>
          <p:nvPr/>
        </p:nvSpPr>
        <p:spPr>
          <a:xfrm>
            <a:off x="156689" y="11682"/>
            <a:ext cx="7178404" cy="85160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BODY SHAPES OF FISHES</a:t>
            </a:r>
          </a:p>
        </p:txBody>
      </p:sp>
      <p:sp>
        <p:nvSpPr>
          <p:cNvPr id="10" name="Rectangle 9"/>
          <p:cNvSpPr/>
          <p:nvPr/>
        </p:nvSpPr>
        <p:spPr>
          <a:xfrm>
            <a:off x="156689" y="2060761"/>
            <a:ext cx="8982341" cy="1107996"/>
          </a:xfrm>
          <a:prstGeom prst="rect">
            <a:avLst/>
          </a:prstGeom>
        </p:spPr>
        <p:txBody>
          <a:bodyPr wrap="square">
            <a:spAutoFit/>
          </a:bodyPr>
          <a:lstStyle/>
          <a:p>
            <a:pPr algn="ctr">
              <a:spcBef>
                <a:spcPts val="300"/>
              </a:spcBef>
              <a:spcAft>
                <a:spcPts val="300"/>
              </a:spcAft>
            </a:pPr>
            <a:r>
              <a:rPr lang="en-AU" sz="2000" b="1" dirty="0">
                <a:solidFill>
                  <a:srgbClr val="011F59"/>
                </a:solidFill>
                <a:latin typeface="Arial"/>
                <a:cs typeface="Arial"/>
              </a:rPr>
              <a:t>MĀTAKI TĒNEI / WATCH THIS</a:t>
            </a:r>
          </a:p>
          <a:p>
            <a:pPr algn="ctr">
              <a:spcBef>
                <a:spcPts val="300"/>
              </a:spcBef>
              <a:spcAft>
                <a:spcPts val="300"/>
              </a:spcAft>
            </a:pPr>
            <a:r>
              <a:rPr lang="en-US" dirty="0">
                <a:latin typeface="Arial"/>
                <a:cs typeface="Arial"/>
              </a:rPr>
              <a:t>Watch these short video clips</a:t>
            </a:r>
            <a:r>
              <a:rPr lang="mr-IN" dirty="0">
                <a:latin typeface="Arial"/>
                <a:cs typeface="Arial"/>
              </a:rPr>
              <a:t>…</a:t>
            </a:r>
            <a:r>
              <a:rPr lang="en-US" dirty="0">
                <a:latin typeface="Arial"/>
                <a:cs typeface="Arial"/>
              </a:rPr>
              <a:t> </a:t>
            </a:r>
          </a:p>
          <a:p>
            <a:pPr algn="ctr">
              <a:spcBef>
                <a:spcPts val="300"/>
              </a:spcBef>
              <a:spcAft>
                <a:spcPts val="300"/>
              </a:spcAft>
            </a:pPr>
            <a:r>
              <a:rPr lang="en-US" dirty="0">
                <a:latin typeface="Arial"/>
                <a:cs typeface="Arial"/>
                <a:hlinkClick r:id="rId5"/>
              </a:rPr>
              <a:t>Flounder </a:t>
            </a:r>
            <a:r>
              <a:rPr lang="en-US" dirty="0">
                <a:latin typeface="Arial"/>
                <a:cs typeface="Arial"/>
              </a:rPr>
              <a:t>[2:01] </a:t>
            </a:r>
            <a:r>
              <a:rPr lang="en-US" dirty="0">
                <a:latin typeface="Arial"/>
                <a:cs typeface="Arial"/>
                <a:hlinkClick r:id="rId6"/>
              </a:rPr>
              <a:t>Pufferfish </a:t>
            </a:r>
            <a:r>
              <a:rPr lang="en-US" dirty="0">
                <a:latin typeface="Arial"/>
                <a:cs typeface="Arial"/>
              </a:rPr>
              <a:t>[0:56] </a:t>
            </a:r>
            <a:r>
              <a:rPr lang="en-US" dirty="0">
                <a:latin typeface="Arial"/>
                <a:cs typeface="Arial"/>
                <a:hlinkClick r:id="rId7"/>
              </a:rPr>
              <a:t>John Dory </a:t>
            </a:r>
            <a:r>
              <a:rPr lang="en-US" dirty="0">
                <a:latin typeface="Arial"/>
                <a:cs typeface="Arial"/>
              </a:rPr>
              <a:t>[1:44] </a:t>
            </a:r>
            <a:r>
              <a:rPr lang="en-US" dirty="0">
                <a:latin typeface="Arial"/>
                <a:cs typeface="Arial"/>
                <a:hlinkClick r:id="rId8"/>
              </a:rPr>
              <a:t>Moray eel </a:t>
            </a:r>
            <a:r>
              <a:rPr lang="en-US" dirty="0">
                <a:latin typeface="Arial"/>
                <a:cs typeface="Arial"/>
              </a:rPr>
              <a:t>[0:45] </a:t>
            </a:r>
            <a:r>
              <a:rPr lang="en-US" dirty="0">
                <a:latin typeface="Arial"/>
                <a:cs typeface="Arial"/>
                <a:hlinkClick r:id="rId9"/>
              </a:rPr>
              <a:t>Bluefin Tuna </a:t>
            </a:r>
            <a:r>
              <a:rPr lang="en-US" dirty="0">
                <a:latin typeface="Arial"/>
                <a:cs typeface="Arial"/>
              </a:rPr>
              <a:t>[1:51]</a:t>
            </a:r>
          </a:p>
        </p:txBody>
      </p:sp>
      <p:pic>
        <p:nvPicPr>
          <p:cNvPr id="2" name="Picture 1" descr="White_Butterflyfish.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15" name="Picture 14" descr="White_Butterflyfish.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16" name="Picture 15" descr="White_Butterflyfish.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4" name="Content Placeholder 3"/>
          <p:cNvSpPr>
            <a:spLocks noGrp="1"/>
          </p:cNvSpPr>
          <p:nvPr>
            <p:ph sz="half" idx="2"/>
          </p:nvPr>
        </p:nvSpPr>
        <p:spPr>
          <a:xfrm>
            <a:off x="0" y="3361561"/>
            <a:ext cx="9144000" cy="1170812"/>
          </a:xfrm>
        </p:spPr>
        <p:txBody>
          <a:bodyPr>
            <a:normAutofit lnSpcReduction="10000"/>
          </a:bodyPr>
          <a:lstStyle/>
          <a:p>
            <a:pPr marL="0" indent="0" algn="ctr">
              <a:spcBef>
                <a:spcPts val="300"/>
              </a:spcBef>
              <a:spcAft>
                <a:spcPts val="300"/>
              </a:spcAft>
              <a:buNone/>
            </a:pPr>
            <a:r>
              <a:rPr lang="en-US" sz="2000" b="1" dirty="0">
                <a:solidFill>
                  <a:srgbClr val="175EAA"/>
                </a:solidFill>
                <a:latin typeface="Arial Narrow"/>
                <a:cs typeface="Arial Narrow"/>
              </a:rPr>
              <a:t>MAHI / ACTIVITY</a:t>
            </a:r>
          </a:p>
          <a:p>
            <a:pPr marL="0" indent="0" algn="ctr">
              <a:spcBef>
                <a:spcPts val="300"/>
              </a:spcBef>
              <a:spcAft>
                <a:spcPts val="300"/>
              </a:spcAft>
              <a:buNone/>
            </a:pPr>
            <a:r>
              <a:rPr lang="mi-NZ" sz="1800" dirty="0">
                <a:latin typeface="Arial"/>
                <a:cs typeface="Arial"/>
              </a:rPr>
              <a:t> </a:t>
            </a:r>
            <a:r>
              <a:rPr lang="mr-IN" sz="1800" dirty="0">
                <a:latin typeface="Arial"/>
                <a:cs typeface="Arial"/>
              </a:rPr>
              <a:t>…</a:t>
            </a:r>
            <a:r>
              <a:rPr lang="en-US" sz="1800" dirty="0">
                <a:latin typeface="Arial"/>
                <a:cs typeface="Arial"/>
              </a:rPr>
              <a:t>and guess which fish has each of the following body shapes</a:t>
            </a:r>
          </a:p>
          <a:p>
            <a:pPr marL="0" indent="0" algn="ctr">
              <a:spcBef>
                <a:spcPts val="300"/>
              </a:spcBef>
              <a:spcAft>
                <a:spcPts val="300"/>
              </a:spcAft>
              <a:buNone/>
              <a:tabLst>
                <a:tab pos="174625" algn="l"/>
              </a:tabLst>
            </a:pPr>
            <a:r>
              <a:rPr lang="en-US" sz="1800" dirty="0">
                <a:latin typeface="Arial"/>
                <a:cs typeface="Arial"/>
              </a:rPr>
              <a:t>1.</a:t>
            </a:r>
            <a:r>
              <a:rPr lang="en-AU" sz="1800" dirty="0">
                <a:latin typeface="Arial"/>
                <a:cs typeface="Arial"/>
              </a:rPr>
              <a:t>Torpedo shape      2.Boxy shape       3.Round &amp; narrow      4.Flat      5. Elongated </a:t>
            </a:r>
          </a:p>
          <a:p>
            <a:pPr algn="ctr">
              <a:spcBef>
                <a:spcPts val="300"/>
              </a:spcBef>
              <a:spcAft>
                <a:spcPts val="300"/>
              </a:spcAft>
            </a:pPr>
            <a:endParaRPr lang="en-US" sz="1800" dirty="0">
              <a:latin typeface="Arial"/>
              <a:cs typeface="Arial"/>
            </a:endParaRPr>
          </a:p>
        </p:txBody>
      </p:sp>
      <p:pic>
        <p:nvPicPr>
          <p:cNvPr id="6" name="Picture 5" descr="Screenshot 2020-05-06 10.32.31.png">
            <a:hlinkClick r:id="rId6"/>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125223" y="1059353"/>
            <a:ext cx="1607747" cy="919682"/>
          </a:xfrm>
          <a:prstGeom prst="rect">
            <a:avLst/>
          </a:prstGeom>
        </p:spPr>
      </p:pic>
      <p:pic>
        <p:nvPicPr>
          <p:cNvPr id="11" name="Picture 10" descr="Screenshot 2020-05-06 10.44.10.png">
            <a:hlinkClick r:id="rId9"/>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108562" y="1059353"/>
            <a:ext cx="1812150" cy="914258"/>
          </a:xfrm>
          <a:prstGeom prst="rect">
            <a:avLst/>
          </a:prstGeom>
        </p:spPr>
      </p:pic>
      <p:pic>
        <p:nvPicPr>
          <p:cNvPr id="17" name="Picture 16" descr="Screenshot 2020-05-06 10.37.36.png">
            <a:hlinkClick r:id="rId7"/>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796718" y="1077308"/>
            <a:ext cx="1798926" cy="919682"/>
          </a:xfrm>
          <a:prstGeom prst="rect">
            <a:avLst/>
          </a:prstGeom>
        </p:spPr>
      </p:pic>
      <p:pic>
        <p:nvPicPr>
          <p:cNvPr id="18" name="Picture 17" descr="Screenshot 2020-05-06 10.32.45.png">
            <a:hlinkClick r:id="rId5"/>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02407" y="1077308"/>
            <a:ext cx="1760940" cy="901727"/>
          </a:xfrm>
          <a:prstGeom prst="rect">
            <a:avLst/>
          </a:prstGeom>
        </p:spPr>
      </p:pic>
      <p:pic>
        <p:nvPicPr>
          <p:cNvPr id="19" name="Picture 18" descr="Screenshot 2020-05-06 10.49.05.png">
            <a:hlinkClick r:id="rId8"/>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673580" y="1077308"/>
            <a:ext cx="1358796" cy="914258"/>
          </a:xfrm>
          <a:prstGeom prst="rect">
            <a:avLst/>
          </a:prstGeom>
        </p:spPr>
      </p:pic>
    </p:spTree>
    <p:extLst>
      <p:ext uri="{BB962C8B-B14F-4D97-AF65-F5344CB8AC3E}">
        <p14:creationId xmlns:p14="http://schemas.microsoft.com/office/powerpoint/2010/main" val="43567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ebastes Marinus Rose fish illustration-lp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95169" y="3463224"/>
            <a:ext cx="2437041" cy="1151476"/>
          </a:xfrm>
          <a:prstGeom prst="rect">
            <a:avLst/>
          </a:prstGeom>
        </p:spPr>
      </p:pic>
      <p:pic>
        <p:nvPicPr>
          <p:cNvPr id="21" name="Picture 20" descr="Yellowfin Tuna (Thunnus albacares)-lp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540500" y="3134567"/>
            <a:ext cx="2418878" cy="1019974"/>
          </a:xfrm>
          <a:prstGeom prst="rect">
            <a:avLst/>
          </a:prstGeom>
        </p:spPr>
      </p:pic>
      <p:pic>
        <p:nvPicPr>
          <p:cNvPr id="2" name="Picture 1" descr="Orange Roughy-lpr.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38837" y="1078289"/>
            <a:ext cx="2289358" cy="1321308"/>
          </a:xfrm>
          <a:prstGeom prst="rect">
            <a:avLst/>
          </a:prstGeom>
        </p:spPr>
      </p:pic>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6" r:link="rId7">
            <a:extLst>
              <a:ext uri="{28A0092B-C50C-407E-A947-70E740481C1C}">
                <a14:useLocalDpi xmlns:a14="http://schemas.microsoft.com/office/drawing/2010/main"/>
              </a:ext>
            </a:extLst>
          </a:blip>
          <a:stretch>
            <a:fillRect/>
          </a:stretch>
        </p:blipFill>
        <p:spPr>
          <a:xfrm>
            <a:off x="-1" y="762000"/>
            <a:ext cx="4028289" cy="1955800"/>
          </a:xfrm>
          <a:prstGeom prst="rect">
            <a:avLst/>
          </a:prstGeom>
        </p:spPr>
      </p:pic>
      <p:sp>
        <p:nvSpPr>
          <p:cNvPr id="3" name="Content Placeholder 2"/>
          <p:cNvSpPr>
            <a:spLocks noGrp="1"/>
          </p:cNvSpPr>
          <p:nvPr>
            <p:ph sz="half" idx="1"/>
          </p:nvPr>
        </p:nvSpPr>
        <p:spPr>
          <a:xfrm>
            <a:off x="152616" y="1079499"/>
            <a:ext cx="3755402" cy="1935960"/>
          </a:xfrm>
        </p:spPr>
        <p:txBody>
          <a:bodyPr>
            <a:normAutofit fontScale="70000" lnSpcReduction="20000"/>
          </a:bodyPr>
          <a:lstStyle/>
          <a:p>
            <a:pPr marL="0" indent="0" algn="ctr">
              <a:buNone/>
            </a:pPr>
            <a:r>
              <a:rPr lang="en-AU" sz="2900" b="1" noProof="0" dirty="0">
                <a:solidFill>
                  <a:srgbClr val="175EAA"/>
                </a:solidFill>
                <a:latin typeface="Arial Narrow"/>
                <a:cs typeface="Arial Narrow"/>
              </a:rPr>
              <a:t>MAHI / ACTIVITY</a:t>
            </a:r>
          </a:p>
          <a:p>
            <a:pPr marL="0" indent="0" algn="ctr">
              <a:buNone/>
            </a:pPr>
            <a:r>
              <a:rPr lang="en-AU" noProof="0" dirty="0">
                <a:latin typeface="Arial"/>
                <a:cs typeface="Arial"/>
              </a:rPr>
              <a:t>Use </a:t>
            </a:r>
            <a:r>
              <a:rPr lang="en-AU" noProof="0" dirty="0">
                <a:solidFill>
                  <a:srgbClr val="175EAA"/>
                </a:solidFill>
                <a:latin typeface="Arial"/>
                <a:cs typeface="Arial"/>
              </a:rPr>
              <a:t>Scientific Keys Fish Adaptations </a:t>
            </a:r>
            <a:r>
              <a:rPr lang="en-AU" noProof="0" dirty="0">
                <a:latin typeface="Arial"/>
                <a:cs typeface="Arial"/>
              </a:rPr>
              <a:t>to complete the following: </a:t>
            </a:r>
          </a:p>
          <a:p>
            <a:pPr marL="0" indent="0">
              <a:buNone/>
            </a:pPr>
            <a:r>
              <a:rPr lang="en-AU" noProof="0" dirty="0">
                <a:latin typeface="Aral"/>
                <a:cs typeface="Aral"/>
              </a:rPr>
              <a:t> </a:t>
            </a:r>
          </a:p>
        </p:txBody>
      </p:sp>
      <p:sp>
        <p:nvSpPr>
          <p:cNvPr id="10" name="Rectangle 9"/>
          <p:cNvSpPr/>
          <p:nvPr/>
        </p:nvSpPr>
        <p:spPr>
          <a:xfrm>
            <a:off x="4083660" y="1362056"/>
            <a:ext cx="2847495" cy="1200329"/>
          </a:xfrm>
          <a:prstGeom prst="rect">
            <a:avLst/>
          </a:prstGeom>
        </p:spPr>
        <p:txBody>
          <a:bodyPr wrap="square">
            <a:spAutoFit/>
          </a:bodyPr>
          <a:lstStyle/>
          <a:p>
            <a:pPr algn="ctr"/>
            <a:r>
              <a:rPr lang="en-US" dirty="0">
                <a:latin typeface="Arial"/>
                <a:cs typeface="Arial"/>
              </a:rPr>
              <a:t>A. Look at the eyes of this fish. Use scientific key 2. What can you tell about where this fish lives?</a:t>
            </a:r>
          </a:p>
        </p:txBody>
      </p:sp>
      <p:pic>
        <p:nvPicPr>
          <p:cNvPr id="15" name="Picture 14" descr="White_Butterflyfish.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16" name="Picture 15" descr="White_Butterflyfish.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17" name="Picture 16" descr="White_Butterflyfish.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9" name="Rectangle 18"/>
          <p:cNvSpPr/>
          <p:nvPr/>
        </p:nvSpPr>
        <p:spPr>
          <a:xfrm>
            <a:off x="152616" y="2611462"/>
            <a:ext cx="3488918" cy="923330"/>
          </a:xfrm>
          <a:prstGeom prst="rect">
            <a:avLst/>
          </a:prstGeom>
        </p:spPr>
        <p:txBody>
          <a:bodyPr wrap="square">
            <a:spAutoFit/>
          </a:bodyPr>
          <a:lstStyle/>
          <a:p>
            <a:pPr algn="ctr"/>
            <a:r>
              <a:rPr lang="en-US" dirty="0">
                <a:latin typeface="Arial"/>
                <a:cs typeface="Arial"/>
              </a:rPr>
              <a:t>B. Look at the mouth of this fish. Use scientific key 3. What can you tell about how it eats?</a:t>
            </a:r>
          </a:p>
        </p:txBody>
      </p:sp>
      <p:sp>
        <p:nvSpPr>
          <p:cNvPr id="22" name="Rectangle 21"/>
          <p:cNvSpPr/>
          <p:nvPr/>
        </p:nvSpPr>
        <p:spPr>
          <a:xfrm>
            <a:off x="3964789" y="3066259"/>
            <a:ext cx="2784204" cy="1200329"/>
          </a:xfrm>
          <a:prstGeom prst="rect">
            <a:avLst/>
          </a:prstGeom>
        </p:spPr>
        <p:txBody>
          <a:bodyPr wrap="square">
            <a:spAutoFit/>
          </a:bodyPr>
          <a:lstStyle/>
          <a:p>
            <a:pPr algn="ctr"/>
            <a:r>
              <a:rPr lang="en-US" dirty="0">
                <a:latin typeface="Arial"/>
                <a:cs typeface="Arial"/>
              </a:rPr>
              <a:t>C. Look at the tail of this fish. Use scientific key 4. What can you tell about its swimming speed?</a:t>
            </a:r>
          </a:p>
        </p:txBody>
      </p:sp>
      <p:sp>
        <p:nvSpPr>
          <p:cNvPr id="8" name="Rectangle 7"/>
          <p:cNvSpPr/>
          <p:nvPr/>
        </p:nvSpPr>
        <p:spPr>
          <a:xfrm>
            <a:off x="152616" y="2611462"/>
            <a:ext cx="3779594" cy="195266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4028288" y="1078289"/>
            <a:ext cx="4999905" cy="163951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4028289" y="2909897"/>
            <a:ext cx="4999905" cy="1639965"/>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a:blip r:embed="rId9"/>
          <a:stretch>
            <a:fillRect/>
          </a:stretch>
        </p:blipFill>
        <p:spPr>
          <a:xfrm rot="16729644" flipH="1">
            <a:off x="3059884" y="2945450"/>
            <a:ext cx="900285" cy="820555"/>
          </a:xfrm>
          <a:prstGeom prst="rect">
            <a:avLst/>
          </a:prstGeom>
        </p:spPr>
      </p:pic>
      <p:pic>
        <p:nvPicPr>
          <p:cNvPr id="28" name="Picture 27"/>
          <p:cNvPicPr>
            <a:picLocks noChangeAspect="1"/>
          </p:cNvPicPr>
          <p:nvPr/>
        </p:nvPicPr>
        <p:blipFill>
          <a:blip r:embed="rId9"/>
          <a:stretch>
            <a:fillRect/>
          </a:stretch>
        </p:blipFill>
        <p:spPr>
          <a:xfrm rot="9275344" flipH="1" flipV="1">
            <a:off x="6675461" y="1906072"/>
            <a:ext cx="900285" cy="832008"/>
          </a:xfrm>
          <a:prstGeom prst="rect">
            <a:avLst/>
          </a:prstGeom>
        </p:spPr>
      </p:pic>
      <p:pic>
        <p:nvPicPr>
          <p:cNvPr id="29" name="Picture 28"/>
          <p:cNvPicPr>
            <a:picLocks noChangeAspect="1"/>
          </p:cNvPicPr>
          <p:nvPr/>
        </p:nvPicPr>
        <p:blipFill>
          <a:blip r:embed="rId9"/>
          <a:stretch>
            <a:fillRect/>
          </a:stretch>
        </p:blipFill>
        <p:spPr>
          <a:xfrm rot="9275344" flipH="1" flipV="1">
            <a:off x="6405958" y="3769702"/>
            <a:ext cx="900285" cy="832008"/>
          </a:xfrm>
          <a:prstGeom prst="rect">
            <a:avLst/>
          </a:prstGeom>
        </p:spPr>
      </p:pic>
      <p:sp>
        <p:nvSpPr>
          <p:cNvPr id="23" name="Title 1"/>
          <p:cNvSpPr txBox="1">
            <a:spLocks/>
          </p:cNvSpPr>
          <p:nvPr/>
        </p:nvSpPr>
        <p:spPr>
          <a:xfrm>
            <a:off x="156689" y="11682"/>
            <a:ext cx="7178404" cy="85160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BODY SHAPES OF FISHES</a:t>
            </a:r>
          </a:p>
        </p:txBody>
      </p:sp>
    </p:spTree>
    <p:extLst>
      <p:ext uri="{BB962C8B-B14F-4D97-AF65-F5344CB8AC3E}">
        <p14:creationId xmlns:p14="http://schemas.microsoft.com/office/powerpoint/2010/main" val="4488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par>
                                <p:cTn id="25" presetID="9"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par>
                                <p:cTn id="28" presetID="9"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par>
                                <p:cTn id="39" presetID="9"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dissolve">
                                      <p:cBhvr>
                                        <p:cTn id="41" dur="500"/>
                                        <p:tgtEl>
                                          <p:spTgt spid="21"/>
                                        </p:tgtEl>
                                      </p:cBhvr>
                                    </p:animEffect>
                                  </p:childTnLst>
                                </p:cTn>
                              </p:par>
                              <p:par>
                                <p:cTn id="42" presetID="9"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dissolv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2" grpId="0"/>
      <p:bldP spid="8"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Xiphias Gladiu Swordfish fish illustration-lp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27673" y="2885788"/>
            <a:ext cx="4389027" cy="1661247"/>
          </a:xfrm>
          <a:prstGeom prst="rect">
            <a:avLst/>
          </a:prstGeom>
        </p:spPr>
      </p:pic>
      <p:pic>
        <p:nvPicPr>
          <p:cNvPr id="2" name="Picture 1" descr="Orange Roughy-lpr.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3796" y="1933955"/>
            <a:ext cx="2706265" cy="1234785"/>
          </a:xfrm>
          <a:prstGeom prst="rect">
            <a:avLst/>
          </a:prstGeom>
        </p:spPr>
      </p:pic>
      <p:pic>
        <p:nvPicPr>
          <p:cNvPr id="11" name="Picture 10" descr="Yellowfin Tuna (Thunnus albacares)-lpr.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25255" y="1739900"/>
            <a:ext cx="3161150" cy="1428840"/>
          </a:xfrm>
          <a:prstGeom prst="rect">
            <a:avLst/>
          </a:prstGeom>
        </p:spPr>
      </p:pic>
      <p:pic>
        <p:nvPicPr>
          <p:cNvPr id="15" name="Picture 14" descr="Hippoglossus Stenolepis Pacific Halibut fish illustration-lpr.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6484527" y="3138652"/>
            <a:ext cx="2468973" cy="1327558"/>
          </a:xfrm>
          <a:prstGeom prst="rect">
            <a:avLst/>
          </a:prstGeom>
        </p:spPr>
      </p:pic>
      <p:pic>
        <p:nvPicPr>
          <p:cNvPr id="17" name="Picture 16" descr="fish-2744797_1280.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413482" y="1962701"/>
            <a:ext cx="1783173" cy="1034557"/>
          </a:xfrm>
          <a:prstGeom prst="rect">
            <a:avLst/>
          </a:prstGeom>
        </p:spPr>
      </p:pic>
      <p:sp>
        <p:nvSpPr>
          <p:cNvPr id="18" name="TextBox 17"/>
          <p:cNvSpPr txBox="1"/>
          <p:nvPr/>
        </p:nvSpPr>
        <p:spPr>
          <a:xfrm>
            <a:off x="263796" y="2034178"/>
            <a:ext cx="396054" cy="369332"/>
          </a:xfrm>
          <a:prstGeom prst="rect">
            <a:avLst/>
          </a:prstGeom>
          <a:noFill/>
        </p:spPr>
        <p:txBody>
          <a:bodyPr wrap="square" rtlCol="0">
            <a:spAutoFit/>
          </a:bodyPr>
          <a:lstStyle/>
          <a:p>
            <a:r>
              <a:rPr lang="en-US" dirty="0">
                <a:solidFill>
                  <a:srgbClr val="175EAA"/>
                </a:solidFill>
              </a:rPr>
              <a:t>1</a:t>
            </a:r>
          </a:p>
        </p:txBody>
      </p:sp>
      <p:sp>
        <p:nvSpPr>
          <p:cNvPr id="19" name="TextBox 18"/>
          <p:cNvSpPr txBox="1"/>
          <p:nvPr/>
        </p:nvSpPr>
        <p:spPr>
          <a:xfrm>
            <a:off x="3446873" y="2398236"/>
            <a:ext cx="396054" cy="369332"/>
          </a:xfrm>
          <a:prstGeom prst="rect">
            <a:avLst/>
          </a:prstGeom>
          <a:noFill/>
        </p:spPr>
        <p:txBody>
          <a:bodyPr wrap="square" rtlCol="0">
            <a:spAutoFit/>
          </a:bodyPr>
          <a:lstStyle/>
          <a:p>
            <a:r>
              <a:rPr lang="en-US" dirty="0">
                <a:solidFill>
                  <a:srgbClr val="175EAA"/>
                </a:solidFill>
              </a:rPr>
              <a:t>2</a:t>
            </a:r>
          </a:p>
        </p:txBody>
      </p:sp>
      <p:sp>
        <p:nvSpPr>
          <p:cNvPr id="20" name="TextBox 19"/>
          <p:cNvSpPr txBox="1"/>
          <p:nvPr/>
        </p:nvSpPr>
        <p:spPr>
          <a:xfrm>
            <a:off x="5428073" y="2034178"/>
            <a:ext cx="396054" cy="369332"/>
          </a:xfrm>
          <a:prstGeom prst="rect">
            <a:avLst/>
          </a:prstGeom>
          <a:noFill/>
        </p:spPr>
        <p:txBody>
          <a:bodyPr wrap="square" rtlCol="0">
            <a:spAutoFit/>
          </a:bodyPr>
          <a:lstStyle/>
          <a:p>
            <a:r>
              <a:rPr lang="en-US" dirty="0">
                <a:solidFill>
                  <a:srgbClr val="175EAA"/>
                </a:solidFill>
              </a:rPr>
              <a:t>3</a:t>
            </a:r>
          </a:p>
        </p:txBody>
      </p:sp>
      <p:sp>
        <p:nvSpPr>
          <p:cNvPr id="21" name="TextBox 20"/>
          <p:cNvSpPr txBox="1"/>
          <p:nvPr/>
        </p:nvSpPr>
        <p:spPr>
          <a:xfrm>
            <a:off x="2227673" y="3716412"/>
            <a:ext cx="396054" cy="369332"/>
          </a:xfrm>
          <a:prstGeom prst="rect">
            <a:avLst/>
          </a:prstGeom>
          <a:noFill/>
        </p:spPr>
        <p:txBody>
          <a:bodyPr wrap="square" rtlCol="0">
            <a:spAutoFit/>
          </a:bodyPr>
          <a:lstStyle/>
          <a:p>
            <a:r>
              <a:rPr lang="en-US" dirty="0">
                <a:solidFill>
                  <a:srgbClr val="175EAA"/>
                </a:solidFill>
              </a:rPr>
              <a:t>5</a:t>
            </a:r>
          </a:p>
        </p:txBody>
      </p:sp>
      <p:sp>
        <p:nvSpPr>
          <p:cNvPr id="22" name="TextBox 21"/>
          <p:cNvSpPr txBox="1"/>
          <p:nvPr/>
        </p:nvSpPr>
        <p:spPr>
          <a:xfrm>
            <a:off x="6484527" y="4085744"/>
            <a:ext cx="396054" cy="369332"/>
          </a:xfrm>
          <a:prstGeom prst="rect">
            <a:avLst/>
          </a:prstGeom>
          <a:noFill/>
        </p:spPr>
        <p:txBody>
          <a:bodyPr wrap="square" rtlCol="0">
            <a:spAutoFit/>
          </a:bodyPr>
          <a:lstStyle/>
          <a:p>
            <a:r>
              <a:rPr lang="en-US" dirty="0">
                <a:solidFill>
                  <a:srgbClr val="175EAA"/>
                </a:solidFill>
              </a:rPr>
              <a:t>6</a:t>
            </a:r>
          </a:p>
        </p:txBody>
      </p:sp>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8" r:link="rId9">
            <a:extLst>
              <a:ext uri="{28A0092B-C50C-407E-A947-70E740481C1C}">
                <a14:useLocalDpi xmlns:a14="http://schemas.microsoft.com/office/drawing/2010/main"/>
              </a:ext>
            </a:extLst>
          </a:blip>
          <a:stretch>
            <a:fillRect/>
          </a:stretch>
        </p:blipFill>
        <p:spPr>
          <a:xfrm>
            <a:off x="-336612" y="977392"/>
            <a:ext cx="9906272" cy="1056786"/>
          </a:xfrm>
          <a:prstGeom prst="rect">
            <a:avLst/>
          </a:prstGeom>
        </p:spPr>
      </p:pic>
      <p:sp>
        <p:nvSpPr>
          <p:cNvPr id="10" name="Rectangle 9"/>
          <p:cNvSpPr/>
          <p:nvPr/>
        </p:nvSpPr>
        <p:spPr>
          <a:xfrm>
            <a:off x="0" y="1110848"/>
            <a:ext cx="9144000" cy="677108"/>
          </a:xfrm>
          <a:prstGeom prst="rect">
            <a:avLst/>
          </a:prstGeom>
        </p:spPr>
        <p:txBody>
          <a:bodyPr wrap="square">
            <a:spAutoFit/>
          </a:bodyPr>
          <a:lstStyle/>
          <a:p>
            <a:pPr algn="ctr"/>
            <a:r>
              <a:rPr lang="en-US" sz="2000" b="1" dirty="0">
                <a:solidFill>
                  <a:srgbClr val="175EAA"/>
                </a:solidFill>
                <a:latin typeface="Arial Narrow"/>
                <a:cs typeface="Arial Narrow"/>
              </a:rPr>
              <a:t>MAHI / ACTIVITY</a:t>
            </a:r>
          </a:p>
          <a:p>
            <a:pPr algn="ctr"/>
            <a:r>
              <a:rPr lang="en-US" dirty="0">
                <a:latin typeface="Arial"/>
                <a:cs typeface="Arial"/>
              </a:rPr>
              <a:t>Use </a:t>
            </a:r>
            <a:r>
              <a:rPr lang="en-US" dirty="0">
                <a:solidFill>
                  <a:srgbClr val="175EAA"/>
                </a:solidFill>
                <a:latin typeface="Arial"/>
                <a:cs typeface="Arial"/>
              </a:rPr>
              <a:t>Scientific Keys Fish Adaptations </a:t>
            </a:r>
            <a:r>
              <a:rPr lang="en-US" dirty="0">
                <a:latin typeface="Arial"/>
                <a:cs typeface="Arial"/>
              </a:rPr>
              <a:t>for clues about how and where these fish live?</a:t>
            </a:r>
          </a:p>
        </p:txBody>
      </p:sp>
      <p:sp>
        <p:nvSpPr>
          <p:cNvPr id="23" name="TextBox 22"/>
          <p:cNvSpPr txBox="1"/>
          <p:nvPr/>
        </p:nvSpPr>
        <p:spPr>
          <a:xfrm>
            <a:off x="263796" y="3901078"/>
            <a:ext cx="396054" cy="369332"/>
          </a:xfrm>
          <a:prstGeom prst="rect">
            <a:avLst/>
          </a:prstGeom>
          <a:noFill/>
        </p:spPr>
        <p:txBody>
          <a:bodyPr wrap="square" rtlCol="0">
            <a:spAutoFit/>
          </a:bodyPr>
          <a:lstStyle/>
          <a:p>
            <a:r>
              <a:rPr lang="en-US" dirty="0">
                <a:solidFill>
                  <a:srgbClr val="175EAA"/>
                </a:solidFill>
              </a:rPr>
              <a:t>4</a:t>
            </a:r>
          </a:p>
        </p:txBody>
      </p:sp>
      <p:pic>
        <p:nvPicPr>
          <p:cNvPr id="24" name="Picture 23" descr="fish-1331812_1280.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flipH="1">
            <a:off x="352696" y="3168740"/>
            <a:ext cx="1501504" cy="1378295"/>
          </a:xfrm>
          <a:prstGeom prst="rect">
            <a:avLst/>
          </a:prstGeom>
        </p:spPr>
      </p:pic>
      <p:pic>
        <p:nvPicPr>
          <p:cNvPr id="25" name="Picture 24" descr="White_Butterflyfish.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6" name="Picture 25" descr="White_Butterflyfish.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7" name="Picture 26" descr="White_Butterflyfish.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28" name="Title 1"/>
          <p:cNvSpPr txBox="1">
            <a:spLocks/>
          </p:cNvSpPr>
          <p:nvPr/>
        </p:nvSpPr>
        <p:spPr>
          <a:xfrm>
            <a:off x="156689" y="11682"/>
            <a:ext cx="7178404" cy="85160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BODY SHAPES OF FISHES</a:t>
            </a:r>
          </a:p>
        </p:txBody>
      </p:sp>
    </p:spTree>
    <p:extLst>
      <p:ext uri="{BB962C8B-B14F-4D97-AF65-F5344CB8AC3E}">
        <p14:creationId xmlns:p14="http://schemas.microsoft.com/office/powerpoint/2010/main" val="228221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Xiphias Gladiu Swordfish fish illustration-lp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27673" y="2885788"/>
            <a:ext cx="4389027" cy="1661247"/>
          </a:xfrm>
          <a:prstGeom prst="rect">
            <a:avLst/>
          </a:prstGeom>
        </p:spPr>
      </p:pic>
      <p:pic>
        <p:nvPicPr>
          <p:cNvPr id="2" name="Picture 1" descr="Orange Roughy-lpr.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3796" y="1933955"/>
            <a:ext cx="2706265" cy="1234785"/>
          </a:xfrm>
          <a:prstGeom prst="rect">
            <a:avLst/>
          </a:prstGeom>
        </p:spPr>
      </p:pic>
      <p:pic>
        <p:nvPicPr>
          <p:cNvPr id="11" name="Picture 10" descr="Yellowfin Tuna (Thunnus albacares)-lpr.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25255" y="1739900"/>
            <a:ext cx="3161150" cy="1428840"/>
          </a:xfrm>
          <a:prstGeom prst="rect">
            <a:avLst/>
          </a:prstGeom>
        </p:spPr>
      </p:pic>
      <p:pic>
        <p:nvPicPr>
          <p:cNvPr id="15" name="Picture 14" descr="Hippoglossus Stenolepis Pacific Halibut fish illustration-lpr.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6484527" y="3138652"/>
            <a:ext cx="2468973" cy="1327558"/>
          </a:xfrm>
          <a:prstGeom prst="rect">
            <a:avLst/>
          </a:prstGeom>
        </p:spPr>
      </p:pic>
      <p:pic>
        <p:nvPicPr>
          <p:cNvPr id="17" name="Picture 16" descr="fish-2744797_1280.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413482" y="1962701"/>
            <a:ext cx="1783173" cy="1034557"/>
          </a:xfrm>
          <a:prstGeom prst="rect">
            <a:avLst/>
          </a:prstGeom>
        </p:spPr>
      </p:pic>
      <p:sp>
        <p:nvSpPr>
          <p:cNvPr id="18" name="TextBox 17"/>
          <p:cNvSpPr txBox="1"/>
          <p:nvPr/>
        </p:nvSpPr>
        <p:spPr>
          <a:xfrm>
            <a:off x="263796" y="2034178"/>
            <a:ext cx="396054" cy="369332"/>
          </a:xfrm>
          <a:prstGeom prst="rect">
            <a:avLst/>
          </a:prstGeom>
          <a:noFill/>
        </p:spPr>
        <p:txBody>
          <a:bodyPr wrap="square" rtlCol="0">
            <a:spAutoFit/>
          </a:bodyPr>
          <a:lstStyle/>
          <a:p>
            <a:r>
              <a:rPr lang="en-US" dirty="0">
                <a:solidFill>
                  <a:srgbClr val="175EAA"/>
                </a:solidFill>
              </a:rPr>
              <a:t>1</a:t>
            </a:r>
          </a:p>
        </p:txBody>
      </p:sp>
      <p:sp>
        <p:nvSpPr>
          <p:cNvPr id="19" name="TextBox 18"/>
          <p:cNvSpPr txBox="1"/>
          <p:nvPr/>
        </p:nvSpPr>
        <p:spPr>
          <a:xfrm>
            <a:off x="3446873" y="2398236"/>
            <a:ext cx="396054" cy="369332"/>
          </a:xfrm>
          <a:prstGeom prst="rect">
            <a:avLst/>
          </a:prstGeom>
          <a:noFill/>
        </p:spPr>
        <p:txBody>
          <a:bodyPr wrap="square" rtlCol="0">
            <a:spAutoFit/>
          </a:bodyPr>
          <a:lstStyle/>
          <a:p>
            <a:r>
              <a:rPr lang="en-US" dirty="0">
                <a:solidFill>
                  <a:srgbClr val="175EAA"/>
                </a:solidFill>
              </a:rPr>
              <a:t>2</a:t>
            </a:r>
          </a:p>
        </p:txBody>
      </p:sp>
      <p:sp>
        <p:nvSpPr>
          <p:cNvPr id="20" name="TextBox 19"/>
          <p:cNvSpPr txBox="1"/>
          <p:nvPr/>
        </p:nvSpPr>
        <p:spPr>
          <a:xfrm>
            <a:off x="5428073" y="2034178"/>
            <a:ext cx="396054" cy="369332"/>
          </a:xfrm>
          <a:prstGeom prst="rect">
            <a:avLst/>
          </a:prstGeom>
          <a:noFill/>
        </p:spPr>
        <p:txBody>
          <a:bodyPr wrap="square" rtlCol="0">
            <a:spAutoFit/>
          </a:bodyPr>
          <a:lstStyle/>
          <a:p>
            <a:r>
              <a:rPr lang="en-US" dirty="0">
                <a:solidFill>
                  <a:srgbClr val="175EAA"/>
                </a:solidFill>
              </a:rPr>
              <a:t>3</a:t>
            </a:r>
          </a:p>
        </p:txBody>
      </p:sp>
      <p:sp>
        <p:nvSpPr>
          <p:cNvPr id="21" name="TextBox 20"/>
          <p:cNvSpPr txBox="1"/>
          <p:nvPr/>
        </p:nvSpPr>
        <p:spPr>
          <a:xfrm>
            <a:off x="2227673" y="3716412"/>
            <a:ext cx="396054" cy="369332"/>
          </a:xfrm>
          <a:prstGeom prst="rect">
            <a:avLst/>
          </a:prstGeom>
          <a:noFill/>
        </p:spPr>
        <p:txBody>
          <a:bodyPr wrap="square" rtlCol="0">
            <a:spAutoFit/>
          </a:bodyPr>
          <a:lstStyle/>
          <a:p>
            <a:r>
              <a:rPr lang="en-US" dirty="0">
                <a:solidFill>
                  <a:srgbClr val="175EAA"/>
                </a:solidFill>
              </a:rPr>
              <a:t>5</a:t>
            </a:r>
          </a:p>
        </p:txBody>
      </p:sp>
      <p:sp>
        <p:nvSpPr>
          <p:cNvPr id="22" name="TextBox 21"/>
          <p:cNvSpPr txBox="1"/>
          <p:nvPr/>
        </p:nvSpPr>
        <p:spPr>
          <a:xfrm>
            <a:off x="6484527" y="4085744"/>
            <a:ext cx="396054" cy="369332"/>
          </a:xfrm>
          <a:prstGeom prst="rect">
            <a:avLst/>
          </a:prstGeom>
          <a:noFill/>
        </p:spPr>
        <p:txBody>
          <a:bodyPr wrap="square" rtlCol="0">
            <a:spAutoFit/>
          </a:bodyPr>
          <a:lstStyle/>
          <a:p>
            <a:r>
              <a:rPr lang="en-US" dirty="0">
                <a:solidFill>
                  <a:srgbClr val="175EAA"/>
                </a:solidFill>
              </a:rPr>
              <a:t>6</a:t>
            </a:r>
          </a:p>
        </p:txBody>
      </p:sp>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8" r:link="rId9">
            <a:extLst>
              <a:ext uri="{28A0092B-C50C-407E-A947-70E740481C1C}">
                <a14:useLocalDpi xmlns:a14="http://schemas.microsoft.com/office/drawing/2010/main"/>
              </a:ext>
            </a:extLst>
          </a:blip>
          <a:stretch>
            <a:fillRect/>
          </a:stretch>
        </p:blipFill>
        <p:spPr>
          <a:xfrm>
            <a:off x="-292100" y="1023298"/>
            <a:ext cx="9734760" cy="985309"/>
          </a:xfrm>
          <a:prstGeom prst="rect">
            <a:avLst/>
          </a:prstGeom>
        </p:spPr>
      </p:pic>
      <p:sp>
        <p:nvSpPr>
          <p:cNvPr id="10" name="Rectangle 9"/>
          <p:cNvSpPr/>
          <p:nvPr/>
        </p:nvSpPr>
        <p:spPr>
          <a:xfrm>
            <a:off x="1" y="1110848"/>
            <a:ext cx="9144000" cy="677108"/>
          </a:xfrm>
          <a:prstGeom prst="rect">
            <a:avLst/>
          </a:prstGeom>
        </p:spPr>
        <p:txBody>
          <a:bodyPr wrap="square">
            <a:spAutoFit/>
          </a:bodyPr>
          <a:lstStyle/>
          <a:p>
            <a:pPr algn="ctr"/>
            <a:r>
              <a:rPr lang="en-US" sz="2000" b="1" dirty="0">
                <a:solidFill>
                  <a:srgbClr val="175EAA"/>
                </a:solidFill>
                <a:latin typeface="Arial Narrow"/>
                <a:cs typeface="Arial Narrow"/>
              </a:rPr>
              <a:t>MAHI / ACTIVITY</a:t>
            </a:r>
          </a:p>
          <a:p>
            <a:pPr algn="ctr"/>
            <a:r>
              <a:rPr lang="en-US" dirty="0">
                <a:latin typeface="Arial"/>
                <a:cs typeface="Arial"/>
              </a:rPr>
              <a:t>Use books and websites to confirm your findings. Present back to the rest of the class.</a:t>
            </a:r>
          </a:p>
        </p:txBody>
      </p:sp>
      <p:sp>
        <p:nvSpPr>
          <p:cNvPr id="23" name="TextBox 22"/>
          <p:cNvSpPr txBox="1"/>
          <p:nvPr/>
        </p:nvSpPr>
        <p:spPr>
          <a:xfrm>
            <a:off x="263796" y="3901078"/>
            <a:ext cx="396054" cy="369332"/>
          </a:xfrm>
          <a:prstGeom prst="rect">
            <a:avLst/>
          </a:prstGeom>
          <a:noFill/>
        </p:spPr>
        <p:txBody>
          <a:bodyPr wrap="square" rtlCol="0">
            <a:spAutoFit/>
          </a:bodyPr>
          <a:lstStyle/>
          <a:p>
            <a:r>
              <a:rPr lang="en-US" dirty="0">
                <a:solidFill>
                  <a:srgbClr val="175EAA"/>
                </a:solidFill>
              </a:rPr>
              <a:t>4</a:t>
            </a:r>
          </a:p>
        </p:txBody>
      </p:sp>
      <p:pic>
        <p:nvPicPr>
          <p:cNvPr id="24" name="Picture 23" descr="fish-1331812_1280.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flipH="1">
            <a:off x="352696" y="3168740"/>
            <a:ext cx="1501504" cy="1378295"/>
          </a:xfrm>
          <a:prstGeom prst="rect">
            <a:avLst/>
          </a:prstGeom>
        </p:spPr>
      </p:pic>
      <p:pic>
        <p:nvPicPr>
          <p:cNvPr id="25" name="Picture 24" descr="White_Butterflyfish.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6" name="Picture 25" descr="White_Butterflyfish.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7" name="Picture 26" descr="White_Butterflyfish.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29" name="Title 1"/>
          <p:cNvSpPr txBox="1">
            <a:spLocks/>
          </p:cNvSpPr>
          <p:nvPr/>
        </p:nvSpPr>
        <p:spPr>
          <a:xfrm>
            <a:off x="156689" y="11682"/>
            <a:ext cx="7178404" cy="85160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BODY SHAPES OF FISHES</a:t>
            </a:r>
          </a:p>
        </p:txBody>
      </p:sp>
      <p:sp>
        <p:nvSpPr>
          <p:cNvPr id="30" name="Rectangle 29"/>
          <p:cNvSpPr/>
          <p:nvPr/>
        </p:nvSpPr>
        <p:spPr>
          <a:xfrm rot="1355423">
            <a:off x="6245472" y="139172"/>
            <a:ext cx="3613809" cy="41794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latin typeface="Arial Narrow"/>
                <a:cs typeface="Arial Narrow"/>
              </a:rPr>
              <a:t>         EXPERTS ONLY!</a:t>
            </a:r>
          </a:p>
        </p:txBody>
      </p:sp>
    </p:spTree>
    <p:extLst>
      <p:ext uri="{BB962C8B-B14F-4D97-AF65-F5344CB8AC3E}">
        <p14:creationId xmlns:p14="http://schemas.microsoft.com/office/powerpoint/2010/main" val="182060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28619" y="660401"/>
            <a:ext cx="9552495" cy="4253292"/>
          </a:xfrm>
          <a:prstGeom prst="rect">
            <a:avLst/>
          </a:prstGeom>
        </p:spPr>
      </p:pic>
      <p:sp>
        <p:nvSpPr>
          <p:cNvPr id="11" name="Content Placeholder 2"/>
          <p:cNvSpPr txBox="1">
            <a:spLocks/>
          </p:cNvSpPr>
          <p:nvPr/>
        </p:nvSpPr>
        <p:spPr>
          <a:xfrm>
            <a:off x="3926615" y="1420625"/>
            <a:ext cx="4848627" cy="3464087"/>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spcBef>
                <a:spcPts val="300"/>
              </a:spcBef>
              <a:spcAft>
                <a:spcPts val="300"/>
              </a:spcAft>
              <a:buNone/>
            </a:pPr>
            <a:r>
              <a:rPr lang="en-US" sz="2000" b="1" dirty="0">
                <a:solidFill>
                  <a:srgbClr val="00B6DE"/>
                </a:solidFill>
                <a:latin typeface="Arial Narrow"/>
                <a:cs typeface="Arial Narrow"/>
              </a:rPr>
              <a:t>HE PĀTAI / CONSIDER THIS</a:t>
            </a:r>
          </a:p>
          <a:p>
            <a:pPr algn="ctr">
              <a:spcBef>
                <a:spcPts val="300"/>
              </a:spcBef>
              <a:spcAft>
                <a:spcPts val="300"/>
              </a:spcAft>
              <a:buFont typeface="+mj-lt"/>
              <a:buAutoNum type="arabicPeriod"/>
            </a:pPr>
            <a:r>
              <a:rPr lang="en-US" sz="1800" dirty="0">
                <a:latin typeface="Arial"/>
                <a:cs typeface="Arial"/>
              </a:rPr>
              <a:t>What was one cool new thing you learnt?</a:t>
            </a:r>
          </a:p>
          <a:p>
            <a:pPr marL="72000" indent="0" algn="ctr">
              <a:spcBef>
                <a:spcPts val="300"/>
              </a:spcBef>
              <a:spcAft>
                <a:spcPts val="300"/>
              </a:spcAft>
              <a:buFont typeface="+mj-lt"/>
              <a:buAutoNum type="arabicPeriod"/>
            </a:pPr>
            <a:r>
              <a:rPr lang="en-US" sz="1800" dirty="0">
                <a:latin typeface="Arial"/>
                <a:cs typeface="Arial"/>
              </a:rPr>
              <a:t> What is it like in the open ocean? What might it be like in the open ocean </a:t>
            </a:r>
          </a:p>
          <a:p>
            <a:pPr marL="72000" indent="0" algn="ctr">
              <a:spcBef>
                <a:spcPts val="300"/>
              </a:spcBef>
              <a:spcAft>
                <a:spcPts val="300"/>
              </a:spcAft>
              <a:buFont typeface="+mj-lt"/>
              <a:buAutoNum type="arabicPeriod"/>
            </a:pPr>
            <a:r>
              <a:rPr lang="en-US" sz="1800" dirty="0">
                <a:latin typeface="Arial"/>
                <a:cs typeface="Arial"/>
              </a:rPr>
              <a:t>What changes [adaptations] have fish made to live in the open ocean? Make a list</a:t>
            </a:r>
          </a:p>
          <a:p>
            <a:pPr marL="72000" indent="0" algn="ctr">
              <a:spcBef>
                <a:spcPts val="300"/>
              </a:spcBef>
              <a:spcAft>
                <a:spcPts val="300"/>
              </a:spcAft>
              <a:buFont typeface="+mj-lt"/>
              <a:buAutoNum type="arabicPeriod"/>
            </a:pPr>
            <a:r>
              <a:rPr lang="en-US" sz="1800" dirty="0">
                <a:latin typeface="Arial"/>
                <a:cs typeface="Arial"/>
              </a:rPr>
              <a:t> How might deep oceans creatures benefit from pelagic feeding frenzies like this one?</a:t>
            </a:r>
          </a:p>
          <a:p>
            <a:pPr marL="72000" indent="0" algn="ctr">
              <a:spcBef>
                <a:spcPts val="300"/>
              </a:spcBef>
              <a:spcAft>
                <a:spcPts val="300"/>
              </a:spcAft>
              <a:buFont typeface="+mj-lt"/>
              <a:buAutoNum type="arabicPeriod"/>
            </a:pPr>
            <a:endParaRPr lang="en-US" sz="1800" dirty="0">
              <a:latin typeface="Arial"/>
              <a:cs typeface="Arial"/>
            </a:endParaRPr>
          </a:p>
          <a:p>
            <a:pPr marL="72000" indent="0" algn="ctr">
              <a:spcBef>
                <a:spcPts val="300"/>
              </a:spcBef>
              <a:spcAft>
                <a:spcPts val="300"/>
              </a:spcAft>
              <a:buFont typeface="+mj-lt"/>
              <a:buAutoNum type="arabicPeriod"/>
            </a:pPr>
            <a:endParaRPr lang="en-US" sz="1800" dirty="0">
              <a:latin typeface="Arial"/>
              <a:cs typeface="Arial"/>
            </a:endParaRPr>
          </a:p>
        </p:txBody>
      </p:sp>
      <p:sp>
        <p:nvSpPr>
          <p:cNvPr id="7" name="Content Placeholder 6"/>
          <p:cNvSpPr>
            <a:spLocks noGrp="1"/>
          </p:cNvSpPr>
          <p:nvPr>
            <p:ph sz="half" idx="1"/>
          </p:nvPr>
        </p:nvSpPr>
        <p:spPr>
          <a:xfrm>
            <a:off x="133672" y="1189013"/>
            <a:ext cx="3926615" cy="3562964"/>
          </a:xfrm>
          <a:ln>
            <a:noFill/>
          </a:ln>
        </p:spPr>
        <p:txBody>
          <a:bodyPr>
            <a:normAutofit/>
          </a:bodyPr>
          <a:lstStyle/>
          <a:p>
            <a:pPr marL="0" indent="0" algn="ctr">
              <a:spcBef>
                <a:spcPts val="300"/>
              </a:spcBef>
              <a:spcAft>
                <a:spcPts val="300"/>
              </a:spcAft>
              <a:buNone/>
            </a:pPr>
            <a:r>
              <a:rPr lang="en-AU" sz="2000" b="1" noProof="0" dirty="0">
                <a:solidFill>
                  <a:srgbClr val="011F59"/>
                </a:solidFill>
                <a:latin typeface="Arial Narrow"/>
                <a:cs typeface="Arial Narrow"/>
              </a:rPr>
              <a:t>MĀTAKI TĒNEI / WATCH THIS</a:t>
            </a:r>
          </a:p>
          <a:p>
            <a:pPr marL="0" indent="0" algn="ctr">
              <a:spcBef>
                <a:spcPts val="300"/>
              </a:spcBef>
              <a:spcAft>
                <a:spcPts val="300"/>
              </a:spcAft>
              <a:buNone/>
            </a:pPr>
            <a:r>
              <a:rPr lang="en-AU" sz="1800" noProof="0" dirty="0">
                <a:latin typeface="Arial"/>
                <a:cs typeface="Arial"/>
              </a:rPr>
              <a:t>Short BBC [3.39] footage of </a:t>
            </a:r>
            <a:r>
              <a:rPr lang="en-AU" sz="1800" dirty="0">
                <a:hlinkClick r:id="rId5"/>
              </a:rPr>
              <a:t>pelagic [open ocean] species</a:t>
            </a:r>
            <a:endParaRPr lang="en-AU" sz="1800" noProof="0" dirty="0"/>
          </a:p>
        </p:txBody>
      </p:sp>
      <p:sp>
        <p:nvSpPr>
          <p:cNvPr id="19" name="Title 1"/>
          <p:cNvSpPr txBox="1">
            <a:spLocks/>
          </p:cNvSpPr>
          <p:nvPr/>
        </p:nvSpPr>
        <p:spPr>
          <a:xfrm>
            <a:off x="263796" y="57588"/>
            <a:ext cx="7178404" cy="85160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BODY SHAPES OF FISHES</a:t>
            </a:r>
          </a:p>
        </p:txBody>
      </p:sp>
      <p:pic>
        <p:nvPicPr>
          <p:cNvPr id="20" name="Picture 19" descr="White_Butterflyfish.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pic>
        <p:nvPicPr>
          <p:cNvPr id="3" name="Picture 2" descr="Screenshot 2020-05-04 11.00.47.png">
            <a:hlinkClick r:id="rId5"/>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2729" y="2574527"/>
            <a:ext cx="2861771" cy="1553884"/>
          </a:xfrm>
          <a:prstGeom prst="rect">
            <a:avLst/>
          </a:prstGeom>
        </p:spPr>
      </p:pic>
    </p:spTree>
    <p:extLst>
      <p:ext uri="{BB962C8B-B14F-4D97-AF65-F5344CB8AC3E}">
        <p14:creationId xmlns:p14="http://schemas.microsoft.com/office/powerpoint/2010/main" val="3901325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dissolv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dissolv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275228" y="660401"/>
            <a:ext cx="4958898" cy="4153012"/>
          </a:xfrm>
          <a:prstGeom prst="rect">
            <a:avLst/>
          </a:prstGeom>
        </p:spPr>
      </p:pic>
      <p:pic>
        <p:nvPicPr>
          <p:cNvPr id="10" name="Picture 9" descr="Blue_Fish5 copy 2.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2890" y="966943"/>
            <a:ext cx="4445000" cy="3685451"/>
          </a:xfrm>
          <a:prstGeom prst="rect">
            <a:avLst/>
          </a:prstGeom>
        </p:spPr>
      </p:pic>
      <p:sp>
        <p:nvSpPr>
          <p:cNvPr id="11" name="Content Placeholder 2"/>
          <p:cNvSpPr txBox="1">
            <a:spLocks/>
          </p:cNvSpPr>
          <p:nvPr/>
        </p:nvSpPr>
        <p:spPr>
          <a:xfrm>
            <a:off x="4557889" y="1473617"/>
            <a:ext cx="4401151" cy="3891328"/>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spcBef>
                <a:spcPts val="300"/>
              </a:spcBef>
              <a:spcAft>
                <a:spcPts val="300"/>
              </a:spcAft>
              <a:buNone/>
            </a:pPr>
            <a:r>
              <a:rPr lang="en-US" sz="2000" b="1" dirty="0">
                <a:solidFill>
                  <a:srgbClr val="00B6DE"/>
                </a:solidFill>
                <a:latin typeface="Arial Narrow"/>
                <a:cs typeface="Arial Narrow"/>
              </a:rPr>
              <a:t>HE PĀTAI / CONSIDER THIS</a:t>
            </a:r>
          </a:p>
          <a:p>
            <a:pPr algn="ctr">
              <a:spcBef>
                <a:spcPts val="300"/>
              </a:spcBef>
              <a:spcAft>
                <a:spcPts val="300"/>
              </a:spcAft>
              <a:buFont typeface="+mj-lt"/>
              <a:buAutoNum type="arabicPeriod"/>
            </a:pPr>
            <a:r>
              <a:rPr lang="en-US" sz="1800" dirty="0">
                <a:latin typeface="Arial"/>
                <a:cs typeface="Arial"/>
              </a:rPr>
              <a:t>What was one cool thing you learnt?</a:t>
            </a:r>
          </a:p>
          <a:p>
            <a:pPr marL="72000" indent="0" algn="ctr">
              <a:spcBef>
                <a:spcPts val="300"/>
              </a:spcBef>
              <a:spcAft>
                <a:spcPts val="300"/>
              </a:spcAft>
              <a:buFont typeface="+mj-lt"/>
              <a:buAutoNum type="arabicPeriod"/>
            </a:pPr>
            <a:r>
              <a:rPr lang="en-US" sz="1800" dirty="0">
                <a:latin typeface="Arial"/>
                <a:cs typeface="Arial"/>
              </a:rPr>
              <a:t> What is it like in the deep ocean? What might it be like in the deep ocean </a:t>
            </a:r>
          </a:p>
          <a:p>
            <a:pPr marL="72000" indent="0" algn="ctr">
              <a:spcBef>
                <a:spcPts val="300"/>
              </a:spcBef>
              <a:spcAft>
                <a:spcPts val="300"/>
              </a:spcAft>
              <a:buFont typeface="+mj-lt"/>
              <a:buAutoNum type="arabicPeriod"/>
            </a:pPr>
            <a:r>
              <a:rPr lang="en-US" sz="1800" dirty="0">
                <a:latin typeface="Arial"/>
                <a:cs typeface="Arial"/>
              </a:rPr>
              <a:t> What changes [adaptations] have creatures made to their bodies to live in the deep ocean? Make a list</a:t>
            </a:r>
          </a:p>
        </p:txBody>
      </p:sp>
      <p:sp>
        <p:nvSpPr>
          <p:cNvPr id="7" name="Content Placeholder 6"/>
          <p:cNvSpPr>
            <a:spLocks noGrp="1"/>
          </p:cNvSpPr>
          <p:nvPr>
            <p:ph sz="half" idx="1"/>
          </p:nvPr>
        </p:nvSpPr>
        <p:spPr>
          <a:xfrm>
            <a:off x="348356" y="1122161"/>
            <a:ext cx="3822951" cy="3562964"/>
          </a:xfrm>
          <a:ln>
            <a:noFill/>
          </a:ln>
        </p:spPr>
        <p:txBody>
          <a:bodyPr>
            <a:normAutofit/>
          </a:bodyPr>
          <a:lstStyle/>
          <a:p>
            <a:pPr marL="0" indent="0" algn="ctr">
              <a:spcBef>
                <a:spcPts val="300"/>
              </a:spcBef>
              <a:spcAft>
                <a:spcPts val="300"/>
              </a:spcAft>
              <a:buNone/>
            </a:pPr>
            <a:r>
              <a:rPr lang="en-AU" sz="2000" b="1" noProof="0" dirty="0">
                <a:solidFill>
                  <a:srgbClr val="011F59"/>
                </a:solidFill>
                <a:latin typeface="Arial Narrow"/>
                <a:cs typeface="Arial Narrow"/>
              </a:rPr>
              <a:t>MĀTAKI TĒNEI / WATCH THIS</a:t>
            </a:r>
          </a:p>
          <a:p>
            <a:pPr marL="0" indent="0" algn="ctr">
              <a:spcBef>
                <a:spcPts val="300"/>
              </a:spcBef>
              <a:spcAft>
                <a:spcPts val="300"/>
              </a:spcAft>
              <a:buNone/>
            </a:pPr>
            <a:r>
              <a:rPr lang="en-AU" sz="1800" noProof="0" dirty="0">
                <a:latin typeface="Arial"/>
                <a:cs typeface="Arial"/>
              </a:rPr>
              <a:t>Short Te Papa video clip of </a:t>
            </a:r>
            <a:r>
              <a:rPr lang="en-AU" sz="1800" noProof="0" dirty="0">
                <a:latin typeface="Arial"/>
                <a:cs typeface="Arial"/>
                <a:hlinkClick r:id="rId6"/>
              </a:rPr>
              <a:t>deep water species</a:t>
            </a:r>
            <a:endParaRPr lang="en-AU" sz="1800" noProof="0" dirty="0"/>
          </a:p>
        </p:txBody>
      </p:sp>
      <p:sp>
        <p:nvSpPr>
          <p:cNvPr id="19" name="Title 1"/>
          <p:cNvSpPr txBox="1">
            <a:spLocks/>
          </p:cNvSpPr>
          <p:nvPr/>
        </p:nvSpPr>
        <p:spPr>
          <a:xfrm>
            <a:off x="263796" y="57588"/>
            <a:ext cx="7178404" cy="85160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BODY SHAPES OF FISHES</a:t>
            </a:r>
          </a:p>
        </p:txBody>
      </p:sp>
      <p:pic>
        <p:nvPicPr>
          <p:cNvPr id="20" name="Picture 19" descr="White_Butterflyfish.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pic>
        <p:nvPicPr>
          <p:cNvPr id="2" name="Picture 1" descr="Screenshot 2020-05-04 10.36.57.png">
            <a:hlinkClick r:id="rId6"/>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0468" y="2365574"/>
            <a:ext cx="3301207" cy="1791690"/>
          </a:xfrm>
          <a:prstGeom prst="rect">
            <a:avLst/>
          </a:prstGeom>
        </p:spPr>
      </p:pic>
    </p:spTree>
    <p:extLst>
      <p:ext uri="{BB962C8B-B14F-4D97-AF65-F5344CB8AC3E}">
        <p14:creationId xmlns:p14="http://schemas.microsoft.com/office/powerpoint/2010/main" val="2120864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dissolv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ippoglossus Stenolepis Pacific Halibut fish illustration-lp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6248204" y="1945647"/>
            <a:ext cx="2203920" cy="1185040"/>
          </a:xfrm>
          <a:prstGeom prst="rect">
            <a:avLst/>
          </a:prstGeom>
        </p:spPr>
      </p:pic>
      <p:pic>
        <p:nvPicPr>
          <p:cNvPr id="17" name="Blue_YellowSquare.png" descr="/Users/rika/Dropbox/MSC Job/2020/MSC templates and graphics/TEMPLATE FILES/MSC GRAPHIC ASSETS/SCREEN RES/Illustration_BlueAssets/PNG/Blue_YellowSquare.png"/>
          <p:cNvPicPr>
            <a:picLocks noChangeAspect="1"/>
          </p:cNvPicPr>
          <p:nvPr/>
        </p:nvPicPr>
        <p:blipFill>
          <a:blip r:embed="rId4" r:link="rId5">
            <a:extLst>
              <a:ext uri="{28A0092B-C50C-407E-A947-70E740481C1C}">
                <a14:useLocalDpi xmlns:a14="http://schemas.microsoft.com/office/drawing/2010/main"/>
              </a:ext>
            </a:extLst>
          </a:blip>
          <a:stretch>
            <a:fillRect/>
          </a:stretch>
        </p:blipFill>
        <p:spPr>
          <a:xfrm>
            <a:off x="0" y="1002062"/>
            <a:ext cx="8963260" cy="1309084"/>
          </a:xfrm>
          <a:prstGeom prst="rect">
            <a:avLst/>
          </a:prstGeom>
        </p:spPr>
      </p:pic>
      <p:pic>
        <p:nvPicPr>
          <p:cNvPr id="2" name="Picture 1" descr="Orange Roughy-lpr.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3796" y="3400514"/>
            <a:ext cx="2425700" cy="1106772"/>
          </a:xfrm>
          <a:prstGeom prst="rect">
            <a:avLst/>
          </a:prstGeom>
        </p:spPr>
      </p:pic>
      <p:pic>
        <p:nvPicPr>
          <p:cNvPr id="11" name="Picture 10" descr="Yellowfin Tuna (Thunnus albacares)-lpr.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21140" y="3129053"/>
            <a:ext cx="3042120" cy="1375038"/>
          </a:xfrm>
          <a:prstGeom prst="rect">
            <a:avLst/>
          </a:prstGeom>
        </p:spPr>
      </p:pic>
      <p:sp>
        <p:nvSpPr>
          <p:cNvPr id="10" name="Rectangle 9"/>
          <p:cNvSpPr/>
          <p:nvPr/>
        </p:nvSpPr>
        <p:spPr>
          <a:xfrm>
            <a:off x="263796" y="1063270"/>
            <a:ext cx="8689704" cy="954107"/>
          </a:xfrm>
          <a:prstGeom prst="rect">
            <a:avLst/>
          </a:prstGeom>
        </p:spPr>
        <p:txBody>
          <a:bodyPr wrap="square">
            <a:spAutoFit/>
          </a:bodyPr>
          <a:lstStyle/>
          <a:p>
            <a:pPr algn="ctr"/>
            <a:r>
              <a:rPr lang="en-US" sz="2000" b="1" dirty="0">
                <a:solidFill>
                  <a:srgbClr val="175EAA"/>
                </a:solidFill>
                <a:latin typeface="Arial Narrow"/>
                <a:cs typeface="Arial Narrow"/>
              </a:rPr>
              <a:t>MAHI / ACTIVITY</a:t>
            </a:r>
          </a:p>
          <a:p>
            <a:pPr algn="ctr"/>
            <a:r>
              <a:rPr lang="en-US" dirty="0">
                <a:latin typeface="Arial"/>
                <a:cs typeface="Arial"/>
              </a:rPr>
              <a:t>Each fish shown here lives in a different place or habitat within the ocean</a:t>
            </a:r>
          </a:p>
          <a:p>
            <a:pPr algn="ctr"/>
            <a:r>
              <a:rPr lang="en-US" dirty="0">
                <a:latin typeface="Arial"/>
                <a:cs typeface="Arial"/>
              </a:rPr>
              <a:t>Use </a:t>
            </a:r>
            <a:r>
              <a:rPr lang="en-US" dirty="0">
                <a:solidFill>
                  <a:srgbClr val="175EAA"/>
                </a:solidFill>
                <a:latin typeface="Arial"/>
                <a:cs typeface="Arial"/>
              </a:rPr>
              <a:t>2.3 Scientific Keys Fish Adaptations </a:t>
            </a:r>
            <a:r>
              <a:rPr lang="en-US" dirty="0">
                <a:latin typeface="Arial"/>
                <a:cs typeface="Arial"/>
              </a:rPr>
              <a:t>to figure out which fish lives where?</a:t>
            </a:r>
          </a:p>
        </p:txBody>
      </p:sp>
      <p:pic>
        <p:nvPicPr>
          <p:cNvPr id="24" name="Picture 23" descr="fish-1331812_1280.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552685" y="2224617"/>
            <a:ext cx="1452066" cy="1332914"/>
          </a:xfrm>
          <a:prstGeom prst="rect">
            <a:avLst/>
          </a:prstGeom>
        </p:spPr>
      </p:pic>
      <p:pic>
        <p:nvPicPr>
          <p:cNvPr id="25" name="Picture 24" descr="White_Butterflyfish.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6" name="Picture 25" descr="White_Butterflyfish.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7" name="Picture 26" descr="White_Butterflyfish.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3" name="TextBox 2"/>
          <p:cNvSpPr txBox="1"/>
          <p:nvPr/>
        </p:nvSpPr>
        <p:spPr>
          <a:xfrm>
            <a:off x="3320223" y="2197100"/>
            <a:ext cx="2216977" cy="2031325"/>
          </a:xfrm>
          <a:prstGeom prst="rect">
            <a:avLst/>
          </a:prstGeom>
          <a:noFill/>
        </p:spPr>
        <p:txBody>
          <a:bodyPr wrap="square" rtlCol="0">
            <a:spAutoFit/>
          </a:bodyPr>
          <a:lstStyle/>
          <a:p>
            <a:pPr algn="ctr"/>
            <a:r>
              <a:rPr lang="en-US" dirty="0">
                <a:latin typeface="Arial "/>
                <a:cs typeface="Arial "/>
              </a:rPr>
              <a:t>Open ocean</a:t>
            </a:r>
          </a:p>
          <a:p>
            <a:pPr algn="ctr"/>
            <a:endParaRPr lang="en-US" dirty="0">
              <a:latin typeface="Arial "/>
              <a:cs typeface="Arial "/>
            </a:endParaRPr>
          </a:p>
          <a:p>
            <a:pPr algn="ctr"/>
            <a:r>
              <a:rPr lang="en-US" dirty="0">
                <a:latin typeface="Arial "/>
                <a:cs typeface="Arial "/>
              </a:rPr>
              <a:t>Deep ocean</a:t>
            </a:r>
          </a:p>
          <a:p>
            <a:pPr algn="ctr"/>
            <a:endParaRPr lang="en-US" dirty="0">
              <a:latin typeface="Arial "/>
              <a:cs typeface="Arial "/>
            </a:endParaRPr>
          </a:p>
          <a:p>
            <a:pPr algn="ctr"/>
            <a:r>
              <a:rPr lang="en-US" dirty="0">
                <a:latin typeface="Arial "/>
                <a:cs typeface="Arial "/>
              </a:rPr>
              <a:t>Rocky or coral reef</a:t>
            </a:r>
          </a:p>
          <a:p>
            <a:pPr algn="ctr"/>
            <a:endParaRPr lang="en-US" dirty="0">
              <a:latin typeface="Arial "/>
              <a:cs typeface="Arial "/>
            </a:endParaRPr>
          </a:p>
          <a:p>
            <a:pPr algn="ctr"/>
            <a:r>
              <a:rPr lang="en-US" dirty="0">
                <a:latin typeface="Arial "/>
                <a:cs typeface="Arial "/>
              </a:rPr>
              <a:t>Sandy seafloor</a:t>
            </a:r>
          </a:p>
        </p:txBody>
      </p:sp>
      <p:pic>
        <p:nvPicPr>
          <p:cNvPr id="28" name="Picture 27"/>
          <p:cNvPicPr>
            <a:picLocks noChangeAspect="1"/>
          </p:cNvPicPr>
          <p:nvPr/>
        </p:nvPicPr>
        <p:blipFill>
          <a:blip r:embed="rId10"/>
          <a:stretch>
            <a:fillRect/>
          </a:stretch>
        </p:blipFill>
        <p:spPr>
          <a:xfrm rot="13443988" flipH="1">
            <a:off x="4939078" y="2589642"/>
            <a:ext cx="1926875" cy="592360"/>
          </a:xfrm>
          <a:prstGeom prst="rect">
            <a:avLst/>
          </a:prstGeom>
        </p:spPr>
      </p:pic>
      <p:pic>
        <p:nvPicPr>
          <p:cNvPr id="29" name="Picture 28"/>
          <p:cNvPicPr>
            <a:picLocks noChangeAspect="1"/>
          </p:cNvPicPr>
          <p:nvPr/>
        </p:nvPicPr>
        <p:blipFill>
          <a:blip r:embed="rId10"/>
          <a:stretch>
            <a:fillRect/>
          </a:stretch>
        </p:blipFill>
        <p:spPr>
          <a:xfrm rot="7096117" flipH="1" flipV="1">
            <a:off x="4853159" y="2972044"/>
            <a:ext cx="2013927" cy="793467"/>
          </a:xfrm>
          <a:prstGeom prst="rect">
            <a:avLst/>
          </a:prstGeom>
        </p:spPr>
      </p:pic>
      <p:pic>
        <p:nvPicPr>
          <p:cNvPr id="30" name="Picture 29"/>
          <p:cNvPicPr>
            <a:picLocks noChangeAspect="1"/>
          </p:cNvPicPr>
          <p:nvPr/>
        </p:nvPicPr>
        <p:blipFill>
          <a:blip r:embed="rId10"/>
          <a:stretch>
            <a:fillRect/>
          </a:stretch>
        </p:blipFill>
        <p:spPr>
          <a:xfrm rot="2190895" flipH="1">
            <a:off x="1772826" y="2798097"/>
            <a:ext cx="1819292" cy="846131"/>
          </a:xfrm>
          <a:prstGeom prst="rect">
            <a:avLst/>
          </a:prstGeom>
        </p:spPr>
      </p:pic>
      <p:pic>
        <p:nvPicPr>
          <p:cNvPr id="31" name="Picture 30"/>
          <p:cNvPicPr>
            <a:picLocks noChangeAspect="1"/>
          </p:cNvPicPr>
          <p:nvPr/>
        </p:nvPicPr>
        <p:blipFill>
          <a:blip r:embed="rId10"/>
          <a:stretch>
            <a:fillRect/>
          </a:stretch>
        </p:blipFill>
        <p:spPr>
          <a:xfrm rot="19879461" flipH="1" flipV="1">
            <a:off x="1899629" y="2846113"/>
            <a:ext cx="2014271" cy="674875"/>
          </a:xfrm>
          <a:prstGeom prst="rect">
            <a:avLst/>
          </a:prstGeom>
        </p:spPr>
      </p:pic>
      <p:sp>
        <p:nvSpPr>
          <p:cNvPr id="18" name="Title 1"/>
          <p:cNvSpPr txBox="1">
            <a:spLocks/>
          </p:cNvSpPr>
          <p:nvPr/>
        </p:nvSpPr>
        <p:spPr>
          <a:xfrm>
            <a:off x="156689" y="11682"/>
            <a:ext cx="7178404" cy="85160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BODY SHAPES OF FISHES</a:t>
            </a:r>
          </a:p>
        </p:txBody>
      </p:sp>
    </p:spTree>
    <p:extLst>
      <p:ext uri="{BB962C8B-B14F-4D97-AF65-F5344CB8AC3E}">
        <p14:creationId xmlns:p14="http://schemas.microsoft.com/office/powerpoint/2010/main" val="345558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ssolv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dissolv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dissolv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118506</TotalTime>
  <Words>2249</Words>
  <Application>Microsoft Macintosh PowerPoint</Application>
  <PresentationFormat>On-screen Show (16:9)</PresentationFormat>
  <Paragraphs>219</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Aral</vt:lpstr>
      <vt:lpstr>Arial</vt:lpstr>
      <vt:lpstr>Arial </vt:lpstr>
      <vt:lpstr>Arial Narrow</vt:lpstr>
      <vt:lpstr>Calibri</vt:lpstr>
      <vt:lpstr>Local Brewery Five</vt:lpstr>
      <vt:lpstr>Meta office pro</vt:lpstr>
      <vt:lpstr>MetaPro-Normal</vt:lpstr>
      <vt:lpstr>Roboto-Regular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736</cp:revision>
  <dcterms:created xsi:type="dcterms:W3CDTF">2020-01-12T01:38:21Z</dcterms:created>
  <dcterms:modified xsi:type="dcterms:W3CDTF">2022-06-01T07:28:22Z</dcterms:modified>
</cp:coreProperties>
</file>