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5" r:id="rId2"/>
    <p:sldId id="361" r:id="rId3"/>
    <p:sldId id="367" r:id="rId4"/>
    <p:sldId id="414" r:id="rId5"/>
    <p:sldId id="349" r:id="rId6"/>
    <p:sldId id="34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6"/>
    <a:srgbClr val="005DAA"/>
    <a:srgbClr val="009AC7"/>
    <a:srgbClr val="00B6DE"/>
    <a:srgbClr val="00B194"/>
    <a:srgbClr val="011F59"/>
    <a:srgbClr val="17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6572" autoAdjust="0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B32D-E515-D94E-BEA0-A7A7C5A785C5}" type="datetimeFigureOut">
              <a:rPr lang="en-US" smtClean="0"/>
              <a:t>6/1/22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0F1-A8F3-094D-9C6C-D369179BD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6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en-US" dirty="0"/>
              <a:t>Topic 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>
                <a:latin typeface="MetaPro-Normal"/>
                <a:cs typeface="MetaPro-Normal"/>
              </a:defRPr>
            </a:lvl1pPr>
          </a:lstStyle>
          <a:p>
            <a:fld id="{29FEC424-1A67-EA4F-8C0C-E9A68665F566}" type="datetimeFigureOut">
              <a:rPr lang="en-US" smtClean="0"/>
              <a:pPr/>
              <a:t>6/1/22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6302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x-none" dirty="0"/>
              <a:t>MSC.ORG/LEARNZ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>
                <a:solidFill>
                  <a:srgbClr val="175EAA"/>
                </a:solidFill>
                <a:latin typeface="MetaPro-Normal"/>
                <a:cs typeface="MetaPro-Normal"/>
              </a:defRPr>
            </a:lvl1pPr>
          </a:lstStyle>
          <a:p>
            <a:fld id="{36961C54-CE56-C942-86C7-3C671D5B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algn="l"/>
            <a:endParaRPr lang="en-US" dirty="0">
              <a:solidFill>
                <a:srgbClr val="175EA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7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</a:p>
          <a:p>
            <a:endParaRPr lang="en-US" b="1" dirty="0"/>
          </a:p>
          <a:p>
            <a:r>
              <a:rPr lang="en-US" b="1" baseline="0" dirty="0"/>
              <a:t>HE PĀTAI / CONSIDER THIS </a:t>
            </a:r>
          </a:p>
          <a:p>
            <a:endParaRPr lang="en-US" dirty="0"/>
          </a:p>
          <a:p>
            <a:r>
              <a:rPr lang="en-US" dirty="0"/>
              <a:t>Answer</a:t>
            </a:r>
            <a:r>
              <a:rPr lang="mr-IN" baseline="0" dirty="0"/>
              <a:t>–</a:t>
            </a:r>
            <a:r>
              <a:rPr lang="en-US" baseline="0" dirty="0"/>
              <a:t> No! There are several species of seaweed and green lipped mussels visible. Beneath this there will also be a myriad of smaller creatures </a:t>
            </a:r>
            <a:r>
              <a:rPr lang="mr-IN" baseline="0" dirty="0"/>
              <a:t>–</a:t>
            </a:r>
            <a:r>
              <a:rPr lang="en-US" baseline="0" dirty="0"/>
              <a:t> possibly sponges, anenomes, blennies etc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0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</a:p>
          <a:p>
            <a:pPr>
              <a:defRPr/>
            </a:pPr>
            <a:endParaRPr lang="en-US" b="1" dirty="0">
              <a:solidFill>
                <a:srgbClr val="175EAA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MĀTAKI TĒNEI / WATCH THIS</a:t>
            </a:r>
          </a:p>
          <a:p>
            <a:pPr>
              <a:defRPr/>
            </a:pPr>
            <a:r>
              <a:rPr lang="en-US" b="0" dirty="0">
                <a:solidFill>
                  <a:srgbClr val="175EAA"/>
                </a:solidFill>
              </a:rPr>
              <a:t>National</a:t>
            </a:r>
            <a:r>
              <a:rPr lang="en-US" b="0" baseline="0" dirty="0">
                <a:solidFill>
                  <a:srgbClr val="175EAA"/>
                </a:solidFill>
              </a:rPr>
              <a:t> Aquarium film clip on Deep Sea Exploration can be found at https://</a:t>
            </a:r>
            <a:r>
              <a:rPr lang="en-US" b="0" baseline="0" dirty="0" err="1">
                <a:solidFill>
                  <a:srgbClr val="175EAA"/>
                </a:solidFill>
              </a:rPr>
              <a:t>www.nationalaquarium.co.nz</a:t>
            </a:r>
            <a:r>
              <a:rPr lang="en-US" b="0" baseline="0" dirty="0">
                <a:solidFill>
                  <a:srgbClr val="175EAA"/>
                </a:solidFill>
              </a:rPr>
              <a:t>/learn/education-from-our-place-to-yours/ </a:t>
            </a:r>
          </a:p>
          <a:p>
            <a:pPr>
              <a:defRPr/>
            </a:pPr>
            <a:endParaRPr lang="en-US" b="0" baseline="0" dirty="0">
              <a:solidFill>
                <a:srgbClr val="175EAA"/>
              </a:solidFill>
            </a:endParaRPr>
          </a:p>
          <a:p>
            <a:pPr>
              <a:defRPr/>
            </a:pPr>
            <a:r>
              <a:rPr lang="en-US" b="1" baseline="0" dirty="0">
                <a:solidFill>
                  <a:srgbClr val="175EAA"/>
                </a:solidFill>
              </a:rPr>
              <a:t>MAHI / ACTIVITY</a:t>
            </a:r>
          </a:p>
          <a:p>
            <a:pPr>
              <a:defRPr/>
            </a:pPr>
            <a:r>
              <a:rPr lang="en-US" b="0" baseline="0" dirty="0">
                <a:solidFill>
                  <a:srgbClr val="175EAA"/>
                </a:solidFill>
              </a:rPr>
              <a:t>The Deep Sea can be found at https://</a:t>
            </a:r>
            <a:r>
              <a:rPr lang="en-US" b="0" baseline="0" dirty="0" err="1">
                <a:solidFill>
                  <a:srgbClr val="175EAA"/>
                </a:solidFill>
              </a:rPr>
              <a:t>neal.fun</a:t>
            </a:r>
            <a:r>
              <a:rPr lang="en-US" b="0" baseline="0" dirty="0">
                <a:solidFill>
                  <a:srgbClr val="175EAA"/>
                </a:solidFill>
              </a:rPr>
              <a:t>/deep-sea</a:t>
            </a:r>
            <a:endParaRPr lang="en-US" b="0" dirty="0">
              <a:solidFill>
                <a:srgbClr val="175EAA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0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activity has been adapted with kind permission by BLAKE </a:t>
            </a:r>
            <a:r>
              <a:rPr lang="mr-IN" dirty="0"/>
              <a:t>–</a:t>
            </a:r>
            <a:r>
              <a:rPr lang="en-US" dirty="0"/>
              <a:t> The Sir Peter Blake Trust. You can check out more of what they do at blakenz.org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All videos available at: https://www.nzgeo.com/lessons-fishing/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04886" cy="326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DAB93-0C30-1867-1FDD-52796028B9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316048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Local Brewery Five"/>
          <a:ea typeface="+mj-ea"/>
          <a:cs typeface="Local Brewery Five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Meta office pro"/>
          <a:ea typeface="+mn-ea"/>
          <a:cs typeface="Meta office pro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Meta office pro"/>
          <a:ea typeface="+mn-ea"/>
          <a:cs typeface="Meta office pro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Meta office pro"/>
          <a:ea typeface="+mn-ea"/>
          <a:cs typeface="Meta office pro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Meta office pro"/>
          <a:ea typeface="+mn-ea"/>
          <a:cs typeface="Meta office pro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Meta office pro"/>
          <a:ea typeface="+mn-ea"/>
          <a:cs typeface="Meta office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hyperlink" Target="https://neal.fun/deep-sea" TargetMode="External"/><Relationship Id="rId10" Type="http://schemas.openxmlformats.org/officeDocument/2006/relationships/image" Target="../media/image1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hyperlink" Target="https://www.nationalaquarium.co.nz/learn/education-from-our-place-to-your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nzgeo.com/lessons-fishing/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042" y="920059"/>
            <a:ext cx="5884139" cy="3727449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>
              <a:spcBef>
                <a:spcPts val="300"/>
              </a:spcBef>
              <a:spcAft>
                <a:spcPts val="100"/>
              </a:spcAft>
              <a:buNone/>
            </a:pPr>
            <a:r>
              <a:rPr lang="en-AU" sz="1800" noProof="0" dirty="0">
                <a:latin typeface="Arial"/>
                <a:cs typeface="Arial"/>
              </a:rPr>
              <a:t>The Marine Stewardship Council has certified fisheries in many different habitats</a:t>
            </a:r>
            <a:r>
              <a:rPr lang="en-AU" sz="1800" noProof="0" dirty="0">
                <a:solidFill>
                  <a:srgbClr val="175EAA"/>
                </a:solidFill>
                <a:latin typeface="Arial"/>
                <a:cs typeface="Arial"/>
              </a:rPr>
              <a:t>. </a:t>
            </a:r>
            <a:r>
              <a:rPr lang="en-AU" sz="1800" dirty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AU" sz="1800" noProof="0" dirty="0">
                <a:latin typeface="Arial"/>
                <a:cs typeface="Arial"/>
              </a:rPr>
              <a:t>A Habitat is: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A place where a group [community] of living things [organisms] live and breed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Different habitats have different characteristics: temperature, current, tide, seafloor [substrate], light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500" noProof="0" dirty="0"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223" y="25473"/>
            <a:ext cx="8229600" cy="836704"/>
          </a:xfrm>
        </p:spPr>
        <p:txBody>
          <a:bodyPr>
            <a:normAutofit fontScale="90000"/>
          </a:bodyPr>
          <a:lstStyle/>
          <a:p>
            <a:r>
              <a:rPr lang="en-AU" sz="3700" dirty="0">
                <a:latin typeface="Arial Narrow"/>
                <a:cs typeface="Arial Narrow"/>
              </a:rPr>
              <a:t>MARINE HABITAT</a:t>
            </a:r>
            <a:br>
              <a:rPr lang="en-AU" noProof="0" dirty="0">
                <a:latin typeface="Arial Narrow"/>
                <a:cs typeface="Arial Narrow"/>
              </a:rPr>
            </a:br>
            <a:r>
              <a:rPr lang="en-AU" sz="2200" noProof="0" dirty="0">
                <a:latin typeface="Arial Narrow"/>
                <a:cs typeface="Arial Narrow"/>
              </a:rPr>
              <a:t>Focusing Question: How do marine habitats differ from one another?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2174812"/>
              </p:ext>
            </p:extLst>
          </p:nvPr>
        </p:nvGraphicFramePr>
        <p:xfrm>
          <a:off x="6106987" y="1146984"/>
          <a:ext cx="2887857" cy="324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7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 Narrow"/>
                          <a:cs typeface="Arial Narrow"/>
                        </a:rPr>
                        <a:t>MARINE HABITAT </a:t>
                      </a:r>
                      <a:r>
                        <a:rPr lang="mr-IN" sz="1800" b="0" i="0" baseline="0" dirty="0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lang="en-US" sz="1800" b="0" i="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b="0" i="0" dirty="0">
                          <a:latin typeface="Arial Narrow"/>
                          <a:cs typeface="Arial Narrow"/>
                        </a:rPr>
                        <a:t>PRIOR KNOWLEDGE</a:t>
                      </a:r>
                      <a:r>
                        <a:rPr lang="en-US" sz="1800" b="0" i="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b="0" i="0" dirty="0">
                          <a:latin typeface="Arial Narrow"/>
                          <a:cs typeface="Arial Narrow"/>
                        </a:rPr>
                        <a:t>CHART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What we know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What we would like to know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What we have learned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80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11" y="3106410"/>
            <a:ext cx="6456838" cy="1695663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60238" y="3269652"/>
            <a:ext cx="5884139" cy="1763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/>
                <a:cs typeface="Arial"/>
              </a:rPr>
              <a:t>What do you know about marine habitats &amp; the creatures that live there? Complete 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Marine Habitat Prior Knowledge Chart </a:t>
            </a:r>
            <a:r>
              <a:rPr lang="en-US" sz="1800" dirty="0">
                <a:latin typeface="Arial"/>
                <a:cs typeface="Arial"/>
              </a:rPr>
              <a:t>columns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 &amp; 2</a:t>
            </a:r>
          </a:p>
        </p:txBody>
      </p:sp>
      <p:pic>
        <p:nvPicPr>
          <p:cNvPr id="10" name="Picture 9" descr="White_Sh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803001" y="236122"/>
            <a:ext cx="682000" cy="612462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4587">
            <a:off x="7948198" y="146900"/>
            <a:ext cx="825500" cy="741331"/>
          </a:xfrm>
          <a:prstGeom prst="rect">
            <a:avLst/>
          </a:prstGeom>
        </p:spPr>
      </p:pic>
      <p:pic>
        <p:nvPicPr>
          <p:cNvPr id="12" name="Picture 11" descr="White_She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437999" y="-280956"/>
            <a:ext cx="625716" cy="561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146351" flipH="1" flipV="1">
            <a:off x="5422223" y="3780442"/>
            <a:ext cx="1185915" cy="7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7" y="1000461"/>
            <a:ext cx="6158432" cy="4529954"/>
          </a:xfrm>
        </p:spPr>
        <p:txBody>
          <a:bodyPr>
            <a:normAutofit fontScale="32500" lnSpcReduction="20000"/>
          </a:bodyPr>
          <a:lstStyle/>
          <a:p>
            <a:pPr marL="88900" indent="0">
              <a:buNone/>
            </a:pPr>
            <a:r>
              <a:rPr lang="en-US" sz="6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88900" indent="0">
              <a:buNone/>
            </a:pPr>
            <a:r>
              <a:rPr lang="en-AU" sz="5500" noProof="0" dirty="0">
                <a:latin typeface="Arial"/>
                <a:cs typeface="Arial"/>
              </a:rPr>
              <a:t>Habitats are really made by physical things such as light, depth, pressure, bottom type [substrate], temperature</a:t>
            </a:r>
          </a:p>
          <a:p>
            <a:pPr marL="88900" indent="0">
              <a:buNone/>
            </a:pPr>
            <a:r>
              <a:rPr lang="en-AU" sz="5500" noProof="0" dirty="0">
                <a:latin typeface="Arial"/>
                <a:cs typeface="Arial"/>
              </a:rPr>
              <a:t>These physical things then create an environment for a community of creatures, plants, algae to live</a:t>
            </a:r>
          </a:p>
          <a:p>
            <a:pPr marL="88900" indent="0">
              <a:buNone/>
            </a:pPr>
            <a:r>
              <a:rPr lang="en-AU" sz="5500" noProof="0" dirty="0">
                <a:latin typeface="Arial"/>
                <a:cs typeface="Arial"/>
              </a:rPr>
              <a:t>Main ocean habitat types are:</a:t>
            </a:r>
          </a:p>
          <a:p>
            <a:pPr marL="571500" indent="-215900">
              <a:buFont typeface="+mj-lt"/>
              <a:buAutoNum type="arabicPeriod"/>
            </a:pPr>
            <a:r>
              <a:rPr lang="en-AU" sz="5500" noProof="0" dirty="0">
                <a:latin typeface="Arial"/>
                <a:cs typeface="Arial"/>
              </a:rPr>
              <a:t>Open water (very large)</a:t>
            </a:r>
          </a:p>
          <a:p>
            <a:pPr marL="571500" indent="-215900">
              <a:buFont typeface="+mj-lt"/>
              <a:buAutoNum type="arabicPeriod"/>
            </a:pPr>
            <a:r>
              <a:rPr lang="en-AU" sz="5500" noProof="0" dirty="0">
                <a:latin typeface="Arial"/>
                <a:cs typeface="Arial"/>
              </a:rPr>
              <a:t>Soft sandy to muddy bottom (large)</a:t>
            </a:r>
          </a:p>
          <a:p>
            <a:pPr marL="571500" indent="-215900">
              <a:buFont typeface="+mj-lt"/>
              <a:buAutoNum type="arabicPeriod"/>
            </a:pPr>
            <a:r>
              <a:rPr lang="en-AU" sz="5500" noProof="0" dirty="0">
                <a:latin typeface="Arial"/>
                <a:cs typeface="Arial"/>
              </a:rPr>
              <a:t>Hard (rocky, coral) bottom (small area but has the most diversity / variety of life)</a:t>
            </a:r>
          </a:p>
          <a:p>
            <a:endParaRPr lang="en-AU" sz="5500" noProof="0" dirty="0"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223" y="163191"/>
            <a:ext cx="8229600" cy="836704"/>
          </a:xfrm>
        </p:spPr>
        <p:txBody>
          <a:bodyPr>
            <a:normAutofit/>
          </a:bodyPr>
          <a:lstStyle/>
          <a:p>
            <a:r>
              <a:rPr lang="en-AU" sz="3300" noProof="0" dirty="0">
                <a:latin typeface="Arial Narrow"/>
                <a:cs typeface="Arial Narrow"/>
              </a:rPr>
              <a:t>MARINE HABITAT</a:t>
            </a:r>
          </a:p>
        </p:txBody>
      </p:sp>
      <p:pic>
        <p:nvPicPr>
          <p:cNvPr id="7" name="Picture 6" descr="White_She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803001" y="236122"/>
            <a:ext cx="682000" cy="612462"/>
          </a:xfrm>
          <a:prstGeom prst="rect">
            <a:avLst/>
          </a:prstGeom>
        </p:spPr>
      </p:pic>
      <p:pic>
        <p:nvPicPr>
          <p:cNvPr id="8" name="Picture 7" descr="White_She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4587">
            <a:off x="7948198" y="146900"/>
            <a:ext cx="825500" cy="741331"/>
          </a:xfrm>
          <a:prstGeom prst="rect">
            <a:avLst/>
          </a:prstGeom>
        </p:spPr>
      </p:pic>
      <p:pic>
        <p:nvPicPr>
          <p:cNvPr id="9" name="Picture 8" descr="White_Sh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437999" y="-280956"/>
            <a:ext cx="625716" cy="561917"/>
          </a:xfrm>
          <a:prstGeom prst="rect">
            <a:avLst/>
          </a:prstGeom>
        </p:spPr>
      </p:pic>
      <p:pic>
        <p:nvPicPr>
          <p:cNvPr id="2" name="Picture 1" descr="Eck radiata with wall view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692361">
            <a:off x="5879271" y="2012219"/>
            <a:ext cx="1803400" cy="179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underwater-2615376_192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3693">
            <a:off x="7337435" y="1543623"/>
            <a:ext cx="1706291" cy="158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underwater-1741171_1920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0330">
            <a:off x="7074150" y="2809202"/>
            <a:ext cx="1714500" cy="156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Blu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8772">
            <a:off x="3999938" y="2622323"/>
            <a:ext cx="1647364" cy="1183827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6246009" y="203368"/>
            <a:ext cx="2839640" cy="1646642"/>
          </a:xfrm>
          <a:prstGeom prst="wedgeRectCallout">
            <a:avLst>
              <a:gd name="adj1" fmla="val -72003"/>
              <a:gd name="adj2" fmla="val 125151"/>
            </a:avLst>
          </a:prstGeom>
          <a:solidFill>
            <a:schemeClr val="bg1"/>
          </a:solidFill>
          <a:ln>
            <a:solidFill>
              <a:srgbClr val="175E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lvl="1" algn="ctr">
              <a:lnSpc>
                <a:spcPct val="110000"/>
              </a:lnSpc>
            </a:pPr>
            <a:r>
              <a:rPr lang="en-AU" dirty="0">
                <a:solidFill>
                  <a:srgbClr val="175EAA"/>
                </a:solidFill>
                <a:latin typeface="Arial"/>
                <a:cs typeface="Arial"/>
              </a:rPr>
              <a:t>Most Marine Stewardship Council certified fisheries are in open water and sandy bottom habitats</a:t>
            </a:r>
            <a:r>
              <a:rPr lang="x-none" dirty="0">
                <a:solidFill>
                  <a:srgbClr val="175EAA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25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6596" y="1280154"/>
            <a:ext cx="2354099" cy="3254939"/>
          </a:xfrm>
          <a:prstGeom prst="rect">
            <a:avLst/>
          </a:prstGeom>
          <a:noFill/>
          <a:ln>
            <a:solidFill>
              <a:srgbClr val="175E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77" y="992324"/>
            <a:ext cx="4295486" cy="4077494"/>
          </a:xfrm>
        </p:spPr>
        <p:txBody>
          <a:bodyPr>
            <a:noAutofit/>
          </a:bodyPr>
          <a:lstStyle/>
          <a:p>
            <a:pPr marL="17780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indent="-1651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Within each of the main habitat types there are many smaller habitats</a:t>
            </a:r>
          </a:p>
          <a:p>
            <a:pPr indent="-1651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Every habitat is home to many    types of organisms [living things]</a:t>
            </a:r>
          </a:p>
          <a:p>
            <a:pPr lvl="1">
              <a:lnSpc>
                <a:spcPct val="110000"/>
              </a:lnSpc>
            </a:pPr>
            <a:endParaRPr lang="en-AU" sz="18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AU" sz="2200" noProof="0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pic>
        <p:nvPicPr>
          <p:cNvPr id="14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57" y="2514911"/>
            <a:ext cx="4699577" cy="227666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1670" y="1284162"/>
            <a:ext cx="2395970" cy="2461497"/>
          </a:xfrm>
        </p:spPr>
        <p:txBody>
          <a:bodyPr>
            <a:normAutofit fontScale="92500" lnSpcReduction="10000"/>
          </a:bodyPr>
          <a:lstStyle/>
          <a:p>
            <a:pPr marL="177800" indent="0" algn="r">
              <a:lnSpc>
                <a:spcPct val="110000"/>
              </a:lnSpc>
              <a:buNone/>
            </a:pPr>
            <a:r>
              <a:rPr lang="en-AU" sz="1900" noProof="0" dirty="0">
                <a:solidFill>
                  <a:srgbClr val="175EAA"/>
                </a:solidFill>
                <a:latin typeface="Arial"/>
                <a:cs typeface="Arial"/>
              </a:rPr>
              <a:t>Fisheries certified by the Marine Stewardship Council have been assessed to ensure impacts on local habitats are minimised</a:t>
            </a:r>
          </a:p>
          <a:p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7" name="Picture 6" descr="White_Sh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803001" y="236122"/>
            <a:ext cx="682000" cy="612462"/>
          </a:xfrm>
          <a:prstGeom prst="rect">
            <a:avLst/>
          </a:prstGeom>
        </p:spPr>
      </p:pic>
      <p:pic>
        <p:nvPicPr>
          <p:cNvPr id="8" name="Picture 7" descr="White_She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4587">
            <a:off x="7948198" y="146900"/>
            <a:ext cx="825500" cy="741331"/>
          </a:xfrm>
          <a:prstGeom prst="rect">
            <a:avLst/>
          </a:prstGeom>
        </p:spPr>
      </p:pic>
      <p:pic>
        <p:nvPicPr>
          <p:cNvPr id="9" name="Picture 8" descr="White_She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437999" y="-280956"/>
            <a:ext cx="625716" cy="561917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0" y="2849684"/>
            <a:ext cx="3610933" cy="182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346075" indent="-1571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Look carefully! Is the starfish the only living thing in this      tiny patch of rocky reef   habitat?</a:t>
            </a:r>
          </a:p>
          <a:p>
            <a:endParaRPr lang="en-US" sz="1800" dirty="0"/>
          </a:p>
        </p:txBody>
      </p:sp>
      <p:pic>
        <p:nvPicPr>
          <p:cNvPr id="13" name="Picture 12" descr="Coscinasterias calamaria - spiny sea star 2 D13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3740">
            <a:off x="4017291" y="1972542"/>
            <a:ext cx="2306815" cy="220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354618" flipH="1" flipV="1">
            <a:off x="2529185" y="3735797"/>
            <a:ext cx="1736496" cy="1106896"/>
          </a:xfrm>
          <a:prstGeom prst="rect">
            <a:avLst/>
          </a:prstGeom>
        </p:spPr>
      </p:pic>
      <p:pic>
        <p:nvPicPr>
          <p:cNvPr id="2" name="Picture 1" descr="RS12728_MSC_ecolabel_Certified-Sustainable_blu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8">
            <a:off x="7294201" y="3752687"/>
            <a:ext cx="1702871" cy="87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7223" y="163191"/>
            <a:ext cx="8229600" cy="836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sz="3300" dirty="0">
                <a:latin typeface="Arial Narrow"/>
                <a:cs typeface="Arial Narrow"/>
              </a:rPr>
              <a:t>MARINE HABITAT</a:t>
            </a:r>
          </a:p>
        </p:txBody>
      </p:sp>
    </p:spTree>
    <p:extLst>
      <p:ext uri="{BB962C8B-B14F-4D97-AF65-F5344CB8AC3E}">
        <p14:creationId xmlns:p14="http://schemas.microsoft.com/office/powerpoint/2010/main" val="18160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59323"/>
            <a:ext cx="9298982" cy="43082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743" y="1112097"/>
            <a:ext cx="3630898" cy="40162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dirty="0">
                <a:latin typeface="Arial"/>
                <a:cs typeface="Arial"/>
              </a:rPr>
              <a:t>Just for fun! Check out </a:t>
            </a:r>
            <a:r>
              <a:rPr lang="en-US" sz="1800" dirty="0">
                <a:latin typeface="Arial"/>
                <a:cs typeface="Arial"/>
                <a:hlinkClick r:id="rId5"/>
              </a:rPr>
              <a:t>The Deep Sea </a:t>
            </a:r>
            <a:endParaRPr lang="en-US" sz="1800" dirty="0">
              <a:latin typeface="Arial"/>
              <a:cs typeface="Arial"/>
            </a:endParaRPr>
          </a:p>
          <a:p>
            <a:pPr marL="0" indent="0"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dirty="0">
                <a:latin typeface="Arial"/>
                <a:cs typeface="Arial"/>
              </a:rPr>
              <a:t>by Neal </a:t>
            </a:r>
            <a:r>
              <a:rPr lang="en-US" sz="1800" dirty="0" err="1">
                <a:latin typeface="Arial"/>
                <a:cs typeface="Arial"/>
              </a:rPr>
              <a:t>Agarwal</a:t>
            </a:r>
            <a:r>
              <a:rPr lang="en-US" sz="1800" dirty="0">
                <a:latin typeface="Arial"/>
                <a:cs typeface="Arial"/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dirty="0">
                <a:latin typeface="Arial"/>
                <a:cs typeface="Arial"/>
              </a:rPr>
              <a:t>Play the true false card game and the matching game (see 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Habitat Cards </a:t>
            </a:r>
            <a:r>
              <a:rPr lang="en-US" sz="1800" dirty="0">
                <a:latin typeface="Arial"/>
                <a:cs typeface="Arial"/>
              </a:rPr>
              <a:t>or 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Teacher Outline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pic>
        <p:nvPicPr>
          <p:cNvPr id="7" name="Picture 6" descr="White_She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803001" y="236122"/>
            <a:ext cx="682000" cy="612462"/>
          </a:xfrm>
          <a:prstGeom prst="rect">
            <a:avLst/>
          </a:prstGeom>
        </p:spPr>
      </p:pic>
      <p:pic>
        <p:nvPicPr>
          <p:cNvPr id="8" name="Picture 7" descr="White_She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4587">
            <a:off x="7948198" y="146900"/>
            <a:ext cx="825500" cy="741331"/>
          </a:xfrm>
          <a:prstGeom prst="rect">
            <a:avLst/>
          </a:prstGeom>
        </p:spPr>
      </p:pic>
      <p:pic>
        <p:nvPicPr>
          <p:cNvPr id="9" name="Picture 8" descr="White_She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437999" y="-280956"/>
            <a:ext cx="625716" cy="56191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7223" y="163191"/>
            <a:ext cx="8229600" cy="836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 sz="3300" dirty="0">
                <a:latin typeface="Arial Narrow"/>
                <a:cs typeface="Arial Narrow"/>
              </a:rPr>
              <a:t>MARINE HABITAT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372103" y="1056697"/>
            <a:ext cx="4432999" cy="218592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000" b="1" noProof="0" dirty="0">
                <a:solidFill>
                  <a:srgbClr val="011F59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1800" dirty="0">
                <a:latin typeface="Arial"/>
                <a:cs typeface="Arial"/>
              </a:rPr>
              <a:t>Visit our partner organisation The </a:t>
            </a:r>
            <a:r>
              <a:rPr lang="en-AU" sz="1800" dirty="0">
                <a:latin typeface="Arial"/>
                <a:cs typeface="Arial"/>
                <a:hlinkClick r:id="rId9"/>
              </a:rPr>
              <a:t>National Aquarium of New Zealand </a:t>
            </a:r>
            <a:r>
              <a:rPr lang="en-AU" sz="1800" dirty="0">
                <a:latin typeface="Arial"/>
                <a:cs typeface="Arial"/>
              </a:rPr>
              <a:t>click on Deep Sea Exploration. Watch the film [1:30] and have a go at the activity! </a:t>
            </a:r>
          </a:p>
          <a:p>
            <a:pPr marL="0" indent="0" algn="ctr"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6" name="Picture 5" descr="Screen Shot 2020-08-19 at 3.45.57 PM.png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17" y="2907578"/>
            <a:ext cx="3309860" cy="1589134"/>
          </a:xfrm>
          <a:prstGeom prst="rect">
            <a:avLst/>
          </a:prstGeom>
        </p:spPr>
      </p:pic>
      <p:pic>
        <p:nvPicPr>
          <p:cNvPr id="10" name="Picture 9" descr="Screen Shot 2020-08-19 at 4.53.50 PM.png">
            <a:hlinkClick r:id="rId5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067" y="1913043"/>
            <a:ext cx="1572511" cy="13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655" y="862178"/>
            <a:ext cx="5114145" cy="38924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07" y="1095963"/>
            <a:ext cx="4160779" cy="365866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Scientists now believe that reduced numbers of fish (such as Tāmure or Snapper) is how kina [sea urchin] barrens are created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Tāmure / Snapper eat kina [sea urchins] who eat seaweed [kelp]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noProof="0" dirty="0">
                <a:latin typeface="Arial"/>
                <a:cs typeface="Arial"/>
              </a:rPr>
              <a:t>Less Tāmure / Snapper has resulted in more kina and less kelp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2000" noProof="0" dirty="0">
              <a:latin typeface="Arial"/>
              <a:cs typeface="Arial"/>
            </a:endParaRP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208" y="2942372"/>
            <a:ext cx="1637443" cy="146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54" y="2942371"/>
            <a:ext cx="1632783" cy="146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White_She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803001" y="236122"/>
            <a:ext cx="682000" cy="612462"/>
          </a:xfrm>
          <a:prstGeom prst="rect">
            <a:avLst/>
          </a:prstGeom>
        </p:spPr>
      </p:pic>
      <p:pic>
        <p:nvPicPr>
          <p:cNvPr id="17" name="Picture 16" descr="White_She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4587">
            <a:off x="7948198" y="146900"/>
            <a:ext cx="825500" cy="741331"/>
          </a:xfrm>
          <a:prstGeom prst="rect">
            <a:avLst/>
          </a:prstGeom>
        </p:spPr>
      </p:pic>
      <p:pic>
        <p:nvPicPr>
          <p:cNvPr id="18" name="Picture 17" descr="White_Shel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327">
            <a:off x="8437999" y="-280956"/>
            <a:ext cx="625716" cy="561917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544266" y="979548"/>
            <a:ext cx="4523229" cy="2185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noProof="0" dirty="0">
                <a:solidFill>
                  <a:srgbClr val="011F59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buNone/>
            </a:pPr>
            <a:r>
              <a:rPr lang="en-AU" sz="1800" noProof="0" dirty="0">
                <a:latin typeface="Arial"/>
                <a:cs typeface="Arial"/>
              </a:rPr>
              <a:t>Watch the kina barren 360 VR videos and take on the task of being a virtual marine biologist. Record your observations from each virtual expedition!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7223" y="163191"/>
            <a:ext cx="8229600" cy="836704"/>
          </a:xfrm>
        </p:spPr>
        <p:txBody>
          <a:bodyPr>
            <a:normAutofit/>
          </a:bodyPr>
          <a:lstStyle/>
          <a:p>
            <a:r>
              <a:rPr lang="en-AU" sz="3300" noProof="0" dirty="0">
                <a:latin typeface="Arial Narrow"/>
                <a:cs typeface="Arial Narrow"/>
              </a:rPr>
              <a:t>MARINE HABITAT</a:t>
            </a:r>
          </a:p>
        </p:txBody>
      </p:sp>
      <p:sp>
        <p:nvSpPr>
          <p:cNvPr id="21" name="Rectangle 20"/>
          <p:cNvSpPr/>
          <p:nvPr/>
        </p:nvSpPr>
        <p:spPr>
          <a:xfrm rot="1355423">
            <a:off x="6245472" y="139172"/>
            <a:ext cx="3613809" cy="4179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Narrow"/>
                <a:cs typeface="Arial Narrow"/>
              </a:rPr>
              <a:t>         EXPERTS ONLY!</a:t>
            </a:r>
          </a:p>
        </p:txBody>
      </p:sp>
    </p:spTree>
    <p:extLst>
      <p:ext uri="{BB962C8B-B14F-4D97-AF65-F5344CB8AC3E}">
        <p14:creationId xmlns:p14="http://schemas.microsoft.com/office/powerpoint/2010/main" val="27898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515" y="1058753"/>
            <a:ext cx="7739473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900" noProof="0" dirty="0">
                <a:solidFill>
                  <a:srgbClr val="175EAA"/>
                </a:solidFill>
                <a:latin typeface="Arial Narrow"/>
                <a:cs typeface="Arial Narrow"/>
              </a:rPr>
              <a:t>He kura kainga te moana, he kura huna te moana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1000" noProof="0" dirty="0"/>
          </a:p>
          <a:p>
            <a:pPr marL="0" indent="0" algn="ctr">
              <a:buNone/>
            </a:pPr>
            <a:r>
              <a:rPr lang="en-AU" sz="2600" i="1" noProof="0" dirty="0">
                <a:latin typeface="Arial Narrow"/>
                <a:cs typeface="Arial Narrow"/>
              </a:rPr>
              <a:t>The oceans environment, </a:t>
            </a:r>
          </a:p>
          <a:p>
            <a:pPr marL="0" indent="0" algn="ctr">
              <a:buNone/>
            </a:pPr>
            <a:r>
              <a:rPr lang="en-AU" sz="2600" i="1" noProof="0" dirty="0">
                <a:latin typeface="Arial Narrow"/>
                <a:cs typeface="Arial Narrow"/>
              </a:rPr>
              <a:t>is a source of untapped knowledge</a:t>
            </a:r>
          </a:p>
        </p:txBody>
      </p:sp>
      <p:pic>
        <p:nvPicPr>
          <p:cNvPr id="6" name="Picture 5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899">
            <a:off x="169367" y="-320789"/>
            <a:ext cx="1741159" cy="1251231"/>
          </a:xfrm>
          <a:prstGeom prst="rect">
            <a:avLst/>
          </a:prstGeom>
        </p:spPr>
      </p:pic>
      <p:pic>
        <p:nvPicPr>
          <p:cNvPr id="7" name="Picture 6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530">
            <a:off x="1589435" y="-88249"/>
            <a:ext cx="1741159" cy="1251231"/>
          </a:xfrm>
          <a:prstGeom prst="rect">
            <a:avLst/>
          </a:prstGeom>
        </p:spPr>
      </p:pic>
      <p:pic>
        <p:nvPicPr>
          <p:cNvPr id="9" name="Picture 8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685">
            <a:off x="2856433" y="-415059"/>
            <a:ext cx="1741159" cy="12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118508</TotalTime>
  <Words>621</Words>
  <Application>Microsoft Macintosh PowerPoint</Application>
  <PresentationFormat>On-screen Show (16:9)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Local Brewery Five</vt:lpstr>
      <vt:lpstr>Meta office pro</vt:lpstr>
      <vt:lpstr>MetaPro-Normal</vt:lpstr>
      <vt:lpstr>Office Theme</vt:lpstr>
      <vt:lpstr>MARINE HABITAT Focusing Question: How do marine habitats differ from one another?</vt:lpstr>
      <vt:lpstr>MARINE HABITAT</vt:lpstr>
      <vt:lpstr>PowerPoint Presentation</vt:lpstr>
      <vt:lpstr>PowerPoint Presentation</vt:lpstr>
      <vt:lpstr>MARINE HABITAT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737</cp:revision>
  <dcterms:created xsi:type="dcterms:W3CDTF">2020-01-12T01:38:21Z</dcterms:created>
  <dcterms:modified xsi:type="dcterms:W3CDTF">2022-06-01T07:39:04Z</dcterms:modified>
</cp:coreProperties>
</file>