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35" saveSubsetFonts="1" autoCompressPictures="0">
  <p:sldMasterIdLst>
    <p:sldMasterId id="2147483648" r:id="rId1"/>
  </p:sldMasterIdLst>
  <p:notesMasterIdLst>
    <p:notesMasterId r:id="rId8"/>
  </p:notesMasterIdLst>
  <p:handoutMasterIdLst>
    <p:handoutMasterId r:id="rId9"/>
  </p:handoutMasterIdLst>
  <p:sldIdLst>
    <p:sldId id="390" r:id="rId2"/>
    <p:sldId id="393" r:id="rId3"/>
    <p:sldId id="395" r:id="rId4"/>
    <p:sldId id="415" r:id="rId5"/>
    <p:sldId id="397" r:id="rId6"/>
    <p:sldId id="344"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C6"/>
    <a:srgbClr val="005DAA"/>
    <a:srgbClr val="009AC7"/>
    <a:srgbClr val="00B6DE"/>
    <a:srgbClr val="00B194"/>
    <a:srgbClr val="011F59"/>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795" autoAdjust="0"/>
    <p:restoredTop sz="76551" autoAdjust="0"/>
  </p:normalViewPr>
  <p:slideViewPr>
    <p:cSldViewPr snapToGrid="0" snapToObjects="1">
      <p:cViewPr varScale="1">
        <p:scale>
          <a:sx n="76" d="100"/>
          <a:sy n="76" d="100"/>
        </p:scale>
        <p:origin x="192" y="808"/>
      </p:cViewPr>
      <p:guideLst>
        <p:guide orient="horz" pos="1620"/>
        <p:guide pos="2880"/>
      </p:guideLst>
    </p:cSldViewPr>
  </p:slideViewPr>
  <p:outlineViewPr>
    <p:cViewPr>
      <p:scale>
        <a:sx n="33" d="100"/>
        <a:sy n="33" d="100"/>
      </p:scale>
      <p:origin x="0" y="295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1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6/1/22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dirty="0"/>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6/1/22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35</a:t>
            </a:fld>
            <a:endParaRPr lang="en-US" dirty="0"/>
          </a:p>
        </p:txBody>
      </p:sp>
    </p:spTree>
    <p:extLst>
      <p:ext uri="{BB962C8B-B14F-4D97-AF65-F5344CB8AC3E}">
        <p14:creationId xmlns:p14="http://schemas.microsoft.com/office/powerpoint/2010/main" val="423465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endParaRPr lang="en-US" dirty="0"/>
          </a:p>
          <a:p>
            <a:r>
              <a:rPr lang="en-US" baseline="0" dirty="0"/>
              <a:t>Quizlet cards are saved as Marine Stewardship Council NZ Marine Food Web Terms </a:t>
            </a:r>
            <a:r>
              <a:rPr lang="mr-IN" baseline="0" dirty="0"/>
              <a:t>–</a:t>
            </a:r>
            <a:r>
              <a:rPr lang="en-US" baseline="0" dirty="0"/>
              <a:t> see </a:t>
            </a:r>
            <a:r>
              <a:rPr lang="en-US" baseline="0" dirty="0" err="1"/>
              <a:t>www.quizlet.com</a:t>
            </a:r>
            <a:r>
              <a:rPr lang="en-US" baseline="0" dirty="0"/>
              <a:t> or follow this link: https://</a:t>
            </a:r>
            <a:r>
              <a:rPr lang="en-US" baseline="0" dirty="0" err="1"/>
              <a:t>quizlet.com</a:t>
            </a:r>
            <a:r>
              <a:rPr lang="en-US" baseline="0" dirty="0"/>
              <a:t>/_81dyjy?x=1jqt&amp;i=2nkyj4</a:t>
            </a:r>
          </a:p>
        </p:txBody>
      </p:sp>
      <p:sp>
        <p:nvSpPr>
          <p:cNvPr id="4" name="Slide Number Placeholder 3"/>
          <p:cNvSpPr>
            <a:spLocks noGrp="1"/>
          </p:cNvSpPr>
          <p:nvPr>
            <p:ph type="sldNum" sz="quarter" idx="10"/>
          </p:nvPr>
        </p:nvSpPr>
        <p:spPr/>
        <p:txBody>
          <a:bodyPr/>
          <a:lstStyle/>
          <a:p>
            <a:fld id="{36961C54-CE56-C942-86C7-3C671D5B96FC}" type="slidenum">
              <a:rPr lang="en-US" smtClean="0"/>
              <a:pPr/>
              <a:t>36</a:t>
            </a:fld>
            <a:endParaRPr lang="en-US" dirty="0"/>
          </a:p>
        </p:txBody>
      </p:sp>
    </p:spTree>
    <p:extLst>
      <p:ext uri="{BB962C8B-B14F-4D97-AF65-F5344CB8AC3E}">
        <p14:creationId xmlns:p14="http://schemas.microsoft.com/office/powerpoint/2010/main" val="323527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endParaRPr lang="en-US" b="1" dirty="0"/>
          </a:p>
          <a:p>
            <a:r>
              <a:rPr lang="en-US" b="1" dirty="0"/>
              <a:t>MĀTAKI TĒNEI / WATCH</a:t>
            </a:r>
            <a:r>
              <a:rPr lang="en-US" b="1" baseline="0" dirty="0"/>
              <a:t> THIS </a:t>
            </a:r>
          </a:p>
          <a:p>
            <a:endParaRPr lang="en-US" baseline="0" dirty="0"/>
          </a:p>
          <a:p>
            <a:r>
              <a:rPr lang="en-US" dirty="0"/>
              <a:t>https://www.sciencelearn.org.nz/videos/37-understanding-food-webs</a:t>
            </a:r>
          </a:p>
          <a:p>
            <a:endParaRPr lang="en-US" dirty="0"/>
          </a:p>
          <a:p>
            <a:r>
              <a:rPr lang="en-US" dirty="0"/>
              <a:t>We are part of the Foodweb</a:t>
            </a:r>
            <a:r>
              <a:rPr lang="en-US" baseline="0" dirty="0"/>
              <a:t> as we eat fish. So we are at or near the top of the Foodweb.  We rely on all the parts of the Foodweb that are below us or connected to us. If one aspect of the Foodweb ceases to function then the whole food web can collapse. </a:t>
            </a:r>
          </a:p>
          <a:p>
            <a:endParaRPr lang="en-US" baseline="0" dirty="0"/>
          </a:p>
          <a:p>
            <a:r>
              <a:rPr lang="en-US" b="1" baseline="0" dirty="0"/>
              <a:t>MAHI / ACTIVITY</a:t>
            </a:r>
          </a:p>
          <a:p>
            <a:endParaRPr lang="en-US" baseline="0" dirty="0"/>
          </a:p>
          <a:p>
            <a:r>
              <a:rPr lang="en-US" baseline="0" dirty="0"/>
              <a:t>http://</a:t>
            </a:r>
            <a:r>
              <a:rPr lang="en-US" baseline="0" dirty="0" err="1"/>
              <a:t>coolclassroom.org</a:t>
            </a:r>
            <a:r>
              <a:rPr lang="en-US" baseline="0" dirty="0"/>
              <a:t>/flash/</a:t>
            </a:r>
            <a:r>
              <a:rPr lang="en-US" baseline="0" dirty="0" err="1"/>
              <a:t>food_web</a:t>
            </a:r>
            <a:r>
              <a:rPr lang="en-US" baseline="0" dirty="0"/>
              <a:t>/</a:t>
            </a:r>
          </a:p>
        </p:txBody>
      </p:sp>
      <p:sp>
        <p:nvSpPr>
          <p:cNvPr id="4" name="Slide Number Placeholder 3"/>
          <p:cNvSpPr>
            <a:spLocks noGrp="1"/>
          </p:cNvSpPr>
          <p:nvPr>
            <p:ph type="sldNum" sz="quarter" idx="10"/>
          </p:nvPr>
        </p:nvSpPr>
        <p:spPr/>
        <p:txBody>
          <a:bodyPr/>
          <a:lstStyle/>
          <a:p>
            <a:fld id="{36961C54-CE56-C942-86C7-3C671D5B96FC}" type="slidenum">
              <a:rPr lang="en-US" smtClean="0"/>
              <a:pPr/>
              <a:t>37</a:t>
            </a:fld>
            <a:endParaRPr lang="en-US" dirty="0"/>
          </a:p>
        </p:txBody>
      </p:sp>
    </p:spTree>
    <p:extLst>
      <p:ext uri="{BB962C8B-B14F-4D97-AF65-F5344CB8AC3E}">
        <p14:creationId xmlns:p14="http://schemas.microsoft.com/office/powerpoint/2010/main" val="323527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175EAA"/>
                </a:solidFill>
              </a:rPr>
              <a:t>TEACHER NOTES</a:t>
            </a:r>
          </a:p>
          <a:p>
            <a:endParaRPr lang="en-US" b="1" dirty="0"/>
          </a:p>
          <a:p>
            <a:r>
              <a:rPr lang="en-US" dirty="0"/>
              <a:t>Shark film clip by Pew can be found at https://</a:t>
            </a:r>
            <a:r>
              <a:rPr lang="en-US" dirty="0" err="1"/>
              <a:t>www.youtube.com</a:t>
            </a:r>
            <a:r>
              <a:rPr lang="en-US" dirty="0"/>
              <a:t>/</a:t>
            </a:r>
            <a:r>
              <a:rPr lang="en-US" dirty="0" err="1"/>
              <a:t>watch?v</a:t>
            </a:r>
            <a:r>
              <a:rPr lang="en-US" dirty="0"/>
              <a:t>=</a:t>
            </a:r>
            <a:r>
              <a:rPr lang="en-US" dirty="0" err="1"/>
              <a:t>yDqzGOa-adc</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38</a:t>
            </a:fld>
            <a:endParaRPr lang="en-US" dirty="0"/>
          </a:p>
        </p:txBody>
      </p:sp>
    </p:spTree>
    <p:extLst>
      <p:ext uri="{BB962C8B-B14F-4D97-AF65-F5344CB8AC3E}">
        <p14:creationId xmlns:p14="http://schemas.microsoft.com/office/powerpoint/2010/main" val="285800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75EAA"/>
              </a:solidFill>
              <a:latin typeface="MetaPro-Normal"/>
              <a:cs typeface="MetaPro-Normal"/>
            </a:endParaRPr>
          </a:p>
          <a:p>
            <a:pPr marL="171450" indent="-171450">
              <a:buFont typeface="Arial"/>
              <a:buChar char="•"/>
            </a:pPr>
            <a:r>
              <a:rPr lang="en-US" dirty="0"/>
              <a:t>1. Orange</a:t>
            </a:r>
            <a:r>
              <a:rPr lang="en-US" baseline="0" dirty="0"/>
              <a:t> roughy </a:t>
            </a:r>
            <a:r>
              <a:rPr lang="mr-IN" baseline="0" dirty="0"/>
              <a:t>–</a:t>
            </a:r>
            <a:r>
              <a:rPr lang="en-US" baseline="0" dirty="0"/>
              <a:t> has eyes either side of it’s head so swims above the bottom. Has big eyes </a:t>
            </a:r>
            <a:r>
              <a:rPr lang="mr-IN" baseline="0" dirty="0"/>
              <a:t>–</a:t>
            </a:r>
            <a:r>
              <a:rPr lang="en-US" baseline="0" dirty="0"/>
              <a:t> suggesting low light environment.  Lives in 400m </a:t>
            </a:r>
            <a:r>
              <a:rPr lang="mr-IN" baseline="0" dirty="0"/>
              <a:t>–</a:t>
            </a:r>
            <a:r>
              <a:rPr lang="en-US" baseline="0" dirty="0"/>
              <a:t> 1800m depth.</a:t>
            </a:r>
          </a:p>
          <a:p>
            <a:pPr marL="171450" indent="-171450">
              <a:buFont typeface="Arial"/>
              <a:buChar char="•"/>
            </a:pPr>
            <a:r>
              <a:rPr lang="en-US" baseline="0" dirty="0"/>
              <a:t>2. Eel </a:t>
            </a:r>
            <a:r>
              <a:rPr lang="mr-IN" baseline="0" dirty="0"/>
              <a:t>–</a:t>
            </a:r>
            <a:r>
              <a:rPr lang="en-US" baseline="0" dirty="0"/>
              <a:t> oceanic eels mostly hide in holes or rocky caves and crevices. </a:t>
            </a:r>
          </a:p>
          <a:p>
            <a:pPr marL="171450" indent="-171450">
              <a:buFont typeface="Arial"/>
              <a:buChar char="•"/>
            </a:pPr>
            <a:r>
              <a:rPr lang="en-US" baseline="0" dirty="0"/>
              <a:t>3. Tuna </a:t>
            </a:r>
            <a:r>
              <a:rPr lang="mr-IN" baseline="0" dirty="0"/>
              <a:t>–</a:t>
            </a:r>
            <a:r>
              <a:rPr lang="en-US" baseline="0" dirty="0"/>
              <a:t> forked tail indicates very fast swimmer.  Body shape indicates open ocean swimming above the bottom.</a:t>
            </a:r>
          </a:p>
          <a:p>
            <a:pPr marL="171450" indent="-171450">
              <a:buFont typeface="Arial"/>
              <a:buChar char="•"/>
            </a:pPr>
            <a:r>
              <a:rPr lang="en-US" baseline="0" dirty="0"/>
              <a:t>4. Butterfly fish </a:t>
            </a:r>
            <a:r>
              <a:rPr lang="mr-IN" baseline="0" dirty="0"/>
              <a:t>–</a:t>
            </a:r>
            <a:r>
              <a:rPr lang="en-US" baseline="0" dirty="0"/>
              <a:t> tall and slim so can move amongst corals and rocks, pointy mouth helps it dig out prey from crevices</a:t>
            </a:r>
          </a:p>
          <a:p>
            <a:pPr marL="171450" indent="-171450">
              <a:buFont typeface="Arial"/>
              <a:buChar char="•"/>
            </a:pPr>
            <a:r>
              <a:rPr lang="en-US" baseline="0" dirty="0"/>
              <a:t>5. Swordfish </a:t>
            </a:r>
            <a:r>
              <a:rPr lang="mr-IN" baseline="0" dirty="0"/>
              <a:t>–</a:t>
            </a:r>
            <a:r>
              <a:rPr lang="en-US" baseline="0" dirty="0"/>
              <a:t> very fast swimmer (forked tail); lives above the bottom (eyes on either side of it’s head) in open water. Kills prey by stunning first with it’s sword!</a:t>
            </a:r>
          </a:p>
          <a:p>
            <a:pPr marL="171450" indent="-171450">
              <a:buFont typeface="Arial"/>
              <a:buChar char="•"/>
            </a:pPr>
            <a:r>
              <a:rPr lang="en-US" baseline="0" dirty="0"/>
              <a:t>6. Flounder or halibut </a:t>
            </a:r>
            <a:r>
              <a:rPr lang="mr-IN" baseline="0" dirty="0"/>
              <a:t>–</a:t>
            </a:r>
            <a:r>
              <a:rPr lang="en-US" baseline="0" dirty="0"/>
              <a:t> lives on the sandy seafloor (eyes on top of one side), mouth on underside so feeds on bottom.</a:t>
            </a:r>
          </a:p>
          <a:p>
            <a:pPr marL="171450" indent="-171450">
              <a:buFont typeface="Arial"/>
              <a:buChar char="•"/>
            </a:pPr>
            <a:endParaRPr lang="en-US" baseline="0" dirty="0"/>
          </a:p>
          <a:p>
            <a:pPr marL="171450" indent="-171450">
              <a:buFont typeface="Arial"/>
              <a:buChar char="•"/>
            </a:pPr>
            <a:r>
              <a:rPr lang="en-US" baseline="0" dirty="0"/>
              <a:t>Fish keys are provided as pdfs for printing. </a:t>
            </a:r>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39</a:t>
            </a:fld>
            <a:endParaRPr lang="en-US" dirty="0"/>
          </a:p>
        </p:txBody>
      </p:sp>
    </p:spTree>
    <p:extLst>
      <p:ext uri="{BB962C8B-B14F-4D97-AF65-F5344CB8AC3E}">
        <p14:creationId xmlns:p14="http://schemas.microsoft.com/office/powerpoint/2010/main" val="229132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40</a:t>
            </a:fld>
            <a:endParaRPr lang="en-US" dirty="0"/>
          </a:p>
        </p:txBody>
      </p:sp>
    </p:spTree>
    <p:extLst>
      <p:ext uri="{BB962C8B-B14F-4D97-AF65-F5344CB8AC3E}">
        <p14:creationId xmlns:p14="http://schemas.microsoft.com/office/powerpoint/2010/main" val="241486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a:prstGeom prst="rect">
            <a:avLst/>
          </a:prstGeo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dirty="0"/>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3" name="Text Placeholder 2"/>
          <p:cNvSpPr>
            <a:spLocks noGrp="1"/>
          </p:cNvSpPr>
          <p:nvPr>
            <p:ph type="body" idx="1"/>
          </p:nvPr>
        </p:nvSpPr>
        <p:spPr>
          <a:xfrm>
            <a:off x="457200" y="1200151"/>
            <a:ext cx="8204886" cy="326214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7" name="Picture 6">
            <a:extLst>
              <a:ext uri="{FF2B5EF4-FFF2-40B4-BE49-F238E27FC236}">
                <a16:creationId xmlns:a16="http://schemas.microsoft.com/office/drawing/2014/main" id="{324DAB93-0C30-1867-1FDD-52796028B98C}"/>
              </a:ext>
            </a:extLst>
          </p:cNvPr>
          <p:cNvPicPr>
            <a:picLocks noChangeAspect="1"/>
          </p:cNvPicPr>
          <p:nvPr userDrawn="1"/>
        </p:nvPicPr>
        <p:blipFill>
          <a:blip r:embed="rId7"/>
          <a:stretch>
            <a:fillRect/>
          </a:stretch>
        </p:blipFill>
        <p:spPr>
          <a:xfrm>
            <a:off x="0" y="4316048"/>
            <a:ext cx="8554065" cy="827452"/>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quizlet.com/_81dyjy?x=1jqt&amp;i=2nkyj4"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sciencelearn.org.nz/videos/37-understanding-food-webs" TargetMode="External"/><Relationship Id="rId5" Type="http://schemas.openxmlformats.org/officeDocument/2006/relationships/hyperlink" Target="http://coolclassroom.org/flash/food_web/" TargetMode="External"/><Relationship Id="rId10" Type="http://schemas.openxmlformats.org/officeDocument/2006/relationships/image" Target="../media/image1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yDqzGOa-adc" TargetMode="External"/><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hyperlink" Target="https://www.nationalaquarium.co.nz/learn/education-programmes/" TargetMode="External"/><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4000" y="1025257"/>
            <a:ext cx="4902131" cy="3764376"/>
          </a:xfrm>
          <a:prstGeom prst="rect">
            <a:avLst/>
          </a:prstGeom>
        </p:spPr>
      </p:pic>
      <p:sp>
        <p:nvSpPr>
          <p:cNvPr id="4" name="Content Placeholder 3"/>
          <p:cNvSpPr>
            <a:spLocks noGrp="1"/>
          </p:cNvSpPr>
          <p:nvPr>
            <p:ph sz="half" idx="2"/>
          </p:nvPr>
        </p:nvSpPr>
        <p:spPr/>
        <p:txBody>
          <a:bodyPr>
            <a:normAutofit/>
          </a:bodyPr>
          <a:lstStyle/>
          <a:p>
            <a:pPr marL="0" indent="0" algn="r">
              <a:buNone/>
            </a:pPr>
            <a:r>
              <a:rPr lang="en-AU" noProof="0" dirty="0">
                <a:solidFill>
                  <a:srgbClr val="175EAA"/>
                </a:solidFill>
                <a:latin typeface="Arial"/>
                <a:cs typeface="Arial"/>
              </a:rPr>
              <a:t>Tāmure / Snapper</a:t>
            </a:r>
          </a:p>
          <a:p>
            <a:pPr marL="0" indent="0" algn="r">
              <a:buNone/>
            </a:pPr>
            <a:endParaRPr lang="en-AU" noProof="0" dirty="0">
              <a:latin typeface="Arial"/>
              <a:cs typeface="Arial"/>
            </a:endParaRPr>
          </a:p>
          <a:p>
            <a:pPr marL="0" indent="0" algn="r">
              <a:buNone/>
            </a:pPr>
            <a:r>
              <a:rPr lang="en-AU" noProof="0" dirty="0">
                <a:solidFill>
                  <a:srgbClr val="175EAA"/>
                </a:solidFill>
                <a:latin typeface="Arial"/>
                <a:cs typeface="Arial"/>
              </a:rPr>
              <a:t>Kina / Sea urchin</a:t>
            </a:r>
          </a:p>
          <a:p>
            <a:pPr marL="0" indent="0" algn="r">
              <a:buNone/>
            </a:pPr>
            <a:endParaRPr lang="en-AU" noProof="0" dirty="0">
              <a:latin typeface="Arial"/>
              <a:cs typeface="Arial"/>
            </a:endParaRPr>
          </a:p>
          <a:p>
            <a:pPr marL="0" indent="0" algn="r">
              <a:buNone/>
            </a:pPr>
            <a:r>
              <a:rPr lang="en-AU" noProof="0" dirty="0">
                <a:solidFill>
                  <a:srgbClr val="175EAA"/>
                </a:solidFill>
                <a:latin typeface="Arial"/>
                <a:cs typeface="Arial"/>
              </a:rPr>
              <a:t>Seaweed / Kelp</a:t>
            </a:r>
          </a:p>
          <a:p>
            <a:pPr marL="0" indent="0" algn="r">
              <a:buNone/>
            </a:pPr>
            <a:endParaRPr lang="en-AU" noProof="0" dirty="0">
              <a:latin typeface="Arial"/>
              <a:cs typeface="Arial"/>
            </a:endParaRPr>
          </a:p>
        </p:txBody>
      </p:sp>
      <p:sp>
        <p:nvSpPr>
          <p:cNvPr id="16" name="Content Placeholder 3"/>
          <p:cNvSpPr>
            <a:spLocks noGrp="1"/>
          </p:cNvSpPr>
          <p:nvPr>
            <p:ph sz="half" idx="2"/>
          </p:nvPr>
        </p:nvSpPr>
        <p:spPr>
          <a:xfrm>
            <a:off x="165100" y="1065682"/>
            <a:ext cx="3898900" cy="3394471"/>
          </a:xfrm>
        </p:spPr>
        <p:txBody>
          <a:bodyPr>
            <a:normAutofit fontScale="55000" lnSpcReduction="20000"/>
          </a:bodyPr>
          <a:lstStyle/>
          <a:p>
            <a:pPr marL="0" indent="0">
              <a:buNone/>
            </a:pPr>
            <a:r>
              <a:rPr lang="en-US" sz="3600" b="1" dirty="0">
                <a:solidFill>
                  <a:srgbClr val="00B194"/>
                </a:solidFill>
                <a:latin typeface="Arial Narrow"/>
                <a:cs typeface="Arial Narrow"/>
              </a:rPr>
              <a:t>KŌRERORERO / DISCUSSION</a:t>
            </a:r>
            <a:endParaRPr lang="en-AU" sz="3600" noProof="0" dirty="0">
              <a:latin typeface="Arial"/>
              <a:cs typeface="Arial"/>
            </a:endParaRPr>
          </a:p>
          <a:p>
            <a:r>
              <a:rPr lang="en-AU" sz="3600" noProof="0" dirty="0">
                <a:latin typeface="Arial"/>
                <a:cs typeface="Arial"/>
              </a:rPr>
              <a:t>Many of the creatures that live together [community] in a habitat are connected in predator – prey relationships</a:t>
            </a:r>
          </a:p>
          <a:p>
            <a:r>
              <a:rPr lang="en-AU" sz="3600" noProof="0" dirty="0">
                <a:latin typeface="Arial"/>
                <a:cs typeface="Arial"/>
              </a:rPr>
              <a:t>In other words they eat each other!</a:t>
            </a:r>
          </a:p>
          <a:p>
            <a:r>
              <a:rPr lang="en-AU" sz="3600" noProof="0" dirty="0">
                <a:latin typeface="Arial"/>
                <a:cs typeface="Arial"/>
              </a:rPr>
              <a:t>These relationships can be shown simply as a </a:t>
            </a:r>
            <a:r>
              <a:rPr lang="en-AU" sz="3600" b="1" u="sng" noProof="0" dirty="0">
                <a:latin typeface="Arial"/>
                <a:cs typeface="Arial"/>
              </a:rPr>
              <a:t>food chain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610509" flipH="1" flipV="1">
            <a:off x="7053555" y="1066433"/>
            <a:ext cx="685097" cy="2247832"/>
          </a:xfrm>
          <a:prstGeom prst="rect">
            <a:avLst/>
          </a:prstGeom>
        </p:spPr>
      </p:pic>
      <p:sp>
        <p:nvSpPr>
          <p:cNvPr id="2" name="TextBox 1"/>
          <p:cNvSpPr txBox="1"/>
          <p:nvPr/>
        </p:nvSpPr>
        <p:spPr>
          <a:xfrm rot="21217500">
            <a:off x="7191743" y="1861860"/>
            <a:ext cx="665154" cy="369332"/>
          </a:xfrm>
          <a:prstGeom prst="rect">
            <a:avLst/>
          </a:prstGeom>
          <a:noFill/>
        </p:spPr>
        <p:txBody>
          <a:bodyPr wrap="none" rtlCol="0">
            <a:spAutoFit/>
          </a:bodyPr>
          <a:lstStyle/>
          <a:p>
            <a:r>
              <a:rPr lang="en-US" dirty="0">
                <a:solidFill>
                  <a:srgbClr val="175EAA"/>
                </a:solidFill>
                <a:latin typeface="Arial Narrow"/>
                <a:cs typeface="Arial Narrow"/>
              </a:rPr>
              <a:t>EATS</a:t>
            </a:r>
            <a:endParaRPr lang="en-US" dirty="0">
              <a:latin typeface="Arial Narrow"/>
              <a:cs typeface="Arial Narrow"/>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610509" flipH="1" flipV="1">
            <a:off x="7053553" y="2433557"/>
            <a:ext cx="685097" cy="2247832"/>
          </a:xfrm>
          <a:prstGeom prst="rect">
            <a:avLst/>
          </a:prstGeom>
        </p:spPr>
      </p:pic>
      <p:pic>
        <p:nvPicPr>
          <p:cNvPr id="6" name="Picture 5" descr="Pagrus auratus - snapper D8.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55032" y="1200150"/>
            <a:ext cx="996468" cy="990200"/>
          </a:xfrm>
          <a:prstGeom prst="rect">
            <a:avLst/>
          </a:prstGeom>
        </p:spPr>
      </p:pic>
      <p:pic>
        <p:nvPicPr>
          <p:cNvPr id="14" name="Picture 13" descr="evichinus 2.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55032" y="2335550"/>
            <a:ext cx="996468" cy="1011304"/>
          </a:xfrm>
          <a:prstGeom prst="rect">
            <a:avLst/>
          </a:prstGeom>
        </p:spPr>
      </p:pic>
      <p:pic>
        <p:nvPicPr>
          <p:cNvPr id="15" name="Picture 14" descr="Eck radiata with wall view.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655032" y="3465662"/>
            <a:ext cx="1021868" cy="1052026"/>
          </a:xfrm>
          <a:prstGeom prst="rect">
            <a:avLst/>
          </a:prstGeom>
        </p:spPr>
      </p:pic>
      <p:sp>
        <p:nvSpPr>
          <p:cNvPr id="17" name="Title 1"/>
          <p:cNvSpPr txBox="1">
            <a:spLocks/>
          </p:cNvSpPr>
          <p:nvPr/>
        </p:nvSpPr>
        <p:spPr>
          <a:xfrm>
            <a:off x="165101" y="-14529"/>
            <a:ext cx="8387724" cy="920261"/>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500" dirty="0">
                <a:latin typeface="Arial Narrow"/>
                <a:cs typeface="Arial Narrow"/>
              </a:rPr>
              <a:t>MARINE FOOD WEBS</a:t>
            </a:r>
          </a:p>
          <a:p>
            <a:r>
              <a:rPr lang="en-US" sz="3000" dirty="0">
                <a:latin typeface="MetaPro-Normal"/>
                <a:cs typeface="MetaPro-Normal"/>
              </a:rPr>
              <a:t>Focusing Question: </a:t>
            </a:r>
            <a:r>
              <a:rPr lang="en-US" sz="3000" b="1" dirty="0">
                <a:latin typeface="MetaPro-Normal"/>
                <a:cs typeface="MetaPro-Normal"/>
              </a:rPr>
              <a:t>What is a food web and how can overfishing affect food webs?</a:t>
            </a:r>
            <a:endParaRPr lang="en-US" sz="3000" b="1" dirty="0"/>
          </a:p>
        </p:txBody>
      </p:sp>
      <p:sp>
        <p:nvSpPr>
          <p:cNvPr id="18" name="TextBox 17"/>
          <p:cNvSpPr txBox="1"/>
          <p:nvPr/>
        </p:nvSpPr>
        <p:spPr>
          <a:xfrm rot="21217500">
            <a:off x="7176441" y="3238698"/>
            <a:ext cx="665154" cy="369332"/>
          </a:xfrm>
          <a:prstGeom prst="rect">
            <a:avLst/>
          </a:prstGeom>
          <a:noFill/>
        </p:spPr>
        <p:txBody>
          <a:bodyPr wrap="none" rtlCol="0">
            <a:spAutoFit/>
          </a:bodyPr>
          <a:lstStyle/>
          <a:p>
            <a:r>
              <a:rPr lang="en-US" dirty="0">
                <a:solidFill>
                  <a:srgbClr val="175EAA"/>
                </a:solidFill>
                <a:latin typeface="Arial Narrow"/>
                <a:cs typeface="Arial Narrow"/>
              </a:rPr>
              <a:t>EATS</a:t>
            </a:r>
            <a:endParaRPr lang="en-US" dirty="0">
              <a:latin typeface="Arial Narrow"/>
              <a:cs typeface="Arial Narrow"/>
            </a:endParaRPr>
          </a:p>
        </p:txBody>
      </p:sp>
    </p:spTree>
    <p:extLst>
      <p:ext uri="{BB962C8B-B14F-4D97-AF65-F5344CB8AC3E}">
        <p14:creationId xmlns:p14="http://schemas.microsoft.com/office/powerpoint/2010/main" val="3589914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dissolv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dissolv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dissolv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par>
                                <p:cTn id="31" presetID="9"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2667" y="2974698"/>
            <a:ext cx="4498365" cy="1759534"/>
          </a:xfrm>
          <a:prstGeom prst="rect">
            <a:avLst/>
          </a:prstGeom>
        </p:spPr>
      </p:pic>
      <p:sp>
        <p:nvSpPr>
          <p:cNvPr id="9" name="Title 1"/>
          <p:cNvSpPr txBox="1">
            <a:spLocks/>
          </p:cNvSpPr>
          <p:nvPr/>
        </p:nvSpPr>
        <p:spPr>
          <a:xfrm>
            <a:off x="203201" y="0"/>
            <a:ext cx="8349624" cy="78041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MARINE FOOD WEBS</a:t>
            </a:r>
            <a:endParaRPr lang="en-US" sz="3300" b="1" dirty="0">
              <a:latin typeface="Arial Narrow"/>
              <a:cs typeface="Arial Narrow"/>
            </a:endParaRPr>
          </a:p>
        </p:txBody>
      </p:sp>
      <p:sp>
        <p:nvSpPr>
          <p:cNvPr id="19" name="Content Placeholder 3"/>
          <p:cNvSpPr>
            <a:spLocks noGrp="1"/>
          </p:cNvSpPr>
          <p:nvPr>
            <p:ph sz="half" idx="2"/>
          </p:nvPr>
        </p:nvSpPr>
        <p:spPr>
          <a:xfrm>
            <a:off x="89646" y="1059475"/>
            <a:ext cx="4114800" cy="3671170"/>
          </a:xfrm>
        </p:spPr>
        <p:txBody>
          <a:bodyPr>
            <a:normAutofit fontScale="25000" lnSpcReduction="20000"/>
          </a:bodyPr>
          <a:lstStyle/>
          <a:p>
            <a:pPr marL="88900" indent="0">
              <a:spcBef>
                <a:spcPts val="300"/>
              </a:spcBef>
              <a:spcAft>
                <a:spcPts val="300"/>
              </a:spcAft>
              <a:buNone/>
            </a:pPr>
            <a:r>
              <a:rPr lang="en-US" sz="7200" b="1" dirty="0">
                <a:solidFill>
                  <a:srgbClr val="00B194"/>
                </a:solidFill>
                <a:latin typeface="Arial Narrow"/>
                <a:cs typeface="Arial Narrow"/>
              </a:rPr>
              <a:t>KŌRERORERO / DISCUSSION</a:t>
            </a:r>
            <a:endParaRPr lang="en-AU" sz="7200" dirty="0">
              <a:latin typeface="Arial"/>
              <a:cs typeface="Arial"/>
            </a:endParaRPr>
          </a:p>
          <a:p>
            <a:pPr indent="-254000">
              <a:spcBef>
                <a:spcPts val="300"/>
              </a:spcBef>
              <a:spcAft>
                <a:spcPts val="300"/>
              </a:spcAft>
            </a:pPr>
            <a:r>
              <a:rPr lang="en-AU" sz="7200" noProof="0" dirty="0">
                <a:latin typeface="Arial "/>
                <a:cs typeface="Arial "/>
              </a:rPr>
              <a:t>Food webs are a more realistic way of showing food chain relationships</a:t>
            </a:r>
          </a:p>
          <a:p>
            <a:pPr indent="-254000">
              <a:spcBef>
                <a:spcPts val="300"/>
              </a:spcBef>
              <a:spcAft>
                <a:spcPts val="300"/>
              </a:spcAft>
            </a:pPr>
            <a:r>
              <a:rPr lang="en-AU" sz="7200" noProof="0" dirty="0">
                <a:latin typeface="Arial "/>
                <a:cs typeface="Arial "/>
              </a:rPr>
              <a:t>In a food web, energy and nutrients [in the form of food] are passed from one living thing to another</a:t>
            </a:r>
          </a:p>
          <a:p>
            <a:pPr indent="-254000">
              <a:spcBef>
                <a:spcPts val="300"/>
              </a:spcBef>
              <a:spcAft>
                <a:spcPts val="300"/>
              </a:spcAft>
            </a:pPr>
            <a:endParaRPr lang="en-AU" sz="2000" noProof="0" dirty="0">
              <a:latin typeface="Arial "/>
              <a:cs typeface="Arial "/>
            </a:endParaRPr>
          </a:p>
          <a:p>
            <a:pPr marL="177800" indent="0" algn="ctr">
              <a:lnSpc>
                <a:spcPct val="110000"/>
              </a:lnSpc>
              <a:spcAft>
                <a:spcPts val="300"/>
              </a:spcAft>
              <a:buNone/>
            </a:pPr>
            <a:r>
              <a:rPr lang="en-AU" sz="8000" b="1" noProof="0" dirty="0">
                <a:solidFill>
                  <a:srgbClr val="175EAA"/>
                </a:solidFill>
                <a:latin typeface="Arial Narrow"/>
                <a:cs typeface="Arial Narrow"/>
              </a:rPr>
              <a:t>MAHI / ACTIVITY</a:t>
            </a:r>
          </a:p>
          <a:p>
            <a:pPr marL="177800" indent="0" algn="ctr">
              <a:lnSpc>
                <a:spcPct val="110000"/>
              </a:lnSpc>
              <a:spcBef>
                <a:spcPts val="300"/>
              </a:spcBef>
              <a:spcAft>
                <a:spcPts val="300"/>
              </a:spcAft>
              <a:buNone/>
            </a:pPr>
            <a:r>
              <a:rPr lang="en-AU" sz="7200" noProof="0" dirty="0">
                <a:latin typeface="Arial "/>
                <a:cs typeface="Arial "/>
              </a:rPr>
              <a:t>Use the </a:t>
            </a:r>
            <a:r>
              <a:rPr lang="en-AU" sz="7200" noProof="0" dirty="0">
                <a:solidFill>
                  <a:srgbClr val="175EAA"/>
                </a:solidFill>
                <a:latin typeface="Arial "/>
                <a:cs typeface="Arial "/>
              </a:rPr>
              <a:t>Marine Stewardship Council NZ Marine Food Web Terms </a:t>
            </a:r>
            <a:r>
              <a:rPr lang="en-AU" sz="7200" noProof="0" dirty="0">
                <a:solidFill>
                  <a:srgbClr val="175EAA"/>
                </a:solidFill>
                <a:latin typeface="Arial "/>
                <a:cs typeface="Arial "/>
                <a:hlinkClick r:id="rId5"/>
              </a:rPr>
              <a:t>Quizlet </a:t>
            </a:r>
            <a:r>
              <a:rPr lang="en-AU" sz="7200" noProof="0" dirty="0">
                <a:latin typeface="Arial "/>
                <a:cs typeface="Arial "/>
              </a:rPr>
              <a:t>to help with new words</a:t>
            </a:r>
          </a:p>
        </p:txBody>
      </p:sp>
      <p:sp>
        <p:nvSpPr>
          <p:cNvPr id="24" name="TextBox 23"/>
          <p:cNvSpPr txBox="1"/>
          <p:nvPr/>
        </p:nvSpPr>
        <p:spPr>
          <a:xfrm rot="16200000">
            <a:off x="7092811" y="2570288"/>
            <a:ext cx="3548734" cy="430887"/>
          </a:xfrm>
          <a:prstGeom prst="rect">
            <a:avLst/>
          </a:prstGeom>
          <a:noFill/>
        </p:spPr>
        <p:txBody>
          <a:bodyPr wrap="square" rtlCol="0">
            <a:spAutoFit/>
          </a:bodyPr>
          <a:lstStyle/>
          <a:p>
            <a:r>
              <a:rPr lang="en-US" sz="1100" dirty="0">
                <a:latin typeface="Arial"/>
                <a:cs typeface="Arial"/>
              </a:rPr>
              <a:t>©</a:t>
            </a:r>
            <a:r>
              <a:rPr lang="en-US" sz="1100" b="1" dirty="0">
                <a:latin typeface="Arial"/>
                <a:ea typeface="Lucida Grande"/>
                <a:cs typeface="Arial"/>
              </a:rPr>
              <a:t> </a:t>
            </a:r>
            <a:r>
              <a:rPr lang="en-US" sz="1100" dirty="0">
                <a:latin typeface="Arial"/>
                <a:cs typeface="Arial"/>
              </a:rPr>
              <a:t>Science Learning Hub – Pokapū Akoranga Pūtaiao, University of Waikato, www.sciencelearn.org.nz</a:t>
            </a:r>
          </a:p>
        </p:txBody>
      </p:sp>
      <p:pic>
        <p:nvPicPr>
          <p:cNvPr id="25" name="Picture 24" descr="Screenshot 2020-03-10 15.43.3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06563" y="1484905"/>
            <a:ext cx="4027063" cy="2959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Rectangle 25"/>
          <p:cNvSpPr/>
          <p:nvPr/>
        </p:nvSpPr>
        <p:spPr>
          <a:xfrm>
            <a:off x="4360661" y="1011366"/>
            <a:ext cx="4076588" cy="461665"/>
          </a:xfrm>
          <a:prstGeom prst="rect">
            <a:avLst/>
          </a:prstGeom>
        </p:spPr>
        <p:txBody>
          <a:bodyPr wrap="square">
            <a:spAutoFit/>
          </a:bodyPr>
          <a:lstStyle/>
          <a:p>
            <a:pPr algn="ctr"/>
            <a:r>
              <a:rPr lang="en-US" sz="2400" dirty="0">
                <a:latin typeface="Arial Narrow"/>
                <a:cs typeface="Arial Narrow"/>
              </a:rPr>
              <a:t>MARINE TROPHIC PYRAMID</a:t>
            </a:r>
          </a:p>
        </p:txBody>
      </p:sp>
      <p:pic>
        <p:nvPicPr>
          <p:cNvPr id="27" name="Picture 26"/>
          <p:cNvPicPr>
            <a:picLocks noChangeAspect="1"/>
          </p:cNvPicPr>
          <p:nvPr/>
        </p:nvPicPr>
        <p:blipFill>
          <a:blip r:embed="rId7"/>
          <a:stretch>
            <a:fillRect/>
          </a:stretch>
        </p:blipFill>
        <p:spPr>
          <a:xfrm rot="10800000" flipH="1" flipV="1">
            <a:off x="3603377" y="2507252"/>
            <a:ext cx="1022845" cy="1106896"/>
          </a:xfrm>
          <a:prstGeom prst="rect">
            <a:avLst/>
          </a:prstGeom>
        </p:spPr>
      </p:pic>
    </p:spTree>
    <p:extLst>
      <p:ext uri="{BB962C8B-B14F-4D97-AF65-F5344CB8AC3E}">
        <p14:creationId xmlns:p14="http://schemas.microsoft.com/office/powerpoint/2010/main" val="443006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par>
                                <p:cTn id="18" presetID="9"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par>
                                <p:cTn id="21" presetID="9"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par>
                                <p:cTn id="24" presetID="9" presetClass="entr" presetSubtype="0" fill="hold" nodeType="with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dissolve">
                                      <p:cBhvr>
                                        <p:cTn id="26" dur="500"/>
                                        <p:tgtEl>
                                          <p:spTgt spid="1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Effect transition="in" filter="dissolve">
                                      <p:cBhvr>
                                        <p:cTn id="31" dur="500"/>
                                        <p:tgtEl>
                                          <p:spTgt spid="19">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xEl>
                                              <p:pRg st="5" end="5"/>
                                            </p:txEl>
                                          </p:spTgt>
                                        </p:tgtEl>
                                        <p:attrNameLst>
                                          <p:attrName>style.visibility</p:attrName>
                                        </p:attrNameLst>
                                      </p:cBhvr>
                                      <p:to>
                                        <p:strVal val="visible"/>
                                      </p:to>
                                    </p:set>
                                    <p:animEffect transition="in" filter="dissolve">
                                      <p:cBhvr>
                                        <p:cTn id="34"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37706" y="627397"/>
            <a:ext cx="9409847" cy="4284656"/>
          </a:xfrm>
          <a:prstGeom prst="rect">
            <a:avLst/>
          </a:prstGeom>
        </p:spPr>
      </p:pic>
      <p:sp>
        <p:nvSpPr>
          <p:cNvPr id="19" name="Content Placeholder 3"/>
          <p:cNvSpPr>
            <a:spLocks noGrp="1"/>
          </p:cNvSpPr>
          <p:nvPr>
            <p:ph sz="half" idx="2"/>
          </p:nvPr>
        </p:nvSpPr>
        <p:spPr>
          <a:xfrm>
            <a:off x="6429323" y="3222301"/>
            <a:ext cx="2435331" cy="1389398"/>
          </a:xfrm>
        </p:spPr>
        <p:txBody>
          <a:bodyPr>
            <a:normAutofit fontScale="70000" lnSpcReduction="20000"/>
          </a:bodyPr>
          <a:lstStyle/>
          <a:p>
            <a:pPr marL="177800" indent="0" algn="ctr">
              <a:lnSpc>
                <a:spcPct val="110000"/>
              </a:lnSpc>
              <a:spcBef>
                <a:spcPts val="300"/>
              </a:spcBef>
              <a:spcAft>
                <a:spcPts val="300"/>
              </a:spcAft>
              <a:buNone/>
            </a:pPr>
            <a:r>
              <a:rPr lang="en-AU" sz="2900" b="1" noProof="0" dirty="0">
                <a:solidFill>
                  <a:srgbClr val="175EAA"/>
                </a:solidFill>
                <a:latin typeface="Arial Narrow"/>
                <a:cs typeface="Arial Narrow"/>
              </a:rPr>
              <a:t>MAHI / ACTIVITY</a:t>
            </a:r>
          </a:p>
          <a:p>
            <a:pPr marL="177800" indent="0" algn="ctr">
              <a:lnSpc>
                <a:spcPct val="132000"/>
              </a:lnSpc>
              <a:spcBef>
                <a:spcPts val="300"/>
              </a:spcBef>
              <a:spcAft>
                <a:spcPts val="300"/>
              </a:spcAft>
              <a:buNone/>
            </a:pPr>
            <a:r>
              <a:rPr lang="en-AU" sz="3200" noProof="0" dirty="0">
                <a:latin typeface="Arial"/>
                <a:cs typeface="Arial"/>
              </a:rPr>
              <a:t>Play the online </a:t>
            </a:r>
            <a:r>
              <a:rPr lang="en-AU" sz="3200" noProof="0" dirty="0">
                <a:latin typeface="Arial"/>
                <a:cs typeface="Arial"/>
                <a:hlinkClick r:id="rId5"/>
              </a:rPr>
              <a:t>food web game</a:t>
            </a:r>
            <a:endParaRPr lang="en-AU" sz="3200" noProof="0" dirty="0">
              <a:latin typeface="Arial"/>
              <a:cs typeface="Arial"/>
            </a:endParaRPr>
          </a:p>
          <a:p>
            <a:pPr>
              <a:lnSpc>
                <a:spcPct val="132000"/>
              </a:lnSpc>
            </a:pPr>
            <a:endParaRPr lang="en-AU" noProof="0" dirty="0">
              <a:latin typeface="MetaPro-Normal"/>
              <a:cs typeface="MetaPro-Normal"/>
            </a:endParaRPr>
          </a:p>
        </p:txBody>
      </p:sp>
      <p:sp>
        <p:nvSpPr>
          <p:cNvPr id="15" name="Content Placeholder 2"/>
          <p:cNvSpPr>
            <a:spLocks noGrp="1"/>
          </p:cNvSpPr>
          <p:nvPr>
            <p:ph sz="half" idx="1"/>
          </p:nvPr>
        </p:nvSpPr>
        <p:spPr>
          <a:xfrm>
            <a:off x="203201" y="3436263"/>
            <a:ext cx="3273623" cy="1475790"/>
          </a:xfrm>
        </p:spPr>
        <p:txBody>
          <a:bodyPr>
            <a:noAutofit/>
          </a:bodyPr>
          <a:lstStyle/>
          <a:p>
            <a:pPr marL="0" indent="0" algn="ctr">
              <a:spcBef>
                <a:spcPts val="300"/>
              </a:spcBef>
              <a:spcAft>
                <a:spcPts val="300"/>
              </a:spcAft>
              <a:buNone/>
            </a:pPr>
            <a:r>
              <a:rPr lang="en-AU" sz="2000" b="1" noProof="0" dirty="0">
                <a:solidFill>
                  <a:srgbClr val="011F59"/>
                </a:solidFill>
                <a:latin typeface="Arial Narrow"/>
                <a:cs typeface="Arial Narrow"/>
              </a:rPr>
              <a:t>MĀTAKI TĒNEI / WATCH THIS</a:t>
            </a:r>
          </a:p>
          <a:p>
            <a:pPr marL="0" indent="0" algn="ctr">
              <a:spcBef>
                <a:spcPts val="300"/>
              </a:spcBef>
              <a:spcAft>
                <a:spcPts val="300"/>
              </a:spcAft>
              <a:buNone/>
            </a:pPr>
            <a:r>
              <a:rPr lang="en-AU" sz="1800" noProof="0" dirty="0">
                <a:latin typeface="Arial"/>
                <a:cs typeface="Arial"/>
              </a:rPr>
              <a:t>A short video [2.06] explaining </a:t>
            </a:r>
            <a:r>
              <a:rPr lang="en-AU" sz="1800" noProof="0" dirty="0">
                <a:latin typeface="Arial"/>
                <a:cs typeface="Arial"/>
                <a:hlinkClick r:id="rId6"/>
              </a:rPr>
              <a:t>food webs</a:t>
            </a:r>
            <a:endParaRPr lang="en-AU" sz="1800" noProof="0" dirty="0">
              <a:latin typeface="Arial"/>
              <a:cs typeface="Arial"/>
            </a:endParaRPr>
          </a:p>
        </p:txBody>
      </p:sp>
      <p:pic>
        <p:nvPicPr>
          <p:cNvPr id="16" name="Picture 15" descr="Screenshot 2020-03-10 15.25.59.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088098">
            <a:off x="565483" y="1655417"/>
            <a:ext cx="2503223" cy="1434615"/>
          </a:xfrm>
          <a:prstGeom prst="rect">
            <a:avLst/>
          </a:prstGeom>
        </p:spPr>
      </p:pic>
      <p:sp>
        <p:nvSpPr>
          <p:cNvPr id="10" name="Content Placeholder 3"/>
          <p:cNvSpPr txBox="1">
            <a:spLocks/>
          </p:cNvSpPr>
          <p:nvPr/>
        </p:nvSpPr>
        <p:spPr>
          <a:xfrm rot="726551">
            <a:off x="3517855" y="2597661"/>
            <a:ext cx="2370334" cy="1555521"/>
          </a:xfrm>
          <a:prstGeom prst="rect">
            <a:avLst/>
          </a:prstGeom>
          <a:solidFill>
            <a:schemeClr val="bg1"/>
          </a:solidFill>
          <a:ln>
            <a:solidFill>
              <a:srgbClr val="175EAA"/>
            </a:solidFill>
          </a:ln>
        </p:spPr>
        <p:txBody>
          <a:bodyPr vert="horz" lIns="91440" tIns="45720" rIns="91440" bIns="45720" rtlCol="0">
            <a:norm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7800" indent="0" algn="ctr">
              <a:lnSpc>
                <a:spcPct val="110000"/>
              </a:lnSpc>
              <a:spcBef>
                <a:spcPts val="300"/>
              </a:spcBef>
              <a:spcAft>
                <a:spcPts val="300"/>
              </a:spcAft>
              <a:buFont typeface="Arial"/>
              <a:buNone/>
            </a:pPr>
            <a:r>
              <a:rPr lang="x-none" sz="2200" b="1" dirty="0">
                <a:solidFill>
                  <a:srgbClr val="175EAA"/>
                </a:solidFill>
                <a:latin typeface="Arial Narrow"/>
                <a:cs typeface="Arial Narrow"/>
              </a:rPr>
              <a:t>MAHI / ACTIVITY</a:t>
            </a:r>
          </a:p>
          <a:p>
            <a:pPr marL="177800" indent="0" algn="ctr">
              <a:lnSpc>
                <a:spcPct val="110000"/>
              </a:lnSpc>
              <a:spcBef>
                <a:spcPts val="300"/>
              </a:spcBef>
              <a:spcAft>
                <a:spcPts val="300"/>
              </a:spcAft>
              <a:buFont typeface="Arial"/>
              <a:buNone/>
            </a:pPr>
            <a:r>
              <a:rPr lang="en-US" sz="2000" dirty="0">
                <a:latin typeface="Arial"/>
                <a:cs typeface="Arial"/>
              </a:rPr>
              <a:t>Play the </a:t>
            </a:r>
            <a:r>
              <a:rPr lang="en-US" sz="2000" dirty="0">
                <a:solidFill>
                  <a:srgbClr val="175EAA"/>
                </a:solidFill>
                <a:latin typeface="Arial"/>
                <a:cs typeface="Arial"/>
              </a:rPr>
              <a:t>String game NZ </a:t>
            </a:r>
            <a:r>
              <a:rPr lang="en-US" sz="2000" dirty="0">
                <a:latin typeface="Arial"/>
                <a:cs typeface="Arial"/>
              </a:rPr>
              <a:t>&amp; </a:t>
            </a:r>
            <a:r>
              <a:rPr lang="en-US" sz="2000" dirty="0">
                <a:solidFill>
                  <a:srgbClr val="175EAA"/>
                </a:solidFill>
                <a:latin typeface="Arial"/>
                <a:cs typeface="Arial"/>
              </a:rPr>
              <a:t>Food web game</a:t>
            </a:r>
          </a:p>
        </p:txBody>
      </p:sp>
      <p:pic>
        <p:nvPicPr>
          <p:cNvPr id="2" name="Picture 1" descr="Blue_Seabre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197747">
            <a:off x="3519581" y="1529865"/>
            <a:ext cx="1747152" cy="1255537"/>
          </a:xfrm>
          <a:prstGeom prst="rect">
            <a:avLst/>
          </a:prstGeom>
        </p:spPr>
      </p:pic>
      <p:pic>
        <p:nvPicPr>
          <p:cNvPr id="4" name="Picture 3" descr="Blue_Fishes.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9771056">
            <a:off x="4936368" y="1255406"/>
            <a:ext cx="1419860" cy="675048"/>
          </a:xfrm>
          <a:prstGeom prst="rect">
            <a:avLst/>
          </a:prstGeom>
        </p:spPr>
      </p:pic>
      <p:pic>
        <p:nvPicPr>
          <p:cNvPr id="13" name="Picture 12" descr="Blue_Fishes.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9771056">
            <a:off x="5961522" y="1219211"/>
            <a:ext cx="1419860" cy="675048"/>
          </a:xfrm>
          <a:prstGeom prst="rect">
            <a:avLst/>
          </a:prstGeom>
        </p:spPr>
      </p:pic>
      <p:pic>
        <p:nvPicPr>
          <p:cNvPr id="3" name="Picture 2" descr="Screenshot 2020-03-10 15.30.43.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21421543">
            <a:off x="6068944" y="1410790"/>
            <a:ext cx="2271344" cy="1753764"/>
          </a:xfrm>
          <a:prstGeom prst="rect">
            <a:avLst/>
          </a:prstGeom>
        </p:spPr>
      </p:pic>
      <p:sp>
        <p:nvSpPr>
          <p:cNvPr id="14" name="Title 1"/>
          <p:cNvSpPr txBox="1">
            <a:spLocks/>
          </p:cNvSpPr>
          <p:nvPr/>
        </p:nvSpPr>
        <p:spPr>
          <a:xfrm>
            <a:off x="203201" y="0"/>
            <a:ext cx="8349624" cy="78041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MARINE FOOD WEBS</a:t>
            </a:r>
            <a:endParaRPr lang="en-US" sz="3300" b="1" dirty="0">
              <a:latin typeface="Arial Narrow"/>
              <a:cs typeface="Arial Narrow"/>
            </a:endParaRPr>
          </a:p>
        </p:txBody>
      </p:sp>
    </p:spTree>
    <p:extLst>
      <p:ext uri="{BB962C8B-B14F-4D97-AF65-F5344CB8AC3E}">
        <p14:creationId xmlns:p14="http://schemas.microsoft.com/office/powerpoint/2010/main" val="1445971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 y="559323"/>
            <a:ext cx="9298982" cy="4308295"/>
          </a:xfrm>
          <a:prstGeom prst="rect">
            <a:avLst/>
          </a:prstGeom>
        </p:spPr>
      </p:pic>
      <p:sp>
        <p:nvSpPr>
          <p:cNvPr id="4" name="Content Placeholder 3"/>
          <p:cNvSpPr>
            <a:spLocks noGrp="1"/>
          </p:cNvSpPr>
          <p:nvPr>
            <p:ph sz="half" idx="2"/>
          </p:nvPr>
        </p:nvSpPr>
        <p:spPr>
          <a:xfrm>
            <a:off x="371819" y="652755"/>
            <a:ext cx="4114746" cy="2979496"/>
          </a:xfrm>
        </p:spPr>
        <p:txBody>
          <a:bodyPr>
            <a:normAutofit/>
          </a:bodyPr>
          <a:lstStyle/>
          <a:p>
            <a:pPr marL="0" indent="0" algn="ctr">
              <a:spcBef>
                <a:spcPts val="300"/>
              </a:spcBef>
              <a:spcAft>
                <a:spcPts val="300"/>
              </a:spcAft>
              <a:buNone/>
            </a:pPr>
            <a:endParaRPr lang="en-US" sz="600" b="1" dirty="0">
              <a:solidFill>
                <a:srgbClr val="00B194"/>
              </a:solidFill>
              <a:latin typeface="Arial"/>
              <a:cs typeface="Arial"/>
            </a:endParaRPr>
          </a:p>
          <a:p>
            <a:pPr marL="0" indent="0" algn="ctr">
              <a:spcBef>
                <a:spcPts val="300"/>
              </a:spcBef>
              <a:spcAft>
                <a:spcPts val="300"/>
              </a:spcAft>
              <a:buNone/>
            </a:pPr>
            <a:endParaRPr lang="en-US" sz="600" b="1" dirty="0">
              <a:solidFill>
                <a:srgbClr val="00B194"/>
              </a:solidFill>
              <a:latin typeface="Arial"/>
              <a:cs typeface="Arial"/>
            </a:endParaRPr>
          </a:p>
          <a:p>
            <a:pPr marL="177800" indent="0" algn="ctr">
              <a:lnSpc>
                <a:spcPct val="110000"/>
              </a:lnSpc>
              <a:spcBef>
                <a:spcPts val="300"/>
              </a:spcBef>
              <a:spcAft>
                <a:spcPts val="300"/>
              </a:spcAft>
              <a:buNone/>
            </a:pPr>
            <a:r>
              <a:rPr lang="x-none" sz="2000" b="1" dirty="0">
                <a:solidFill>
                  <a:srgbClr val="00B6DE"/>
                </a:solidFill>
                <a:latin typeface="Arial Narrow"/>
                <a:cs typeface="Arial Narrow"/>
              </a:rPr>
              <a:t>HE PĀTAI / CONSIDER THIS</a:t>
            </a:r>
          </a:p>
          <a:p>
            <a:pPr marL="177800" indent="0" algn="ctr">
              <a:lnSpc>
                <a:spcPct val="110000"/>
              </a:lnSpc>
              <a:buNone/>
            </a:pPr>
            <a:r>
              <a:rPr lang="en-AU" sz="2000" dirty="0">
                <a:latin typeface="Arial"/>
                <a:cs typeface="Arial"/>
              </a:rPr>
              <a:t>What happens when large numbers of one type of animal (or plant) are removed from a habitat?  </a:t>
            </a:r>
            <a:endParaRPr lang="en-AU" sz="1900" noProof="0" dirty="0">
              <a:latin typeface="Arial"/>
              <a:cs typeface="Arial"/>
            </a:endParaRPr>
          </a:p>
        </p:txBody>
      </p:sp>
      <p:pic>
        <p:nvPicPr>
          <p:cNvPr id="7" name="Picture 6" descr="White_Shel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331327">
            <a:off x="8803001" y="236122"/>
            <a:ext cx="682000" cy="612462"/>
          </a:xfrm>
          <a:prstGeom prst="rect">
            <a:avLst/>
          </a:prstGeom>
        </p:spPr>
      </p:pic>
      <p:pic>
        <p:nvPicPr>
          <p:cNvPr id="8" name="Picture 7" descr="White_Shell.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234587">
            <a:off x="7948198" y="146900"/>
            <a:ext cx="825500" cy="741331"/>
          </a:xfrm>
          <a:prstGeom prst="rect">
            <a:avLst/>
          </a:prstGeom>
        </p:spPr>
      </p:pic>
      <p:pic>
        <p:nvPicPr>
          <p:cNvPr id="9" name="Picture 8" descr="White_Shel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0331327">
            <a:off x="8437999" y="-280956"/>
            <a:ext cx="625716" cy="561917"/>
          </a:xfrm>
          <a:prstGeom prst="rect">
            <a:avLst/>
          </a:prstGeom>
        </p:spPr>
      </p:pic>
      <p:sp>
        <p:nvSpPr>
          <p:cNvPr id="18" name="Title 1"/>
          <p:cNvSpPr txBox="1">
            <a:spLocks/>
          </p:cNvSpPr>
          <p:nvPr/>
        </p:nvSpPr>
        <p:spPr>
          <a:xfrm>
            <a:off x="177223" y="163191"/>
            <a:ext cx="8229600" cy="836704"/>
          </a:xfrm>
          <a:prstGeom prst="rect">
            <a:avLst/>
          </a:prstGeom>
        </p:spPr>
        <p:txBody>
          <a:bodyPr>
            <a:norm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sz="3300" dirty="0">
                <a:latin typeface="Arial Narrow"/>
                <a:cs typeface="Arial Narrow"/>
              </a:rPr>
              <a:t>MARINE FOOD WEBS</a:t>
            </a:r>
          </a:p>
        </p:txBody>
      </p:sp>
      <p:sp>
        <p:nvSpPr>
          <p:cNvPr id="19" name="Content Placeholder 2"/>
          <p:cNvSpPr>
            <a:spLocks noGrp="1"/>
          </p:cNvSpPr>
          <p:nvPr>
            <p:ph sz="half" idx="1"/>
          </p:nvPr>
        </p:nvSpPr>
        <p:spPr>
          <a:xfrm>
            <a:off x="4717533" y="1056697"/>
            <a:ext cx="4187924" cy="2185927"/>
          </a:xfrm>
        </p:spPr>
        <p:txBody>
          <a:bodyPr>
            <a:normAutofit/>
          </a:bodyPr>
          <a:lstStyle/>
          <a:p>
            <a:pPr marL="0" indent="0" algn="ctr">
              <a:spcBef>
                <a:spcPts val="400"/>
              </a:spcBef>
              <a:spcAft>
                <a:spcPts val="400"/>
              </a:spcAft>
              <a:buNone/>
            </a:pPr>
            <a:r>
              <a:rPr lang="en-AU" sz="2000" b="1" noProof="0" dirty="0">
                <a:solidFill>
                  <a:srgbClr val="011F59"/>
                </a:solidFill>
                <a:latin typeface="Arial Narrow"/>
                <a:cs typeface="Arial Narrow"/>
              </a:rPr>
              <a:t>MĀTAKI TĒNEI / WATCH THIS</a:t>
            </a:r>
          </a:p>
          <a:p>
            <a:pPr marL="0" indent="0" algn="ctr">
              <a:spcBef>
                <a:spcPts val="400"/>
              </a:spcBef>
              <a:spcAft>
                <a:spcPts val="400"/>
              </a:spcAft>
              <a:buNone/>
            </a:pPr>
            <a:r>
              <a:rPr lang="en-AU" sz="2000" dirty="0">
                <a:latin typeface="Arial"/>
                <a:cs typeface="Arial"/>
              </a:rPr>
              <a:t>Short film by Pew on the role that </a:t>
            </a:r>
            <a:r>
              <a:rPr lang="en-AU" sz="2000" dirty="0">
                <a:latin typeface="Arial"/>
                <a:cs typeface="Arial"/>
                <a:hlinkClick r:id="rId8"/>
              </a:rPr>
              <a:t>sharks play in ocean food webs</a:t>
            </a:r>
            <a:r>
              <a:rPr lang="en-AU" sz="2000" dirty="0">
                <a:latin typeface="Arial"/>
                <a:cs typeface="Arial"/>
              </a:rPr>
              <a:t> [1:35]</a:t>
            </a:r>
          </a:p>
          <a:p>
            <a:pPr marL="0" indent="0" algn="ctr">
              <a:buNone/>
            </a:pPr>
            <a:endParaRPr lang="en-AU" sz="1800" noProof="0" dirty="0">
              <a:latin typeface="Arial"/>
              <a:cs typeface="Arial"/>
            </a:endParaRPr>
          </a:p>
        </p:txBody>
      </p:sp>
      <p:pic>
        <p:nvPicPr>
          <p:cNvPr id="2" name="Picture 1" descr="Screen Shot 2020-08-19 at 4.46.00 PM.png">
            <a:hlinkClick r:id="rId8"/>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186198" y="2637073"/>
            <a:ext cx="3220625" cy="1711928"/>
          </a:xfrm>
          <a:prstGeom prst="rect">
            <a:avLst/>
          </a:prstGeom>
        </p:spPr>
      </p:pic>
      <p:pic>
        <p:nvPicPr>
          <p:cNvPr id="3" name="Picture 2" descr="Blue_Shark.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 y="3609813"/>
            <a:ext cx="2607523" cy="1170064"/>
          </a:xfrm>
          <a:prstGeom prst="rect">
            <a:avLst/>
          </a:prstGeom>
        </p:spPr>
      </p:pic>
      <p:sp>
        <p:nvSpPr>
          <p:cNvPr id="5" name="Rectangular Callout 4"/>
          <p:cNvSpPr/>
          <p:nvPr/>
        </p:nvSpPr>
        <p:spPr>
          <a:xfrm>
            <a:off x="645996" y="2849272"/>
            <a:ext cx="3957355" cy="855964"/>
          </a:xfrm>
          <a:prstGeom prst="wedgeRectCallout">
            <a:avLst>
              <a:gd name="adj1" fmla="val 673"/>
              <a:gd name="adj2" fmla="val 109538"/>
            </a:avLst>
          </a:prstGeom>
          <a:solidFill>
            <a:schemeClr val="bg1"/>
          </a:solidFill>
          <a:ln>
            <a:solidFill>
              <a:srgbClr val="175EAA"/>
            </a:solidFill>
          </a:ln>
        </p:spPr>
        <p:style>
          <a:lnRef idx="1">
            <a:schemeClr val="accent1"/>
          </a:lnRef>
          <a:fillRef idx="3">
            <a:schemeClr val="accent1"/>
          </a:fillRef>
          <a:effectRef idx="2">
            <a:schemeClr val="accent1"/>
          </a:effectRef>
          <a:fontRef idx="minor">
            <a:schemeClr val="lt1"/>
          </a:fontRef>
        </p:style>
        <p:txBody>
          <a:bodyPr rtlCol="0" anchor="ctr"/>
          <a:lstStyle/>
          <a:p>
            <a:pPr marL="177800" indent="0" algn="ctr">
              <a:lnSpc>
                <a:spcPct val="110000"/>
              </a:lnSpc>
              <a:buNone/>
            </a:pPr>
            <a:r>
              <a:rPr lang="en-AU" dirty="0">
                <a:solidFill>
                  <a:srgbClr val="175EAA"/>
                </a:solidFill>
                <a:latin typeface="Arial"/>
                <a:cs typeface="Arial"/>
              </a:rPr>
              <a:t>It can cause the entire nature of the community to change </a:t>
            </a:r>
          </a:p>
        </p:txBody>
      </p:sp>
      <p:sp>
        <p:nvSpPr>
          <p:cNvPr id="13" name="Rounded Rectangular Callout 12"/>
          <p:cNvSpPr/>
          <p:nvPr/>
        </p:nvSpPr>
        <p:spPr>
          <a:xfrm>
            <a:off x="4934220" y="1129683"/>
            <a:ext cx="3755273" cy="3292304"/>
          </a:xfrm>
          <a:prstGeom prst="wedgeRoundRectCallout">
            <a:avLst>
              <a:gd name="adj1" fmla="val -59918"/>
              <a:gd name="adj2" fmla="val 4031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75EAA"/>
                </a:solidFill>
              </a:rPr>
              <a:t>Want to know more about food webs? Take a virtual food web and adaptation lesson with our partners, the education team at the </a:t>
            </a:r>
            <a:r>
              <a:rPr lang="en-US" dirty="0">
                <a:solidFill>
                  <a:srgbClr val="175EAA"/>
                </a:solidFill>
                <a:hlinkClick r:id="rId11"/>
              </a:rPr>
              <a:t>National Aquarium of New Zealand</a:t>
            </a:r>
            <a:endParaRPr lang="en-US" dirty="0">
              <a:solidFill>
                <a:srgbClr val="175EAA"/>
              </a:solidFill>
            </a:endParaRPr>
          </a:p>
        </p:txBody>
      </p:sp>
      <p:pic>
        <p:nvPicPr>
          <p:cNvPr id="6" name="Picture 5" descr="Blue_Edible Crab.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47046">
            <a:off x="3967551" y="3945451"/>
            <a:ext cx="590295" cy="476536"/>
          </a:xfrm>
          <a:prstGeom prst="rect">
            <a:avLst/>
          </a:prstGeom>
        </p:spPr>
      </p:pic>
    </p:spTree>
    <p:extLst>
      <p:ext uri="{BB962C8B-B14F-4D97-AF65-F5344CB8AC3E}">
        <p14:creationId xmlns:p14="http://schemas.microsoft.com/office/powerpoint/2010/main" val="37154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dissolve">
                                      <p:cBhvr>
                                        <p:cTn id="22" dur="500"/>
                                        <p:tgtEl>
                                          <p:spTgt spid="19">
                                            <p:txEl>
                                              <p:pRg st="0" end="0"/>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dissolve">
                                      <p:cBhvr>
                                        <p:cTn id="25" dur="5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5"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cromesistius Australis Southern blue whiting fish illustration-lp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80682" y="3580374"/>
            <a:ext cx="2078484" cy="770078"/>
          </a:xfrm>
          <a:prstGeom prst="rect">
            <a:avLst/>
          </a:prstGeom>
        </p:spPr>
      </p:pic>
      <p:pic>
        <p:nvPicPr>
          <p:cNvPr id="34" name="Picture 33" descr="Ling - New Zealand-lp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28630" y="3663273"/>
            <a:ext cx="2272993" cy="925531"/>
          </a:xfrm>
          <a:prstGeom prst="rect">
            <a:avLst/>
          </a:prstGeom>
        </p:spPr>
      </p:pic>
      <p:pic>
        <p:nvPicPr>
          <p:cNvPr id="4" name="Picture 3" descr="Macruronus Novaezelandiae Blue grenadier fish illustration-lp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56299" y="2595572"/>
            <a:ext cx="2913375" cy="828854"/>
          </a:xfrm>
          <a:prstGeom prst="rect">
            <a:avLst/>
          </a:prstGeom>
        </p:spPr>
      </p:pic>
      <p:pic>
        <p:nvPicPr>
          <p:cNvPr id="2" name="Picture 1" descr="Orange Roughy-lpr.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4897" y="2481627"/>
            <a:ext cx="2352404" cy="1073329"/>
          </a:xfrm>
          <a:prstGeom prst="rect">
            <a:avLst/>
          </a:prstGeom>
        </p:spPr>
      </p:pic>
      <p:pic>
        <p:nvPicPr>
          <p:cNvPr id="3" name="Picture 2" descr="Thunnus Alalunga Albacore fish illustration-lpr.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00400" y="2466686"/>
            <a:ext cx="2547106" cy="1110538"/>
          </a:xfrm>
          <a:prstGeom prst="rect">
            <a:avLst/>
          </a:prstGeom>
        </p:spPr>
      </p:pic>
      <p:pic>
        <p:nvPicPr>
          <p:cNvPr id="29" name="Picture 28" descr="Blue_Fish5 copy 2.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410" y="872231"/>
            <a:ext cx="9787710" cy="4007311"/>
          </a:xfrm>
          <a:prstGeom prst="rect">
            <a:avLst/>
          </a:prstGeom>
        </p:spPr>
      </p:pic>
      <p:sp>
        <p:nvSpPr>
          <p:cNvPr id="18" name="TextBox 17"/>
          <p:cNvSpPr txBox="1"/>
          <p:nvPr/>
        </p:nvSpPr>
        <p:spPr>
          <a:xfrm>
            <a:off x="708296" y="3424426"/>
            <a:ext cx="2822854" cy="369332"/>
          </a:xfrm>
          <a:prstGeom prst="rect">
            <a:avLst/>
          </a:prstGeom>
          <a:noFill/>
        </p:spPr>
        <p:txBody>
          <a:bodyPr wrap="square" rtlCol="0">
            <a:spAutoFit/>
          </a:bodyPr>
          <a:lstStyle/>
          <a:p>
            <a:r>
              <a:rPr lang="en-US" dirty="0">
                <a:solidFill>
                  <a:srgbClr val="175EAA"/>
                </a:solidFill>
                <a:latin typeface="Arial"/>
                <a:cs typeface="Arial"/>
              </a:rPr>
              <a:t>1. Orange Roughy</a:t>
            </a:r>
          </a:p>
        </p:txBody>
      </p:sp>
      <p:sp>
        <p:nvSpPr>
          <p:cNvPr id="10" name="Rectangle 9"/>
          <p:cNvSpPr/>
          <p:nvPr/>
        </p:nvSpPr>
        <p:spPr>
          <a:xfrm>
            <a:off x="88900" y="1002538"/>
            <a:ext cx="8953500" cy="1508105"/>
          </a:xfrm>
          <a:prstGeom prst="rect">
            <a:avLst/>
          </a:prstGeom>
        </p:spPr>
        <p:txBody>
          <a:bodyPr wrap="square">
            <a:spAutoFit/>
          </a:bodyPr>
          <a:lstStyle/>
          <a:p>
            <a:pPr algn="ctr"/>
            <a:r>
              <a:rPr lang="en-US" sz="2000" b="1" dirty="0">
                <a:solidFill>
                  <a:srgbClr val="175EAA"/>
                </a:solidFill>
                <a:latin typeface="Arial Narrow"/>
                <a:cs typeface="Arial Narrow"/>
              </a:rPr>
              <a:t>MAHI / ACTIVITY</a:t>
            </a:r>
          </a:p>
          <a:p>
            <a:pPr algn="ctr"/>
            <a:r>
              <a:rPr lang="en-US" dirty="0">
                <a:latin typeface=""/>
                <a:cs typeface=""/>
              </a:rPr>
              <a:t>Select one of the fish pictures below.  </a:t>
            </a:r>
            <a:r>
              <a:rPr lang="en-US" b="1" dirty="0">
                <a:latin typeface=""/>
                <a:cs typeface=""/>
              </a:rPr>
              <a:t>All are fished in Aotearoa New Zealand waters and are MSC certified.  </a:t>
            </a:r>
            <a:r>
              <a:rPr lang="en-US" dirty="0">
                <a:latin typeface=""/>
                <a:cs typeface=""/>
              </a:rPr>
              <a:t>Research where the fish lives [habitat]. What does the fish eat and what eats it? Create a food chain or a food web for the fish. What impacts would overfishing have on the community and habitat of this fish?</a:t>
            </a:r>
            <a:endParaRPr lang="en-US" b="1" dirty="0">
              <a:latin typeface=""/>
              <a:cs typeface=""/>
            </a:endParaRPr>
          </a:p>
        </p:txBody>
      </p:sp>
      <p:pic>
        <p:nvPicPr>
          <p:cNvPr id="25" name="Picture 24"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6" name="Picture 25"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7" name="Picture 26"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28" name="Rectangle 27"/>
          <p:cNvSpPr/>
          <p:nvPr/>
        </p:nvSpPr>
        <p:spPr>
          <a:xfrm rot="1355423">
            <a:off x="6245472" y="139172"/>
            <a:ext cx="3613809" cy="41794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latin typeface="Arial Narrow"/>
                <a:cs typeface="Arial Narrow"/>
              </a:rPr>
              <a:t>         EXPERTS ONLY!</a:t>
            </a:r>
          </a:p>
        </p:txBody>
      </p:sp>
      <p:sp>
        <p:nvSpPr>
          <p:cNvPr id="30" name="TextBox 29"/>
          <p:cNvSpPr txBox="1"/>
          <p:nvPr/>
        </p:nvSpPr>
        <p:spPr>
          <a:xfrm>
            <a:off x="3803957" y="3424426"/>
            <a:ext cx="2822854" cy="369332"/>
          </a:xfrm>
          <a:prstGeom prst="rect">
            <a:avLst/>
          </a:prstGeom>
          <a:noFill/>
        </p:spPr>
        <p:txBody>
          <a:bodyPr wrap="square" rtlCol="0">
            <a:spAutoFit/>
          </a:bodyPr>
          <a:lstStyle/>
          <a:p>
            <a:r>
              <a:rPr lang="en-US" dirty="0">
                <a:solidFill>
                  <a:srgbClr val="175EAA"/>
                </a:solidFill>
                <a:latin typeface="Arial"/>
                <a:cs typeface="Arial"/>
              </a:rPr>
              <a:t>2. Albacore Tuna </a:t>
            </a:r>
          </a:p>
        </p:txBody>
      </p:sp>
      <p:sp>
        <p:nvSpPr>
          <p:cNvPr id="31" name="TextBox 30"/>
          <p:cNvSpPr txBox="1"/>
          <p:nvPr/>
        </p:nvSpPr>
        <p:spPr>
          <a:xfrm>
            <a:off x="312606" y="4118838"/>
            <a:ext cx="2822854" cy="369332"/>
          </a:xfrm>
          <a:prstGeom prst="rect">
            <a:avLst/>
          </a:prstGeom>
          <a:noFill/>
        </p:spPr>
        <p:txBody>
          <a:bodyPr wrap="square" rtlCol="0">
            <a:spAutoFit/>
          </a:bodyPr>
          <a:lstStyle/>
          <a:p>
            <a:r>
              <a:rPr lang="en-US" dirty="0">
                <a:solidFill>
                  <a:srgbClr val="175EAA"/>
                </a:solidFill>
                <a:latin typeface="Arial"/>
                <a:cs typeface="Arial"/>
              </a:rPr>
              <a:t>4. Southern Blue Whiting</a:t>
            </a:r>
          </a:p>
        </p:txBody>
      </p:sp>
      <p:sp>
        <p:nvSpPr>
          <p:cNvPr id="32" name="TextBox 31"/>
          <p:cNvSpPr txBox="1"/>
          <p:nvPr/>
        </p:nvSpPr>
        <p:spPr>
          <a:xfrm>
            <a:off x="6689446" y="3303146"/>
            <a:ext cx="2822854" cy="369332"/>
          </a:xfrm>
          <a:prstGeom prst="rect">
            <a:avLst/>
          </a:prstGeom>
          <a:noFill/>
        </p:spPr>
        <p:txBody>
          <a:bodyPr wrap="square" rtlCol="0">
            <a:spAutoFit/>
          </a:bodyPr>
          <a:lstStyle/>
          <a:p>
            <a:r>
              <a:rPr lang="en-US" dirty="0">
                <a:solidFill>
                  <a:srgbClr val="175EAA"/>
                </a:solidFill>
                <a:latin typeface="Arial"/>
                <a:cs typeface="Arial"/>
              </a:rPr>
              <a:t>3. Hoki</a:t>
            </a:r>
          </a:p>
        </p:txBody>
      </p:sp>
      <p:sp>
        <p:nvSpPr>
          <p:cNvPr id="33" name="TextBox 32"/>
          <p:cNvSpPr txBox="1"/>
          <p:nvPr/>
        </p:nvSpPr>
        <p:spPr>
          <a:xfrm>
            <a:off x="5390178" y="4158264"/>
            <a:ext cx="2822854" cy="369332"/>
          </a:xfrm>
          <a:prstGeom prst="rect">
            <a:avLst/>
          </a:prstGeom>
          <a:noFill/>
        </p:spPr>
        <p:txBody>
          <a:bodyPr wrap="square" rtlCol="0">
            <a:spAutoFit/>
          </a:bodyPr>
          <a:lstStyle/>
          <a:p>
            <a:r>
              <a:rPr lang="en-US" dirty="0">
                <a:solidFill>
                  <a:srgbClr val="175EAA"/>
                </a:solidFill>
                <a:latin typeface="Arial"/>
                <a:cs typeface="Arial"/>
              </a:rPr>
              <a:t>5. Ling</a:t>
            </a:r>
          </a:p>
        </p:txBody>
      </p:sp>
      <p:pic>
        <p:nvPicPr>
          <p:cNvPr id="20" name="Picture 19" descr="RS12728_MSC_ecolabel_Certified-Sustainable_blu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918268">
            <a:off x="7416496" y="3764820"/>
            <a:ext cx="1658625" cy="849280"/>
          </a:xfrm>
          <a:prstGeom prst="rect">
            <a:avLst/>
          </a:prstGeom>
        </p:spPr>
      </p:pic>
      <p:sp>
        <p:nvSpPr>
          <p:cNvPr id="22" name="Title 1"/>
          <p:cNvSpPr txBox="1">
            <a:spLocks/>
          </p:cNvSpPr>
          <p:nvPr/>
        </p:nvSpPr>
        <p:spPr>
          <a:xfrm>
            <a:off x="203201" y="0"/>
            <a:ext cx="8349624" cy="78041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MARINE FOOD WEBS</a:t>
            </a:r>
            <a:endParaRPr lang="en-US" sz="3300" b="1" dirty="0">
              <a:latin typeface="Arial Narrow"/>
              <a:cs typeface="Arial Narrow"/>
            </a:endParaRPr>
          </a:p>
        </p:txBody>
      </p:sp>
    </p:spTree>
    <p:extLst>
      <p:ext uri="{BB962C8B-B14F-4D97-AF65-F5344CB8AC3E}">
        <p14:creationId xmlns:p14="http://schemas.microsoft.com/office/powerpoint/2010/main" val="273858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0515" y="1058753"/>
            <a:ext cx="7739473" cy="3828315"/>
          </a:xfrm>
        </p:spPr>
        <p:txBody>
          <a:bodyPr>
            <a:normAutofit/>
          </a:bodyPr>
          <a:lstStyle/>
          <a:p>
            <a:pPr marL="0" indent="0" algn="ctr">
              <a:buNone/>
            </a:pPr>
            <a:r>
              <a:rPr lang="en-AU" sz="4900" noProof="0" dirty="0">
                <a:solidFill>
                  <a:srgbClr val="175EAA"/>
                </a:solidFill>
                <a:latin typeface="Arial Narrow"/>
                <a:cs typeface="Arial Narrow"/>
              </a:rPr>
              <a:t>He kura kainga te moana, he kura huna te moana</a:t>
            </a:r>
          </a:p>
          <a:p>
            <a:pPr marL="0" indent="0" algn="ctr">
              <a:lnSpc>
                <a:spcPct val="100000"/>
              </a:lnSpc>
              <a:spcBef>
                <a:spcPts val="0"/>
              </a:spcBef>
              <a:spcAft>
                <a:spcPts val="0"/>
              </a:spcAft>
              <a:buNone/>
              <a:defRPr/>
            </a:pPr>
            <a:endParaRPr lang="en-AU" sz="1000" noProof="0" dirty="0"/>
          </a:p>
          <a:p>
            <a:pPr marL="0" indent="0" algn="ctr">
              <a:buNone/>
            </a:pPr>
            <a:r>
              <a:rPr lang="en-AU" sz="2600" i="1" noProof="0" dirty="0">
                <a:latin typeface="Arial Narrow"/>
                <a:cs typeface="Arial Narrow"/>
              </a:rPr>
              <a:t>The oceans environment, </a:t>
            </a:r>
          </a:p>
          <a:p>
            <a:pPr marL="0" indent="0" algn="ctr">
              <a:buNone/>
            </a:pPr>
            <a:r>
              <a:rPr lang="en-AU" sz="2600" i="1" noProof="0" dirty="0">
                <a:latin typeface="Arial Narrow"/>
                <a:cs typeface="Arial Narrow"/>
              </a:rPr>
              <a:t>is a source of untapped knowledge</a:t>
            </a:r>
          </a:p>
        </p:txBody>
      </p:sp>
      <p:pic>
        <p:nvPicPr>
          <p:cNvPr id="6" name="Picture 5"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255899">
            <a:off x="169367" y="-320789"/>
            <a:ext cx="1741159" cy="1251231"/>
          </a:xfrm>
          <a:prstGeom prst="rect">
            <a:avLst/>
          </a:prstGeom>
        </p:spPr>
      </p:pic>
      <p:pic>
        <p:nvPicPr>
          <p:cNvPr id="7" name="Picture 6"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39530">
            <a:off x="1589435" y="-88249"/>
            <a:ext cx="1741159" cy="1251231"/>
          </a:xfrm>
          <a:prstGeom prst="rect">
            <a:avLst/>
          </a:prstGeom>
        </p:spPr>
      </p:pic>
      <p:pic>
        <p:nvPicPr>
          <p:cNvPr id="9" name="Picture 8"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995685">
            <a:off x="2856433" y="-415059"/>
            <a:ext cx="1741159" cy="1251231"/>
          </a:xfrm>
          <a:prstGeom prst="rect">
            <a:avLst/>
          </a:prstGeom>
        </p:spPr>
      </p:pic>
    </p:spTree>
    <p:extLst>
      <p:ext uri="{BB962C8B-B14F-4D97-AF65-F5344CB8AC3E}">
        <p14:creationId xmlns:p14="http://schemas.microsoft.com/office/powerpoint/2010/main" val="267883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118510</TotalTime>
  <Words>737</Words>
  <Application>Microsoft Macintosh PowerPoint</Application>
  <PresentationFormat>On-screen Show (16:9)</PresentationFormat>
  <Paragraphs>85</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vt:lpstr>
      <vt:lpstr>Arial Narrow</vt:lpstr>
      <vt:lpstr>Calibri</vt:lpstr>
      <vt:lpstr>Local Brewery Five</vt:lpstr>
      <vt:lpstr>Meta office pro</vt:lpstr>
      <vt:lpstr>MetaPro-Normal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737</cp:revision>
  <dcterms:created xsi:type="dcterms:W3CDTF">2020-01-12T01:38:21Z</dcterms:created>
  <dcterms:modified xsi:type="dcterms:W3CDTF">2022-06-01T07:31:29Z</dcterms:modified>
</cp:coreProperties>
</file>