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4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05" r:id="rId2"/>
    <p:sldId id="412" r:id="rId3"/>
    <p:sldId id="344" r:id="rId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1C6"/>
    <a:srgbClr val="005DAA"/>
    <a:srgbClr val="009AC7"/>
    <a:srgbClr val="00B6DE"/>
    <a:srgbClr val="00B194"/>
    <a:srgbClr val="011F59"/>
    <a:srgbClr val="175E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843" autoAdjust="0"/>
    <p:restoredTop sz="76551" autoAdjust="0"/>
  </p:normalViewPr>
  <p:slideViewPr>
    <p:cSldViewPr snapToGrid="0" snapToObjects="1">
      <p:cViewPr varScale="1">
        <p:scale>
          <a:sx n="60" d="100"/>
          <a:sy n="60" d="100"/>
        </p:scale>
        <p:origin x="184" y="105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295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7" d="100"/>
          <a:sy n="77" d="100"/>
        </p:scale>
        <p:origin x="-1048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B7B32D-E515-D94E-BEA0-A7A7C5A785C5}" type="datetimeFigureOut">
              <a:rPr lang="en-US" smtClean="0"/>
              <a:t>6/1/22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76E0F1-A8F3-094D-9C6C-D369179BD6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8481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2600">
                <a:solidFill>
                  <a:srgbClr val="175EAA"/>
                </a:solidFill>
                <a:latin typeface="Local Brewery Five"/>
                <a:cs typeface="Local Brewery Five"/>
              </a:defRPr>
            </a:lvl1pPr>
          </a:lstStyle>
          <a:p>
            <a:r>
              <a:rPr lang="en-US" dirty="0"/>
              <a:t>Topic One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600">
                <a:latin typeface="MetaPro-Normal"/>
                <a:cs typeface="MetaPro-Normal"/>
              </a:defRPr>
            </a:lvl1pPr>
          </a:lstStyle>
          <a:p>
            <a:fld id="{29FEC424-1A67-EA4F-8C0C-E9A68665F566}" type="datetimeFigureOut">
              <a:rPr lang="en-US" smtClean="0"/>
              <a:pPr/>
              <a:t>6/1/22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1000" y="4343400"/>
            <a:ext cx="60960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3563026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2000">
                <a:solidFill>
                  <a:srgbClr val="175EAA"/>
                </a:solidFill>
                <a:latin typeface="Local Brewery Five"/>
                <a:cs typeface="Local Brewery Five"/>
              </a:defRPr>
            </a:lvl1pPr>
          </a:lstStyle>
          <a:p>
            <a:r>
              <a:rPr lang="x-none" dirty="0"/>
              <a:t>MSC.ORG/LEARNZ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000">
                <a:solidFill>
                  <a:srgbClr val="175EAA"/>
                </a:solidFill>
                <a:latin typeface="MetaPro-Normal"/>
                <a:cs typeface="MetaPro-Normal"/>
              </a:defRPr>
            </a:lvl1pPr>
          </a:lstStyle>
          <a:p>
            <a:fld id="{36961C54-CE56-C942-86C7-3C671D5B96F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1040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MetaPro-Normal"/>
        <a:ea typeface="+mn-ea"/>
        <a:cs typeface="MetaPro-Normal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MetaPro-Normal"/>
        <a:ea typeface="+mn-ea"/>
        <a:cs typeface="MetaPro-Normal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MetaPro-Normal"/>
        <a:ea typeface="+mn-ea"/>
        <a:cs typeface="MetaPro-Normal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MetaPro-Normal"/>
        <a:ea typeface="+mn-ea"/>
        <a:cs typeface="MetaPro-Normal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MetaPro-Normal"/>
        <a:ea typeface="+mn-ea"/>
        <a:cs typeface="MetaPro-Normal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uthernfriedscience.com/a-slimehead-by-any-other-name-should-never-be-on-your-plate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fisheries.msc.org/en/fisheries/new-zealand-orange-roughy/@@view" TargetMode="External"/><Relationship Id="rId5" Type="http://schemas.openxmlformats.org/officeDocument/2006/relationships/hyperlink" Target="https://deepwatergroup.org/the-story-of-new-zealand-orange-roughy/" TargetMode="External"/><Relationship Id="rId4" Type="http://schemas.openxmlformats.org/officeDocument/2006/relationships/hyperlink" Target="https://www.msc.org/what-we-are-doing/our-approach/fishing-methods-and-gear-types/demersal-or-bottom-trawls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175EAA"/>
                </a:solidFill>
                <a:latin typeface="MetaPro-Normal"/>
                <a:cs typeface="MetaPro-Normal"/>
              </a:rPr>
              <a:t>TEACHER NOTES</a:t>
            </a:r>
            <a:endParaRPr lang="en-US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61C54-CE56-C942-86C7-3C671D5B96FC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279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chemeClr val="tx1"/>
                </a:solidFill>
                <a:latin typeface="MetaPro-Normal"/>
                <a:cs typeface="MetaPro-Normal"/>
              </a:rPr>
              <a:t>TEACHER NOTES</a:t>
            </a:r>
            <a:endParaRPr lang="en-US" dirty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pPr fontAlgn="base"/>
            <a:r>
              <a:rPr lang="en-AU" sz="1200" b="1" kern="1200" dirty="0">
                <a:solidFill>
                  <a:schemeClr val="tx1"/>
                </a:solidFill>
                <a:effectLst/>
                <a:latin typeface="MetaPro-Normal"/>
                <a:ea typeface="+mn-ea"/>
                <a:cs typeface="MetaPro-Normal"/>
              </a:rPr>
              <a:t>More reading for the experts [included</a:t>
            </a:r>
            <a:r>
              <a:rPr lang="en-AU" sz="1200" b="1" kern="1200" baseline="0" dirty="0">
                <a:solidFill>
                  <a:schemeClr val="tx1"/>
                </a:solidFill>
                <a:effectLst/>
                <a:latin typeface="MetaPro-Normal"/>
                <a:ea typeface="+mn-ea"/>
                <a:cs typeface="MetaPro-Normal"/>
              </a:rPr>
              <a:t> on 2.6 Sustainable fishing Orange Roughy factsheet / worksheet]</a:t>
            </a:r>
          </a:p>
          <a:p>
            <a:pPr fontAlgn="base"/>
            <a:endParaRPr lang="en-IN" sz="1200" kern="1200" dirty="0">
              <a:solidFill>
                <a:schemeClr val="tx1"/>
              </a:solidFill>
              <a:effectLst/>
              <a:latin typeface="MetaPro-Normal"/>
              <a:ea typeface="+mn-ea"/>
              <a:cs typeface="MetaPro-Normal"/>
            </a:endParaRPr>
          </a:p>
          <a:p>
            <a:pPr lvl="0" fontAlgn="base"/>
            <a:r>
              <a:rPr lang="en-AU" sz="1200" b="0" u="none" kern="1200" dirty="0">
                <a:solidFill>
                  <a:schemeClr val="tx1"/>
                </a:solidFill>
                <a:effectLst/>
                <a:latin typeface="MetaPro-Normal"/>
                <a:ea typeface="+mn-ea"/>
                <a:cs typeface="MetaPro-Normal"/>
              </a:rPr>
              <a:t>Check out the Southern Fried Science article called </a:t>
            </a:r>
            <a:r>
              <a:rPr lang="en-AU" sz="1200" b="0" u="none" kern="1200" dirty="0">
                <a:solidFill>
                  <a:schemeClr val="tx1"/>
                </a:solidFill>
                <a:effectLst/>
                <a:latin typeface="MetaPro-Normal"/>
                <a:ea typeface="+mn-ea"/>
                <a:cs typeface="MetaPro-Norm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‘A slimehead by any other name should never be on your plate’ - https://www.southernfriedscience.com/a-slimehead-by-any-other-name-should-never-be-on-your-plate/  </a:t>
            </a:r>
            <a:r>
              <a:rPr lang="en-AU" sz="1200" b="0" u="none" kern="1200" dirty="0">
                <a:solidFill>
                  <a:schemeClr val="tx1"/>
                </a:solidFill>
                <a:effectLst/>
                <a:latin typeface="MetaPro-Normal"/>
                <a:ea typeface="+mn-ea"/>
                <a:cs typeface="MetaPro-Normal"/>
              </a:rPr>
              <a:t> </a:t>
            </a:r>
          </a:p>
          <a:p>
            <a:pPr lvl="0" fontAlgn="base"/>
            <a:endParaRPr lang="en-IN" sz="1200" b="0" u="none" kern="1200" dirty="0">
              <a:solidFill>
                <a:schemeClr val="tx1"/>
              </a:solidFill>
              <a:effectLst/>
              <a:latin typeface="MetaPro-Normal"/>
              <a:ea typeface="+mn-ea"/>
              <a:cs typeface="MetaPro-Normal"/>
            </a:endParaRPr>
          </a:p>
          <a:p>
            <a:pPr lvl="0" fontAlgn="base"/>
            <a:r>
              <a:rPr lang="en-AU" sz="1200" b="0" u="none" kern="1200" dirty="0">
                <a:solidFill>
                  <a:schemeClr val="tx1"/>
                </a:solidFill>
                <a:effectLst/>
                <a:latin typeface="MetaPro-Normal"/>
                <a:ea typeface="+mn-ea"/>
                <a:cs typeface="MetaPro-Normal"/>
              </a:rPr>
              <a:t>Marine Stewardship Council description of </a:t>
            </a:r>
            <a:r>
              <a:rPr lang="en-AU" sz="1200" b="0" u="none" kern="1200" dirty="0">
                <a:solidFill>
                  <a:srgbClr val="0000FF"/>
                </a:solidFill>
                <a:effectLst/>
                <a:latin typeface="MetaPro-Normal"/>
                <a:ea typeface="+mn-ea"/>
                <a:cs typeface="MetaPro-Norm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Bottom </a:t>
            </a:r>
            <a:r>
              <a:rPr lang="en-AU" sz="1200" b="0" u="none" kern="1200" dirty="0">
                <a:solidFill>
                  <a:schemeClr val="tx1"/>
                </a:solidFill>
                <a:effectLst/>
                <a:latin typeface="MetaPro-Normal"/>
                <a:ea typeface="+mn-ea"/>
                <a:cs typeface="MetaPro-Norm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Trawling</a:t>
            </a:r>
            <a:r>
              <a:rPr lang="en-AU" sz="1200" b="0" u="none" kern="1200" dirty="0">
                <a:solidFill>
                  <a:schemeClr val="tx1"/>
                </a:solidFill>
                <a:effectLst/>
                <a:latin typeface="MetaPro-Normal"/>
                <a:ea typeface="+mn-ea"/>
                <a:cs typeface="MetaPro-Normal"/>
              </a:rPr>
              <a:t> - https://</a:t>
            </a:r>
            <a:r>
              <a:rPr lang="en-AU" sz="1200" b="0" u="none" kern="1200" dirty="0" err="1">
                <a:solidFill>
                  <a:schemeClr val="tx1"/>
                </a:solidFill>
                <a:effectLst/>
                <a:latin typeface="MetaPro-Normal"/>
                <a:ea typeface="+mn-ea"/>
                <a:cs typeface="MetaPro-Normal"/>
              </a:rPr>
              <a:t>www.msc.org</a:t>
            </a:r>
            <a:r>
              <a:rPr lang="en-AU" sz="1200" b="0" u="none" kern="1200" dirty="0">
                <a:solidFill>
                  <a:schemeClr val="tx1"/>
                </a:solidFill>
                <a:effectLst/>
                <a:latin typeface="MetaPro-Normal"/>
                <a:ea typeface="+mn-ea"/>
                <a:cs typeface="MetaPro-Normal"/>
              </a:rPr>
              <a:t>/what-we-are-doing/our-approach/fishing-methods-and-gear-types/demersal-or-bottom-trawls</a:t>
            </a:r>
          </a:p>
          <a:p>
            <a:pPr lvl="0" fontAlgn="base"/>
            <a:endParaRPr lang="en-IN" sz="1200" b="0" u="none" kern="1200" dirty="0">
              <a:solidFill>
                <a:schemeClr val="tx1"/>
              </a:solidFill>
              <a:effectLst/>
              <a:latin typeface="MetaPro-Normal"/>
              <a:ea typeface="+mn-ea"/>
              <a:cs typeface="MetaPro-Normal"/>
            </a:endParaRPr>
          </a:p>
          <a:p>
            <a:pPr lvl="0" fontAlgn="base"/>
            <a:r>
              <a:rPr lang="en-AU" sz="1200" b="0" u="none" kern="1200" dirty="0" err="1">
                <a:solidFill>
                  <a:schemeClr val="tx1"/>
                </a:solidFill>
                <a:effectLst/>
                <a:latin typeface="MetaPro-Normal"/>
                <a:ea typeface="+mn-ea"/>
                <a:cs typeface="MetaPro-Normal"/>
              </a:rPr>
              <a:t>Deepwater</a:t>
            </a:r>
            <a:r>
              <a:rPr lang="en-AU" sz="1200" b="0" u="none" kern="1200" dirty="0">
                <a:solidFill>
                  <a:schemeClr val="tx1"/>
                </a:solidFill>
                <a:effectLst/>
                <a:latin typeface="MetaPro-Normal"/>
                <a:ea typeface="+mn-ea"/>
                <a:cs typeface="MetaPro-Normal"/>
              </a:rPr>
              <a:t> Group paper by </a:t>
            </a:r>
            <a:r>
              <a:rPr lang="en-AU" sz="1200" b="0" u="none" kern="1200" dirty="0" err="1">
                <a:solidFill>
                  <a:schemeClr val="tx1"/>
                </a:solidFill>
                <a:effectLst/>
                <a:latin typeface="MetaPro-Normal"/>
                <a:ea typeface="+mn-ea"/>
                <a:cs typeface="MetaPro-Normal"/>
              </a:rPr>
              <a:t>Cordue</a:t>
            </a:r>
            <a:r>
              <a:rPr lang="en-AU" sz="1200" b="0" u="none" kern="1200" dirty="0">
                <a:solidFill>
                  <a:schemeClr val="tx1"/>
                </a:solidFill>
                <a:effectLst/>
                <a:latin typeface="MetaPro-Normal"/>
                <a:ea typeface="+mn-ea"/>
                <a:cs typeface="MetaPro-Normal"/>
              </a:rPr>
              <a:t>, P. L. called </a:t>
            </a:r>
            <a:r>
              <a:rPr lang="en-AU" sz="1200" b="0" u="none" kern="1200" dirty="0">
                <a:solidFill>
                  <a:schemeClr val="tx1"/>
                </a:solidFill>
                <a:effectLst/>
                <a:latin typeface="MetaPro-Normal"/>
                <a:ea typeface="+mn-ea"/>
                <a:cs typeface="MetaPro-Norm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Story of New Zealand Orange Roughy</a:t>
            </a:r>
            <a:r>
              <a:rPr lang="en-AU" sz="1200" b="0" u="none" kern="1200" dirty="0">
                <a:solidFill>
                  <a:schemeClr val="tx1"/>
                </a:solidFill>
                <a:effectLst/>
                <a:latin typeface="MetaPro-Normal"/>
                <a:ea typeface="+mn-ea"/>
                <a:cs typeface="MetaPro-Normal"/>
              </a:rPr>
              <a:t> - https://</a:t>
            </a:r>
            <a:r>
              <a:rPr lang="en-AU" sz="1200" b="0" u="none" kern="1200" dirty="0" err="1">
                <a:solidFill>
                  <a:schemeClr val="tx1"/>
                </a:solidFill>
                <a:effectLst/>
                <a:latin typeface="MetaPro-Normal"/>
                <a:ea typeface="+mn-ea"/>
                <a:cs typeface="MetaPro-Normal"/>
              </a:rPr>
              <a:t>deepwatergroup.org</a:t>
            </a:r>
            <a:r>
              <a:rPr lang="en-AU" sz="1200" b="0" u="none" kern="1200" dirty="0">
                <a:solidFill>
                  <a:schemeClr val="tx1"/>
                </a:solidFill>
                <a:effectLst/>
                <a:latin typeface="MetaPro-Normal"/>
                <a:ea typeface="+mn-ea"/>
                <a:cs typeface="MetaPro-Normal"/>
              </a:rPr>
              <a:t>/the-story-of-new-</a:t>
            </a:r>
            <a:r>
              <a:rPr lang="en-AU" sz="1200" b="0" u="none" kern="1200" dirty="0" err="1">
                <a:solidFill>
                  <a:schemeClr val="tx1"/>
                </a:solidFill>
                <a:effectLst/>
                <a:latin typeface="MetaPro-Normal"/>
                <a:ea typeface="+mn-ea"/>
                <a:cs typeface="MetaPro-Normal"/>
              </a:rPr>
              <a:t>zealand</a:t>
            </a:r>
            <a:r>
              <a:rPr lang="en-AU" sz="1200" b="0" u="none" kern="1200" dirty="0">
                <a:solidFill>
                  <a:schemeClr val="tx1"/>
                </a:solidFill>
                <a:effectLst/>
                <a:latin typeface="MetaPro-Normal"/>
                <a:ea typeface="+mn-ea"/>
                <a:cs typeface="MetaPro-Normal"/>
              </a:rPr>
              <a:t>-orange-</a:t>
            </a:r>
            <a:r>
              <a:rPr lang="en-AU" sz="1200" b="0" u="none" kern="1200" dirty="0" err="1">
                <a:solidFill>
                  <a:schemeClr val="tx1"/>
                </a:solidFill>
                <a:effectLst/>
                <a:latin typeface="MetaPro-Normal"/>
                <a:ea typeface="+mn-ea"/>
                <a:cs typeface="MetaPro-Normal"/>
              </a:rPr>
              <a:t>roughy</a:t>
            </a:r>
            <a:r>
              <a:rPr lang="en-AU" sz="1200" b="0" u="none" kern="1200" dirty="0">
                <a:solidFill>
                  <a:schemeClr val="tx1"/>
                </a:solidFill>
                <a:effectLst/>
                <a:latin typeface="MetaPro-Normal"/>
                <a:ea typeface="+mn-ea"/>
                <a:cs typeface="MetaPro-Normal"/>
              </a:rPr>
              <a:t>/</a:t>
            </a:r>
          </a:p>
          <a:p>
            <a:pPr lvl="0" fontAlgn="base"/>
            <a:endParaRPr lang="en-AU" sz="1200" b="0" u="none" kern="1200" dirty="0">
              <a:solidFill>
                <a:schemeClr val="tx1"/>
              </a:solidFill>
              <a:effectLst/>
              <a:latin typeface="MetaPro-Normal"/>
              <a:ea typeface="+mn-ea"/>
              <a:cs typeface="MetaPro-Normal"/>
            </a:endParaRPr>
          </a:p>
          <a:p>
            <a:pPr lvl="0" fontAlgn="base"/>
            <a:r>
              <a:rPr lang="en-AU" sz="1200" b="0" u="none" kern="1200" dirty="0">
                <a:solidFill>
                  <a:schemeClr val="tx1"/>
                </a:solidFill>
                <a:effectLst/>
                <a:latin typeface="MetaPro-Normal"/>
                <a:ea typeface="+mn-ea"/>
                <a:cs typeface="MetaPro-Normal"/>
              </a:rPr>
              <a:t>MSC Orange </a:t>
            </a:r>
            <a:r>
              <a:rPr lang="en-AU" sz="1200" b="0" u="none" kern="1200" dirty="0" err="1">
                <a:solidFill>
                  <a:schemeClr val="tx1"/>
                </a:solidFill>
                <a:effectLst/>
                <a:latin typeface="MetaPro-Normal"/>
                <a:ea typeface="+mn-ea"/>
                <a:cs typeface="MetaPro-Normal"/>
              </a:rPr>
              <a:t>Roughy</a:t>
            </a:r>
            <a:r>
              <a:rPr lang="en-AU" sz="1200" b="0" u="none" kern="1200" dirty="0">
                <a:solidFill>
                  <a:schemeClr val="tx1"/>
                </a:solidFill>
                <a:effectLst/>
                <a:latin typeface="MetaPro-Normal"/>
                <a:ea typeface="+mn-ea"/>
                <a:cs typeface="MetaPro-Normal"/>
              </a:rPr>
              <a:t> Story - http://orange-</a:t>
            </a:r>
            <a:r>
              <a:rPr lang="en-AU" sz="1200" b="0" u="none" kern="1200" dirty="0" err="1">
                <a:solidFill>
                  <a:schemeClr val="tx1"/>
                </a:solidFill>
                <a:effectLst/>
                <a:latin typeface="MetaPro-Normal"/>
                <a:ea typeface="+mn-ea"/>
                <a:cs typeface="MetaPro-Normal"/>
              </a:rPr>
              <a:t>roughy</a:t>
            </a:r>
            <a:r>
              <a:rPr lang="en-AU" sz="1200" b="0" u="none" kern="1200" dirty="0">
                <a:solidFill>
                  <a:schemeClr val="tx1"/>
                </a:solidFill>
                <a:effectLst/>
                <a:latin typeface="MetaPro-Normal"/>
                <a:ea typeface="+mn-ea"/>
                <a:cs typeface="MetaPro-Normal"/>
              </a:rPr>
              <a:t>-</a:t>
            </a:r>
            <a:r>
              <a:rPr lang="en-AU" sz="1200" b="0" u="none" kern="1200" dirty="0" err="1">
                <a:solidFill>
                  <a:schemeClr val="tx1"/>
                </a:solidFill>
                <a:effectLst/>
                <a:latin typeface="MetaPro-Normal"/>
                <a:ea typeface="+mn-ea"/>
                <a:cs typeface="MetaPro-Normal"/>
              </a:rPr>
              <a:t>stories.msc.org</a:t>
            </a:r>
            <a:r>
              <a:rPr lang="en-AU" sz="1200" b="0" u="none" kern="1200" dirty="0">
                <a:solidFill>
                  <a:schemeClr val="tx1"/>
                </a:solidFill>
                <a:effectLst/>
                <a:latin typeface="MetaPro-Normal"/>
                <a:ea typeface="+mn-ea"/>
                <a:cs typeface="MetaPro-Normal"/>
              </a:rPr>
              <a:t> </a:t>
            </a:r>
          </a:p>
          <a:p>
            <a:pPr lvl="0" fontAlgn="base"/>
            <a:endParaRPr lang="en-IN" sz="1200" b="0" u="none" kern="1200" dirty="0">
              <a:solidFill>
                <a:schemeClr val="tx1"/>
              </a:solidFill>
              <a:effectLst/>
              <a:latin typeface="MetaPro-Normal"/>
              <a:ea typeface="+mn-ea"/>
              <a:cs typeface="MetaPro-Normal"/>
            </a:endParaRPr>
          </a:p>
          <a:p>
            <a:pPr lvl="0" fontAlgn="base"/>
            <a:r>
              <a:rPr lang="en-AU" sz="1200" b="0" u="none" kern="1200" dirty="0">
                <a:solidFill>
                  <a:schemeClr val="tx1"/>
                </a:solidFill>
                <a:effectLst/>
                <a:latin typeface="MetaPro-Normal"/>
                <a:ea typeface="+mn-ea"/>
                <a:cs typeface="MetaPro-Normal"/>
              </a:rPr>
              <a:t>Marine Stewardship Council Track a Fishery: </a:t>
            </a:r>
            <a:r>
              <a:rPr lang="en-AU" sz="1200" b="0" u="none" kern="1200" dirty="0">
                <a:solidFill>
                  <a:schemeClr val="tx1"/>
                </a:solidFill>
                <a:effectLst/>
                <a:latin typeface="MetaPro-Normal"/>
                <a:ea typeface="+mn-ea"/>
                <a:cs typeface="MetaPro-Normal"/>
                <a:hlinkClick r:id="rId6"/>
              </a:rPr>
              <a:t>New Zealand Orange Roughy</a:t>
            </a:r>
            <a:r>
              <a:rPr lang="en-AU" sz="1200" b="0" u="none" kern="1200" dirty="0">
                <a:solidFill>
                  <a:schemeClr val="tx1"/>
                </a:solidFill>
                <a:effectLst/>
                <a:latin typeface="MetaPro-Normal"/>
                <a:ea typeface="+mn-ea"/>
                <a:cs typeface="MetaPro-Normal"/>
              </a:rPr>
              <a:t> - https://</a:t>
            </a:r>
            <a:r>
              <a:rPr lang="en-AU" sz="1200" b="0" u="none" kern="1200" dirty="0" err="1">
                <a:solidFill>
                  <a:schemeClr val="tx1"/>
                </a:solidFill>
                <a:effectLst/>
                <a:latin typeface="MetaPro-Normal"/>
                <a:ea typeface="+mn-ea"/>
                <a:cs typeface="MetaPro-Normal"/>
              </a:rPr>
              <a:t>fisheries.msc.org</a:t>
            </a:r>
            <a:r>
              <a:rPr lang="en-AU" sz="1200" b="0" u="none" kern="1200" dirty="0">
                <a:solidFill>
                  <a:schemeClr val="tx1"/>
                </a:solidFill>
                <a:effectLst/>
                <a:latin typeface="MetaPro-Normal"/>
                <a:ea typeface="+mn-ea"/>
                <a:cs typeface="MetaPro-Normal"/>
              </a:rPr>
              <a:t>/</a:t>
            </a:r>
            <a:r>
              <a:rPr lang="en-AU" sz="1200" b="0" u="none" kern="1200" dirty="0" err="1">
                <a:solidFill>
                  <a:schemeClr val="tx1"/>
                </a:solidFill>
                <a:effectLst/>
                <a:latin typeface="MetaPro-Normal"/>
                <a:ea typeface="+mn-ea"/>
                <a:cs typeface="MetaPro-Normal"/>
              </a:rPr>
              <a:t>en</a:t>
            </a:r>
            <a:r>
              <a:rPr lang="en-AU" sz="1200" b="0" u="none" kern="1200" dirty="0">
                <a:solidFill>
                  <a:schemeClr val="tx1"/>
                </a:solidFill>
                <a:effectLst/>
                <a:latin typeface="MetaPro-Normal"/>
                <a:ea typeface="+mn-ea"/>
                <a:cs typeface="MetaPro-Normal"/>
              </a:rPr>
              <a:t>/fisheries/new-</a:t>
            </a:r>
            <a:r>
              <a:rPr lang="en-AU" sz="1200" b="0" u="none" kern="1200" dirty="0" err="1">
                <a:solidFill>
                  <a:schemeClr val="tx1"/>
                </a:solidFill>
                <a:effectLst/>
                <a:latin typeface="MetaPro-Normal"/>
                <a:ea typeface="+mn-ea"/>
                <a:cs typeface="MetaPro-Normal"/>
              </a:rPr>
              <a:t>zealand</a:t>
            </a:r>
            <a:r>
              <a:rPr lang="en-AU" sz="1200" b="0" u="none" kern="1200" dirty="0">
                <a:solidFill>
                  <a:schemeClr val="tx1"/>
                </a:solidFill>
                <a:effectLst/>
                <a:latin typeface="MetaPro-Normal"/>
                <a:ea typeface="+mn-ea"/>
                <a:cs typeface="MetaPro-Normal"/>
              </a:rPr>
              <a:t>-orange-</a:t>
            </a:r>
            <a:r>
              <a:rPr lang="en-AU" sz="1200" b="0" u="none" kern="1200" dirty="0" err="1">
                <a:solidFill>
                  <a:schemeClr val="tx1"/>
                </a:solidFill>
                <a:effectLst/>
                <a:latin typeface="MetaPro-Normal"/>
                <a:ea typeface="+mn-ea"/>
                <a:cs typeface="MetaPro-Normal"/>
              </a:rPr>
              <a:t>roughy</a:t>
            </a:r>
            <a:r>
              <a:rPr lang="en-AU" sz="1200" b="0" u="none" kern="1200" dirty="0">
                <a:solidFill>
                  <a:schemeClr val="tx1"/>
                </a:solidFill>
                <a:effectLst/>
                <a:latin typeface="MetaPro-Normal"/>
                <a:ea typeface="+mn-ea"/>
                <a:cs typeface="MetaPro-Normal"/>
              </a:rPr>
              <a:t>/</a:t>
            </a:r>
          </a:p>
          <a:p>
            <a:pPr lvl="0" fontAlgn="base"/>
            <a:endParaRPr lang="en-IN" sz="1200" b="0" u="none" kern="1200" dirty="0">
              <a:solidFill>
                <a:schemeClr val="tx1"/>
              </a:solidFill>
              <a:effectLst/>
              <a:latin typeface="MetaPro-Normal"/>
              <a:ea typeface="+mn-ea"/>
              <a:cs typeface="MetaPro-Norm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61C54-CE56-C942-86C7-3C671D5B96FC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2796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61C54-CE56-C942-86C7-3C671D5B96FC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869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31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/>
              <a:t>Click to edit Master subtitle style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457200" y="205978"/>
            <a:ext cx="8229600" cy="6275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0" i="0" kern="1200">
                <a:solidFill>
                  <a:schemeClr val="bg1"/>
                </a:solidFill>
                <a:latin typeface="Local Brewery Five"/>
                <a:ea typeface="+mj-ea"/>
                <a:cs typeface="Local Brewery Five"/>
              </a:defRPr>
            </a:lvl1pPr>
          </a:lstStyle>
          <a:p>
            <a:r>
              <a:rPr lang="en-AU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381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627528"/>
          </a:xfrm>
          <a:prstGeom prst="rect">
            <a:avLst/>
          </a:prstGeom>
        </p:spPr>
        <p:txBody>
          <a:bodyPr/>
          <a:lstStyle/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659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627528"/>
          </a:xfrm>
          <a:prstGeom prst="rect">
            <a:avLst/>
          </a:prstGeom>
        </p:spPr>
        <p:txBody>
          <a:bodyPr/>
          <a:lstStyle/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>
                <a:latin typeface="MetaPro-Normal"/>
                <a:cs typeface="MetaPro-Normal"/>
              </a:defRPr>
            </a:lvl1pPr>
            <a:lvl2pPr>
              <a:defRPr sz="2400">
                <a:latin typeface="MetaPro-Normal"/>
                <a:cs typeface="MetaPro-Normal"/>
              </a:defRPr>
            </a:lvl2pPr>
            <a:lvl3pPr>
              <a:defRPr sz="2000">
                <a:latin typeface="MetaPro-Normal"/>
                <a:cs typeface="MetaPro-Normal"/>
              </a:defRPr>
            </a:lvl3pPr>
            <a:lvl4pPr>
              <a:defRPr sz="1800">
                <a:latin typeface="MetaPro-Normal"/>
                <a:cs typeface="MetaPro-Normal"/>
              </a:defRPr>
            </a:lvl4pPr>
            <a:lvl5pPr>
              <a:defRPr sz="1800">
                <a:latin typeface="MetaPro-Normal"/>
                <a:cs typeface="MetaPro-Norm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>
                <a:latin typeface="MetaPro-Normal"/>
                <a:cs typeface="MetaPro-Normal"/>
              </a:defRPr>
            </a:lvl1pPr>
            <a:lvl2pPr>
              <a:defRPr sz="2400">
                <a:latin typeface="MetaPro-Normal"/>
                <a:cs typeface="MetaPro-Normal"/>
              </a:defRPr>
            </a:lvl2pPr>
            <a:lvl3pPr>
              <a:defRPr sz="2000">
                <a:latin typeface="MetaPro-Normal"/>
                <a:cs typeface="MetaPro-Normal"/>
              </a:defRPr>
            </a:lvl3pPr>
            <a:lvl4pPr>
              <a:defRPr sz="1800">
                <a:latin typeface="MetaPro-Normal"/>
                <a:cs typeface="MetaPro-Normal"/>
              </a:defRPr>
            </a:lvl4pPr>
            <a:lvl5pPr>
              <a:defRPr sz="1800">
                <a:latin typeface="MetaPro-Normal"/>
                <a:cs typeface="MetaPro-Norm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656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file://localhost/Users/rika/Dropbox/MSC%20Job/2020/MSC%20templates%20and%20graphics/FISH%20SWIRL/Rika%20final%20banner%20files/Rect%20Banner%20Fish%20Swirl%20SMALL.png" TargetMode="Externa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Rect Banner Fish Swirl SMALL.png" descr="/Users/rika/Dropbox/MSC Job/2020/MSC templates and graphics/FISH SWIRL/Rika final banner files/Rect Banner Fish Swirl SMALL.png"/>
          <p:cNvPicPr>
            <a:picLocks noChangeAspect="1"/>
          </p:cNvPicPr>
          <p:nvPr userDrawn="1"/>
        </p:nvPicPr>
        <p:blipFill rotWithShape="1">
          <a:blip r:embed="rId5" r:link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2015"/>
          <a:stretch/>
        </p:blipFill>
        <p:spPr>
          <a:xfrm>
            <a:off x="1734" y="-94079"/>
            <a:ext cx="9142275" cy="1058486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04886" cy="32621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531682" y="4665975"/>
            <a:ext cx="482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0545C6F-B84F-9E45-99FB-1A159270FA95}" type="slidenum">
              <a:rPr lang="en-US" smtClean="0">
                <a:solidFill>
                  <a:srgbClr val="005DAA"/>
                </a:solidFill>
              </a:rPr>
              <a:pPr/>
              <a:t>‹#›</a:t>
            </a:fld>
            <a:endParaRPr lang="en-US" dirty="0">
              <a:solidFill>
                <a:srgbClr val="005DAA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24DAB93-0C30-1867-1FDD-52796028B98C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4316048"/>
            <a:ext cx="8554065" cy="82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048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Local Brewery Five"/>
          <a:ea typeface="+mj-ea"/>
          <a:cs typeface="Local Brewery Five"/>
        </a:defRPr>
      </a:lvl1pPr>
    </p:titleStyle>
    <p:bodyStyle>
      <a:lvl1pPr marL="342900" indent="-342900" algn="l" defTabSz="457200" rtl="0" eaLnBrk="1" latinLnBrk="0" hangingPunct="1">
        <a:lnSpc>
          <a:spcPct val="112000"/>
        </a:lnSpc>
        <a:spcBef>
          <a:spcPts val="600"/>
        </a:spcBef>
        <a:spcAft>
          <a:spcPts val="600"/>
        </a:spcAft>
        <a:buFont typeface="Arial"/>
        <a:buChar char="•"/>
        <a:defRPr sz="3200" kern="1200">
          <a:solidFill>
            <a:schemeClr val="tx1"/>
          </a:solidFill>
          <a:latin typeface="Meta office pro"/>
          <a:ea typeface="+mn-ea"/>
          <a:cs typeface="Meta office pro"/>
        </a:defRPr>
      </a:lvl1pPr>
      <a:lvl2pPr marL="742950" indent="-285750" algn="l" defTabSz="457200" rtl="0" eaLnBrk="1" latinLnBrk="0" hangingPunct="1">
        <a:lnSpc>
          <a:spcPct val="112000"/>
        </a:lnSpc>
        <a:spcBef>
          <a:spcPts val="300"/>
        </a:spcBef>
        <a:spcAft>
          <a:spcPts val="300"/>
        </a:spcAft>
        <a:buFont typeface="Arial"/>
        <a:buChar char="–"/>
        <a:defRPr sz="2800" kern="1200">
          <a:solidFill>
            <a:schemeClr val="tx1"/>
          </a:solidFill>
          <a:latin typeface="Meta office pro"/>
          <a:ea typeface="+mn-ea"/>
          <a:cs typeface="Meta office pro"/>
        </a:defRPr>
      </a:lvl2pPr>
      <a:lvl3pPr marL="1143000" indent="-228600" algn="l" defTabSz="457200" rtl="0" eaLnBrk="1" latinLnBrk="0" hangingPunct="1">
        <a:lnSpc>
          <a:spcPct val="112000"/>
        </a:lnSpc>
        <a:spcBef>
          <a:spcPts val="300"/>
        </a:spcBef>
        <a:spcAft>
          <a:spcPts val="300"/>
        </a:spcAft>
        <a:buFont typeface="Arial"/>
        <a:buChar char="•"/>
        <a:defRPr sz="2400" kern="1200">
          <a:solidFill>
            <a:schemeClr val="tx1"/>
          </a:solidFill>
          <a:latin typeface="Meta office pro"/>
          <a:ea typeface="+mn-ea"/>
          <a:cs typeface="Meta office pro"/>
        </a:defRPr>
      </a:lvl3pPr>
      <a:lvl4pPr marL="1600200" indent="-228600" algn="l" defTabSz="457200" rtl="0" eaLnBrk="1" latinLnBrk="0" hangingPunct="1">
        <a:lnSpc>
          <a:spcPct val="112000"/>
        </a:lnSpc>
        <a:spcBef>
          <a:spcPts val="300"/>
        </a:spcBef>
        <a:spcAft>
          <a:spcPts val="300"/>
        </a:spcAft>
        <a:buFont typeface="Arial"/>
        <a:buChar char="–"/>
        <a:defRPr sz="2000" kern="1200">
          <a:solidFill>
            <a:schemeClr val="tx1"/>
          </a:solidFill>
          <a:latin typeface="Meta office pro"/>
          <a:ea typeface="+mn-ea"/>
          <a:cs typeface="Meta office pro"/>
        </a:defRPr>
      </a:lvl4pPr>
      <a:lvl5pPr marL="2057400" indent="-228600" algn="l" defTabSz="457200" rtl="0" eaLnBrk="1" latinLnBrk="0" hangingPunct="1">
        <a:lnSpc>
          <a:spcPct val="112000"/>
        </a:lnSpc>
        <a:spcBef>
          <a:spcPts val="300"/>
        </a:spcBef>
        <a:spcAft>
          <a:spcPts val="300"/>
        </a:spcAft>
        <a:buFont typeface="Arial"/>
        <a:buChar char="»"/>
        <a:defRPr sz="2000" kern="1200">
          <a:solidFill>
            <a:schemeClr val="tx1"/>
          </a:solidFill>
          <a:latin typeface="Meta office pro"/>
          <a:ea typeface="+mn-ea"/>
          <a:cs typeface="Meta office pro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Orange Roughy-lpr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91915" y="3335911"/>
            <a:ext cx="2620700" cy="1195744"/>
          </a:xfrm>
          <a:prstGeom prst="rect">
            <a:avLst/>
          </a:prstGeom>
        </p:spPr>
      </p:pic>
      <p:pic>
        <p:nvPicPr>
          <p:cNvPr id="20" name="Picture 19" descr="Blue_Fish5 copy 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72951" y="927025"/>
            <a:ext cx="9920503" cy="3865065"/>
          </a:xfrm>
          <a:prstGeom prst="rect">
            <a:avLst/>
          </a:prstGeom>
        </p:spPr>
      </p:pic>
      <p:sp>
        <p:nvSpPr>
          <p:cNvPr id="14" name="Title 1"/>
          <p:cNvSpPr txBox="1">
            <a:spLocks/>
          </p:cNvSpPr>
          <p:nvPr/>
        </p:nvSpPr>
        <p:spPr>
          <a:xfrm>
            <a:off x="203201" y="0"/>
            <a:ext cx="8349624" cy="7804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0" i="0" kern="1200">
                <a:solidFill>
                  <a:schemeClr val="bg1"/>
                </a:solidFill>
                <a:latin typeface="Local Brewery Five"/>
                <a:ea typeface="+mj-ea"/>
                <a:cs typeface="Local Brewery Five"/>
              </a:defRPr>
            </a:lvl1pPr>
          </a:lstStyle>
          <a:p>
            <a:r>
              <a:rPr lang="en-US" sz="3300" dirty="0">
                <a:latin typeface="Arial Narrow"/>
                <a:cs typeface="Arial Narrow"/>
              </a:rPr>
              <a:t>SUSTAINABLE FISHING: ORANGE ROUGHY</a:t>
            </a:r>
          </a:p>
          <a:p>
            <a:r>
              <a:rPr lang="en-US" sz="2100" dirty="0">
                <a:latin typeface="Arial Narrow"/>
                <a:cs typeface="Arial Narrow"/>
              </a:rPr>
              <a:t>Focus question: What characteristics of orange roughy make them susceptible to overfishing?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261593" y="1141027"/>
            <a:ext cx="4322267" cy="3600585"/>
          </a:xfrm>
        </p:spPr>
        <p:txBody>
          <a:bodyPr>
            <a:noAutofit/>
          </a:bodyPr>
          <a:lstStyle/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800" b="1" dirty="0">
                <a:solidFill>
                  <a:srgbClr val="00B194"/>
                </a:solidFill>
                <a:latin typeface="Arial Narrow"/>
                <a:cs typeface="Arial Narrow"/>
              </a:rPr>
              <a:t>KŌRERORERO / DISCUSSION</a:t>
            </a:r>
            <a:endParaRPr lang="en-AU" sz="1800" b="1" dirty="0">
              <a:solidFill>
                <a:srgbClr val="0081C6"/>
              </a:solidFill>
              <a:latin typeface="Arial"/>
              <a:cs typeface="Arial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800" noProof="0" dirty="0">
                <a:latin typeface="Arial"/>
                <a:cs typeface="Arial"/>
              </a:rPr>
              <a:t>Orange roughy live in </a:t>
            </a:r>
            <a:r>
              <a:rPr lang="en-AU" sz="1800" dirty="0">
                <a:latin typeface="Arial"/>
                <a:cs typeface="Arial"/>
              </a:rPr>
              <a:t>dark cold, still waters </a:t>
            </a:r>
            <a:r>
              <a:rPr lang="en-AU" sz="1800" noProof="0" dirty="0">
                <a:latin typeface="Arial"/>
                <a:cs typeface="Arial"/>
              </a:rPr>
              <a:t>1000 metres deep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800" noProof="0" dirty="0">
                <a:latin typeface="Arial"/>
                <a:cs typeface="Arial"/>
              </a:rPr>
              <a:t>The oldest is around 149 years old!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800" dirty="0">
                <a:latin typeface="Arial"/>
                <a:cs typeface="Arial"/>
              </a:rPr>
              <a:t>In the 1980s and 1990s global stocks of Orange Roughy were overfished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800" dirty="0">
                <a:latin typeface="Arial"/>
                <a:cs typeface="Arial"/>
              </a:rPr>
              <a:t>In 2000 Aotearoa New Zealand Orange Roughy catch limits were reduced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4692515" y="1118403"/>
            <a:ext cx="4212414" cy="3594015"/>
          </a:xfrm>
        </p:spPr>
        <p:txBody>
          <a:bodyPr>
            <a:normAutofit/>
          </a:bodyPr>
          <a:lstStyle/>
          <a:p>
            <a:pPr>
              <a:lnSpc>
                <a:spcPct val="122000"/>
              </a:lnSpc>
            </a:pPr>
            <a:r>
              <a:rPr lang="en-AU" sz="1800" dirty="0">
                <a:latin typeface="Arial"/>
                <a:cs typeface="Arial"/>
              </a:rPr>
              <a:t>Since that time, new science has been applied [explored more in topic 3] and stocks have recovered</a:t>
            </a:r>
          </a:p>
          <a:p>
            <a:pPr>
              <a:lnSpc>
                <a:spcPct val="122000"/>
              </a:lnSpc>
            </a:pPr>
            <a:r>
              <a:rPr lang="en-AU" sz="1800" noProof="0" dirty="0">
                <a:latin typeface="Arial"/>
                <a:cs typeface="Arial"/>
              </a:rPr>
              <a:t>60% of </a:t>
            </a:r>
            <a:r>
              <a:rPr lang="en-AU" sz="1800" noProof="0" dirty="0">
                <a:solidFill>
                  <a:srgbClr val="009AC7"/>
                </a:solidFill>
                <a:latin typeface="Arial"/>
                <a:cs typeface="Arial"/>
              </a:rPr>
              <a:t>Aotearoa </a:t>
            </a:r>
            <a:r>
              <a:rPr lang="en-AU" sz="1800" noProof="0" dirty="0">
                <a:latin typeface="Arial"/>
                <a:cs typeface="Arial"/>
              </a:rPr>
              <a:t>New Zealand Orange Roughy is now Marine Stewardship Council certified</a:t>
            </a:r>
          </a:p>
          <a:p>
            <a:pPr marL="177800" indent="0" algn="ctr">
              <a:lnSpc>
                <a:spcPct val="122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AU" dirty="0">
              <a:solidFill>
                <a:srgbClr val="175EAA"/>
              </a:solidFill>
              <a:latin typeface="Arial Narrow"/>
              <a:cs typeface="Arial Narrow"/>
            </a:endParaRPr>
          </a:p>
          <a:p>
            <a:pPr marL="177800" indent="0" algn="ctr">
              <a:lnSpc>
                <a:spcPct val="122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AU" dirty="0">
              <a:solidFill>
                <a:srgbClr val="175EAA"/>
              </a:solidFill>
              <a:latin typeface="Arial Narrow"/>
              <a:cs typeface="Arial Narrow"/>
            </a:endParaRPr>
          </a:p>
          <a:p>
            <a:pPr marL="0" indent="0">
              <a:lnSpc>
                <a:spcPct val="122000"/>
              </a:lnSpc>
              <a:buNone/>
            </a:pPr>
            <a:endParaRPr lang="en-AU" sz="1800" dirty="0">
              <a:latin typeface="Arial"/>
              <a:cs typeface="Arial"/>
            </a:endParaRPr>
          </a:p>
          <a:p>
            <a:pPr marL="0" indent="0">
              <a:lnSpc>
                <a:spcPct val="122000"/>
              </a:lnSpc>
              <a:buNone/>
            </a:pPr>
            <a:endParaRPr lang="en-AU" sz="1800" dirty="0">
              <a:latin typeface="Arial"/>
              <a:cs typeface="Arial"/>
            </a:endParaRPr>
          </a:p>
        </p:txBody>
      </p:sp>
      <p:pic>
        <p:nvPicPr>
          <p:cNvPr id="23" name="Picture 22" descr="RS12728_MSC_ecolabel_Certified-Sustainable_blue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350061">
            <a:off x="4724352" y="3522401"/>
            <a:ext cx="1842774" cy="94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669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Orange Roughy-lpr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77761" y="1410336"/>
            <a:ext cx="3627168" cy="1654964"/>
          </a:xfrm>
          <a:prstGeom prst="rect">
            <a:avLst/>
          </a:prstGeom>
        </p:spPr>
      </p:pic>
      <p:pic>
        <p:nvPicPr>
          <p:cNvPr id="20" name="Picture 19" descr="Blue_Fish5 copy 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23965" y="882598"/>
            <a:ext cx="9920503" cy="3917402"/>
          </a:xfrm>
          <a:prstGeom prst="rect">
            <a:avLst/>
          </a:prstGeom>
        </p:spPr>
      </p:pic>
      <p:sp>
        <p:nvSpPr>
          <p:cNvPr id="14" name="Title 1"/>
          <p:cNvSpPr txBox="1">
            <a:spLocks/>
          </p:cNvSpPr>
          <p:nvPr/>
        </p:nvSpPr>
        <p:spPr>
          <a:xfrm>
            <a:off x="203201" y="0"/>
            <a:ext cx="8349624" cy="7804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0" i="0" kern="1200">
                <a:solidFill>
                  <a:schemeClr val="bg1"/>
                </a:solidFill>
                <a:latin typeface="Local Brewery Five"/>
                <a:ea typeface="+mj-ea"/>
                <a:cs typeface="Local Brewery Five"/>
              </a:defRPr>
            </a:lvl1pPr>
          </a:lstStyle>
          <a:p>
            <a:r>
              <a:rPr lang="en-US" sz="3300" dirty="0">
                <a:latin typeface="Arial Narrow"/>
                <a:cs typeface="Arial Narrow"/>
              </a:rPr>
              <a:t>SUSTAINABLE FISHING: ORANGE ROUGHY</a:t>
            </a:r>
            <a:endParaRPr lang="en-US" sz="3300" b="1" dirty="0">
              <a:latin typeface="Arial Narrow"/>
              <a:cs typeface="Arial Narrow"/>
            </a:endParaRPr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203201" y="1097236"/>
            <a:ext cx="5074560" cy="3600585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en-US" sz="2000" b="1" dirty="0">
                <a:solidFill>
                  <a:srgbClr val="00B194"/>
                </a:solidFill>
                <a:latin typeface="Arial Narrow"/>
                <a:cs typeface="Arial Narrow"/>
              </a:rPr>
              <a:t>KŌRERORERO / DISCUSSION</a:t>
            </a:r>
            <a:endParaRPr lang="en-AU" sz="2000" dirty="0">
              <a:latin typeface="Arial"/>
              <a:cs typeface="Arial"/>
            </a:endParaRPr>
          </a:p>
          <a:p>
            <a:pPr fontAlgn="base">
              <a:spcBef>
                <a:spcPts val="300"/>
              </a:spcBef>
              <a:spcAft>
                <a:spcPts val="300"/>
              </a:spcAft>
            </a:pPr>
            <a:r>
              <a:rPr lang="en-AU" sz="1800" dirty="0">
                <a:latin typeface="Arial"/>
                <a:cs typeface="Arial"/>
              </a:rPr>
              <a:t>Orange Roughy are susceptible to overfishing due to the length of time that it takes for them to reach a reproductive age</a:t>
            </a:r>
          </a:p>
          <a:p>
            <a:pPr fontAlgn="base">
              <a:spcBef>
                <a:spcPts val="300"/>
              </a:spcBef>
              <a:spcAft>
                <a:spcPts val="300"/>
              </a:spcAft>
            </a:pPr>
            <a:r>
              <a:rPr lang="en-AU" sz="1800" dirty="0">
                <a:latin typeface="Arial"/>
                <a:cs typeface="Arial"/>
              </a:rPr>
              <a:t>For this reason bycatch of small and juvenile fish needs to be limited</a:t>
            </a:r>
          </a:p>
          <a:p>
            <a:pPr fontAlgn="base">
              <a:spcBef>
                <a:spcPts val="300"/>
              </a:spcBef>
              <a:spcAft>
                <a:spcPts val="300"/>
              </a:spcAft>
            </a:pPr>
            <a:r>
              <a:rPr lang="en-AU" sz="1800" dirty="0">
                <a:latin typeface="Arial"/>
                <a:cs typeface="Arial"/>
              </a:rPr>
              <a:t>Orange Roughy are caught using the ‘Bottom Trawling’ method that can impact on special habitats and species such as </a:t>
            </a:r>
            <a:r>
              <a:rPr lang="en-AU" sz="1800" dirty="0" err="1">
                <a:latin typeface="Arial"/>
                <a:cs typeface="Arial"/>
              </a:rPr>
              <a:t>deepwater</a:t>
            </a:r>
            <a:r>
              <a:rPr lang="en-AU" sz="1800" dirty="0">
                <a:latin typeface="Arial"/>
                <a:cs typeface="Arial"/>
              </a:rPr>
              <a:t> corals and sponges</a:t>
            </a:r>
            <a:endParaRPr lang="en-IN" sz="1800" dirty="0">
              <a:latin typeface="Arial"/>
              <a:cs typeface="Arial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AU" sz="1800" dirty="0">
              <a:latin typeface="Arial"/>
              <a:cs typeface="Arial"/>
            </a:endParaRP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277761" y="1816037"/>
            <a:ext cx="3627168" cy="2800254"/>
          </a:xfrm>
        </p:spPr>
        <p:txBody>
          <a:bodyPr>
            <a:normAutofit/>
          </a:bodyPr>
          <a:lstStyle/>
          <a:p>
            <a:pPr marL="177800" indent="0" algn="ctr">
              <a:lnSpc>
                <a:spcPct val="122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AU" dirty="0">
              <a:solidFill>
                <a:srgbClr val="175EAA"/>
              </a:solidFill>
              <a:latin typeface="Arial Narrow"/>
              <a:cs typeface="Arial Narrow"/>
            </a:endParaRPr>
          </a:p>
          <a:p>
            <a:pPr marL="177800" indent="0" algn="ctr">
              <a:lnSpc>
                <a:spcPct val="122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AU" dirty="0">
              <a:solidFill>
                <a:srgbClr val="175EAA"/>
              </a:solidFill>
              <a:latin typeface="Arial Narrow"/>
              <a:cs typeface="Arial Narrow"/>
            </a:endParaRPr>
          </a:p>
          <a:p>
            <a:pPr marL="177800" indent="0" algn="ctr">
              <a:lnSpc>
                <a:spcPct val="122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AU" sz="2000" b="1" dirty="0">
                <a:solidFill>
                  <a:srgbClr val="175EAA"/>
                </a:solidFill>
                <a:latin typeface="Arial Narrow"/>
                <a:cs typeface="Arial Narrow"/>
              </a:rPr>
              <a:t>MAHI / ACTIVITY</a:t>
            </a:r>
          </a:p>
          <a:p>
            <a:pPr marL="177800" indent="0" algn="ctr">
              <a:lnSpc>
                <a:spcPct val="122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AU" sz="1800" dirty="0">
                <a:latin typeface="Arial"/>
                <a:cs typeface="Arial"/>
              </a:rPr>
              <a:t>Complete </a:t>
            </a:r>
            <a:r>
              <a:rPr lang="en-AU" sz="1800" dirty="0">
                <a:solidFill>
                  <a:srgbClr val="175EAA"/>
                </a:solidFill>
                <a:latin typeface="Arial"/>
                <a:cs typeface="Arial"/>
              </a:rPr>
              <a:t>2.6</a:t>
            </a:r>
            <a:r>
              <a:rPr lang="en-AU" sz="1800" dirty="0">
                <a:latin typeface="Arial"/>
                <a:cs typeface="Arial"/>
              </a:rPr>
              <a:t> </a:t>
            </a:r>
            <a:r>
              <a:rPr lang="en-AU" sz="1800" dirty="0">
                <a:solidFill>
                  <a:srgbClr val="175EAA"/>
                </a:solidFill>
                <a:latin typeface="Arial"/>
                <a:cs typeface="Arial"/>
              </a:rPr>
              <a:t>Sustainable Fishing Orange Roughy </a:t>
            </a:r>
            <a:r>
              <a:rPr lang="en-AU" sz="1800" dirty="0">
                <a:latin typeface="Arial"/>
                <a:cs typeface="Arial"/>
              </a:rPr>
              <a:t>factsheet and worksheet</a:t>
            </a:r>
            <a:endParaRPr lang="en-AU" sz="1800" dirty="0"/>
          </a:p>
          <a:p>
            <a:pPr marL="0" indent="0">
              <a:lnSpc>
                <a:spcPct val="122000"/>
              </a:lnSpc>
              <a:buNone/>
            </a:pPr>
            <a:endParaRPr lang="en-AU" sz="1800" dirty="0">
              <a:latin typeface="Arial"/>
              <a:cs typeface="Arial"/>
            </a:endParaRPr>
          </a:p>
          <a:p>
            <a:pPr marL="0" indent="0">
              <a:lnSpc>
                <a:spcPct val="122000"/>
              </a:lnSpc>
              <a:buNone/>
            </a:pPr>
            <a:endParaRPr lang="en-AU" sz="1800" dirty="0">
              <a:latin typeface="Arial"/>
              <a:cs typeface="Arial"/>
            </a:endParaRPr>
          </a:p>
        </p:txBody>
      </p:sp>
      <p:sp>
        <p:nvSpPr>
          <p:cNvPr id="2" name="Oval Callout 1"/>
          <p:cNvSpPr/>
          <p:nvPr/>
        </p:nvSpPr>
        <p:spPr>
          <a:xfrm>
            <a:off x="203201" y="1483541"/>
            <a:ext cx="5074560" cy="1902759"/>
          </a:xfrm>
          <a:prstGeom prst="wedgeEllipseCallout">
            <a:avLst>
              <a:gd name="adj1" fmla="val 54536"/>
              <a:gd name="adj2" fmla="val -16917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>
                <a:solidFill>
                  <a:srgbClr val="0081C6"/>
                </a:solidFill>
              </a:rPr>
              <a:t>MSC certified fisheries however ensure there is no long term damage to these sensitive habitats</a:t>
            </a:r>
          </a:p>
        </p:txBody>
      </p:sp>
    </p:spTree>
    <p:extLst>
      <p:ext uri="{BB962C8B-B14F-4D97-AF65-F5344CB8AC3E}">
        <p14:creationId xmlns:p14="http://schemas.microsoft.com/office/powerpoint/2010/main" val="622807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0515" y="1058753"/>
            <a:ext cx="7739473" cy="38283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AU" sz="4900" noProof="0" dirty="0">
                <a:solidFill>
                  <a:srgbClr val="175EAA"/>
                </a:solidFill>
                <a:latin typeface="Arial Narrow"/>
                <a:cs typeface="Arial Narrow"/>
              </a:rPr>
              <a:t>He kura kainga te moana, he kura huna te moana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AU" sz="1000" noProof="0" dirty="0"/>
          </a:p>
          <a:p>
            <a:pPr marL="0" indent="0" algn="ctr">
              <a:buNone/>
            </a:pPr>
            <a:r>
              <a:rPr lang="en-AU" sz="2600" i="1" noProof="0" dirty="0">
                <a:latin typeface="Arial Narrow"/>
                <a:cs typeface="Arial Narrow"/>
              </a:rPr>
              <a:t>The oceans environment, </a:t>
            </a:r>
          </a:p>
          <a:p>
            <a:pPr marL="0" indent="0" algn="ctr">
              <a:buNone/>
            </a:pPr>
            <a:r>
              <a:rPr lang="en-AU" sz="2600" i="1" noProof="0" dirty="0">
                <a:latin typeface="Arial Narrow"/>
                <a:cs typeface="Arial Narrow"/>
              </a:rPr>
              <a:t>is a source of untapped knowledge</a:t>
            </a:r>
          </a:p>
        </p:txBody>
      </p:sp>
      <p:pic>
        <p:nvPicPr>
          <p:cNvPr id="6" name="Picture 5" descr="White_Seabream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255899">
            <a:off x="169367" y="-320789"/>
            <a:ext cx="1741159" cy="1251231"/>
          </a:xfrm>
          <a:prstGeom prst="rect">
            <a:avLst/>
          </a:prstGeom>
        </p:spPr>
      </p:pic>
      <p:pic>
        <p:nvPicPr>
          <p:cNvPr id="7" name="Picture 6" descr="White_Seabream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39530">
            <a:off x="1589435" y="-88249"/>
            <a:ext cx="1741159" cy="1251231"/>
          </a:xfrm>
          <a:prstGeom prst="rect">
            <a:avLst/>
          </a:prstGeom>
        </p:spPr>
      </p:pic>
      <p:pic>
        <p:nvPicPr>
          <p:cNvPr id="9" name="Picture 8" descr="White_Seabream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995685">
            <a:off x="2856433" y="-415059"/>
            <a:ext cx="1741159" cy="1251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830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118509</TotalTime>
  <Words>360</Words>
  <Application>Microsoft Macintosh PowerPoint</Application>
  <PresentationFormat>On-screen Show (16:9)</PresentationFormat>
  <Paragraphs>42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Narrow</vt:lpstr>
      <vt:lpstr>Calibri</vt:lpstr>
      <vt:lpstr>Local Brewery Five</vt:lpstr>
      <vt:lpstr>Meta office pro</vt:lpstr>
      <vt:lpstr>MetaPro-Normal</vt:lpstr>
      <vt:lpstr>Office Theme</vt:lpstr>
      <vt:lpstr>PowerPoint Presentation</vt:lpstr>
      <vt:lpstr>PowerPoint Presentation</vt:lpstr>
      <vt:lpstr>PowerPoint Presentation</vt:lpstr>
    </vt:vector>
  </TitlesOfParts>
  <Company>Indigo Pacific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Rika Milne</dc:creator>
  <cp:lastModifiedBy>Rika Milne</cp:lastModifiedBy>
  <cp:revision>737</cp:revision>
  <dcterms:created xsi:type="dcterms:W3CDTF">2020-01-12T01:38:21Z</dcterms:created>
  <dcterms:modified xsi:type="dcterms:W3CDTF">2022-06-01T07:33:11Z</dcterms:modified>
</cp:coreProperties>
</file>