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handoutMasterIdLst>
    <p:handoutMasterId r:id="rId45"/>
  </p:handoutMasterIdLst>
  <p:sldIdLst>
    <p:sldId id="400" r:id="rId2"/>
    <p:sldId id="401" r:id="rId3"/>
    <p:sldId id="419" r:id="rId4"/>
    <p:sldId id="343" r:id="rId5"/>
    <p:sldId id="286" r:id="rId6"/>
    <p:sldId id="417" r:id="rId7"/>
    <p:sldId id="305" r:id="rId8"/>
    <p:sldId id="418" r:id="rId9"/>
    <p:sldId id="403" r:id="rId10"/>
    <p:sldId id="409" r:id="rId11"/>
    <p:sldId id="410" r:id="rId12"/>
    <p:sldId id="347" r:id="rId13"/>
    <p:sldId id="372" r:id="rId14"/>
    <p:sldId id="420" r:id="rId15"/>
    <p:sldId id="373" r:id="rId16"/>
    <p:sldId id="378" r:id="rId17"/>
    <p:sldId id="377" r:id="rId18"/>
    <p:sldId id="421" r:id="rId19"/>
    <p:sldId id="404" r:id="rId20"/>
    <p:sldId id="389" r:id="rId21"/>
    <p:sldId id="394" r:id="rId22"/>
    <p:sldId id="379" r:id="rId23"/>
    <p:sldId id="413" r:id="rId24"/>
    <p:sldId id="380" r:id="rId25"/>
    <p:sldId id="382" r:id="rId26"/>
    <p:sldId id="385" r:id="rId27"/>
    <p:sldId id="408" r:id="rId28"/>
    <p:sldId id="407" r:id="rId29"/>
    <p:sldId id="391" r:id="rId30"/>
    <p:sldId id="384" r:id="rId31"/>
    <p:sldId id="345" r:id="rId32"/>
    <p:sldId id="361" r:id="rId33"/>
    <p:sldId id="367" r:id="rId34"/>
    <p:sldId id="414" r:id="rId35"/>
    <p:sldId id="349" r:id="rId36"/>
    <p:sldId id="390" r:id="rId37"/>
    <p:sldId id="393" r:id="rId38"/>
    <p:sldId id="395" r:id="rId39"/>
    <p:sldId id="415" r:id="rId40"/>
    <p:sldId id="397" r:id="rId41"/>
    <p:sldId id="360" r:id="rId42"/>
    <p:sldId id="344" r:id="rId4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194"/>
    <a:srgbClr val="0081C6"/>
    <a:srgbClr val="005DAA"/>
    <a:srgbClr val="009AC7"/>
    <a:srgbClr val="00B6DE"/>
    <a:srgbClr val="011F59"/>
    <a:srgbClr val="175EA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443" autoAdjust="0"/>
    <p:restoredTop sz="76612" autoAdjust="0"/>
  </p:normalViewPr>
  <p:slideViewPr>
    <p:cSldViewPr snapToGrid="0" snapToObjects="1">
      <p:cViewPr varScale="1">
        <p:scale>
          <a:sx n="127" d="100"/>
          <a:sy n="127" d="100"/>
        </p:scale>
        <p:origin x="1552" y="184"/>
      </p:cViewPr>
      <p:guideLst>
        <p:guide orient="horz" pos="1620"/>
        <p:guide pos="2880"/>
      </p:guideLst>
    </p:cSldViewPr>
  </p:slideViewPr>
  <p:outlineViewPr>
    <p:cViewPr>
      <p:scale>
        <a:sx n="33" d="100"/>
        <a:sy n="33" d="100"/>
      </p:scale>
      <p:origin x="0" y="29576"/>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77" d="100"/>
          <a:sy n="77" d="100"/>
        </p:scale>
        <p:origin x="-1048"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4B7B32D-E515-D94E-BEA0-A7A7C5A785C5}" type="datetimeFigureOut">
              <a:rPr lang="en-US" smtClean="0"/>
              <a:t>5/7/24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B76E0F1-A8F3-094D-9C6C-D369179BD669}" type="slidenum">
              <a:rPr lang="en-US" smtClean="0"/>
              <a:t>‹#›</a:t>
            </a:fld>
            <a:endParaRPr lang="en-US" dirty="0"/>
          </a:p>
        </p:txBody>
      </p:sp>
    </p:spTree>
    <p:extLst>
      <p:ext uri="{BB962C8B-B14F-4D97-AF65-F5344CB8AC3E}">
        <p14:creationId xmlns:p14="http://schemas.microsoft.com/office/powerpoint/2010/main" val="15748481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2600">
                <a:solidFill>
                  <a:srgbClr val="175EAA"/>
                </a:solidFill>
                <a:latin typeface="Local Brewery Five"/>
                <a:cs typeface="Local Brewery Five"/>
              </a:defRPr>
            </a:lvl1pPr>
          </a:lstStyle>
          <a:p>
            <a:r>
              <a:rPr lang="en-US" dirty="0"/>
              <a:t>Topic One</a:t>
            </a: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600">
                <a:latin typeface="MetaPro-Normal"/>
                <a:cs typeface="MetaPro-Normal"/>
              </a:defRPr>
            </a:lvl1pPr>
          </a:lstStyle>
          <a:p>
            <a:fld id="{29FEC424-1A67-EA4F-8C0C-E9A68665F566}" type="datetimeFigureOut">
              <a:rPr lang="en-US" smtClean="0"/>
              <a:pPr/>
              <a:t>5/7/24</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381000" y="4343400"/>
            <a:ext cx="6096000" cy="4114800"/>
          </a:xfrm>
          <a:prstGeom prst="rect">
            <a:avLst/>
          </a:prstGeom>
        </p:spPr>
        <p:txBody>
          <a:bodyPr vert="horz" lIns="91440" tIns="45720" rIns="91440" bIns="45720" rtlCol="0"/>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6" name="Footer Placeholder 5"/>
          <p:cNvSpPr>
            <a:spLocks noGrp="1"/>
          </p:cNvSpPr>
          <p:nvPr>
            <p:ph type="ftr" sz="quarter" idx="4"/>
          </p:nvPr>
        </p:nvSpPr>
        <p:spPr>
          <a:xfrm>
            <a:off x="0" y="8685213"/>
            <a:ext cx="3563026" cy="457200"/>
          </a:xfrm>
          <a:prstGeom prst="rect">
            <a:avLst/>
          </a:prstGeom>
        </p:spPr>
        <p:txBody>
          <a:bodyPr vert="horz" lIns="91440" tIns="45720" rIns="91440" bIns="45720" rtlCol="0" anchor="b"/>
          <a:lstStyle>
            <a:lvl1pPr algn="l">
              <a:defRPr sz="2000">
                <a:solidFill>
                  <a:srgbClr val="175EAA"/>
                </a:solidFill>
                <a:latin typeface="Local Brewery Five"/>
                <a:cs typeface="Local Brewery Five"/>
              </a:defRPr>
            </a:lvl1pPr>
          </a:lstStyle>
          <a:p>
            <a:r>
              <a:rPr lang="x-none" dirty="0"/>
              <a:t>MSC.ORG/LEARNZ </a:t>
            </a: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2000">
                <a:solidFill>
                  <a:srgbClr val="175EAA"/>
                </a:solidFill>
                <a:latin typeface="MetaPro-Normal"/>
                <a:cs typeface="MetaPro-Normal"/>
              </a:defRPr>
            </a:lvl1pPr>
          </a:lstStyle>
          <a:p>
            <a:fld id="{36961C54-CE56-C942-86C7-3C671D5B96FC}" type="slidenum">
              <a:rPr lang="en-US" smtClean="0"/>
              <a:pPr/>
              <a:t>‹#›</a:t>
            </a:fld>
            <a:endParaRPr lang="en-US" dirty="0"/>
          </a:p>
        </p:txBody>
      </p:sp>
    </p:spTree>
    <p:extLst>
      <p:ext uri="{BB962C8B-B14F-4D97-AF65-F5344CB8AC3E}">
        <p14:creationId xmlns:p14="http://schemas.microsoft.com/office/powerpoint/2010/main" val="404410404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etaPro-Normal"/>
        <a:ea typeface="+mn-ea"/>
        <a:cs typeface="MetaPro-Normal"/>
      </a:defRPr>
    </a:lvl1pPr>
    <a:lvl2pPr marL="457200" algn="l" defTabSz="457200" rtl="0" eaLnBrk="1" latinLnBrk="0" hangingPunct="1">
      <a:defRPr sz="1200" kern="1200">
        <a:solidFill>
          <a:schemeClr val="tx1"/>
        </a:solidFill>
        <a:latin typeface="MetaPro-Normal"/>
        <a:ea typeface="+mn-ea"/>
        <a:cs typeface="MetaPro-Normal"/>
      </a:defRPr>
    </a:lvl2pPr>
    <a:lvl3pPr marL="914400" algn="l" defTabSz="457200" rtl="0" eaLnBrk="1" latinLnBrk="0" hangingPunct="1">
      <a:defRPr sz="1200" kern="1200">
        <a:solidFill>
          <a:schemeClr val="tx1"/>
        </a:solidFill>
        <a:latin typeface="MetaPro-Normal"/>
        <a:ea typeface="+mn-ea"/>
        <a:cs typeface="MetaPro-Normal"/>
      </a:defRPr>
    </a:lvl3pPr>
    <a:lvl4pPr marL="1371600" algn="l" defTabSz="457200" rtl="0" eaLnBrk="1" latinLnBrk="0" hangingPunct="1">
      <a:defRPr sz="1200" kern="1200">
        <a:solidFill>
          <a:schemeClr val="tx1"/>
        </a:solidFill>
        <a:latin typeface="MetaPro-Normal"/>
        <a:ea typeface="+mn-ea"/>
        <a:cs typeface="MetaPro-Normal"/>
      </a:defRPr>
    </a:lvl4pPr>
    <a:lvl5pPr marL="1828800" algn="l" defTabSz="457200" rtl="0" eaLnBrk="1" latinLnBrk="0" hangingPunct="1">
      <a:defRPr sz="1200" kern="1200">
        <a:solidFill>
          <a:schemeClr val="tx1"/>
        </a:solidFill>
        <a:latin typeface="MetaPro-Normal"/>
        <a:ea typeface="+mn-ea"/>
        <a:cs typeface="MetaPro-Normal"/>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youtube.com/watch?v=gj5AXQ6v7tM"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www.montereybayaquarium.org/animals/animals-a-to-z/deep-sea-anglerfish#:~:text=Instead%20of%20expending%20energy%20to,glows%20brightly%20in%20the%20dark."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nzgeo.com/video/nzvr-trailer/"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NZ" sz="1200" kern="1200" dirty="0">
                <a:solidFill>
                  <a:schemeClr val="tx1"/>
                </a:solidFill>
                <a:effectLst/>
                <a:latin typeface="MetaPro-Normal"/>
                <a:ea typeface="+mn-ea"/>
                <a:cs typeface="MetaPro-Normal"/>
              </a:rPr>
              <a:t>He kura kainga te moana, he kura huna te moana</a:t>
            </a:r>
            <a:endParaRPr lang="mi-NZ" sz="1200" kern="1200" dirty="0">
              <a:solidFill>
                <a:schemeClr val="tx1"/>
              </a:solidFill>
              <a:effectLst/>
              <a:latin typeface="MetaPro-Normal"/>
              <a:ea typeface="+mn-ea"/>
              <a:cs typeface="MetaPro-Normal"/>
            </a:endParaRPr>
          </a:p>
          <a:p>
            <a:pPr algn="ctr"/>
            <a:r>
              <a:rPr lang="en-US" sz="1200" i="1" kern="1200" dirty="0">
                <a:solidFill>
                  <a:schemeClr val="tx1"/>
                </a:solidFill>
                <a:effectLst/>
                <a:latin typeface="MetaPro-Normal"/>
                <a:ea typeface="+mn-ea"/>
                <a:cs typeface="MetaPro-Normal"/>
              </a:rPr>
              <a:t>The oceans environment, is a source of untapped knowledge</a:t>
            </a:r>
          </a:p>
          <a:p>
            <a:endParaRPr lang="en-US" dirty="0"/>
          </a:p>
        </p:txBody>
      </p:sp>
      <p:sp>
        <p:nvSpPr>
          <p:cNvPr id="4" name="Slide Number Placeholder 3"/>
          <p:cNvSpPr>
            <a:spLocks noGrp="1"/>
          </p:cNvSpPr>
          <p:nvPr>
            <p:ph type="sldNum" sz="quarter" idx="10"/>
          </p:nvPr>
        </p:nvSpPr>
        <p:spPr/>
        <p:txBody>
          <a:bodyPr/>
          <a:lstStyle/>
          <a:p>
            <a:fld id="{36961C54-CE56-C942-86C7-3C671D5B96FC}" type="slidenum">
              <a:rPr lang="en-US" smtClean="0"/>
              <a:pPr/>
              <a:t>2</a:t>
            </a:fld>
            <a:endParaRPr lang="en-US" dirty="0"/>
          </a:p>
        </p:txBody>
      </p:sp>
    </p:spTree>
    <p:extLst>
      <p:ext uri="{BB962C8B-B14F-4D97-AF65-F5344CB8AC3E}">
        <p14:creationId xmlns:p14="http://schemas.microsoft.com/office/powerpoint/2010/main" val="32735798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175EAA"/>
                </a:solidFill>
                <a:latin typeface="MetaPro-Normal"/>
                <a:cs typeface="MetaPro-Normal"/>
              </a:rPr>
              <a:t>TEACHER NOTES</a:t>
            </a:r>
          </a:p>
          <a:p>
            <a:pPr algn="l"/>
            <a:endParaRPr lang="en-US" dirty="0">
              <a:solidFill>
                <a:srgbClr val="175EAA"/>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baseline="0" dirty="0">
                <a:solidFill>
                  <a:srgbClr val="175EAA"/>
                </a:solidFill>
                <a:latin typeface="MetaPro-Normal"/>
                <a:cs typeface="MetaPro-Normal"/>
              </a:rPr>
              <a:t>USEFUL RESOURCES / RĀRANGI PUKAPUKA</a:t>
            </a:r>
            <a:endParaRPr lang="en-US" dirty="0"/>
          </a:p>
          <a:p>
            <a:pPr marL="171450" indent="-171450" algn="l">
              <a:buFont typeface="Arial"/>
              <a:buChar char="•"/>
            </a:pPr>
            <a:r>
              <a:rPr lang="en-US" dirty="0"/>
              <a:t>To read more about Tangaroa</a:t>
            </a:r>
            <a:r>
              <a:rPr lang="en-US" baseline="0" dirty="0"/>
              <a:t> see: https://teara.govt.nz/en/Tangaroa-the-sea/print</a:t>
            </a:r>
          </a:p>
          <a:p>
            <a:pPr algn="l"/>
            <a:endParaRPr lang="en-US" sz="1200" b="1" dirty="0"/>
          </a:p>
          <a:p>
            <a:pPr algn="l"/>
            <a:endParaRPr lang="en-US" b="1" dirty="0"/>
          </a:p>
          <a:p>
            <a:pPr algn="l"/>
            <a:endParaRPr lang="en-US" sz="1200" b="1" dirty="0"/>
          </a:p>
          <a:p>
            <a:pPr algn="l"/>
            <a:endParaRPr lang="en-US" b="1" dirty="0"/>
          </a:p>
          <a:p>
            <a:pPr algn="l"/>
            <a:endParaRPr lang="en-US" sz="1200" b="1" dirty="0"/>
          </a:p>
          <a:p>
            <a:pPr algn="l"/>
            <a:r>
              <a:rPr lang="en-US" sz="1200" b="1" dirty="0"/>
              <a:t>Image source: </a:t>
            </a:r>
            <a:r>
              <a:rPr lang="en-US" sz="1200" dirty="0"/>
              <a:t>Te Ahukaramū Charles Royal, 'Papatūānuku – the land - Papatūānuku – the </a:t>
            </a:r>
          </a:p>
          <a:p>
            <a:pPr algn="l"/>
            <a:r>
              <a:rPr lang="en-US" sz="1200" dirty="0"/>
              <a:t>earth mother', Te Ara - the Encyclopedia of New Zealand, </a:t>
            </a:r>
          </a:p>
          <a:p>
            <a:pPr algn="l"/>
            <a:r>
              <a:rPr lang="en-US" sz="1200" dirty="0"/>
              <a:t>http://www.TeAra.govt.nz/en/whakapapa/11430/papatuanukus-children </a:t>
            </a:r>
          </a:p>
          <a:p>
            <a:pPr algn="l"/>
            <a:r>
              <a:rPr lang="en-US" sz="1200" dirty="0"/>
              <a:t>(accessed 14 January 2020)</a:t>
            </a:r>
          </a:p>
          <a:p>
            <a:pPr algn="l"/>
            <a:endParaRPr lang="en-US" dirty="0"/>
          </a:p>
        </p:txBody>
      </p:sp>
      <p:sp>
        <p:nvSpPr>
          <p:cNvPr id="4" name="Slide Number Placeholder 3"/>
          <p:cNvSpPr>
            <a:spLocks noGrp="1"/>
          </p:cNvSpPr>
          <p:nvPr>
            <p:ph type="sldNum" sz="quarter" idx="10"/>
          </p:nvPr>
        </p:nvSpPr>
        <p:spPr/>
        <p:txBody>
          <a:bodyPr/>
          <a:lstStyle/>
          <a:p>
            <a:fld id="{36961C54-CE56-C942-86C7-3C671D5B96FC}" type="slidenum">
              <a:rPr lang="en-US" smtClean="0"/>
              <a:t>11</a:t>
            </a:fld>
            <a:endParaRPr lang="en-US" dirty="0"/>
          </a:p>
        </p:txBody>
      </p:sp>
    </p:spTree>
    <p:extLst>
      <p:ext uri="{BB962C8B-B14F-4D97-AF65-F5344CB8AC3E}">
        <p14:creationId xmlns:p14="http://schemas.microsoft.com/office/powerpoint/2010/main" val="42899636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175EAA"/>
                </a:solidFill>
                <a:latin typeface="MetaPro-Normal"/>
                <a:cs typeface="MetaPro-Normal"/>
              </a:rPr>
              <a:t>TEACHER NOTES</a:t>
            </a:r>
          </a:p>
          <a:p>
            <a:pPr algn="l"/>
            <a:endParaRPr lang="en-US" dirty="0">
              <a:solidFill>
                <a:srgbClr val="175EAA"/>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baseline="0" dirty="0">
                <a:solidFill>
                  <a:srgbClr val="175EAA"/>
                </a:solidFill>
                <a:latin typeface="MetaPro-Normal"/>
                <a:cs typeface="MetaPro-Normal"/>
              </a:rPr>
              <a:t>USEFUL RESOURCES / RĀRANGI PUKAPUKA</a:t>
            </a:r>
            <a:endParaRPr lang="en-US" dirty="0"/>
          </a:p>
          <a:p>
            <a:pPr marL="171450" indent="-171450" algn="l">
              <a:buFont typeface="Arial"/>
              <a:buChar char="•"/>
            </a:pPr>
            <a:r>
              <a:rPr lang="en-US" dirty="0"/>
              <a:t>To read more about Tangaroa</a:t>
            </a:r>
            <a:r>
              <a:rPr lang="en-US" baseline="0" dirty="0"/>
              <a:t> see: https://</a:t>
            </a:r>
            <a:r>
              <a:rPr lang="en-US" baseline="0" dirty="0" err="1"/>
              <a:t>teara.govt.nz</a:t>
            </a:r>
            <a:r>
              <a:rPr lang="en-US" baseline="0" dirty="0"/>
              <a:t>/</a:t>
            </a:r>
            <a:r>
              <a:rPr lang="en-US" baseline="0" dirty="0" err="1"/>
              <a:t>en</a:t>
            </a:r>
            <a:r>
              <a:rPr lang="en-US" baseline="0" dirty="0"/>
              <a:t>/Tangaroa-the-sea/print</a:t>
            </a:r>
          </a:p>
          <a:p>
            <a:pPr algn="l"/>
            <a:endParaRPr lang="en-US" sz="1200" b="1" dirty="0"/>
          </a:p>
          <a:p>
            <a:pPr algn="l"/>
            <a:r>
              <a:rPr lang="en-US" sz="1200" b="1" dirty="0"/>
              <a:t>Image source: </a:t>
            </a:r>
            <a:r>
              <a:rPr lang="en-US" sz="1200" dirty="0"/>
              <a:t>Te Ahukaramū Charles Royal, 'Papatūānuku – the land - Papatūānuku – the </a:t>
            </a:r>
          </a:p>
          <a:p>
            <a:pPr algn="l"/>
            <a:r>
              <a:rPr lang="en-US" sz="1200" dirty="0"/>
              <a:t>earth mother', Te Ara - the Encyclopedia of New Zealand, </a:t>
            </a:r>
          </a:p>
          <a:p>
            <a:pPr algn="l"/>
            <a:r>
              <a:rPr lang="en-US" sz="1200" dirty="0"/>
              <a:t>http://www.TeAra.govt.nz/en/whakapapa/11430/papatuanukus-children </a:t>
            </a:r>
          </a:p>
          <a:p>
            <a:pPr algn="l"/>
            <a:r>
              <a:rPr lang="en-US" sz="1200" dirty="0"/>
              <a:t>(accessed 14 January 2020)</a:t>
            </a:r>
          </a:p>
          <a:p>
            <a:pPr algn="l"/>
            <a:endParaRPr lang="en-US" dirty="0"/>
          </a:p>
        </p:txBody>
      </p:sp>
      <p:sp>
        <p:nvSpPr>
          <p:cNvPr id="4" name="Slide Number Placeholder 3"/>
          <p:cNvSpPr>
            <a:spLocks noGrp="1"/>
          </p:cNvSpPr>
          <p:nvPr>
            <p:ph type="sldNum" sz="quarter" idx="10"/>
          </p:nvPr>
        </p:nvSpPr>
        <p:spPr/>
        <p:txBody>
          <a:bodyPr/>
          <a:lstStyle/>
          <a:p>
            <a:fld id="{36961C54-CE56-C942-86C7-3C671D5B96FC}" type="slidenum">
              <a:rPr lang="en-US" smtClean="0"/>
              <a:t>12</a:t>
            </a:fld>
            <a:endParaRPr lang="en-US" dirty="0"/>
          </a:p>
        </p:txBody>
      </p:sp>
    </p:spTree>
    <p:extLst>
      <p:ext uri="{BB962C8B-B14F-4D97-AF65-F5344CB8AC3E}">
        <p14:creationId xmlns:p14="http://schemas.microsoft.com/office/powerpoint/2010/main" val="42899636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175EAA"/>
                </a:solidFill>
                <a:latin typeface="MetaPro-Normal"/>
                <a:cs typeface="MetaPro-Normal"/>
              </a:rPr>
              <a:t>TEACHER NOTES</a:t>
            </a:r>
          </a:p>
          <a:p>
            <a:pPr algn="l"/>
            <a:endParaRPr lang="en-US" dirty="0">
              <a:solidFill>
                <a:srgbClr val="175EAA"/>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AU" sz="1200" noProof="0" dirty="0">
                <a:latin typeface="Arial"/>
                <a:cs typeface="Arial"/>
              </a:rPr>
              <a:t>A fish is a scaly skinned vertebrate [animal with back bone] that breathes using gills and lives in water</a:t>
            </a:r>
            <a:endParaRPr lang="en-AU" sz="200" noProof="0" dirty="0">
              <a:latin typeface="Arial"/>
              <a:cs typeface="Arial"/>
            </a:endParaRPr>
          </a:p>
          <a:p>
            <a:pPr algn="l"/>
            <a:endParaRPr lang="en-US" dirty="0">
              <a:solidFill>
                <a:srgbClr val="175EAA"/>
              </a:solidFill>
            </a:endParaRPr>
          </a:p>
          <a:p>
            <a:endParaRPr lang="en-US" dirty="0"/>
          </a:p>
        </p:txBody>
      </p:sp>
      <p:sp>
        <p:nvSpPr>
          <p:cNvPr id="4" name="Slide Number Placeholder 3"/>
          <p:cNvSpPr>
            <a:spLocks noGrp="1"/>
          </p:cNvSpPr>
          <p:nvPr>
            <p:ph type="sldNum" sz="quarter" idx="10"/>
          </p:nvPr>
        </p:nvSpPr>
        <p:spPr/>
        <p:txBody>
          <a:bodyPr/>
          <a:lstStyle/>
          <a:p>
            <a:fld id="{36961C54-CE56-C942-86C7-3C671D5B96FC}" type="slidenum">
              <a:rPr lang="en-US" smtClean="0"/>
              <a:pPr/>
              <a:t>13</a:t>
            </a:fld>
            <a:endParaRPr lang="en-US" dirty="0"/>
          </a:p>
        </p:txBody>
      </p:sp>
    </p:spTree>
    <p:extLst>
      <p:ext uri="{BB962C8B-B14F-4D97-AF65-F5344CB8AC3E}">
        <p14:creationId xmlns:p14="http://schemas.microsoft.com/office/powerpoint/2010/main" val="25519422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175EAA"/>
                </a:solidFill>
                <a:latin typeface="MetaPro-Normal"/>
                <a:cs typeface="MetaPro-Normal"/>
              </a:rPr>
              <a:t>TEACHER NOTES</a:t>
            </a:r>
          </a:p>
          <a:p>
            <a:pPr algn="l"/>
            <a:r>
              <a:rPr lang="x-none" dirty="0">
                <a:solidFill>
                  <a:srgbClr val="175EAA"/>
                </a:solidFill>
              </a:rPr>
              <a:t>Complete columns</a:t>
            </a:r>
            <a:r>
              <a:rPr lang="x-none" baseline="0" dirty="0">
                <a:solidFill>
                  <a:srgbClr val="175EAA"/>
                </a:solidFill>
              </a:rPr>
              <a:t> one and two and then add information to three at the end </a:t>
            </a:r>
            <a:r>
              <a:rPr lang="x-none" baseline="0">
                <a:solidFill>
                  <a:srgbClr val="175EAA"/>
                </a:solidFill>
              </a:rPr>
              <a:t>of 2.2</a:t>
            </a:r>
            <a:endParaRPr lang="mi-NZ" baseline="0" dirty="0">
              <a:solidFill>
                <a:srgbClr val="175EAA"/>
              </a:solidFill>
            </a:endParaRPr>
          </a:p>
          <a:p>
            <a:pPr algn="l"/>
            <a:endParaRPr lang="en-NZ" sz="200" baseline="0" noProof="0" dirty="0">
              <a:solidFill>
                <a:srgbClr val="175EAA"/>
              </a:solidFill>
              <a:latin typeface="Arial"/>
              <a:cs typeface="Arial"/>
            </a:endParaRPr>
          </a:p>
          <a:p>
            <a:pPr algn="l"/>
            <a:r>
              <a:rPr lang="en-NZ" sz="200" baseline="0" noProof="0" dirty="0">
                <a:solidFill>
                  <a:srgbClr val="175EAA"/>
                </a:solidFill>
                <a:latin typeface="Arial"/>
                <a:cs typeface="Arial"/>
              </a:rPr>
              <a:t>Take the </a:t>
            </a:r>
            <a:r>
              <a:rPr lang="en-NZ" sz="200" baseline="0" noProof="0" dirty="0" err="1">
                <a:solidFill>
                  <a:srgbClr val="175EAA"/>
                </a:solidFill>
                <a:latin typeface="Arial"/>
                <a:cs typeface="Arial"/>
              </a:rPr>
              <a:t>Ngā</a:t>
            </a:r>
            <a:r>
              <a:rPr lang="en-NZ" sz="200" baseline="0" noProof="0" dirty="0">
                <a:solidFill>
                  <a:srgbClr val="175EAA"/>
                </a:solidFill>
                <a:latin typeface="Arial"/>
                <a:cs typeface="Arial"/>
              </a:rPr>
              <a:t> </a:t>
            </a:r>
            <a:r>
              <a:rPr lang="en-NZ" sz="200" baseline="0" noProof="0" dirty="0" err="1">
                <a:solidFill>
                  <a:srgbClr val="175EAA"/>
                </a:solidFill>
                <a:latin typeface="Arial"/>
                <a:cs typeface="Arial"/>
              </a:rPr>
              <a:t>Ika</a:t>
            </a:r>
            <a:r>
              <a:rPr lang="en-NZ" sz="200" baseline="0" noProof="0" dirty="0">
                <a:solidFill>
                  <a:srgbClr val="175EAA"/>
                </a:solidFill>
                <a:latin typeface="Arial"/>
                <a:cs typeface="Arial"/>
              </a:rPr>
              <a:t> Moana o Aotearoa / NZ Marine Fishes Kahoot Quiz – </a:t>
            </a:r>
            <a:r>
              <a:rPr lang="mi-NZ" sz="200" baseline="0" noProof="0" dirty="0">
                <a:solidFill>
                  <a:srgbClr val="175EAA"/>
                </a:solidFill>
                <a:latin typeface="Arial"/>
                <a:cs typeface="Arial"/>
              </a:rPr>
              <a:t>see https://www.msc.org/en-au/for-teachers/ocean-literacy/new-zealand-education-curriculum/kahoot-quizzes</a:t>
            </a:r>
            <a:endParaRPr lang="en-AU" sz="200" noProof="0" dirty="0">
              <a:latin typeface="Arial"/>
              <a:cs typeface="Arial"/>
            </a:endParaRPr>
          </a:p>
          <a:p>
            <a:pPr algn="l"/>
            <a:endParaRPr lang="en-US" dirty="0">
              <a:solidFill>
                <a:srgbClr val="175EAA"/>
              </a:solidFill>
            </a:endParaRPr>
          </a:p>
          <a:p>
            <a:endParaRPr lang="en-US" dirty="0"/>
          </a:p>
        </p:txBody>
      </p:sp>
      <p:sp>
        <p:nvSpPr>
          <p:cNvPr id="4" name="Slide Number Placeholder 3"/>
          <p:cNvSpPr>
            <a:spLocks noGrp="1"/>
          </p:cNvSpPr>
          <p:nvPr>
            <p:ph type="sldNum" sz="quarter" idx="10"/>
          </p:nvPr>
        </p:nvSpPr>
        <p:spPr/>
        <p:txBody>
          <a:bodyPr/>
          <a:lstStyle/>
          <a:p>
            <a:fld id="{36961C54-CE56-C942-86C7-3C671D5B96FC}" type="slidenum">
              <a:rPr lang="en-US" smtClean="0"/>
              <a:pPr/>
              <a:t>14</a:t>
            </a:fld>
            <a:endParaRPr lang="en-US" dirty="0"/>
          </a:p>
        </p:txBody>
      </p:sp>
    </p:spTree>
    <p:extLst>
      <p:ext uri="{BB962C8B-B14F-4D97-AF65-F5344CB8AC3E}">
        <p14:creationId xmlns:p14="http://schemas.microsoft.com/office/powerpoint/2010/main" val="25519422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175EAA"/>
                </a:solidFill>
                <a:latin typeface="MetaPro-Normal"/>
                <a:cs typeface="MetaPro-Normal"/>
              </a:rPr>
              <a:t>TEACHER NOTES</a:t>
            </a:r>
            <a:endParaRPr lang="en-US" dirty="0"/>
          </a:p>
          <a:p>
            <a:endParaRPr lang="en-US" dirty="0"/>
          </a:p>
        </p:txBody>
      </p:sp>
      <p:sp>
        <p:nvSpPr>
          <p:cNvPr id="4" name="Slide Number Placeholder 3"/>
          <p:cNvSpPr>
            <a:spLocks noGrp="1"/>
          </p:cNvSpPr>
          <p:nvPr>
            <p:ph type="sldNum" sz="quarter" idx="10"/>
          </p:nvPr>
        </p:nvSpPr>
        <p:spPr/>
        <p:txBody>
          <a:bodyPr/>
          <a:lstStyle/>
          <a:p>
            <a:fld id="{36961C54-CE56-C942-86C7-3C671D5B96FC}" type="slidenum">
              <a:rPr lang="en-US" smtClean="0"/>
              <a:pPr/>
              <a:t>15</a:t>
            </a:fld>
            <a:endParaRPr lang="en-US" dirty="0"/>
          </a:p>
        </p:txBody>
      </p:sp>
    </p:spTree>
    <p:extLst>
      <p:ext uri="{BB962C8B-B14F-4D97-AF65-F5344CB8AC3E}">
        <p14:creationId xmlns:p14="http://schemas.microsoft.com/office/powerpoint/2010/main" val="7945528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175EAA"/>
                </a:solidFill>
                <a:latin typeface="MetaPro-Normal"/>
                <a:cs typeface="MetaPro-Normal"/>
              </a:rPr>
              <a:t>TEACHER NOTES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dirty="0">
              <a:solidFill>
                <a:srgbClr val="175EAA"/>
              </a:solidFill>
              <a:latin typeface="MetaPro-Normal"/>
              <a:cs typeface="MetaPro-Normal"/>
            </a:endParaRPr>
          </a:p>
          <a:p>
            <a:pPr marL="171450" indent="-171450">
              <a:buFont typeface="Arial"/>
              <a:buChar char="•"/>
            </a:pPr>
            <a:r>
              <a:rPr lang="en-US" baseline="0" dirty="0"/>
              <a:t>The fish is a Southern Blue Whiting. These fish live between 200 and 600m depth where there is little light (but it is not completely dark). They are schooling fish living near the seabed and moving up the water column at night to feed on plankton and small fish.</a:t>
            </a:r>
          </a:p>
        </p:txBody>
      </p:sp>
      <p:sp>
        <p:nvSpPr>
          <p:cNvPr id="4" name="Slide Number Placeholder 3"/>
          <p:cNvSpPr>
            <a:spLocks noGrp="1"/>
          </p:cNvSpPr>
          <p:nvPr>
            <p:ph type="sldNum" sz="quarter" idx="10"/>
          </p:nvPr>
        </p:nvSpPr>
        <p:spPr/>
        <p:txBody>
          <a:bodyPr/>
          <a:lstStyle/>
          <a:p>
            <a:fld id="{36961C54-CE56-C942-86C7-3C671D5B96FC}" type="slidenum">
              <a:rPr lang="en-US" smtClean="0"/>
              <a:t>16</a:t>
            </a:fld>
            <a:endParaRPr lang="en-US" dirty="0"/>
          </a:p>
        </p:txBody>
      </p:sp>
    </p:spTree>
    <p:extLst>
      <p:ext uri="{BB962C8B-B14F-4D97-AF65-F5344CB8AC3E}">
        <p14:creationId xmlns:p14="http://schemas.microsoft.com/office/powerpoint/2010/main" val="14606203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175EAA"/>
                </a:solidFill>
                <a:latin typeface="MetaPro-Normal"/>
                <a:cs typeface="MetaPro-Normal"/>
              </a:rPr>
              <a:t>TEACHER NOTES</a:t>
            </a:r>
          </a:p>
          <a:p>
            <a:pPr marL="171450" indent="-171450">
              <a:buFont typeface="Arial"/>
              <a:buChar char="•"/>
            </a:pPr>
            <a:endParaRPr lang="en-US" baseline="0" dirty="0"/>
          </a:p>
          <a:p>
            <a:pPr marL="171450" indent="-171450">
              <a:buFont typeface="Arial"/>
              <a:buChar char="•"/>
            </a:pPr>
            <a:r>
              <a:rPr lang="en-US" baseline="0" dirty="0"/>
              <a:t>The fish is a Southern Blue Whiting. These fish live between 200 and 600m depth where there is little light (but it is not completely dark). They are schooling fish living near the seabed and moving up the water column at night to feed on plankton and small fish.</a:t>
            </a:r>
          </a:p>
        </p:txBody>
      </p:sp>
      <p:sp>
        <p:nvSpPr>
          <p:cNvPr id="4" name="Slide Number Placeholder 3"/>
          <p:cNvSpPr>
            <a:spLocks noGrp="1"/>
          </p:cNvSpPr>
          <p:nvPr>
            <p:ph type="sldNum" sz="quarter" idx="10"/>
          </p:nvPr>
        </p:nvSpPr>
        <p:spPr/>
        <p:txBody>
          <a:bodyPr/>
          <a:lstStyle/>
          <a:p>
            <a:fld id="{36961C54-CE56-C942-86C7-3C671D5B96FC}" type="slidenum">
              <a:rPr lang="en-US" smtClean="0"/>
              <a:t>17</a:t>
            </a:fld>
            <a:endParaRPr lang="en-US" dirty="0"/>
          </a:p>
        </p:txBody>
      </p:sp>
    </p:spTree>
    <p:extLst>
      <p:ext uri="{BB962C8B-B14F-4D97-AF65-F5344CB8AC3E}">
        <p14:creationId xmlns:p14="http://schemas.microsoft.com/office/powerpoint/2010/main" val="14606203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175EAA"/>
                </a:solidFill>
                <a:latin typeface="MetaPro-Normal"/>
                <a:cs typeface="MetaPro-Normal"/>
              </a:rPr>
              <a:t>TEACHER NOTES</a:t>
            </a:r>
          </a:p>
          <a:p>
            <a:pPr marL="171450" indent="-171450">
              <a:buFont typeface="Arial"/>
              <a:buChar char="•"/>
            </a:pPr>
            <a:endParaRPr lang="en-US" baseline="0" dirty="0"/>
          </a:p>
          <a:p>
            <a:pPr marL="171450" indent="-171450">
              <a:buFont typeface="Arial"/>
              <a:buChar char="•"/>
            </a:pPr>
            <a:r>
              <a:rPr lang="en-US" baseline="0" dirty="0"/>
              <a:t>The fish is a Southern Blue Whiting. These fish live between 200 and 600m depth where there is little light (but it is not completely dark). They are schooling fish living near the seabed and moving up the water column at night to feed on plankton and small fish.</a:t>
            </a:r>
          </a:p>
        </p:txBody>
      </p:sp>
      <p:sp>
        <p:nvSpPr>
          <p:cNvPr id="4" name="Slide Number Placeholder 3"/>
          <p:cNvSpPr>
            <a:spLocks noGrp="1"/>
          </p:cNvSpPr>
          <p:nvPr>
            <p:ph type="sldNum" sz="quarter" idx="10"/>
          </p:nvPr>
        </p:nvSpPr>
        <p:spPr/>
        <p:txBody>
          <a:bodyPr/>
          <a:lstStyle/>
          <a:p>
            <a:fld id="{36961C54-CE56-C942-86C7-3C671D5B96FC}" type="slidenum">
              <a:rPr lang="en-US" smtClean="0"/>
              <a:t>18</a:t>
            </a:fld>
            <a:endParaRPr lang="en-US" dirty="0"/>
          </a:p>
        </p:txBody>
      </p:sp>
    </p:spTree>
    <p:extLst>
      <p:ext uri="{BB962C8B-B14F-4D97-AF65-F5344CB8AC3E}">
        <p14:creationId xmlns:p14="http://schemas.microsoft.com/office/powerpoint/2010/main" val="36932127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175EAA"/>
                </a:solidFill>
                <a:latin typeface="MetaPro-Normal"/>
                <a:cs typeface="MetaPro-Normal"/>
              </a:rPr>
              <a:t>TEACHER NOTES</a:t>
            </a:r>
          </a:p>
          <a:p>
            <a:endParaRPr lang="en-US" dirty="0"/>
          </a:p>
          <a:p>
            <a:r>
              <a:rPr lang="en-US" dirty="0"/>
              <a:t>If you don’t have </a:t>
            </a:r>
            <a:r>
              <a:rPr lang="en-US" dirty="0" err="1"/>
              <a:t>Spotties</a:t>
            </a:r>
            <a:r>
              <a:rPr lang="en-US" dirty="0"/>
              <a:t> </a:t>
            </a:r>
            <a:r>
              <a:rPr lang="en-US" baseline="0" dirty="0"/>
              <a:t>near you then use the 2.2 Local fish worksheet instead of the Spotty fact sheet. You might need to complete the first part of this worksheet with lower level learners.  Higher level learners could research and complete themselves. </a:t>
            </a:r>
            <a:endParaRPr lang="en-US" dirty="0"/>
          </a:p>
        </p:txBody>
      </p:sp>
      <p:sp>
        <p:nvSpPr>
          <p:cNvPr id="4" name="Slide Number Placeholder 3"/>
          <p:cNvSpPr>
            <a:spLocks noGrp="1"/>
          </p:cNvSpPr>
          <p:nvPr>
            <p:ph type="sldNum" sz="quarter" idx="10"/>
          </p:nvPr>
        </p:nvSpPr>
        <p:spPr/>
        <p:txBody>
          <a:bodyPr/>
          <a:lstStyle/>
          <a:p>
            <a:fld id="{36961C54-CE56-C942-86C7-3C671D5B96FC}" type="slidenum">
              <a:rPr lang="en-US" smtClean="0"/>
              <a:pPr/>
              <a:t>19</a:t>
            </a:fld>
            <a:endParaRPr lang="en-US" dirty="0"/>
          </a:p>
        </p:txBody>
      </p:sp>
    </p:spTree>
    <p:extLst>
      <p:ext uri="{BB962C8B-B14F-4D97-AF65-F5344CB8AC3E}">
        <p14:creationId xmlns:p14="http://schemas.microsoft.com/office/powerpoint/2010/main" val="39432203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175EAA"/>
                </a:solidFill>
                <a:latin typeface="MetaPro-Normal"/>
                <a:cs typeface="MetaPro-Normal"/>
              </a:rPr>
              <a:t>TEACHER NOTES</a:t>
            </a:r>
          </a:p>
          <a:p>
            <a:endParaRPr lang="en-US" dirty="0"/>
          </a:p>
        </p:txBody>
      </p:sp>
      <p:sp>
        <p:nvSpPr>
          <p:cNvPr id="4" name="Slide Number Placeholder 3"/>
          <p:cNvSpPr>
            <a:spLocks noGrp="1"/>
          </p:cNvSpPr>
          <p:nvPr>
            <p:ph type="sldNum" sz="quarter" idx="10"/>
          </p:nvPr>
        </p:nvSpPr>
        <p:spPr/>
        <p:txBody>
          <a:bodyPr/>
          <a:lstStyle/>
          <a:p>
            <a:fld id="{36961C54-CE56-C942-86C7-3C671D5B96FC}" type="slidenum">
              <a:rPr lang="en-US" smtClean="0"/>
              <a:pPr/>
              <a:t>20</a:t>
            </a:fld>
            <a:endParaRPr lang="en-US" dirty="0"/>
          </a:p>
        </p:txBody>
      </p:sp>
    </p:spTree>
    <p:extLst>
      <p:ext uri="{BB962C8B-B14F-4D97-AF65-F5344CB8AC3E}">
        <p14:creationId xmlns:p14="http://schemas.microsoft.com/office/powerpoint/2010/main" val="3943220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4DFFE2-AB0B-A546-BA03-FA78CA7417E4}" type="slidenum">
              <a:rPr lang="en-US" smtClean="0"/>
              <a:t>3</a:t>
            </a:fld>
            <a:endParaRPr lang="en-US"/>
          </a:p>
        </p:txBody>
      </p:sp>
    </p:spTree>
    <p:extLst>
      <p:ext uri="{BB962C8B-B14F-4D97-AF65-F5344CB8AC3E}">
        <p14:creationId xmlns:p14="http://schemas.microsoft.com/office/powerpoint/2010/main" val="26004497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175EAA"/>
                </a:solidFill>
                <a:latin typeface="MetaPro-Normal"/>
                <a:cs typeface="MetaPro-Normal"/>
              </a:rPr>
              <a:t>TEACHER NOTES</a:t>
            </a:r>
            <a:endParaRPr lang="en-US" dirty="0"/>
          </a:p>
          <a:p>
            <a:endParaRPr lang="en-US" dirty="0"/>
          </a:p>
        </p:txBody>
      </p:sp>
      <p:sp>
        <p:nvSpPr>
          <p:cNvPr id="4" name="Slide Number Placeholder 3"/>
          <p:cNvSpPr>
            <a:spLocks noGrp="1"/>
          </p:cNvSpPr>
          <p:nvPr>
            <p:ph type="sldNum" sz="quarter" idx="10"/>
          </p:nvPr>
        </p:nvSpPr>
        <p:spPr/>
        <p:txBody>
          <a:bodyPr/>
          <a:lstStyle/>
          <a:p>
            <a:fld id="{36961C54-CE56-C942-86C7-3C671D5B96FC}" type="slidenum">
              <a:rPr lang="en-US" smtClean="0"/>
              <a:pPr/>
              <a:t>21</a:t>
            </a:fld>
            <a:endParaRPr lang="en-US" dirty="0"/>
          </a:p>
        </p:txBody>
      </p:sp>
    </p:spTree>
    <p:extLst>
      <p:ext uri="{BB962C8B-B14F-4D97-AF65-F5344CB8AC3E}">
        <p14:creationId xmlns:p14="http://schemas.microsoft.com/office/powerpoint/2010/main" val="39693618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175EAA"/>
                </a:solidFill>
                <a:latin typeface="MetaPro-Normal"/>
                <a:cs typeface="MetaPro-Normal"/>
              </a:rPr>
              <a:t>TEACHER NOTES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dirty="0">
              <a:solidFill>
                <a:srgbClr val="175EAA"/>
              </a:solidFill>
              <a:latin typeface="MetaPro-Normal"/>
              <a:cs typeface="MetaPro-Normal"/>
            </a:endParaRPr>
          </a:p>
          <a:p>
            <a:pPr marL="171450" indent="-171450">
              <a:buFont typeface="Arial"/>
              <a:buChar char="•"/>
            </a:pPr>
            <a:r>
              <a:rPr lang="en-US" baseline="0" dirty="0"/>
              <a:t>You can extend this activity by showing learners pictures of fish from any identification book.  Ask learners to identify the shape of the fish and where the fish might live. Most identification books have some information about the habitat of the fish so you can check their answers.</a:t>
            </a:r>
          </a:p>
          <a:p>
            <a:pPr marL="171450" indent="-171450">
              <a:buFont typeface="Arial"/>
              <a:buChar char="•"/>
            </a:pPr>
            <a:endParaRPr lang="en-US" baseline="0" dirty="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a:t>Scientific Keys can</a:t>
            </a:r>
            <a:r>
              <a:rPr lang="en-US" baseline="0" dirty="0"/>
              <a:t> be found as a supplementary file called Scientific Keys Fish Adaptations</a:t>
            </a:r>
            <a:endParaRPr lang="en-US" dirty="0"/>
          </a:p>
          <a:p>
            <a:pPr marL="171450" indent="-171450">
              <a:buFont typeface="Arial"/>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36961C54-CE56-C942-86C7-3C671D5B96FC}" type="slidenum">
              <a:rPr lang="en-US" smtClean="0"/>
              <a:pPr/>
              <a:t>22</a:t>
            </a:fld>
            <a:endParaRPr lang="en-US" dirty="0"/>
          </a:p>
        </p:txBody>
      </p:sp>
    </p:spTree>
    <p:extLst>
      <p:ext uri="{BB962C8B-B14F-4D97-AF65-F5344CB8AC3E}">
        <p14:creationId xmlns:p14="http://schemas.microsoft.com/office/powerpoint/2010/main" val="22913221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175EAA"/>
                </a:solidFill>
                <a:latin typeface="MetaPro-Normal"/>
                <a:cs typeface="MetaPro-Normal"/>
              </a:rPr>
              <a:t>TEACHER NOTES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dirty="0">
              <a:solidFill>
                <a:srgbClr val="175EAA"/>
              </a:solidFill>
              <a:latin typeface="MetaPro-Normal"/>
              <a:cs typeface="MetaPro-Norm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175EAA"/>
                </a:solidFill>
                <a:latin typeface="MetaPro-Normal"/>
                <a:cs typeface="MetaPro-Normal"/>
              </a:rPr>
              <a:t>This could be a good homework activity! </a:t>
            </a:r>
          </a:p>
          <a:p>
            <a:pPr marL="171450" indent="-171450">
              <a:buFont typeface="Arial"/>
              <a:buChar char="•"/>
            </a:pPr>
            <a:r>
              <a:rPr lang="en-US" baseline="0" dirty="0"/>
              <a:t>Blue fin tuna - https://</a:t>
            </a:r>
            <a:r>
              <a:rPr lang="en-US" baseline="0" dirty="0" err="1"/>
              <a:t>www.youtube.com</a:t>
            </a:r>
            <a:r>
              <a:rPr lang="en-US" baseline="0" dirty="0"/>
              <a:t>/</a:t>
            </a:r>
            <a:r>
              <a:rPr lang="en-US" baseline="0" dirty="0" err="1"/>
              <a:t>watch?v</a:t>
            </a:r>
            <a:r>
              <a:rPr lang="en-US" baseline="0" dirty="0"/>
              <a:t>=XzZhSl_00pI&amp;t=36s</a:t>
            </a:r>
          </a:p>
          <a:p>
            <a:pPr marL="171450" indent="-171450">
              <a:buFont typeface="Arial"/>
              <a:buChar char="•"/>
            </a:pPr>
            <a:r>
              <a:rPr lang="en-US" baseline="0" dirty="0" err="1"/>
              <a:t>Pufferfish</a:t>
            </a:r>
            <a:r>
              <a:rPr lang="en-US" baseline="0" dirty="0"/>
              <a:t> - https://</a:t>
            </a:r>
            <a:r>
              <a:rPr lang="en-US" baseline="0" dirty="0" err="1"/>
              <a:t>www.youtube.com</a:t>
            </a:r>
            <a:r>
              <a:rPr lang="en-US" baseline="0" dirty="0"/>
              <a:t>/</a:t>
            </a:r>
            <a:r>
              <a:rPr lang="en-US" baseline="0" dirty="0" err="1"/>
              <a:t>watch?v</a:t>
            </a:r>
            <a:r>
              <a:rPr lang="en-US" baseline="0" dirty="0"/>
              <a:t>=-</a:t>
            </a:r>
            <a:r>
              <a:rPr lang="en-US" baseline="0" dirty="0" err="1"/>
              <a:t>ntITHjweTk</a:t>
            </a:r>
            <a:endParaRPr lang="en-US" baseline="0" dirty="0"/>
          </a:p>
          <a:p>
            <a:pPr marL="171450" indent="-171450">
              <a:buFont typeface="Arial"/>
              <a:buChar char="•"/>
            </a:pPr>
            <a:r>
              <a:rPr lang="en-US" baseline="0" dirty="0"/>
              <a:t>John Dory - https://</a:t>
            </a:r>
            <a:r>
              <a:rPr lang="en-US" baseline="0" dirty="0" err="1"/>
              <a:t>www.youtube.com</a:t>
            </a:r>
            <a:r>
              <a:rPr lang="en-US" baseline="0" dirty="0"/>
              <a:t>/</a:t>
            </a:r>
            <a:r>
              <a:rPr lang="en-US" baseline="0" dirty="0" err="1"/>
              <a:t>watch?v</a:t>
            </a:r>
            <a:r>
              <a:rPr lang="en-US" baseline="0" dirty="0"/>
              <a:t>=ISQY54cLfhg</a:t>
            </a:r>
          </a:p>
          <a:p>
            <a:pPr marL="171450" indent="-171450">
              <a:buFont typeface="Arial"/>
              <a:buChar char="•"/>
            </a:pPr>
            <a:r>
              <a:rPr lang="en-US" baseline="0" dirty="0"/>
              <a:t>Flounder - https://</a:t>
            </a:r>
            <a:r>
              <a:rPr lang="en-US" baseline="0" dirty="0" err="1"/>
              <a:t>www.youtube.com</a:t>
            </a:r>
            <a:r>
              <a:rPr lang="en-US" baseline="0" dirty="0"/>
              <a:t>/</a:t>
            </a:r>
            <a:r>
              <a:rPr lang="en-US" baseline="0" dirty="0" err="1"/>
              <a:t>watch?v</a:t>
            </a:r>
            <a:r>
              <a:rPr lang="en-US" baseline="0" dirty="0"/>
              <a:t>=EIMRSt40OMk</a:t>
            </a:r>
          </a:p>
          <a:p>
            <a:pPr marL="171450" indent="-171450">
              <a:buFont typeface="Arial"/>
              <a:buChar char="•"/>
            </a:pPr>
            <a:r>
              <a:rPr lang="en-US" baseline="0" dirty="0"/>
              <a:t>Moray eel - https://</a:t>
            </a:r>
            <a:r>
              <a:rPr lang="en-US" baseline="0" dirty="0" err="1"/>
              <a:t>www.youtube.com</a:t>
            </a:r>
            <a:r>
              <a:rPr lang="en-US" baseline="0" dirty="0"/>
              <a:t>/</a:t>
            </a:r>
            <a:r>
              <a:rPr lang="en-US" baseline="0" dirty="0" err="1"/>
              <a:t>watch?v</a:t>
            </a:r>
            <a:r>
              <a:rPr lang="en-US" baseline="0" dirty="0"/>
              <a:t>=</a:t>
            </a:r>
            <a:r>
              <a:rPr lang="en-US" baseline="0" dirty="0" err="1"/>
              <a:t>nZRQMuxzIdk</a:t>
            </a:r>
            <a:endParaRPr lang="en-US" baseline="0" dirty="0"/>
          </a:p>
          <a:p>
            <a:pPr marL="0" indent="0">
              <a:buFont typeface="Arial"/>
              <a:buNone/>
            </a:pPr>
            <a:endParaRPr lang="en-US" dirty="0"/>
          </a:p>
          <a:p>
            <a:pPr marL="0" indent="0">
              <a:buFont typeface="Arial"/>
              <a:buNone/>
            </a:pPr>
            <a:r>
              <a:rPr lang="en-US" b="1" dirty="0"/>
              <a:t>Answers:</a:t>
            </a:r>
          </a:p>
          <a:p>
            <a:pPr marL="0" indent="0">
              <a:buFont typeface="Arial"/>
              <a:buNone/>
            </a:pPr>
            <a:r>
              <a:rPr lang="en-US" dirty="0"/>
              <a:t>Torpedo</a:t>
            </a:r>
            <a:r>
              <a:rPr lang="en-US" baseline="0" dirty="0"/>
              <a:t> shape </a:t>
            </a:r>
            <a:r>
              <a:rPr lang="mr-IN" baseline="0" dirty="0"/>
              <a:t>–</a:t>
            </a:r>
            <a:r>
              <a:rPr lang="en-US" baseline="0" dirty="0"/>
              <a:t> Bluefin tuna</a:t>
            </a:r>
          </a:p>
          <a:p>
            <a:pPr marL="0" indent="0">
              <a:buFont typeface="Arial"/>
              <a:buNone/>
            </a:pPr>
            <a:r>
              <a:rPr lang="en-US" baseline="0" dirty="0"/>
              <a:t>Boxy shape </a:t>
            </a:r>
            <a:r>
              <a:rPr lang="mr-IN" baseline="0" dirty="0"/>
              <a:t>–</a:t>
            </a:r>
            <a:r>
              <a:rPr lang="en-US" baseline="0" dirty="0"/>
              <a:t> Puffer fish</a:t>
            </a:r>
          </a:p>
          <a:p>
            <a:pPr marL="0" indent="0">
              <a:buFont typeface="Arial"/>
              <a:buNone/>
            </a:pPr>
            <a:r>
              <a:rPr lang="en-US" baseline="0" dirty="0"/>
              <a:t>Round and narrow </a:t>
            </a:r>
            <a:r>
              <a:rPr lang="mr-IN" baseline="0" dirty="0"/>
              <a:t>–</a:t>
            </a:r>
            <a:r>
              <a:rPr lang="en-US" baseline="0" dirty="0"/>
              <a:t> John Dory</a:t>
            </a:r>
          </a:p>
          <a:p>
            <a:pPr marL="0" indent="0">
              <a:buFont typeface="Arial"/>
              <a:buNone/>
            </a:pPr>
            <a:r>
              <a:rPr lang="en-US" baseline="0" dirty="0"/>
              <a:t>Flat </a:t>
            </a:r>
            <a:r>
              <a:rPr lang="mr-IN" baseline="0" dirty="0"/>
              <a:t>–</a:t>
            </a:r>
            <a:r>
              <a:rPr lang="en-US" baseline="0" dirty="0"/>
              <a:t> Flounder</a:t>
            </a:r>
          </a:p>
          <a:p>
            <a:pPr marL="0" indent="0">
              <a:buFont typeface="Arial"/>
              <a:buNone/>
            </a:pPr>
            <a:r>
              <a:rPr lang="en-US" baseline="0" dirty="0"/>
              <a:t>Elongated </a:t>
            </a:r>
            <a:r>
              <a:rPr lang="mr-IN" baseline="0" dirty="0"/>
              <a:t>–</a:t>
            </a:r>
            <a:r>
              <a:rPr lang="en-US" baseline="0" dirty="0"/>
              <a:t> Moray eel</a:t>
            </a:r>
          </a:p>
          <a:p>
            <a:pPr marL="0" indent="0">
              <a:buFont typeface="Arial"/>
              <a:buNone/>
            </a:pPr>
            <a:endParaRPr lang="en-US" dirty="0"/>
          </a:p>
          <a:p>
            <a:pPr marL="171450" indent="-171450">
              <a:buFont typeface="Arial"/>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36961C54-CE56-C942-86C7-3C671D5B96FC}" type="slidenum">
              <a:rPr lang="en-US" smtClean="0"/>
              <a:pPr/>
              <a:t>23</a:t>
            </a:fld>
            <a:endParaRPr lang="en-US" dirty="0"/>
          </a:p>
        </p:txBody>
      </p:sp>
    </p:spTree>
    <p:extLst>
      <p:ext uri="{BB962C8B-B14F-4D97-AF65-F5344CB8AC3E}">
        <p14:creationId xmlns:p14="http://schemas.microsoft.com/office/powerpoint/2010/main" val="22913221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175EAA"/>
                </a:solidFill>
                <a:latin typeface="MetaPro-Normal"/>
                <a:cs typeface="MetaPro-Normal"/>
              </a:rPr>
              <a:t>TEACHER NOTES</a:t>
            </a:r>
          </a:p>
          <a:p>
            <a:endParaRPr lang="en-US" dirty="0"/>
          </a:p>
          <a:p>
            <a:r>
              <a:rPr lang="en-US" dirty="0"/>
              <a:t>Scientific Keys can</a:t>
            </a:r>
            <a:r>
              <a:rPr lang="en-US" baseline="0" dirty="0"/>
              <a:t> be found as a supplementary file called Scientific Keys Fish Adaptations</a:t>
            </a:r>
            <a:endParaRPr lang="en-US" dirty="0"/>
          </a:p>
        </p:txBody>
      </p:sp>
      <p:sp>
        <p:nvSpPr>
          <p:cNvPr id="4" name="Slide Number Placeholder 3"/>
          <p:cNvSpPr>
            <a:spLocks noGrp="1"/>
          </p:cNvSpPr>
          <p:nvPr>
            <p:ph type="sldNum" sz="quarter" idx="10"/>
          </p:nvPr>
        </p:nvSpPr>
        <p:spPr/>
        <p:txBody>
          <a:bodyPr/>
          <a:lstStyle/>
          <a:p>
            <a:fld id="{36961C54-CE56-C942-86C7-3C671D5B96FC}" type="slidenum">
              <a:rPr lang="en-US" smtClean="0"/>
              <a:pPr/>
              <a:t>24</a:t>
            </a:fld>
            <a:endParaRPr lang="en-US" dirty="0"/>
          </a:p>
        </p:txBody>
      </p:sp>
    </p:spTree>
    <p:extLst>
      <p:ext uri="{BB962C8B-B14F-4D97-AF65-F5344CB8AC3E}">
        <p14:creationId xmlns:p14="http://schemas.microsoft.com/office/powerpoint/2010/main" val="22913221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175EAA"/>
                </a:solidFill>
                <a:latin typeface="MetaPro-Normal"/>
                <a:cs typeface="MetaPro-Normal"/>
              </a:rPr>
              <a:t>TEACHER NOTES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dirty="0">
              <a:solidFill>
                <a:srgbClr val="175EAA"/>
              </a:solidFill>
              <a:latin typeface="MetaPro-Normal"/>
              <a:cs typeface="MetaPro-Normal"/>
            </a:endParaRPr>
          </a:p>
          <a:p>
            <a:pPr marL="171450" indent="-171450">
              <a:buFont typeface="Arial"/>
              <a:buChar char="•"/>
            </a:pPr>
            <a:r>
              <a:rPr lang="en-US" dirty="0"/>
              <a:t>1. Orange</a:t>
            </a:r>
            <a:r>
              <a:rPr lang="en-US" baseline="0" dirty="0"/>
              <a:t> roughy </a:t>
            </a:r>
            <a:r>
              <a:rPr lang="mr-IN" baseline="0" dirty="0"/>
              <a:t>–</a:t>
            </a:r>
            <a:r>
              <a:rPr lang="en-US" baseline="0" dirty="0"/>
              <a:t> has eyes either side of it’s head so swims above the bottom. Has big eyes </a:t>
            </a:r>
            <a:r>
              <a:rPr lang="mr-IN" baseline="0" dirty="0"/>
              <a:t>–</a:t>
            </a:r>
            <a:r>
              <a:rPr lang="en-US" baseline="0" dirty="0"/>
              <a:t> suggesting low light environment.  Lives in 400m </a:t>
            </a:r>
            <a:r>
              <a:rPr lang="mr-IN" baseline="0" dirty="0"/>
              <a:t>–</a:t>
            </a:r>
            <a:r>
              <a:rPr lang="en-US" baseline="0" dirty="0"/>
              <a:t> 1800m depth.</a:t>
            </a:r>
          </a:p>
          <a:p>
            <a:pPr marL="171450" indent="-171450">
              <a:buFont typeface="Arial"/>
              <a:buChar char="•"/>
            </a:pPr>
            <a:r>
              <a:rPr lang="en-US" baseline="0" dirty="0"/>
              <a:t>2. Eel </a:t>
            </a:r>
            <a:r>
              <a:rPr lang="mr-IN" baseline="0" dirty="0"/>
              <a:t>–</a:t>
            </a:r>
            <a:r>
              <a:rPr lang="en-US" baseline="0" dirty="0"/>
              <a:t> oceanic eels mostly hide in holes or rocky caves and crevices. </a:t>
            </a:r>
          </a:p>
          <a:p>
            <a:pPr marL="171450" indent="-171450">
              <a:buFont typeface="Arial"/>
              <a:buChar char="•"/>
            </a:pPr>
            <a:r>
              <a:rPr lang="en-US" baseline="0" dirty="0"/>
              <a:t>3. Tuna </a:t>
            </a:r>
            <a:r>
              <a:rPr lang="mr-IN" baseline="0" dirty="0"/>
              <a:t>–</a:t>
            </a:r>
            <a:r>
              <a:rPr lang="en-US" baseline="0" dirty="0"/>
              <a:t> forked tail indicates very fast swimmer.  Body shape indicates open ocean swimming above the bottom.</a:t>
            </a:r>
          </a:p>
          <a:p>
            <a:pPr marL="171450" indent="-171450">
              <a:buFont typeface="Arial"/>
              <a:buChar char="•"/>
            </a:pPr>
            <a:r>
              <a:rPr lang="en-US" baseline="0" dirty="0"/>
              <a:t>4. Butterfly fish </a:t>
            </a:r>
            <a:r>
              <a:rPr lang="mr-IN" baseline="0" dirty="0"/>
              <a:t>–</a:t>
            </a:r>
            <a:r>
              <a:rPr lang="en-US" baseline="0" dirty="0"/>
              <a:t> tall and slim so can move amongst corals and rocks, pointy mouth helps it dig out prey from crevices</a:t>
            </a:r>
          </a:p>
          <a:p>
            <a:pPr marL="171450" indent="-171450">
              <a:buFont typeface="Arial"/>
              <a:buChar char="•"/>
            </a:pPr>
            <a:r>
              <a:rPr lang="en-US" baseline="0" dirty="0"/>
              <a:t>5. Swordfish </a:t>
            </a:r>
            <a:r>
              <a:rPr lang="mr-IN" baseline="0" dirty="0"/>
              <a:t>–</a:t>
            </a:r>
            <a:r>
              <a:rPr lang="en-US" baseline="0" dirty="0"/>
              <a:t> very fast swimmer (forked tail); lives above the bottom (eyes on either side of it’s head) in open water. Kills prey by stunning first with it’s sword!</a:t>
            </a:r>
          </a:p>
          <a:p>
            <a:pPr marL="171450" indent="-171450">
              <a:buFont typeface="Arial"/>
              <a:buChar char="•"/>
            </a:pPr>
            <a:r>
              <a:rPr lang="en-US" baseline="0" dirty="0"/>
              <a:t>6. Flounder or halibut </a:t>
            </a:r>
            <a:r>
              <a:rPr lang="mr-IN" baseline="0" dirty="0"/>
              <a:t>–</a:t>
            </a:r>
            <a:r>
              <a:rPr lang="en-US" baseline="0" dirty="0"/>
              <a:t> lives on the sandy seafloor (eyes on top of one side), mouth on underside so feeds on bottom.</a:t>
            </a:r>
          </a:p>
          <a:p>
            <a:pPr marL="171450" indent="-171450">
              <a:buFont typeface="Arial"/>
              <a:buChar char="•"/>
            </a:pPr>
            <a:endParaRPr lang="en-US" baseline="0" dirty="0"/>
          </a:p>
          <a:p>
            <a:r>
              <a:rPr lang="en-US" dirty="0"/>
              <a:t>Scientific Keys can</a:t>
            </a:r>
            <a:r>
              <a:rPr lang="en-US" baseline="0" dirty="0"/>
              <a:t> be found as a supplementary file called Scientific Keys Fish Adaptations</a:t>
            </a:r>
            <a:endParaRPr lang="en-US" dirty="0"/>
          </a:p>
          <a:p>
            <a:pPr marL="171450" indent="-171450">
              <a:buFont typeface="Arial"/>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36961C54-CE56-C942-86C7-3C671D5B96FC}" type="slidenum">
              <a:rPr lang="en-US" smtClean="0"/>
              <a:pPr/>
              <a:t>25</a:t>
            </a:fld>
            <a:endParaRPr lang="en-US" dirty="0"/>
          </a:p>
        </p:txBody>
      </p:sp>
    </p:spTree>
    <p:extLst>
      <p:ext uri="{BB962C8B-B14F-4D97-AF65-F5344CB8AC3E}">
        <p14:creationId xmlns:p14="http://schemas.microsoft.com/office/powerpoint/2010/main" val="22913221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175EAA"/>
                </a:solidFill>
                <a:latin typeface="MetaPro-Normal"/>
                <a:cs typeface="MetaPro-Normal"/>
              </a:rPr>
              <a:t>TEACHER NOTES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dirty="0">
              <a:solidFill>
                <a:srgbClr val="175EAA"/>
              </a:solidFill>
              <a:latin typeface="MetaPro-Normal"/>
              <a:cs typeface="MetaPro-Normal"/>
            </a:endParaRPr>
          </a:p>
          <a:p>
            <a:pPr marL="171450" indent="-171450">
              <a:buFont typeface="Arial"/>
              <a:buChar char="•"/>
            </a:pPr>
            <a:r>
              <a:rPr lang="en-US" dirty="0"/>
              <a:t>1. Orange</a:t>
            </a:r>
            <a:r>
              <a:rPr lang="en-US" baseline="0" dirty="0"/>
              <a:t> roughy </a:t>
            </a:r>
            <a:r>
              <a:rPr lang="mr-IN" baseline="0" dirty="0"/>
              <a:t>–</a:t>
            </a:r>
            <a:r>
              <a:rPr lang="en-US" baseline="0" dirty="0"/>
              <a:t> has eyes either side of it’s head so swims above the bottom. Has big eyes </a:t>
            </a:r>
            <a:r>
              <a:rPr lang="mr-IN" baseline="0" dirty="0"/>
              <a:t>–</a:t>
            </a:r>
            <a:r>
              <a:rPr lang="en-US" baseline="0" dirty="0"/>
              <a:t> suggesting low light environment.  Lives in 400m </a:t>
            </a:r>
            <a:r>
              <a:rPr lang="mr-IN" baseline="0" dirty="0"/>
              <a:t>–</a:t>
            </a:r>
            <a:r>
              <a:rPr lang="en-US" baseline="0" dirty="0"/>
              <a:t> 1800m depth.</a:t>
            </a:r>
          </a:p>
          <a:p>
            <a:pPr marL="171450" indent="-171450">
              <a:buFont typeface="Arial"/>
              <a:buChar char="•"/>
            </a:pPr>
            <a:r>
              <a:rPr lang="en-US" baseline="0" dirty="0"/>
              <a:t>2. Eel </a:t>
            </a:r>
            <a:r>
              <a:rPr lang="mr-IN" baseline="0" dirty="0"/>
              <a:t>–</a:t>
            </a:r>
            <a:r>
              <a:rPr lang="en-US" baseline="0" dirty="0"/>
              <a:t> oceanic eels mostly hide in holes or rocky caves and crevices. </a:t>
            </a:r>
          </a:p>
          <a:p>
            <a:pPr marL="171450" indent="-171450">
              <a:buFont typeface="Arial"/>
              <a:buChar char="•"/>
            </a:pPr>
            <a:r>
              <a:rPr lang="en-US" baseline="0" dirty="0"/>
              <a:t>3. Tuna </a:t>
            </a:r>
            <a:r>
              <a:rPr lang="mr-IN" baseline="0" dirty="0"/>
              <a:t>–</a:t>
            </a:r>
            <a:r>
              <a:rPr lang="en-US" baseline="0" dirty="0"/>
              <a:t> forked tail indicates very fast swimmer.  Body shape indicates open ocean swimming above the bottom.</a:t>
            </a:r>
          </a:p>
          <a:p>
            <a:pPr marL="171450" indent="-171450">
              <a:buFont typeface="Arial"/>
              <a:buChar char="•"/>
            </a:pPr>
            <a:r>
              <a:rPr lang="en-US" baseline="0" dirty="0"/>
              <a:t>4. Butterfly fish </a:t>
            </a:r>
            <a:r>
              <a:rPr lang="mr-IN" baseline="0" dirty="0"/>
              <a:t>–</a:t>
            </a:r>
            <a:r>
              <a:rPr lang="en-US" baseline="0" dirty="0"/>
              <a:t> tall and slim so can move amongst corals and rocks, pointy mouth helps it dig out prey from crevices</a:t>
            </a:r>
          </a:p>
          <a:p>
            <a:pPr marL="171450" indent="-171450">
              <a:buFont typeface="Arial"/>
              <a:buChar char="•"/>
            </a:pPr>
            <a:r>
              <a:rPr lang="en-US" baseline="0" dirty="0"/>
              <a:t>5. Swordfish </a:t>
            </a:r>
            <a:r>
              <a:rPr lang="mr-IN" baseline="0" dirty="0"/>
              <a:t>–</a:t>
            </a:r>
            <a:r>
              <a:rPr lang="en-US" baseline="0" dirty="0"/>
              <a:t> very fast swimmer (forked tail); lives above the bottom (eyes on either side of it’s head) in open water. Kills prey by stunning first with it’s sword!</a:t>
            </a:r>
          </a:p>
          <a:p>
            <a:pPr marL="171450" indent="-171450">
              <a:buFont typeface="Arial"/>
              <a:buChar char="•"/>
            </a:pPr>
            <a:r>
              <a:rPr lang="en-US" baseline="0" dirty="0"/>
              <a:t>6. Flounder </a:t>
            </a:r>
            <a:r>
              <a:rPr lang="mr-IN" baseline="0" dirty="0"/>
              <a:t>–</a:t>
            </a:r>
            <a:r>
              <a:rPr lang="en-US" baseline="0" dirty="0"/>
              <a:t> lives on the sandy seafloor (eyes on top of one side), mouth on underside so feeds on bottom.</a:t>
            </a:r>
          </a:p>
          <a:p>
            <a:pPr marL="171450" indent="-171450">
              <a:buFont typeface="Arial"/>
              <a:buChar char="•"/>
            </a:pPr>
            <a:endParaRPr lang="en-US" baseline="0" dirty="0"/>
          </a:p>
          <a:p>
            <a:r>
              <a:rPr lang="en-US" dirty="0"/>
              <a:t>Scientific Keys can</a:t>
            </a:r>
            <a:r>
              <a:rPr lang="en-US" baseline="0" dirty="0"/>
              <a:t> be found as a supplementary file called Scientific Keys Fish Adaptations</a:t>
            </a:r>
            <a:endParaRPr lang="en-US" dirty="0"/>
          </a:p>
          <a:p>
            <a:pPr marL="171450" indent="-171450">
              <a:buFont typeface="Arial"/>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36961C54-CE56-C942-86C7-3C671D5B96FC}" type="slidenum">
              <a:rPr lang="en-US" smtClean="0"/>
              <a:pPr/>
              <a:t>26</a:t>
            </a:fld>
            <a:endParaRPr lang="en-US" dirty="0"/>
          </a:p>
        </p:txBody>
      </p:sp>
    </p:spTree>
    <p:extLst>
      <p:ext uri="{BB962C8B-B14F-4D97-AF65-F5344CB8AC3E}">
        <p14:creationId xmlns:p14="http://schemas.microsoft.com/office/powerpoint/2010/main" val="22913221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defRPr/>
            </a:pPr>
            <a:endParaRPr lang="en-US" b="1" dirty="0">
              <a:solidFill>
                <a:srgbClr val="175EAA"/>
              </a:solidFill>
            </a:endParaRPr>
          </a:p>
          <a:p>
            <a:pPr>
              <a:defRPr/>
            </a:pPr>
            <a:endParaRPr lang="en-US" b="1" dirty="0">
              <a:solidFill>
                <a:srgbClr val="175EAA"/>
              </a:solidFill>
            </a:endParaRPr>
          </a:p>
          <a:p>
            <a:pPr>
              <a:defRPr/>
            </a:pPr>
            <a:endParaRPr lang="en-US" b="1" dirty="0">
              <a:solidFill>
                <a:srgbClr val="175EAA"/>
              </a:solidFill>
            </a:endParaRPr>
          </a:p>
          <a:p>
            <a:pPr>
              <a:defRPr/>
            </a:pPr>
            <a:r>
              <a:rPr lang="en-US" b="1" dirty="0">
                <a:solidFill>
                  <a:srgbClr val="175EAA"/>
                </a:solidFill>
              </a:rPr>
              <a:t>TEACHER NOTES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etaPro-Normal"/>
              <a:ea typeface="+mn-ea"/>
              <a:cs typeface="MetaPro-Norm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040404"/>
                </a:solidFill>
                <a:latin typeface="Roboto-Regular"/>
              </a:rPr>
              <a:t>Fish bait ball in open water | Blue Planet | BBC</a:t>
            </a:r>
            <a:r>
              <a:rPr lang="en-US" sz="1200" kern="1200" baseline="0" dirty="0">
                <a:solidFill>
                  <a:schemeClr val="tx1"/>
                </a:solidFill>
                <a:effectLst/>
                <a:latin typeface="MetaPro-Normal"/>
                <a:ea typeface="+mn-ea"/>
                <a:cs typeface="MetaPro-Normal"/>
              </a:rPr>
              <a:t> can be found at </a:t>
            </a:r>
            <a:r>
              <a:rPr lang="en-US" b="1" dirty="0">
                <a:solidFill>
                  <a:srgbClr val="175EAA"/>
                </a:solidFill>
              </a:rPr>
              <a:t>https://</a:t>
            </a:r>
            <a:r>
              <a:rPr lang="en-US" b="1" dirty="0" err="1">
                <a:solidFill>
                  <a:srgbClr val="175EAA"/>
                </a:solidFill>
              </a:rPr>
              <a:t>www.youtube.com</a:t>
            </a:r>
            <a:r>
              <a:rPr lang="en-US" b="1" dirty="0">
                <a:solidFill>
                  <a:srgbClr val="175EAA"/>
                </a:solidFill>
              </a:rPr>
              <a:t>/</a:t>
            </a:r>
            <a:r>
              <a:rPr lang="en-US" b="1" dirty="0" err="1">
                <a:solidFill>
                  <a:srgbClr val="175EAA"/>
                </a:solidFill>
              </a:rPr>
              <a:t>watch?v</a:t>
            </a:r>
            <a:r>
              <a:rPr lang="en-US" b="1" dirty="0">
                <a:solidFill>
                  <a:srgbClr val="175EAA"/>
                </a:solidFill>
              </a:rPr>
              <a:t>=B6M_XgiONoo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baseline="0" dirty="0">
              <a:solidFill>
                <a:srgbClr val="175EAA"/>
              </a:solidFill>
              <a:effectLst/>
              <a:latin typeface="MetaPro-Normal"/>
              <a:ea typeface="+mn-ea"/>
              <a:cs typeface="MetaPro-Norm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baseline="0" dirty="0">
                <a:solidFill>
                  <a:schemeClr val="tx1"/>
                </a:solidFill>
                <a:effectLst/>
                <a:latin typeface="MetaPro-Normal"/>
                <a:ea typeface="+mn-ea"/>
                <a:cs typeface="MetaPro-Normal"/>
              </a:rPr>
              <a:t>HE PĀTAI / CONSIDER THIS</a:t>
            </a:r>
            <a:endParaRPr lang="en-US" sz="1200" kern="1200" baseline="0" dirty="0">
              <a:solidFill>
                <a:schemeClr val="tx1"/>
              </a:solidFill>
              <a:effectLst/>
              <a:latin typeface="MetaPro-Normal"/>
              <a:ea typeface="+mn-ea"/>
              <a:cs typeface="MetaPro-Normal"/>
            </a:endParaRP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x-none" sz="1200" kern="1200" baseline="0" dirty="0">
                <a:solidFill>
                  <a:schemeClr val="tx1"/>
                </a:solidFill>
                <a:effectLst/>
                <a:latin typeface="MetaPro-Normal"/>
                <a:ea typeface="+mn-ea"/>
                <a:cs typeface="MetaPro-Normal"/>
              </a:rPr>
              <a:t>Anything they found interesting or new</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x-none" sz="1200" kern="1200" baseline="0" dirty="0">
                <a:solidFill>
                  <a:schemeClr val="tx1"/>
                </a:solidFill>
                <a:effectLst/>
                <a:latin typeface="MetaPro-Normal"/>
                <a:ea typeface="+mn-ea"/>
                <a:cs typeface="MetaPro-Normal"/>
              </a:rPr>
              <a:t>Answers should include: light, open water with absense of sea floor (nowhere to hide), little pressure </a:t>
            </a:r>
            <a:r>
              <a:rPr lang="mr-IN" sz="1200" kern="1200" baseline="0" dirty="0">
                <a:solidFill>
                  <a:schemeClr val="tx1"/>
                </a:solidFill>
                <a:effectLst/>
                <a:latin typeface="MetaPro-Normal"/>
                <a:ea typeface="+mn-ea"/>
                <a:cs typeface="MetaPro-Normal"/>
              </a:rPr>
              <a:t>…</a:t>
            </a:r>
            <a:r>
              <a:rPr lang="mi-NZ" sz="1200" kern="1200" baseline="0" dirty="0">
                <a:solidFill>
                  <a:schemeClr val="tx1"/>
                </a:solidFill>
                <a:effectLst/>
                <a:latin typeface="MetaPro-Normal"/>
                <a:ea typeface="+mn-ea"/>
                <a:cs typeface="MetaPro-Normal"/>
              </a:rPr>
              <a:t> the links below will give you more information</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mi-NZ" sz="1200" kern="1200" baseline="0" dirty="0">
                <a:solidFill>
                  <a:schemeClr val="tx1"/>
                </a:solidFill>
                <a:effectLst/>
                <a:latin typeface="MetaPro-Normal"/>
                <a:ea typeface="+mn-ea"/>
                <a:cs typeface="MetaPro-Normal"/>
              </a:rPr>
              <a:t>Forked tails, streamline bodies, strong swimmers, camouflage colourings (see excerpt below)</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mi-NZ" sz="1200" kern="1200" baseline="0" dirty="0">
                <a:solidFill>
                  <a:schemeClr val="tx1"/>
                </a:solidFill>
                <a:effectLst/>
                <a:latin typeface="MetaPro-Normal"/>
                <a:ea typeface="+mn-ea"/>
                <a:cs typeface="MetaPro-Normal"/>
              </a:rPr>
              <a:t>Food drifts down to deep ocean zomes</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endParaRPr lang="mi-NZ" sz="1200" kern="1200" baseline="0" dirty="0">
              <a:solidFill>
                <a:schemeClr val="tx1"/>
              </a:solidFill>
              <a:effectLst/>
              <a:latin typeface="MetaPro-Normal"/>
              <a:ea typeface="+mn-ea"/>
              <a:cs typeface="MetaPro-Normal"/>
            </a:endParaRP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endParaRPr lang="en-US" sz="1200" kern="1200" baseline="0" dirty="0">
              <a:solidFill>
                <a:schemeClr val="tx1"/>
              </a:solidFill>
              <a:effectLst/>
              <a:latin typeface="MetaPro-Normal"/>
              <a:ea typeface="+mn-ea"/>
              <a:cs typeface="MetaPro-Normal"/>
            </a:endParaRP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endParaRPr lang="en-US" sz="1200" kern="1200" baseline="0" dirty="0">
              <a:solidFill>
                <a:schemeClr val="tx1"/>
              </a:solidFill>
              <a:effectLst/>
              <a:latin typeface="MetaPro-Normal"/>
              <a:ea typeface="+mn-ea"/>
              <a:cs typeface="MetaPro-Norm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baseline="0" dirty="0">
                <a:solidFill>
                  <a:schemeClr val="tx1"/>
                </a:solidFill>
                <a:effectLst/>
                <a:latin typeface="MetaPro-Normal"/>
                <a:ea typeface="+mn-ea"/>
                <a:cs typeface="MetaPro-Normal"/>
              </a:rPr>
              <a:t>EXTENDING</a:t>
            </a:r>
            <a:endParaRPr lang="en-US" sz="1200" kern="1200" baseline="0" dirty="0">
              <a:solidFill>
                <a:schemeClr val="tx1"/>
              </a:solidFill>
              <a:effectLst/>
              <a:latin typeface="MetaPro-Normal"/>
              <a:ea typeface="+mn-ea"/>
              <a:cs typeface="MetaPro-Norm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etaPro-Normal"/>
                <a:ea typeface="+mn-ea"/>
                <a:cs typeface="MetaPro-Normal"/>
              </a:rPr>
              <a:t>Try </a:t>
            </a:r>
            <a:r>
              <a:rPr lang="x-none" sz="1200" kern="1200" baseline="0" dirty="0">
                <a:solidFill>
                  <a:schemeClr val="tx1"/>
                </a:solidFill>
                <a:effectLst/>
                <a:latin typeface="MetaPro-Normal"/>
                <a:ea typeface="+mn-ea"/>
                <a:cs typeface="MetaPro-Normal"/>
              </a:rPr>
              <a:t>exploring the following:</a:t>
            </a:r>
          </a:p>
          <a:p>
            <a:pPr marL="0" marR="0" indent="0" algn="l" defTabSz="457200" rtl="0" eaLnBrk="1" fontAlgn="auto" latinLnBrk="0" hangingPunct="1">
              <a:lnSpc>
                <a:spcPct val="100000"/>
              </a:lnSpc>
              <a:spcBef>
                <a:spcPts val="0"/>
              </a:spcBef>
              <a:spcAft>
                <a:spcPts val="0"/>
              </a:spcAft>
              <a:buClrTx/>
              <a:buSzTx/>
              <a:buFontTx/>
              <a:buNone/>
              <a:tabLst/>
              <a:defRPr/>
            </a:pPr>
            <a:r>
              <a:rPr lang="x-none" sz="1200" kern="1200" baseline="0" dirty="0">
                <a:solidFill>
                  <a:schemeClr val="tx1"/>
                </a:solidFill>
                <a:effectLst/>
                <a:latin typeface="MetaPro-Normal"/>
                <a:ea typeface="+mn-ea"/>
                <a:cs typeface="MetaPro-Normal"/>
              </a:rPr>
              <a:t>“O</a:t>
            </a:r>
            <a:r>
              <a:rPr lang="en-US" sz="1200" kern="1200" baseline="0" dirty="0">
                <a:solidFill>
                  <a:schemeClr val="tx1"/>
                </a:solidFill>
                <a:effectLst/>
                <a:latin typeface="MetaPro-Normal"/>
                <a:ea typeface="+mn-ea"/>
                <a:cs typeface="MetaPro-Normal"/>
              </a:rPr>
              <a:t>c</a:t>
            </a:r>
            <a:r>
              <a:rPr lang="x-none" sz="1200" kern="1200" baseline="0" dirty="0">
                <a:solidFill>
                  <a:schemeClr val="tx1"/>
                </a:solidFill>
                <a:effectLst/>
                <a:latin typeface="MetaPro-Normal"/>
                <a:ea typeface="+mn-ea"/>
                <a:cs typeface="MetaPro-Normal"/>
              </a:rPr>
              <a:t>eanic fish” (Te Ara) See: </a:t>
            </a:r>
            <a:r>
              <a:rPr lang="en-US" sz="1200" kern="1200" baseline="0" dirty="0">
                <a:solidFill>
                  <a:schemeClr val="tx1"/>
                </a:solidFill>
                <a:effectLst/>
                <a:latin typeface="MetaPro-Normal"/>
                <a:ea typeface="+mn-ea"/>
                <a:cs typeface="MetaPro-Normal"/>
              </a:rPr>
              <a:t>https://</a:t>
            </a:r>
            <a:r>
              <a:rPr lang="en-US" sz="1200" kern="1200" baseline="0" dirty="0" err="1">
                <a:solidFill>
                  <a:schemeClr val="tx1"/>
                </a:solidFill>
                <a:effectLst/>
                <a:latin typeface="MetaPro-Normal"/>
                <a:ea typeface="+mn-ea"/>
                <a:cs typeface="MetaPro-Normal"/>
              </a:rPr>
              <a:t>teara.govt.nz</a:t>
            </a:r>
            <a:r>
              <a:rPr lang="en-US" sz="1200" kern="1200" baseline="0" dirty="0">
                <a:solidFill>
                  <a:schemeClr val="tx1"/>
                </a:solidFill>
                <a:effectLst/>
                <a:latin typeface="MetaPro-Normal"/>
                <a:ea typeface="+mn-ea"/>
                <a:cs typeface="MetaPro-Normal"/>
              </a:rPr>
              <a:t>/en/oceanic-fish </a:t>
            </a:r>
            <a:endParaRPr lang="x-none" sz="1200" kern="1200" baseline="0" dirty="0">
              <a:solidFill>
                <a:schemeClr val="tx1"/>
              </a:solidFill>
              <a:effectLst/>
              <a:latin typeface="MetaPro-Normal"/>
              <a:ea typeface="+mn-ea"/>
              <a:cs typeface="MetaPro-Norm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etaPro-Normal"/>
                <a:ea typeface="+mn-ea"/>
                <a:cs typeface="MetaPro-Normal"/>
              </a:rPr>
              <a:t>“Open ocean” (Te Ara) See: https://</a:t>
            </a:r>
            <a:r>
              <a:rPr lang="en-US" sz="1200" kern="1200" baseline="0" dirty="0" err="1">
                <a:solidFill>
                  <a:schemeClr val="tx1"/>
                </a:solidFill>
                <a:effectLst/>
                <a:latin typeface="MetaPro-Normal"/>
                <a:ea typeface="+mn-ea"/>
                <a:cs typeface="MetaPro-Normal"/>
              </a:rPr>
              <a:t>teara.govt.nz</a:t>
            </a:r>
            <a:r>
              <a:rPr lang="en-US" sz="1200" kern="1200" baseline="0" dirty="0">
                <a:solidFill>
                  <a:schemeClr val="tx1"/>
                </a:solidFill>
                <a:effectLst/>
                <a:latin typeface="MetaPro-Normal"/>
                <a:ea typeface="+mn-ea"/>
                <a:cs typeface="MetaPro-Normal"/>
              </a:rPr>
              <a:t>/en/open-ocean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etaPro-Normal"/>
                <a:ea typeface="+mn-ea"/>
                <a:cs typeface="MetaPro-Normal"/>
              </a:rPr>
              <a:t>“Pelagic Ecology” (University of Hawaii) See: http://</a:t>
            </a:r>
            <a:r>
              <a:rPr lang="en-US" sz="1200" kern="1200" baseline="0" dirty="0" err="1">
                <a:solidFill>
                  <a:schemeClr val="tx1"/>
                </a:solidFill>
                <a:effectLst/>
                <a:latin typeface="MetaPro-Normal"/>
                <a:ea typeface="+mn-ea"/>
                <a:cs typeface="MetaPro-Normal"/>
              </a:rPr>
              <a:t>www.soest.hawaii.edu</a:t>
            </a:r>
            <a:r>
              <a:rPr lang="en-US" sz="1200" kern="1200" baseline="0" dirty="0">
                <a:solidFill>
                  <a:schemeClr val="tx1"/>
                </a:solidFill>
                <a:effectLst/>
                <a:latin typeface="MetaPro-Normal"/>
                <a:ea typeface="+mn-ea"/>
                <a:cs typeface="MetaPro-Normal"/>
              </a:rPr>
              <a:t>/oceanography/</a:t>
            </a:r>
            <a:r>
              <a:rPr lang="en-US" sz="1200" kern="1200" baseline="0" dirty="0" err="1">
                <a:solidFill>
                  <a:schemeClr val="tx1"/>
                </a:solidFill>
                <a:effectLst/>
                <a:latin typeface="MetaPro-Normal"/>
                <a:ea typeface="+mn-ea"/>
                <a:cs typeface="MetaPro-Normal"/>
              </a:rPr>
              <a:t>courses_html</a:t>
            </a:r>
            <a:r>
              <a:rPr lang="en-US" sz="1200" kern="1200" baseline="0" dirty="0">
                <a:solidFill>
                  <a:schemeClr val="tx1"/>
                </a:solidFill>
                <a:effectLst/>
                <a:latin typeface="MetaPro-Normal"/>
                <a:ea typeface="+mn-ea"/>
                <a:cs typeface="MetaPro-Normal"/>
              </a:rPr>
              <a:t>/OCN201/laboratory/</a:t>
            </a:r>
            <a:r>
              <a:rPr lang="en-US" sz="1200" kern="1200" baseline="0" dirty="0" err="1">
                <a:solidFill>
                  <a:schemeClr val="tx1"/>
                </a:solidFill>
                <a:effectLst/>
                <a:latin typeface="MetaPro-Normal"/>
                <a:ea typeface="+mn-ea"/>
                <a:cs typeface="MetaPro-Normal"/>
              </a:rPr>
              <a:t>Lab_Readings</a:t>
            </a:r>
            <a:r>
              <a:rPr lang="en-US" sz="1200" kern="1200" baseline="0" dirty="0">
                <a:solidFill>
                  <a:schemeClr val="tx1"/>
                </a:solidFill>
                <a:effectLst/>
                <a:latin typeface="MetaPro-Normal"/>
                <a:ea typeface="+mn-ea"/>
                <a:cs typeface="MetaPro-Normal"/>
              </a:rPr>
              <a:t>/</a:t>
            </a:r>
            <a:r>
              <a:rPr lang="en-US" sz="1200" kern="1200" baseline="0" dirty="0" err="1">
                <a:solidFill>
                  <a:schemeClr val="tx1"/>
                </a:solidFill>
                <a:effectLst/>
                <a:latin typeface="MetaPro-Normal"/>
                <a:ea typeface="+mn-ea"/>
                <a:cs typeface="MetaPro-Normal"/>
              </a:rPr>
              <a:t>Pelagic_Reading.pdf</a:t>
            </a:r>
            <a:r>
              <a:rPr lang="en-US" sz="1200" kern="1200" baseline="0" dirty="0">
                <a:solidFill>
                  <a:schemeClr val="tx1"/>
                </a:solidFill>
                <a:effectLst/>
                <a:latin typeface="MetaPro-Normal"/>
                <a:ea typeface="+mn-ea"/>
                <a:cs typeface="MetaPro-Normal"/>
              </a:rPr>
              <a:t> </a:t>
            </a:r>
            <a:endParaRPr lang="x-none" sz="1200" kern="1200" baseline="0" dirty="0">
              <a:solidFill>
                <a:schemeClr val="tx1"/>
              </a:solidFill>
              <a:effectLst/>
              <a:latin typeface="MetaPro-Normal"/>
              <a:ea typeface="+mn-ea"/>
              <a:cs typeface="MetaPro-Norm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etaPro-Normal"/>
              <a:ea typeface="+mn-ea"/>
              <a:cs typeface="MetaPro-Norm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etaPro-Normal"/>
                <a:ea typeface="+mn-ea"/>
                <a:cs typeface="MetaPro-Normal"/>
              </a:rPr>
              <a:t>The following excerpt may also be helpful “</a:t>
            </a:r>
            <a:r>
              <a:rPr lang="mr-IN" sz="1200" kern="1200" baseline="0" dirty="0">
                <a:solidFill>
                  <a:schemeClr val="tx1"/>
                </a:solidFill>
                <a:effectLst/>
                <a:latin typeface="MetaPro-Normal"/>
                <a:ea typeface="+mn-ea"/>
                <a:cs typeface="MetaPro-Normal"/>
              </a:rPr>
              <a:t>…</a:t>
            </a:r>
            <a:r>
              <a:rPr lang="en-US" sz="1200" kern="1200" baseline="0" dirty="0">
                <a:solidFill>
                  <a:schemeClr val="tx1"/>
                </a:solidFill>
                <a:effectLst/>
                <a:latin typeface="MetaPro-Normal"/>
                <a:ea typeface="+mn-ea"/>
                <a:cs typeface="MetaPro-Normal"/>
              </a:rPr>
              <a:t>pelagic habitat is ‘three-dimensional’—organisms must be able to move (and preferably see) in all directions. Second, there are no solid substrates to provide refuge. For these reasons, superior swimming ability is an important means of survival for many large fishes such as tuna, helping them to capture prey and avoid predators. Indeed, many pelagic fishes are migratory, covering vast distances of the open ocean in search of food. These types of fish are streamlined, with thick bodies and heavy musculature.  Various forms of camouflage are common in pelagic organisms. Fishes in the epipelagic realm are generally </a:t>
            </a:r>
            <a:r>
              <a:rPr lang="en-US" sz="1200" kern="1200" baseline="0" dirty="0" err="1">
                <a:solidFill>
                  <a:schemeClr val="tx1"/>
                </a:solidFill>
                <a:effectLst/>
                <a:latin typeface="MetaPro-Normal"/>
                <a:ea typeface="+mn-ea"/>
                <a:cs typeface="MetaPro-Normal"/>
              </a:rPr>
              <a:t>countershaded</a:t>
            </a:r>
            <a:r>
              <a:rPr lang="en-US" sz="1200" kern="1200" baseline="0" dirty="0">
                <a:solidFill>
                  <a:schemeClr val="tx1"/>
                </a:solidFill>
                <a:effectLst/>
                <a:latin typeface="MetaPro-Normal"/>
                <a:ea typeface="+mn-ea"/>
                <a:cs typeface="MetaPro-Normal"/>
              </a:rPr>
              <a:t>, so their bodies show a color gradient from dark on the dorsal surface to light on the ventral surface. This type of coloration makes them difficult to see, both from above and below. Others are silvery, helping them to reflect sunlight near the surface, and blend in with the surrounding waters.” (University of Hawaii, 2011)</a:t>
            </a:r>
            <a:endParaRPr lang="x-none" sz="1200" kern="1200" baseline="0" dirty="0">
              <a:solidFill>
                <a:schemeClr val="tx1"/>
              </a:solidFill>
              <a:effectLst/>
              <a:latin typeface="MetaPro-Normal"/>
              <a:ea typeface="+mn-ea"/>
              <a:cs typeface="MetaPro-Norm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etaPro-Normal"/>
              <a:ea typeface="+mn-ea"/>
              <a:cs typeface="MetaPro-Normal"/>
            </a:endParaRP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endParaRPr lang="en-US" sz="1200" kern="1200" baseline="0" dirty="0">
              <a:solidFill>
                <a:schemeClr val="tx1"/>
              </a:solidFill>
              <a:effectLst/>
              <a:latin typeface="MetaPro-Normal"/>
              <a:ea typeface="+mn-ea"/>
              <a:cs typeface="MetaPro-Normal"/>
            </a:endParaRP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endParaRPr lang="en-US" sz="1200" kern="1200" baseline="0" dirty="0">
              <a:solidFill>
                <a:schemeClr val="tx1"/>
              </a:solidFill>
              <a:effectLst/>
              <a:latin typeface="MetaPro-Normal"/>
              <a:ea typeface="+mn-ea"/>
              <a:cs typeface="MetaPro-Norm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etaPro-Normal"/>
              <a:ea typeface="+mn-ea"/>
              <a:cs typeface="MetaPro-Norm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IN" sz="1200" kern="1200" dirty="0">
              <a:solidFill>
                <a:schemeClr val="tx1"/>
              </a:solidFill>
              <a:effectLst/>
              <a:latin typeface="MetaPro-Normal"/>
              <a:ea typeface="+mn-ea"/>
              <a:cs typeface="MetaPro-Normal"/>
            </a:endParaRPr>
          </a:p>
          <a:p>
            <a:pPr algn="l"/>
            <a:endParaRPr lang="en-US" sz="1200" dirty="0"/>
          </a:p>
          <a:p>
            <a:pPr algn="l"/>
            <a:endParaRPr lang="en-US" dirty="0"/>
          </a:p>
        </p:txBody>
      </p:sp>
      <p:sp>
        <p:nvSpPr>
          <p:cNvPr id="4" name="Slide Number Placeholder 3"/>
          <p:cNvSpPr>
            <a:spLocks noGrp="1"/>
          </p:cNvSpPr>
          <p:nvPr>
            <p:ph type="sldNum" sz="quarter" idx="10"/>
          </p:nvPr>
        </p:nvSpPr>
        <p:spPr/>
        <p:txBody>
          <a:bodyPr/>
          <a:lstStyle/>
          <a:p>
            <a:fld id="{36961C54-CE56-C942-86C7-3C671D5B96FC}" type="slidenum">
              <a:rPr lang="en-US" smtClean="0"/>
              <a:t>27</a:t>
            </a:fld>
            <a:endParaRPr lang="en-US" dirty="0"/>
          </a:p>
        </p:txBody>
      </p:sp>
    </p:spTree>
    <p:extLst>
      <p:ext uri="{BB962C8B-B14F-4D97-AF65-F5344CB8AC3E}">
        <p14:creationId xmlns:p14="http://schemas.microsoft.com/office/powerpoint/2010/main" val="42899636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defRPr/>
            </a:pPr>
            <a:endParaRPr lang="en-US" b="1" dirty="0">
              <a:solidFill>
                <a:srgbClr val="175EAA"/>
              </a:solidFill>
            </a:endParaRPr>
          </a:p>
          <a:p>
            <a:pPr>
              <a:defRPr/>
            </a:pPr>
            <a:endParaRPr lang="en-US" b="1" dirty="0">
              <a:solidFill>
                <a:srgbClr val="175EAA"/>
              </a:solidFill>
            </a:endParaRPr>
          </a:p>
          <a:p>
            <a:pPr>
              <a:defRPr/>
            </a:pPr>
            <a:r>
              <a:rPr lang="en-US" b="1" dirty="0">
                <a:solidFill>
                  <a:srgbClr val="175EAA"/>
                </a:solidFill>
              </a:rPr>
              <a:t>TEACHER NOTES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The deep water species video is produced by Museum of New Zealand Te Papa </a:t>
            </a:r>
            <a:r>
              <a:rPr lang="en-US" sz="1200" kern="1200" baseline="0" dirty="0" err="1">
                <a:solidFill>
                  <a:schemeClr val="tx1"/>
                </a:solidFill>
                <a:effectLst/>
                <a:latin typeface="+mn-lt"/>
                <a:ea typeface="+mn-ea"/>
                <a:cs typeface="+mn-cs"/>
              </a:rPr>
              <a:t>Tongarewa</a:t>
            </a:r>
            <a:r>
              <a:rPr lang="en-US" sz="1200" kern="1200" baseline="0" dirty="0">
                <a:solidFill>
                  <a:schemeClr val="tx1"/>
                </a:solidFill>
                <a:effectLst/>
                <a:latin typeface="+mn-lt"/>
                <a:ea typeface="+mn-ea"/>
                <a:cs typeface="+mn-cs"/>
              </a:rPr>
              <a:t> and can be found at </a:t>
            </a:r>
            <a:r>
              <a:rPr lang="en-US" b="1" dirty="0">
                <a:solidFill>
                  <a:srgbClr val="175EAA"/>
                </a:solidFill>
              </a:rPr>
              <a:t>https://</a:t>
            </a:r>
            <a:r>
              <a:rPr lang="en-US" b="1" dirty="0" err="1">
                <a:solidFill>
                  <a:srgbClr val="175EAA"/>
                </a:solidFill>
              </a:rPr>
              <a:t>www.youtube.com</a:t>
            </a:r>
            <a:r>
              <a:rPr lang="en-US" b="1" dirty="0">
                <a:solidFill>
                  <a:srgbClr val="175EAA"/>
                </a:solidFill>
              </a:rPr>
              <a:t>/</a:t>
            </a:r>
            <a:r>
              <a:rPr lang="en-US" b="1" dirty="0" err="1">
                <a:solidFill>
                  <a:srgbClr val="175EAA"/>
                </a:solidFill>
              </a:rPr>
              <a:t>watch?v</a:t>
            </a:r>
            <a:r>
              <a:rPr lang="en-US" b="1" dirty="0">
                <a:solidFill>
                  <a:srgbClr val="175EAA"/>
                </a:solidFill>
              </a:rPr>
              <a:t>=x2X6H1llkb0</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baseline="0" dirty="0">
                <a:solidFill>
                  <a:schemeClr val="tx1"/>
                </a:solidFill>
                <a:effectLst/>
                <a:latin typeface="+mn-lt"/>
                <a:ea typeface="+mn-ea"/>
                <a:cs typeface="+mn-cs"/>
              </a:rPr>
              <a:t>HE PĀTAI / CONSIDER THIS</a:t>
            </a:r>
            <a:endParaRPr lang="en-US" sz="1200" kern="1200" baseline="0" dirty="0">
              <a:solidFill>
                <a:schemeClr val="tx1"/>
              </a:solidFill>
              <a:effectLst/>
              <a:latin typeface="+mn-lt"/>
              <a:ea typeface="+mn-ea"/>
              <a:cs typeface="+mn-cs"/>
            </a:endParaRP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x-none" sz="1200" kern="1200" baseline="0" dirty="0">
                <a:solidFill>
                  <a:schemeClr val="tx1"/>
                </a:solidFill>
                <a:effectLst/>
                <a:latin typeface="MetaPro-Normal"/>
                <a:ea typeface="+mn-ea"/>
                <a:cs typeface="MetaPro-Normal"/>
              </a:rPr>
              <a:t>Anything they found interesting or new</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x-none" sz="1200" kern="1200" baseline="0" dirty="0">
                <a:solidFill>
                  <a:schemeClr val="tx1"/>
                </a:solidFill>
                <a:effectLst/>
                <a:latin typeface="MetaPro-Normal"/>
                <a:ea typeface="+mn-ea"/>
                <a:cs typeface="MetaPro-Normal"/>
              </a:rPr>
              <a:t>Answers should include: dark, high pressure, cold, no photosynthesis [below 200m]  </a:t>
            </a:r>
            <a:r>
              <a:rPr lang="mr-IN" sz="1200" kern="1200" baseline="0" dirty="0">
                <a:solidFill>
                  <a:schemeClr val="tx1"/>
                </a:solidFill>
                <a:effectLst/>
                <a:latin typeface="MetaPro-Normal"/>
                <a:ea typeface="+mn-ea"/>
                <a:cs typeface="MetaPro-Normal"/>
              </a:rPr>
              <a:t>…</a:t>
            </a:r>
            <a:r>
              <a:rPr lang="mi-NZ" sz="1200" kern="1200" baseline="0" dirty="0">
                <a:solidFill>
                  <a:schemeClr val="tx1"/>
                </a:solidFill>
                <a:effectLst/>
                <a:latin typeface="MetaPro-Normal"/>
                <a:ea typeface="+mn-ea"/>
                <a:cs typeface="MetaPro-Normal"/>
              </a:rPr>
              <a:t> the links below will give you more information</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mi-NZ" sz="1200" kern="1200" baseline="0" dirty="0">
                <a:solidFill>
                  <a:schemeClr val="tx1"/>
                </a:solidFill>
                <a:effectLst/>
                <a:latin typeface="MetaPro-Normal"/>
                <a:ea typeface="+mn-ea"/>
                <a:cs typeface="MetaPro-Normal"/>
              </a:rPr>
              <a:t>Large eyes, large mouths, luminous organs, long feelers or sensory tentacles.. </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endParaRPr lang="mi-NZ" sz="1200" kern="1200" baseline="0" dirty="0">
              <a:solidFill>
                <a:schemeClr val="tx1"/>
              </a:solidFill>
              <a:effectLst/>
              <a:latin typeface="MetaPro-Normal"/>
              <a:ea typeface="+mn-ea"/>
              <a:cs typeface="MetaPro-Normal"/>
            </a:endParaRP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endParaRPr lang="en-US" sz="1200" kern="1200" baseline="0" dirty="0">
              <a:solidFill>
                <a:schemeClr val="tx1"/>
              </a:solidFill>
              <a:effectLst/>
              <a:latin typeface="MetaPro-Normal"/>
              <a:ea typeface="+mn-ea"/>
              <a:cs typeface="MetaPro-Normal"/>
            </a:endParaRP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endParaRPr lang="en-US" sz="120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baseline="0" dirty="0">
                <a:solidFill>
                  <a:schemeClr val="tx1"/>
                </a:solidFill>
                <a:effectLst/>
                <a:latin typeface="+mn-lt"/>
                <a:ea typeface="+mn-ea"/>
                <a:cs typeface="+mn-cs"/>
              </a:rPr>
              <a:t>EXTENDING</a:t>
            </a:r>
            <a:endParaRPr lang="en-US" sz="120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Try </a:t>
            </a:r>
            <a:r>
              <a:rPr lang="x-none" sz="1200" kern="1200" baseline="0" dirty="0">
                <a:solidFill>
                  <a:schemeClr val="tx1"/>
                </a:solidFill>
                <a:effectLst/>
                <a:latin typeface="+mn-lt"/>
                <a:ea typeface="+mn-ea"/>
                <a:cs typeface="+mn-cs"/>
              </a:rPr>
              <a:t>exploring the following:</a:t>
            </a:r>
          </a:p>
          <a:p>
            <a:pPr marL="0" marR="0" indent="0" algn="l" defTabSz="457200" rtl="0" eaLnBrk="1" fontAlgn="auto" latinLnBrk="0" hangingPunct="1">
              <a:lnSpc>
                <a:spcPct val="100000"/>
              </a:lnSpc>
              <a:spcBef>
                <a:spcPts val="0"/>
              </a:spcBef>
              <a:spcAft>
                <a:spcPts val="0"/>
              </a:spcAft>
              <a:buClrTx/>
              <a:buSzTx/>
              <a:buFontTx/>
              <a:buNone/>
              <a:tabLst/>
              <a:defRPr/>
            </a:pPr>
            <a:r>
              <a:rPr lang="x-none" sz="1200" kern="1200" baseline="0" dirty="0">
                <a:solidFill>
                  <a:schemeClr val="tx1"/>
                </a:solidFill>
                <a:effectLst/>
                <a:latin typeface="+mn-lt"/>
                <a:ea typeface="+mn-ea"/>
                <a:cs typeface="+mn-cs"/>
              </a:rPr>
              <a:t>“What conditions exist for life in the deep ocean?” (NOAA) </a:t>
            </a:r>
            <a:r>
              <a:rPr lang="en-US" sz="1200" kern="1200" baseline="0" dirty="0">
                <a:solidFill>
                  <a:schemeClr val="tx1"/>
                </a:solidFill>
                <a:effectLst/>
                <a:latin typeface="+mn-lt"/>
                <a:ea typeface="+mn-ea"/>
                <a:cs typeface="+mn-cs"/>
              </a:rPr>
              <a:t>See: https://</a:t>
            </a:r>
            <a:r>
              <a:rPr lang="en-US" sz="1200" kern="1200" baseline="0" dirty="0" err="1">
                <a:solidFill>
                  <a:schemeClr val="tx1"/>
                </a:solidFill>
                <a:effectLst/>
                <a:latin typeface="+mn-lt"/>
                <a:ea typeface="+mn-ea"/>
                <a:cs typeface="+mn-cs"/>
              </a:rPr>
              <a:t>oceanexplorer.noaa.gov</a:t>
            </a:r>
            <a:r>
              <a:rPr lang="en-US" sz="1200" kern="1200" baseline="0" dirty="0">
                <a:solidFill>
                  <a:schemeClr val="tx1"/>
                </a:solidFill>
                <a:effectLst/>
                <a:latin typeface="+mn-lt"/>
                <a:ea typeface="+mn-ea"/>
                <a:cs typeface="+mn-cs"/>
              </a:rPr>
              <a:t>/facts/deep-</a:t>
            </a:r>
            <a:r>
              <a:rPr lang="en-US" sz="1200" kern="1200" baseline="0" dirty="0" err="1">
                <a:solidFill>
                  <a:schemeClr val="tx1"/>
                </a:solidFill>
                <a:effectLst/>
                <a:latin typeface="+mn-lt"/>
                <a:ea typeface="+mn-ea"/>
                <a:cs typeface="+mn-cs"/>
              </a:rPr>
              <a:t>habitat.html</a:t>
            </a:r>
            <a:r>
              <a:rPr lang="en-US" sz="1200" kern="1200" baseline="0" dirty="0">
                <a:solidFill>
                  <a:schemeClr val="tx1"/>
                </a:solidFill>
                <a:effectLst/>
                <a:latin typeface="+mn-lt"/>
                <a:ea typeface="+mn-ea"/>
                <a:cs typeface="+mn-cs"/>
              </a:rPr>
              <a:t> </a:t>
            </a:r>
            <a:r>
              <a:rPr lang="x-none" sz="1200" kern="1200" baseline="0" dirty="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r>
              <a:rPr lang="x-none" sz="1200" kern="1200" baseline="0" dirty="0">
                <a:solidFill>
                  <a:schemeClr val="tx1"/>
                </a:solidFill>
                <a:effectLst/>
                <a:latin typeface="+mn-lt"/>
                <a:ea typeface="+mn-ea"/>
                <a:cs typeface="+mn-cs"/>
              </a:rPr>
              <a:t>“Deep sea creatures” (Te Ara) See: </a:t>
            </a:r>
            <a:r>
              <a:rPr lang="en-US" sz="1200" kern="1200" baseline="0" dirty="0">
                <a:solidFill>
                  <a:schemeClr val="tx1"/>
                </a:solidFill>
                <a:effectLst/>
                <a:latin typeface="+mn-lt"/>
                <a:ea typeface="+mn-ea"/>
                <a:cs typeface="+mn-cs"/>
              </a:rPr>
              <a:t>https://</a:t>
            </a:r>
            <a:r>
              <a:rPr lang="en-US" sz="1200" kern="1200" baseline="0" dirty="0" err="1">
                <a:solidFill>
                  <a:schemeClr val="tx1"/>
                </a:solidFill>
                <a:effectLst/>
                <a:latin typeface="+mn-lt"/>
                <a:ea typeface="+mn-ea"/>
                <a:cs typeface="+mn-cs"/>
              </a:rPr>
              <a:t>teara.govt.nz</a:t>
            </a:r>
            <a:r>
              <a:rPr lang="en-US" sz="1200" kern="1200" baseline="0" dirty="0">
                <a:solidFill>
                  <a:schemeClr val="tx1"/>
                </a:solidFill>
                <a:effectLst/>
                <a:latin typeface="+mn-lt"/>
                <a:ea typeface="+mn-ea"/>
                <a:cs typeface="+mn-cs"/>
              </a:rPr>
              <a:t>/en/deep-sea-creatures </a:t>
            </a:r>
            <a:endParaRPr lang="x-none" sz="120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x-none" sz="1200" kern="1200" baseline="0" dirty="0">
                <a:solidFill>
                  <a:schemeClr val="tx1"/>
                </a:solidFill>
                <a:effectLst/>
                <a:latin typeface="+mn-lt"/>
                <a:ea typeface="+mn-ea"/>
                <a:cs typeface="+mn-cs"/>
              </a:rPr>
              <a:t>“Deep sea fish” (Britannica) See: </a:t>
            </a:r>
            <a:r>
              <a:rPr lang="en-US" sz="1200" kern="1200" baseline="0" dirty="0">
                <a:solidFill>
                  <a:schemeClr val="tx1"/>
                </a:solidFill>
                <a:effectLst/>
                <a:latin typeface="+mn-lt"/>
                <a:ea typeface="+mn-ea"/>
                <a:cs typeface="+mn-cs"/>
              </a:rPr>
              <a:t>https://</a:t>
            </a:r>
            <a:r>
              <a:rPr lang="en-US" sz="1200" kern="1200" baseline="0" dirty="0" err="1">
                <a:solidFill>
                  <a:schemeClr val="tx1"/>
                </a:solidFill>
                <a:effectLst/>
                <a:latin typeface="+mn-lt"/>
                <a:ea typeface="+mn-ea"/>
                <a:cs typeface="+mn-cs"/>
              </a:rPr>
              <a:t>www.britannica.com</a:t>
            </a:r>
            <a:r>
              <a:rPr lang="en-US" sz="1200" kern="1200" baseline="0" dirty="0">
                <a:solidFill>
                  <a:schemeClr val="tx1"/>
                </a:solidFill>
                <a:effectLst/>
                <a:latin typeface="+mn-lt"/>
                <a:ea typeface="+mn-ea"/>
                <a:cs typeface="+mn-cs"/>
              </a:rPr>
              <a:t>/animal/deep-sea-fish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AU" sz="1200" b="1" kern="1200" dirty="0">
                <a:solidFill>
                  <a:schemeClr val="tx1"/>
                </a:solidFill>
                <a:effectLst/>
                <a:latin typeface="MetaPro-Normal"/>
                <a:ea typeface="+mn-ea"/>
                <a:cs typeface="MetaPro-Normal"/>
              </a:rPr>
              <a:t>MAHI / ACTIVITY</a:t>
            </a:r>
          </a:p>
          <a:p>
            <a:pPr marL="342900" lvl="0" indent="-342900" fontAlgn="base">
              <a:lnSpc>
                <a:spcPct val="115000"/>
              </a:lnSpc>
              <a:spcAft>
                <a:spcPts val="1000"/>
              </a:spcAft>
              <a:buSzPts val="1000"/>
              <a:buFont typeface="Symbol" pitchFamily="2" charset="2"/>
              <a:buChar char=""/>
              <a:tabLst>
                <a:tab pos="457200" algn="l"/>
              </a:tabLst>
            </a:pPr>
            <a:r>
              <a:rPr lang="en-AU" sz="1200" kern="1200" dirty="0">
                <a:solidFill>
                  <a:schemeClr val="tx1"/>
                </a:solidFill>
                <a:effectLst/>
                <a:latin typeface="MetaPro-Normal"/>
                <a:ea typeface="+mn-ea"/>
                <a:cs typeface="MetaPro-Normal"/>
              </a:rPr>
              <a:t>Investigate</a:t>
            </a:r>
            <a:r>
              <a:rPr lang="en-AU" sz="1200" kern="1200" baseline="0" dirty="0">
                <a:solidFill>
                  <a:schemeClr val="tx1"/>
                </a:solidFill>
                <a:effectLst/>
                <a:latin typeface="MetaPro-Normal"/>
                <a:ea typeface="+mn-ea"/>
                <a:cs typeface="MetaPro-Normal"/>
              </a:rPr>
              <a:t> a</a:t>
            </a:r>
            <a:r>
              <a:rPr lang="en-AU" sz="1200" kern="1200" dirty="0">
                <a:solidFill>
                  <a:schemeClr val="tx1"/>
                </a:solidFill>
                <a:effectLst/>
                <a:latin typeface="MetaPro-Normal"/>
                <a:ea typeface="+mn-ea"/>
                <a:cs typeface="MetaPro-Normal"/>
              </a:rPr>
              <a:t>daptations of deep water fish such as </a:t>
            </a:r>
            <a:r>
              <a:rPr lang="en-AU" sz="1800" u="sng" dirty="0">
                <a:solidFill>
                  <a:srgbClr val="000000"/>
                </a:solidFill>
                <a:effectLst/>
                <a:latin typeface="MetaPro-Normal"/>
                <a:ea typeface="Cambria" panose="02040503050406030204" pitchFamily="18" charset="0"/>
                <a:cs typeface="Times New Roman" panose="02020603050405020304" pitchFamily="18" charset="0"/>
                <a:hlinkClick r:id="rId3"/>
              </a:rPr>
              <a:t>Viperfish</a:t>
            </a:r>
            <a:r>
              <a:rPr lang="en-AU" sz="1800" dirty="0">
                <a:solidFill>
                  <a:srgbClr val="000000"/>
                </a:solidFill>
                <a:effectLst/>
                <a:latin typeface="MetaPro-Normal"/>
                <a:ea typeface="Cambria" panose="02040503050406030204" pitchFamily="18" charset="0"/>
                <a:cs typeface="Times New Roman" panose="02020603050405020304" pitchFamily="18" charset="0"/>
              </a:rPr>
              <a:t> or </a:t>
            </a:r>
            <a:r>
              <a:rPr lang="en-AU" sz="1800" u="sng" dirty="0">
                <a:solidFill>
                  <a:srgbClr val="000000"/>
                </a:solidFill>
                <a:effectLst/>
                <a:latin typeface="MetaPro-Normal"/>
                <a:ea typeface="Cambria" panose="02040503050406030204" pitchFamily="18" charset="0"/>
                <a:cs typeface="Times New Roman" panose="02020603050405020304" pitchFamily="18" charset="0"/>
                <a:hlinkClick r:id="rId4"/>
              </a:rPr>
              <a:t>Anglerfish</a:t>
            </a:r>
            <a:r>
              <a:rPr lang="en-AU" sz="1800" dirty="0">
                <a:solidFill>
                  <a:srgbClr val="000000"/>
                </a:solidFill>
                <a:effectLst/>
                <a:latin typeface="MetaPro-Normal"/>
                <a:ea typeface="Cambria" panose="02040503050406030204" pitchFamily="18" charset="0"/>
                <a:cs typeface="Times New Roman" panose="02020603050405020304" pitchFamily="18" charset="0"/>
              </a:rPr>
              <a:t> </a:t>
            </a:r>
            <a:endParaRPr lang="en-NZ" sz="1800" dirty="0">
              <a:solidFill>
                <a:srgbClr val="000000"/>
              </a:solidFill>
              <a:effectLst/>
              <a:latin typeface="Cambria" panose="02040503050406030204" pitchFamily="18" charset="0"/>
              <a:ea typeface="Cambria" panose="02040503050406030204" pitchFamily="18" charset="0"/>
              <a:cs typeface="Mangal" panose="02040503050203030202" pitchFamily="18" charset="0"/>
            </a:endParaRPr>
          </a:p>
          <a:p>
            <a:pPr marL="342900" lvl="0" indent="-342900" fontAlgn="base">
              <a:lnSpc>
                <a:spcPct val="115000"/>
              </a:lnSpc>
              <a:spcAft>
                <a:spcPts val="1000"/>
              </a:spcAft>
              <a:buSzPts val="1000"/>
              <a:buFont typeface="Symbol" pitchFamily="2" charset="2"/>
              <a:buChar char=""/>
              <a:tabLst>
                <a:tab pos="457200" algn="l"/>
              </a:tabLst>
            </a:pPr>
            <a:r>
              <a:rPr lang="en-AU" sz="1200" kern="1200" dirty="0">
                <a:solidFill>
                  <a:schemeClr val="tx1"/>
                </a:solidFill>
                <a:effectLst/>
                <a:latin typeface="MetaPro-Normal"/>
                <a:ea typeface="+mn-ea"/>
                <a:cs typeface="MetaPro-Normal"/>
              </a:rPr>
              <a:t>Find ten cool facts and create a set of true false cards. </a:t>
            </a:r>
          </a:p>
          <a:p>
            <a:pPr marL="342900" lvl="0" indent="-342900" fontAlgn="base">
              <a:lnSpc>
                <a:spcPct val="115000"/>
              </a:lnSpc>
              <a:spcAft>
                <a:spcPts val="1000"/>
              </a:spcAft>
              <a:buSzPts val="1000"/>
              <a:buFont typeface="Symbol" pitchFamily="2" charset="2"/>
              <a:buChar char=""/>
              <a:tabLst>
                <a:tab pos="457200" algn="l"/>
              </a:tabLst>
            </a:pPr>
            <a:r>
              <a:rPr lang="en-AU" sz="1200" kern="1200" dirty="0">
                <a:solidFill>
                  <a:schemeClr val="tx1"/>
                </a:solidFill>
                <a:effectLst/>
                <a:latin typeface="MetaPro-Normal"/>
                <a:ea typeface="+mn-ea"/>
                <a:cs typeface="MetaPro-Normal"/>
              </a:rPr>
              <a:t>Share with the class.  </a:t>
            </a:r>
          </a:p>
          <a:p>
            <a:pPr marL="342900" lvl="0" indent="-342900" fontAlgn="base">
              <a:lnSpc>
                <a:spcPct val="115000"/>
              </a:lnSpc>
              <a:spcAft>
                <a:spcPts val="1000"/>
              </a:spcAft>
              <a:buSzPts val="1000"/>
              <a:buFont typeface="Symbol" pitchFamily="2" charset="2"/>
              <a:buChar char=""/>
              <a:tabLst>
                <a:tab pos="457200" algn="l"/>
              </a:tabLst>
            </a:pPr>
            <a:r>
              <a:rPr lang="en-AU" sz="1200" kern="1200" dirty="0">
                <a:solidFill>
                  <a:schemeClr val="tx1"/>
                </a:solidFill>
                <a:effectLst/>
                <a:latin typeface="MetaPro-Normal"/>
                <a:ea typeface="+mn-ea"/>
                <a:cs typeface="MetaPro-Normal"/>
              </a:rPr>
              <a:t>Review and discuss. What did we learn? What do we want to know more about? How might we find out this information? Identify and discuss new words. </a:t>
            </a:r>
            <a:endParaRPr lang="en-IN" sz="1200" kern="1200" dirty="0">
              <a:solidFill>
                <a:schemeClr val="tx1"/>
              </a:solidFill>
              <a:effectLst/>
              <a:latin typeface="MetaPro-Normal"/>
              <a:ea typeface="+mn-ea"/>
              <a:cs typeface="MetaPro-Norm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Viper fish: https://</a:t>
            </a:r>
            <a:r>
              <a:rPr lang="en-US" sz="1200" kern="1200" baseline="0" dirty="0" err="1">
                <a:solidFill>
                  <a:schemeClr val="tx1"/>
                </a:solidFill>
                <a:effectLst/>
                <a:latin typeface="+mn-lt"/>
                <a:ea typeface="+mn-ea"/>
                <a:cs typeface="+mn-cs"/>
              </a:rPr>
              <a:t>www.youtube.com</a:t>
            </a:r>
            <a:r>
              <a:rPr lang="en-US" sz="1200" kern="1200" baseline="0" dirty="0">
                <a:solidFill>
                  <a:schemeClr val="tx1"/>
                </a:solidFill>
                <a:effectLst/>
                <a:latin typeface="+mn-lt"/>
                <a:ea typeface="+mn-ea"/>
                <a:cs typeface="+mn-cs"/>
              </a:rPr>
              <a:t>/</a:t>
            </a:r>
            <a:r>
              <a:rPr lang="en-US" sz="1200" kern="1200" baseline="0" dirty="0" err="1">
                <a:solidFill>
                  <a:schemeClr val="tx1"/>
                </a:solidFill>
                <a:effectLst/>
                <a:latin typeface="+mn-lt"/>
                <a:ea typeface="+mn-ea"/>
                <a:cs typeface="+mn-cs"/>
              </a:rPr>
              <a:t>watch?v</a:t>
            </a:r>
            <a:r>
              <a:rPr lang="en-US" sz="1200" kern="1200" baseline="0" dirty="0">
                <a:solidFill>
                  <a:schemeClr val="tx1"/>
                </a:solidFill>
                <a:effectLst/>
                <a:latin typeface="+mn-lt"/>
                <a:ea typeface="+mn-ea"/>
                <a:cs typeface="+mn-cs"/>
              </a:rPr>
              <a:t>=gj5AXQ6v7tM</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Angler fish: https://</a:t>
            </a:r>
            <a:r>
              <a:rPr lang="en-US" sz="1200" kern="1200" baseline="0" dirty="0" err="1">
                <a:solidFill>
                  <a:schemeClr val="tx1"/>
                </a:solidFill>
                <a:effectLst/>
                <a:latin typeface="+mn-lt"/>
                <a:ea typeface="+mn-ea"/>
                <a:cs typeface="+mn-cs"/>
              </a:rPr>
              <a:t>www.montereybayaquarium.org</a:t>
            </a:r>
            <a:r>
              <a:rPr lang="en-US" sz="1200" kern="1200" baseline="0" dirty="0">
                <a:solidFill>
                  <a:schemeClr val="tx1"/>
                </a:solidFill>
                <a:effectLst/>
                <a:latin typeface="+mn-lt"/>
                <a:ea typeface="+mn-ea"/>
                <a:cs typeface="+mn-cs"/>
              </a:rPr>
              <a:t>/animals/animals-a-to-z/deep-sea-anglerfish#:~:text=Instead%20of%20expending%20energy%20to,glows%20brightly%20in%20the%20dark. </a:t>
            </a:r>
          </a:p>
          <a:p>
            <a:pPr marL="0" marR="0" indent="0" algn="l" defTabSz="457200" rtl="0" eaLnBrk="1" fontAlgn="auto" latinLnBrk="0" hangingPunct="1">
              <a:lnSpc>
                <a:spcPct val="100000"/>
              </a:lnSpc>
              <a:spcBef>
                <a:spcPts val="0"/>
              </a:spcBef>
              <a:spcAft>
                <a:spcPts val="0"/>
              </a:spcAft>
              <a:buClrTx/>
              <a:buSzTx/>
              <a:buFontTx/>
              <a:buNone/>
              <a:tabLst/>
              <a:defRPr/>
            </a:pPr>
            <a:endParaRPr lang="x-none" sz="120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endParaRPr lang="en-US" sz="1200" kern="1200" baseline="0" dirty="0">
              <a:solidFill>
                <a:schemeClr val="tx1"/>
              </a:solidFill>
              <a:effectLst/>
              <a:latin typeface="+mn-lt"/>
              <a:ea typeface="+mn-ea"/>
              <a:cs typeface="+mn-cs"/>
            </a:endParaRP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endParaRPr lang="en-US" sz="120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IN" sz="1200" kern="1200" dirty="0">
              <a:solidFill>
                <a:schemeClr val="tx1"/>
              </a:solidFill>
              <a:effectLst/>
              <a:latin typeface="+mn-lt"/>
              <a:ea typeface="+mn-ea"/>
              <a:cs typeface="+mn-cs"/>
            </a:endParaRPr>
          </a:p>
          <a:p>
            <a:pPr algn="l"/>
            <a:endParaRPr lang="en-US" sz="1200" dirty="0"/>
          </a:p>
          <a:p>
            <a:pPr algn="l"/>
            <a:endParaRPr lang="en-US" dirty="0"/>
          </a:p>
        </p:txBody>
      </p:sp>
      <p:sp>
        <p:nvSpPr>
          <p:cNvPr id="4" name="Slide Number Placeholder 3"/>
          <p:cNvSpPr>
            <a:spLocks noGrp="1"/>
          </p:cNvSpPr>
          <p:nvPr>
            <p:ph type="sldNum" sz="quarter" idx="10"/>
          </p:nvPr>
        </p:nvSpPr>
        <p:spPr/>
        <p:txBody>
          <a:bodyPr/>
          <a:lstStyle/>
          <a:p>
            <a:fld id="{36961C54-CE56-C942-86C7-3C671D5B96FC}" type="slidenum">
              <a:rPr lang="en-US" smtClean="0"/>
              <a:t>28</a:t>
            </a:fld>
            <a:endParaRPr lang="en-US" dirty="0"/>
          </a:p>
        </p:txBody>
      </p:sp>
    </p:spTree>
    <p:extLst>
      <p:ext uri="{BB962C8B-B14F-4D97-AF65-F5344CB8AC3E}">
        <p14:creationId xmlns:p14="http://schemas.microsoft.com/office/powerpoint/2010/main" val="42899636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175EAA"/>
                </a:solidFill>
                <a:latin typeface="MetaPro-Normal"/>
                <a:cs typeface="MetaPro-Normal"/>
              </a:rPr>
              <a:t>TEACHER NOTES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dirty="0">
              <a:solidFill>
                <a:srgbClr val="175EAA"/>
              </a:solidFill>
              <a:latin typeface="MetaPro-Normal"/>
              <a:cs typeface="MetaPro-Normal"/>
            </a:endParaRPr>
          </a:p>
          <a:p>
            <a:pPr marL="171450" indent="-171450">
              <a:buFont typeface="Arial"/>
              <a:buChar char="•"/>
            </a:pPr>
            <a:r>
              <a:rPr lang="en-US" dirty="0"/>
              <a:t>Orange</a:t>
            </a:r>
            <a:r>
              <a:rPr lang="en-US" baseline="0" dirty="0"/>
              <a:t> roughy </a:t>
            </a:r>
            <a:r>
              <a:rPr lang="mr-IN" baseline="0" dirty="0"/>
              <a:t>–</a:t>
            </a:r>
            <a:r>
              <a:rPr lang="en-US" baseline="0" dirty="0"/>
              <a:t> has eyes either side of it’s head so swims above the bottom. Has big eyes </a:t>
            </a:r>
            <a:r>
              <a:rPr lang="mr-IN" baseline="0" dirty="0"/>
              <a:t>–</a:t>
            </a:r>
            <a:r>
              <a:rPr lang="en-US" baseline="0" dirty="0"/>
              <a:t> suggesting low light environment.  Lives in 400m </a:t>
            </a:r>
            <a:r>
              <a:rPr lang="mr-IN" baseline="0" dirty="0"/>
              <a:t>–</a:t>
            </a:r>
            <a:r>
              <a:rPr lang="en-US" baseline="0" dirty="0"/>
              <a:t> 1800m depth.</a:t>
            </a:r>
          </a:p>
          <a:p>
            <a:pPr marL="171450" indent="-171450">
              <a:buFont typeface="Arial"/>
              <a:buChar char="•"/>
            </a:pPr>
            <a:r>
              <a:rPr lang="en-US" baseline="0" dirty="0"/>
              <a:t>Tuna </a:t>
            </a:r>
            <a:r>
              <a:rPr lang="mr-IN" baseline="0" dirty="0"/>
              <a:t>–</a:t>
            </a:r>
            <a:r>
              <a:rPr lang="en-US" baseline="0" dirty="0"/>
              <a:t> forked tail indicates very fast swimmer.  Body shape indicates open ocean swimming above the bottom.</a:t>
            </a:r>
          </a:p>
          <a:p>
            <a:pPr marL="171450" indent="-171450">
              <a:buFont typeface="Arial"/>
              <a:buChar char="•"/>
            </a:pPr>
            <a:r>
              <a:rPr lang="en-US" baseline="0" dirty="0"/>
              <a:t>Butterfly fish </a:t>
            </a:r>
            <a:r>
              <a:rPr lang="mr-IN" baseline="0" dirty="0"/>
              <a:t>–</a:t>
            </a:r>
            <a:r>
              <a:rPr lang="en-US" baseline="0" dirty="0"/>
              <a:t> tall and slim so can move amongst corals and rocks, pointy mouth helps it dig out prey from crevices</a:t>
            </a:r>
          </a:p>
          <a:p>
            <a:pPr marL="171450" indent="-171450">
              <a:buFont typeface="Arial"/>
              <a:buChar char="•"/>
            </a:pPr>
            <a:r>
              <a:rPr lang="en-US" baseline="0" dirty="0"/>
              <a:t>Flounder or halibut </a:t>
            </a:r>
            <a:r>
              <a:rPr lang="mr-IN" baseline="0" dirty="0"/>
              <a:t>–</a:t>
            </a:r>
            <a:r>
              <a:rPr lang="en-US" baseline="0" dirty="0"/>
              <a:t> lives on the sandy seafloor (eyes on top of one side), mouth on underside so feeds on bottom.</a:t>
            </a:r>
          </a:p>
          <a:p>
            <a:pPr marL="171450" indent="-171450">
              <a:buFont typeface="Arial"/>
              <a:buChar char="•"/>
            </a:pPr>
            <a:endParaRPr lang="en-US" baseline="0" dirty="0"/>
          </a:p>
          <a:p>
            <a:r>
              <a:rPr lang="en-US" dirty="0"/>
              <a:t>Scientific Keys can</a:t>
            </a:r>
            <a:r>
              <a:rPr lang="en-US" baseline="0" dirty="0"/>
              <a:t> be found as a supplementary file called Scientific Keys Fish Adaptations</a:t>
            </a:r>
            <a:endParaRPr lang="en-US" dirty="0"/>
          </a:p>
          <a:p>
            <a:pPr marL="171450" indent="-171450">
              <a:buFont typeface="Arial"/>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36961C54-CE56-C942-86C7-3C671D5B96FC}" type="slidenum">
              <a:rPr lang="en-US" smtClean="0"/>
              <a:pPr/>
              <a:t>29</a:t>
            </a:fld>
            <a:endParaRPr lang="en-US" dirty="0"/>
          </a:p>
        </p:txBody>
      </p:sp>
    </p:spTree>
    <p:extLst>
      <p:ext uri="{BB962C8B-B14F-4D97-AF65-F5344CB8AC3E}">
        <p14:creationId xmlns:p14="http://schemas.microsoft.com/office/powerpoint/2010/main" val="22913221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175EAA"/>
                </a:solidFill>
                <a:latin typeface="MetaPro-Normal"/>
                <a:cs typeface="MetaPro-Normal"/>
              </a:rPr>
              <a:t>TEACHER NOTES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dirty="0">
              <a:solidFill>
                <a:srgbClr val="175EAA"/>
              </a:solidFill>
              <a:latin typeface="MetaPro-Normal"/>
              <a:cs typeface="MetaPro-Normal"/>
            </a:endParaRPr>
          </a:p>
          <a:p>
            <a:pPr marL="171450" indent="-171450">
              <a:buFont typeface="Arial"/>
              <a:buChar char="•"/>
            </a:pPr>
            <a:r>
              <a:rPr lang="en-US" dirty="0"/>
              <a:t>1. Orange</a:t>
            </a:r>
            <a:r>
              <a:rPr lang="en-US" baseline="0" dirty="0"/>
              <a:t> roughy </a:t>
            </a:r>
            <a:r>
              <a:rPr lang="mr-IN" baseline="0" dirty="0"/>
              <a:t>–</a:t>
            </a:r>
            <a:r>
              <a:rPr lang="en-US" baseline="0" dirty="0"/>
              <a:t> has eyes either side of it’s head so swims above the bottom. Has big eyes </a:t>
            </a:r>
            <a:r>
              <a:rPr lang="mr-IN" baseline="0" dirty="0"/>
              <a:t>–</a:t>
            </a:r>
            <a:r>
              <a:rPr lang="en-US" baseline="0" dirty="0"/>
              <a:t> suggesting low light environment.  Lives in 400m </a:t>
            </a:r>
            <a:r>
              <a:rPr lang="mr-IN" baseline="0" dirty="0"/>
              <a:t>–</a:t>
            </a:r>
            <a:r>
              <a:rPr lang="en-US" baseline="0" dirty="0"/>
              <a:t> 1800m depth.</a:t>
            </a:r>
          </a:p>
          <a:p>
            <a:pPr marL="171450" indent="-171450">
              <a:buFont typeface="Arial"/>
              <a:buChar char="•"/>
            </a:pPr>
            <a:r>
              <a:rPr lang="en-US" baseline="0" dirty="0"/>
              <a:t>2. Eel </a:t>
            </a:r>
            <a:r>
              <a:rPr lang="mr-IN" baseline="0" dirty="0"/>
              <a:t>–</a:t>
            </a:r>
            <a:r>
              <a:rPr lang="en-US" baseline="0" dirty="0"/>
              <a:t> oceanic eels mostly hide in holes or rocky caves and crevices. </a:t>
            </a:r>
          </a:p>
          <a:p>
            <a:pPr marL="171450" indent="-171450">
              <a:buFont typeface="Arial"/>
              <a:buChar char="•"/>
            </a:pPr>
            <a:r>
              <a:rPr lang="en-US" baseline="0" dirty="0"/>
              <a:t>3. Tuna </a:t>
            </a:r>
            <a:r>
              <a:rPr lang="mr-IN" baseline="0" dirty="0"/>
              <a:t>–</a:t>
            </a:r>
            <a:r>
              <a:rPr lang="en-US" baseline="0" dirty="0"/>
              <a:t> forked tail indicates very fast swimmer.  Body shape indicates open ocean swimming above the bottom.</a:t>
            </a:r>
          </a:p>
          <a:p>
            <a:pPr marL="171450" indent="-171450">
              <a:buFont typeface="Arial"/>
              <a:buChar char="•"/>
            </a:pPr>
            <a:r>
              <a:rPr lang="en-US" baseline="0" dirty="0"/>
              <a:t>4. Butterfly fish </a:t>
            </a:r>
            <a:r>
              <a:rPr lang="mr-IN" baseline="0" dirty="0"/>
              <a:t>–</a:t>
            </a:r>
            <a:r>
              <a:rPr lang="en-US" baseline="0" dirty="0"/>
              <a:t> tall and slim so can move amongst corals and rocks, pointy mouth helps it dig out prey from crevices</a:t>
            </a:r>
          </a:p>
          <a:p>
            <a:pPr marL="171450" indent="-171450">
              <a:buFont typeface="Arial"/>
              <a:buChar char="•"/>
            </a:pPr>
            <a:r>
              <a:rPr lang="en-US" baseline="0" dirty="0"/>
              <a:t>5. Swordfish </a:t>
            </a:r>
            <a:r>
              <a:rPr lang="mr-IN" baseline="0" dirty="0"/>
              <a:t>–</a:t>
            </a:r>
            <a:r>
              <a:rPr lang="en-US" baseline="0" dirty="0"/>
              <a:t> very fast swimmer (forked tail); lives above the bottom (eyes on either side of it’s head) in open water. Kills prey by stunning first with it’s sword!</a:t>
            </a:r>
          </a:p>
          <a:p>
            <a:pPr marL="171450" indent="-171450">
              <a:buFont typeface="Arial"/>
              <a:buChar char="•"/>
            </a:pPr>
            <a:r>
              <a:rPr lang="en-US" baseline="0" dirty="0"/>
              <a:t>6. Flounder or halibut </a:t>
            </a:r>
            <a:r>
              <a:rPr lang="mr-IN" baseline="0" dirty="0"/>
              <a:t>–</a:t>
            </a:r>
            <a:r>
              <a:rPr lang="en-US" baseline="0" dirty="0"/>
              <a:t> lives on the sandy seafloor (eyes on top of one side), mouth on underside so feeds on bottom.</a:t>
            </a:r>
          </a:p>
          <a:p>
            <a:pPr marL="171450" indent="-171450">
              <a:buFont typeface="Arial"/>
              <a:buChar char="•"/>
            </a:pPr>
            <a:endParaRPr lang="en-US" baseline="0" dirty="0"/>
          </a:p>
          <a:p>
            <a:pPr marL="0" indent="0">
              <a:buFont typeface="Arial"/>
              <a:buNone/>
            </a:pPr>
            <a:r>
              <a:rPr lang="en-US" baseline="0" dirty="0"/>
              <a:t>Other Australian and Aotearoa New Zealand fishes certified by the MSC can be found </a:t>
            </a:r>
            <a:r>
              <a:rPr lang="en-US" baseline="0" dirty="0" err="1"/>
              <a:t>at:https</a:t>
            </a:r>
            <a:r>
              <a:rPr lang="en-US" baseline="0" dirty="0"/>
              <a:t>://</a:t>
            </a:r>
            <a:r>
              <a:rPr lang="en-US" baseline="0" dirty="0" err="1"/>
              <a:t>www.msc.org</a:t>
            </a:r>
            <a:r>
              <a:rPr lang="en-US" baseline="0" dirty="0"/>
              <a:t>/what-you-can-do/eat-sustainable-seafood/fish-to-eat </a:t>
            </a:r>
          </a:p>
          <a:p>
            <a:pPr marL="0" indent="0">
              <a:buFont typeface="Arial"/>
              <a:buNone/>
            </a:pPr>
            <a:endParaRPr lang="en-US" baseline="0" dirty="0"/>
          </a:p>
          <a:p>
            <a:r>
              <a:rPr lang="en-US" dirty="0"/>
              <a:t>Scientific Keys can</a:t>
            </a:r>
            <a:r>
              <a:rPr lang="en-US" baseline="0" dirty="0"/>
              <a:t> be found as a supplementary file called Scientific Keys Fish Adaptations</a:t>
            </a:r>
            <a:endParaRPr lang="en-US" dirty="0"/>
          </a:p>
          <a:p>
            <a:pPr marL="171450" indent="-171450">
              <a:buFont typeface="Arial"/>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36961C54-CE56-C942-86C7-3C671D5B96FC}" type="slidenum">
              <a:rPr lang="en-US" smtClean="0"/>
              <a:pPr/>
              <a:t>30</a:t>
            </a:fld>
            <a:endParaRPr lang="en-US" dirty="0"/>
          </a:p>
        </p:txBody>
      </p:sp>
    </p:spTree>
    <p:extLst>
      <p:ext uri="{BB962C8B-B14F-4D97-AF65-F5344CB8AC3E}">
        <p14:creationId xmlns:p14="http://schemas.microsoft.com/office/powerpoint/2010/main" val="2291322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961C54-CE56-C942-86C7-3C671D5B96FC}" type="slidenum">
              <a:rPr lang="en-US" smtClean="0"/>
              <a:t>4</a:t>
            </a:fld>
            <a:endParaRPr lang="en-US" dirty="0"/>
          </a:p>
        </p:txBody>
      </p:sp>
    </p:spTree>
    <p:extLst>
      <p:ext uri="{BB962C8B-B14F-4D97-AF65-F5344CB8AC3E}">
        <p14:creationId xmlns:p14="http://schemas.microsoft.com/office/powerpoint/2010/main" val="40547195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175EAA"/>
                </a:solidFill>
                <a:latin typeface="MetaPro-Normal"/>
                <a:cs typeface="MetaPro-Normal"/>
              </a:rPr>
              <a:t>TEACHER NOTES</a:t>
            </a:r>
          </a:p>
          <a:p>
            <a:pPr algn="l"/>
            <a:endParaRPr lang="en-US" dirty="0">
              <a:solidFill>
                <a:srgbClr val="175EAA"/>
              </a:solidFill>
            </a:endParaRPr>
          </a:p>
          <a:p>
            <a:endParaRPr lang="en-US" dirty="0"/>
          </a:p>
        </p:txBody>
      </p:sp>
      <p:sp>
        <p:nvSpPr>
          <p:cNvPr id="4" name="Slide Number Placeholder 3"/>
          <p:cNvSpPr>
            <a:spLocks noGrp="1"/>
          </p:cNvSpPr>
          <p:nvPr>
            <p:ph type="sldNum" sz="quarter" idx="10"/>
          </p:nvPr>
        </p:nvSpPr>
        <p:spPr/>
        <p:txBody>
          <a:bodyPr/>
          <a:lstStyle/>
          <a:p>
            <a:fld id="{36961C54-CE56-C942-86C7-3C671D5B96FC}" type="slidenum">
              <a:rPr lang="en-US" smtClean="0"/>
              <a:pPr/>
              <a:t>31</a:t>
            </a:fld>
            <a:endParaRPr lang="en-US" dirty="0"/>
          </a:p>
        </p:txBody>
      </p:sp>
    </p:spTree>
    <p:extLst>
      <p:ext uri="{BB962C8B-B14F-4D97-AF65-F5344CB8AC3E}">
        <p14:creationId xmlns:p14="http://schemas.microsoft.com/office/powerpoint/2010/main" val="17702701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175EAA"/>
                </a:solidFill>
                <a:latin typeface="MetaPro-Normal"/>
                <a:cs typeface="MetaPro-Normal"/>
              </a:rPr>
              <a:t>TEACHER NOTES</a:t>
            </a:r>
            <a:endParaRPr lang="en-US" dirty="0"/>
          </a:p>
          <a:p>
            <a:endParaRPr lang="en-US" dirty="0"/>
          </a:p>
        </p:txBody>
      </p:sp>
      <p:sp>
        <p:nvSpPr>
          <p:cNvPr id="4" name="Slide Number Placeholder 3"/>
          <p:cNvSpPr>
            <a:spLocks noGrp="1"/>
          </p:cNvSpPr>
          <p:nvPr>
            <p:ph type="sldNum" sz="quarter" idx="10"/>
          </p:nvPr>
        </p:nvSpPr>
        <p:spPr/>
        <p:txBody>
          <a:bodyPr/>
          <a:lstStyle/>
          <a:p>
            <a:fld id="{36961C54-CE56-C942-86C7-3C671D5B96FC}" type="slidenum">
              <a:rPr lang="en-US" smtClean="0"/>
              <a:pPr/>
              <a:t>32</a:t>
            </a:fld>
            <a:endParaRPr lang="en-US" dirty="0"/>
          </a:p>
        </p:txBody>
      </p:sp>
    </p:spTree>
    <p:extLst>
      <p:ext uri="{BB962C8B-B14F-4D97-AF65-F5344CB8AC3E}">
        <p14:creationId xmlns:p14="http://schemas.microsoft.com/office/powerpoint/2010/main" val="27717829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solidFill>
                  <a:srgbClr val="175EAA"/>
                </a:solidFill>
              </a:rPr>
              <a:t>TEACHER NOTES</a:t>
            </a:r>
          </a:p>
          <a:p>
            <a:endParaRPr lang="en-US" b="1" dirty="0"/>
          </a:p>
          <a:p>
            <a:r>
              <a:rPr lang="en-US" b="1" baseline="0" dirty="0"/>
              <a:t>HE PĀTAI / CONSIDER THIS </a:t>
            </a:r>
          </a:p>
          <a:p>
            <a:endParaRPr lang="en-US" dirty="0"/>
          </a:p>
          <a:p>
            <a:r>
              <a:rPr lang="en-US" dirty="0"/>
              <a:t>Answer</a:t>
            </a:r>
            <a:r>
              <a:rPr lang="mr-IN" baseline="0" dirty="0"/>
              <a:t>–</a:t>
            </a:r>
            <a:r>
              <a:rPr lang="en-US" baseline="0" dirty="0"/>
              <a:t> No! There are several species of seaweed and green lipped mussels visible. Beneath this there will also be a myriad of smaller creatures </a:t>
            </a:r>
            <a:r>
              <a:rPr lang="mr-IN" baseline="0" dirty="0"/>
              <a:t>–</a:t>
            </a:r>
            <a:r>
              <a:rPr lang="en-US" baseline="0" dirty="0"/>
              <a:t> possibly sponges, anenomes, blennies etc</a:t>
            </a:r>
          </a:p>
          <a:p>
            <a:endParaRPr lang="en-US" dirty="0"/>
          </a:p>
        </p:txBody>
      </p:sp>
      <p:sp>
        <p:nvSpPr>
          <p:cNvPr id="4" name="Slide Number Placeholder 3"/>
          <p:cNvSpPr>
            <a:spLocks noGrp="1"/>
          </p:cNvSpPr>
          <p:nvPr>
            <p:ph type="sldNum" sz="quarter" idx="10"/>
          </p:nvPr>
        </p:nvSpPr>
        <p:spPr/>
        <p:txBody>
          <a:bodyPr/>
          <a:lstStyle/>
          <a:p>
            <a:fld id="{36961C54-CE56-C942-86C7-3C671D5B96FC}" type="slidenum">
              <a:rPr lang="en-US" smtClean="0"/>
              <a:pPr/>
              <a:t>33</a:t>
            </a:fld>
            <a:endParaRPr lang="en-US" dirty="0"/>
          </a:p>
        </p:txBody>
      </p:sp>
    </p:spTree>
    <p:extLst>
      <p:ext uri="{BB962C8B-B14F-4D97-AF65-F5344CB8AC3E}">
        <p14:creationId xmlns:p14="http://schemas.microsoft.com/office/powerpoint/2010/main" val="28580069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solidFill>
                  <a:srgbClr val="175EAA"/>
                </a:solidFill>
              </a:rPr>
              <a:t>TEACHER NOTES</a:t>
            </a:r>
          </a:p>
          <a:p>
            <a:pPr>
              <a:defRPr/>
            </a:pPr>
            <a:endParaRPr lang="en-US" b="1" dirty="0">
              <a:solidFill>
                <a:srgbClr val="175EAA"/>
              </a:solidFill>
            </a:endParaRPr>
          </a:p>
          <a:p>
            <a:pPr>
              <a:defRPr/>
            </a:pPr>
            <a:r>
              <a:rPr lang="en-US" b="1" dirty="0">
                <a:solidFill>
                  <a:srgbClr val="175EAA"/>
                </a:solidFill>
              </a:rPr>
              <a:t>MĀTAKI TĒNEI / WATCH THIS</a:t>
            </a:r>
          </a:p>
          <a:p>
            <a:pPr>
              <a:defRPr/>
            </a:pPr>
            <a:r>
              <a:rPr lang="en-US" b="0" dirty="0">
                <a:solidFill>
                  <a:srgbClr val="175EAA"/>
                </a:solidFill>
              </a:rPr>
              <a:t>National</a:t>
            </a:r>
            <a:r>
              <a:rPr lang="en-US" b="0" baseline="0" dirty="0">
                <a:solidFill>
                  <a:srgbClr val="175EAA"/>
                </a:solidFill>
              </a:rPr>
              <a:t> Aquarium film clip on Deep Sea Exploration can be found at https://</a:t>
            </a:r>
            <a:r>
              <a:rPr lang="en-US" b="0" baseline="0" dirty="0" err="1">
                <a:solidFill>
                  <a:srgbClr val="175EAA"/>
                </a:solidFill>
              </a:rPr>
              <a:t>www.nationalaquarium.co.nz</a:t>
            </a:r>
            <a:r>
              <a:rPr lang="en-US" b="0" baseline="0" dirty="0">
                <a:solidFill>
                  <a:srgbClr val="175EAA"/>
                </a:solidFill>
              </a:rPr>
              <a:t>/learn/education-from-our-place-to-yours/ </a:t>
            </a:r>
          </a:p>
          <a:p>
            <a:pPr>
              <a:defRPr/>
            </a:pPr>
            <a:endParaRPr lang="en-US" b="0" baseline="0" dirty="0">
              <a:solidFill>
                <a:srgbClr val="175EAA"/>
              </a:solidFill>
            </a:endParaRPr>
          </a:p>
          <a:p>
            <a:pPr>
              <a:defRPr/>
            </a:pPr>
            <a:r>
              <a:rPr lang="en-US" b="1" baseline="0" dirty="0">
                <a:solidFill>
                  <a:srgbClr val="175EAA"/>
                </a:solidFill>
              </a:rPr>
              <a:t>MAHI / ACTIVITY</a:t>
            </a:r>
          </a:p>
          <a:p>
            <a:pPr>
              <a:defRPr/>
            </a:pPr>
            <a:r>
              <a:rPr lang="en-US" b="0" baseline="0" dirty="0">
                <a:solidFill>
                  <a:srgbClr val="175EAA"/>
                </a:solidFill>
              </a:rPr>
              <a:t>The Deep Sea can be found at https://</a:t>
            </a:r>
            <a:r>
              <a:rPr lang="en-US" b="0" baseline="0" dirty="0" err="1">
                <a:solidFill>
                  <a:srgbClr val="175EAA"/>
                </a:solidFill>
              </a:rPr>
              <a:t>neal.fun</a:t>
            </a:r>
            <a:r>
              <a:rPr lang="en-US" b="0" baseline="0" dirty="0">
                <a:solidFill>
                  <a:srgbClr val="175EAA"/>
                </a:solidFill>
              </a:rPr>
              <a:t>/deep-sea</a:t>
            </a:r>
            <a:endParaRPr lang="en-US" b="0" dirty="0">
              <a:solidFill>
                <a:srgbClr val="175EAA"/>
              </a:solidFill>
            </a:endParaRPr>
          </a:p>
          <a:p>
            <a:endParaRPr lang="en-US" b="1" dirty="0"/>
          </a:p>
        </p:txBody>
      </p:sp>
      <p:sp>
        <p:nvSpPr>
          <p:cNvPr id="4" name="Slide Number Placeholder 3"/>
          <p:cNvSpPr>
            <a:spLocks noGrp="1"/>
          </p:cNvSpPr>
          <p:nvPr>
            <p:ph type="sldNum" sz="quarter" idx="10"/>
          </p:nvPr>
        </p:nvSpPr>
        <p:spPr/>
        <p:txBody>
          <a:bodyPr/>
          <a:lstStyle/>
          <a:p>
            <a:fld id="{36961C54-CE56-C942-86C7-3C671D5B96FC}" type="slidenum">
              <a:rPr lang="en-US" smtClean="0"/>
              <a:pPr/>
              <a:t>34</a:t>
            </a:fld>
            <a:endParaRPr lang="en-US" dirty="0"/>
          </a:p>
        </p:txBody>
      </p:sp>
    </p:spTree>
    <p:extLst>
      <p:ext uri="{BB962C8B-B14F-4D97-AF65-F5344CB8AC3E}">
        <p14:creationId xmlns:p14="http://schemas.microsoft.com/office/powerpoint/2010/main" val="28580069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175EAA"/>
                </a:solidFill>
                <a:latin typeface="MetaPro-Normal"/>
                <a:cs typeface="MetaPro-Normal"/>
              </a:rPr>
              <a:t>TEACHER NOTES</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This activity has been adapted with kind permission by BLAKE </a:t>
            </a:r>
            <a:r>
              <a:rPr lang="mr-IN" dirty="0"/>
              <a:t>–</a:t>
            </a:r>
            <a:r>
              <a:rPr lang="en-US" dirty="0"/>
              <a:t> The Sir Peter Blake Trust. You can check out more of what they do at blakenz.org</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NZ" dirty="0"/>
              <a:t>All videos available at: https://www.nzgeo.com/lessons-fishing/</a:t>
            </a:r>
          </a:p>
          <a:p>
            <a:endParaRPr lang="en-US" dirty="0"/>
          </a:p>
        </p:txBody>
      </p:sp>
      <p:sp>
        <p:nvSpPr>
          <p:cNvPr id="4" name="Slide Number Placeholder 3"/>
          <p:cNvSpPr>
            <a:spLocks noGrp="1"/>
          </p:cNvSpPr>
          <p:nvPr>
            <p:ph type="sldNum" sz="quarter" idx="10"/>
          </p:nvPr>
        </p:nvSpPr>
        <p:spPr/>
        <p:txBody>
          <a:bodyPr/>
          <a:lstStyle/>
          <a:p>
            <a:fld id="{36961C54-CE56-C942-86C7-3C671D5B96FC}" type="slidenum">
              <a:rPr lang="en-US" smtClean="0"/>
              <a:t>35</a:t>
            </a:fld>
            <a:endParaRPr lang="en-US" dirty="0"/>
          </a:p>
        </p:txBody>
      </p:sp>
    </p:spTree>
    <p:extLst>
      <p:ext uri="{BB962C8B-B14F-4D97-AF65-F5344CB8AC3E}">
        <p14:creationId xmlns:p14="http://schemas.microsoft.com/office/powerpoint/2010/main" val="2271127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175EAA"/>
                </a:solidFill>
                <a:latin typeface="MetaPro-Normal"/>
                <a:cs typeface="MetaPro-Normal"/>
              </a:rPr>
              <a:t>TEACHER NOTES</a:t>
            </a:r>
            <a:endParaRPr lang="en-US" dirty="0"/>
          </a:p>
          <a:p>
            <a:endParaRPr lang="en-US" dirty="0"/>
          </a:p>
        </p:txBody>
      </p:sp>
      <p:sp>
        <p:nvSpPr>
          <p:cNvPr id="4" name="Slide Number Placeholder 3"/>
          <p:cNvSpPr>
            <a:spLocks noGrp="1"/>
          </p:cNvSpPr>
          <p:nvPr>
            <p:ph type="sldNum" sz="quarter" idx="10"/>
          </p:nvPr>
        </p:nvSpPr>
        <p:spPr/>
        <p:txBody>
          <a:bodyPr/>
          <a:lstStyle/>
          <a:p>
            <a:fld id="{36961C54-CE56-C942-86C7-3C671D5B96FC}" type="slidenum">
              <a:rPr lang="en-US" smtClean="0"/>
              <a:pPr/>
              <a:t>36</a:t>
            </a:fld>
            <a:endParaRPr lang="en-US" dirty="0"/>
          </a:p>
        </p:txBody>
      </p:sp>
    </p:spTree>
    <p:extLst>
      <p:ext uri="{BB962C8B-B14F-4D97-AF65-F5344CB8AC3E}">
        <p14:creationId xmlns:p14="http://schemas.microsoft.com/office/powerpoint/2010/main" val="42346514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175EAA"/>
                </a:solidFill>
                <a:latin typeface="MetaPro-Normal"/>
                <a:cs typeface="MetaPro-Normal"/>
              </a:rPr>
              <a:t>TEACHER NOTES</a:t>
            </a:r>
            <a:endParaRPr lang="en-US" dirty="0"/>
          </a:p>
          <a:p>
            <a:endParaRPr lang="en-US" dirty="0"/>
          </a:p>
          <a:p>
            <a:r>
              <a:rPr lang="en-US" baseline="0" dirty="0"/>
              <a:t>Quizlet cards are saved as Marine Stewardship Council NZ Marine Food Web Terms </a:t>
            </a:r>
            <a:r>
              <a:rPr lang="mr-IN" baseline="0" dirty="0"/>
              <a:t>–</a:t>
            </a:r>
            <a:r>
              <a:rPr lang="en-US" baseline="0" dirty="0"/>
              <a:t> see </a:t>
            </a:r>
            <a:r>
              <a:rPr lang="en-US" baseline="0" dirty="0" err="1"/>
              <a:t>www.quizlet.com</a:t>
            </a:r>
            <a:r>
              <a:rPr lang="en-US" baseline="0" dirty="0"/>
              <a:t> or follow this link: https://</a:t>
            </a:r>
            <a:r>
              <a:rPr lang="en-US" baseline="0" dirty="0" err="1"/>
              <a:t>quizlet.com</a:t>
            </a:r>
            <a:r>
              <a:rPr lang="en-US" baseline="0" dirty="0"/>
              <a:t>/_81dyjy?x=1jqt&amp;i=2nkyj4</a:t>
            </a:r>
          </a:p>
        </p:txBody>
      </p:sp>
      <p:sp>
        <p:nvSpPr>
          <p:cNvPr id="4" name="Slide Number Placeholder 3"/>
          <p:cNvSpPr>
            <a:spLocks noGrp="1"/>
          </p:cNvSpPr>
          <p:nvPr>
            <p:ph type="sldNum" sz="quarter" idx="10"/>
          </p:nvPr>
        </p:nvSpPr>
        <p:spPr/>
        <p:txBody>
          <a:bodyPr/>
          <a:lstStyle/>
          <a:p>
            <a:fld id="{36961C54-CE56-C942-86C7-3C671D5B96FC}" type="slidenum">
              <a:rPr lang="en-US" smtClean="0"/>
              <a:pPr/>
              <a:t>37</a:t>
            </a:fld>
            <a:endParaRPr lang="en-US" dirty="0"/>
          </a:p>
        </p:txBody>
      </p:sp>
    </p:spTree>
    <p:extLst>
      <p:ext uri="{BB962C8B-B14F-4D97-AF65-F5344CB8AC3E}">
        <p14:creationId xmlns:p14="http://schemas.microsoft.com/office/powerpoint/2010/main" val="32352796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175EAA"/>
                </a:solidFill>
                <a:latin typeface="MetaPro-Normal"/>
                <a:cs typeface="MetaPro-Normal"/>
              </a:rPr>
              <a:t>TEACHER NOTES</a:t>
            </a:r>
            <a:endParaRPr lang="en-US" dirty="0"/>
          </a:p>
          <a:p>
            <a:endParaRPr lang="en-US" b="1" dirty="0"/>
          </a:p>
          <a:p>
            <a:r>
              <a:rPr lang="en-US" b="1" dirty="0"/>
              <a:t>MĀTAKI TĒNEI / WATCH</a:t>
            </a:r>
            <a:r>
              <a:rPr lang="en-US" b="1" baseline="0" dirty="0"/>
              <a:t> THIS </a:t>
            </a:r>
          </a:p>
          <a:p>
            <a:endParaRPr lang="en-US" baseline="0" dirty="0"/>
          </a:p>
          <a:p>
            <a:r>
              <a:rPr lang="en-US" dirty="0"/>
              <a:t>https://www.sciencelearn.org.nz/videos/37-understanding-food-webs</a:t>
            </a:r>
          </a:p>
          <a:p>
            <a:endParaRPr lang="en-US" dirty="0"/>
          </a:p>
          <a:p>
            <a:r>
              <a:rPr lang="en-US" dirty="0"/>
              <a:t>We are part of the Foodweb</a:t>
            </a:r>
            <a:r>
              <a:rPr lang="en-US" baseline="0" dirty="0"/>
              <a:t> as we eat fish. So we are at or near the top of the Foodweb.  We rely on all the parts of the Foodweb that are below us or connected to us. If one aspect of the Foodweb ceases to function then the whole food web can collapse. </a:t>
            </a:r>
          </a:p>
          <a:p>
            <a:endParaRPr lang="en-US" baseline="0" dirty="0"/>
          </a:p>
          <a:p>
            <a:r>
              <a:rPr lang="en-US" b="1" baseline="0" dirty="0"/>
              <a:t>MAHI / ACTIVITY</a:t>
            </a:r>
          </a:p>
          <a:p>
            <a:endParaRPr lang="en-US" baseline="0" dirty="0"/>
          </a:p>
          <a:p>
            <a:r>
              <a:rPr lang="en-US" baseline="0" dirty="0"/>
              <a:t>http://</a:t>
            </a:r>
            <a:r>
              <a:rPr lang="en-US" baseline="0" dirty="0" err="1"/>
              <a:t>coolclassroom.org</a:t>
            </a:r>
            <a:r>
              <a:rPr lang="en-US" baseline="0" dirty="0"/>
              <a:t>/flash/</a:t>
            </a:r>
            <a:r>
              <a:rPr lang="en-US" baseline="0" dirty="0" err="1"/>
              <a:t>food_web</a:t>
            </a:r>
            <a:r>
              <a:rPr lang="en-US" baseline="0" dirty="0"/>
              <a:t>/</a:t>
            </a:r>
          </a:p>
        </p:txBody>
      </p:sp>
      <p:sp>
        <p:nvSpPr>
          <p:cNvPr id="4" name="Slide Number Placeholder 3"/>
          <p:cNvSpPr>
            <a:spLocks noGrp="1"/>
          </p:cNvSpPr>
          <p:nvPr>
            <p:ph type="sldNum" sz="quarter" idx="10"/>
          </p:nvPr>
        </p:nvSpPr>
        <p:spPr/>
        <p:txBody>
          <a:bodyPr/>
          <a:lstStyle/>
          <a:p>
            <a:fld id="{36961C54-CE56-C942-86C7-3C671D5B96FC}" type="slidenum">
              <a:rPr lang="en-US" smtClean="0"/>
              <a:pPr/>
              <a:t>38</a:t>
            </a:fld>
            <a:endParaRPr lang="en-US" dirty="0"/>
          </a:p>
        </p:txBody>
      </p:sp>
    </p:spTree>
    <p:extLst>
      <p:ext uri="{BB962C8B-B14F-4D97-AF65-F5344CB8AC3E}">
        <p14:creationId xmlns:p14="http://schemas.microsoft.com/office/powerpoint/2010/main" val="32352796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solidFill>
                  <a:srgbClr val="175EAA"/>
                </a:solidFill>
              </a:rPr>
              <a:t>TEACHER NOTES</a:t>
            </a:r>
          </a:p>
          <a:p>
            <a:endParaRPr lang="en-US" b="1" dirty="0"/>
          </a:p>
          <a:p>
            <a:r>
              <a:rPr lang="en-US" dirty="0"/>
              <a:t>Shark film clip by Pew can be found at https://</a:t>
            </a:r>
            <a:r>
              <a:rPr lang="en-US" dirty="0" err="1"/>
              <a:t>www.youtube.com</a:t>
            </a:r>
            <a:r>
              <a:rPr lang="en-US" dirty="0"/>
              <a:t>/</a:t>
            </a:r>
            <a:r>
              <a:rPr lang="en-US" dirty="0" err="1"/>
              <a:t>watch?v</a:t>
            </a:r>
            <a:r>
              <a:rPr lang="en-US" dirty="0"/>
              <a:t>=</a:t>
            </a:r>
            <a:r>
              <a:rPr lang="en-US" dirty="0" err="1"/>
              <a:t>yDqzGOa-adc</a:t>
            </a:r>
            <a:endParaRPr lang="en-US" dirty="0"/>
          </a:p>
        </p:txBody>
      </p:sp>
      <p:sp>
        <p:nvSpPr>
          <p:cNvPr id="4" name="Slide Number Placeholder 3"/>
          <p:cNvSpPr>
            <a:spLocks noGrp="1"/>
          </p:cNvSpPr>
          <p:nvPr>
            <p:ph type="sldNum" sz="quarter" idx="10"/>
          </p:nvPr>
        </p:nvSpPr>
        <p:spPr/>
        <p:txBody>
          <a:bodyPr/>
          <a:lstStyle/>
          <a:p>
            <a:fld id="{36961C54-CE56-C942-86C7-3C671D5B96FC}" type="slidenum">
              <a:rPr lang="en-US" smtClean="0"/>
              <a:pPr/>
              <a:t>39</a:t>
            </a:fld>
            <a:endParaRPr lang="en-US" dirty="0"/>
          </a:p>
        </p:txBody>
      </p:sp>
    </p:spTree>
    <p:extLst>
      <p:ext uri="{BB962C8B-B14F-4D97-AF65-F5344CB8AC3E}">
        <p14:creationId xmlns:p14="http://schemas.microsoft.com/office/powerpoint/2010/main" val="28580069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175EAA"/>
                </a:solidFill>
                <a:latin typeface="MetaPro-Normal"/>
                <a:cs typeface="MetaPro-Normal"/>
              </a:rPr>
              <a:t>TEACHER NOTES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dirty="0">
              <a:solidFill>
                <a:srgbClr val="175EAA"/>
              </a:solidFill>
              <a:latin typeface="MetaPro-Normal"/>
              <a:cs typeface="MetaPro-Normal"/>
            </a:endParaRPr>
          </a:p>
          <a:p>
            <a:pPr marL="171450" indent="-171450">
              <a:buFont typeface="Arial"/>
              <a:buChar char="•"/>
            </a:pPr>
            <a:r>
              <a:rPr lang="en-US" dirty="0"/>
              <a:t>1. Orange</a:t>
            </a:r>
            <a:r>
              <a:rPr lang="en-US" baseline="0" dirty="0"/>
              <a:t> roughy </a:t>
            </a:r>
            <a:r>
              <a:rPr lang="mr-IN" baseline="0" dirty="0"/>
              <a:t>–</a:t>
            </a:r>
            <a:r>
              <a:rPr lang="en-US" baseline="0" dirty="0"/>
              <a:t> has eyes either side of it’s head so swims above the bottom. Has big eyes </a:t>
            </a:r>
            <a:r>
              <a:rPr lang="mr-IN" baseline="0" dirty="0"/>
              <a:t>–</a:t>
            </a:r>
            <a:r>
              <a:rPr lang="en-US" baseline="0" dirty="0"/>
              <a:t> suggesting low light environment.  Lives in 400m </a:t>
            </a:r>
            <a:r>
              <a:rPr lang="mr-IN" baseline="0" dirty="0"/>
              <a:t>–</a:t>
            </a:r>
            <a:r>
              <a:rPr lang="en-US" baseline="0" dirty="0"/>
              <a:t> 1800m depth.</a:t>
            </a:r>
          </a:p>
          <a:p>
            <a:pPr marL="171450" indent="-171450">
              <a:buFont typeface="Arial"/>
              <a:buChar char="•"/>
            </a:pPr>
            <a:r>
              <a:rPr lang="en-US" baseline="0" dirty="0"/>
              <a:t>2. Eel </a:t>
            </a:r>
            <a:r>
              <a:rPr lang="mr-IN" baseline="0" dirty="0"/>
              <a:t>–</a:t>
            </a:r>
            <a:r>
              <a:rPr lang="en-US" baseline="0" dirty="0"/>
              <a:t> oceanic eels mostly hide in holes or rocky caves and crevices. </a:t>
            </a:r>
          </a:p>
          <a:p>
            <a:pPr marL="171450" indent="-171450">
              <a:buFont typeface="Arial"/>
              <a:buChar char="•"/>
            </a:pPr>
            <a:r>
              <a:rPr lang="en-US" baseline="0" dirty="0"/>
              <a:t>3. Tuna </a:t>
            </a:r>
            <a:r>
              <a:rPr lang="mr-IN" baseline="0" dirty="0"/>
              <a:t>–</a:t>
            </a:r>
            <a:r>
              <a:rPr lang="en-US" baseline="0" dirty="0"/>
              <a:t> forked tail indicates very fast swimmer.  Body shape indicates open ocean swimming above the bottom.</a:t>
            </a:r>
          </a:p>
          <a:p>
            <a:pPr marL="171450" indent="-171450">
              <a:buFont typeface="Arial"/>
              <a:buChar char="•"/>
            </a:pPr>
            <a:r>
              <a:rPr lang="en-US" baseline="0" dirty="0"/>
              <a:t>4. Butterfly fish </a:t>
            </a:r>
            <a:r>
              <a:rPr lang="mr-IN" baseline="0" dirty="0"/>
              <a:t>–</a:t>
            </a:r>
            <a:r>
              <a:rPr lang="en-US" baseline="0" dirty="0"/>
              <a:t> tall and slim so can move amongst corals and rocks, pointy mouth helps it dig out prey from crevices</a:t>
            </a:r>
          </a:p>
          <a:p>
            <a:pPr marL="171450" indent="-171450">
              <a:buFont typeface="Arial"/>
              <a:buChar char="•"/>
            </a:pPr>
            <a:r>
              <a:rPr lang="en-US" baseline="0" dirty="0"/>
              <a:t>5. Swordfish </a:t>
            </a:r>
            <a:r>
              <a:rPr lang="mr-IN" baseline="0" dirty="0"/>
              <a:t>–</a:t>
            </a:r>
            <a:r>
              <a:rPr lang="en-US" baseline="0" dirty="0"/>
              <a:t> very fast swimmer (forked tail); lives above the bottom (eyes on either side of it’s head) in open water. Kills prey by stunning first with it’s sword!</a:t>
            </a:r>
          </a:p>
          <a:p>
            <a:pPr marL="171450" indent="-171450">
              <a:buFont typeface="Arial"/>
              <a:buChar char="•"/>
            </a:pPr>
            <a:r>
              <a:rPr lang="en-US" baseline="0" dirty="0"/>
              <a:t>6. Flounder or halibut </a:t>
            </a:r>
            <a:r>
              <a:rPr lang="mr-IN" baseline="0" dirty="0"/>
              <a:t>–</a:t>
            </a:r>
            <a:r>
              <a:rPr lang="en-US" baseline="0" dirty="0"/>
              <a:t> lives on the sandy seafloor (eyes on top of one side), mouth on underside so feeds on bottom.</a:t>
            </a:r>
          </a:p>
          <a:p>
            <a:pPr marL="171450" indent="-171450">
              <a:buFont typeface="Arial"/>
              <a:buChar char="•"/>
            </a:pPr>
            <a:endParaRPr lang="en-US" baseline="0" dirty="0"/>
          </a:p>
          <a:p>
            <a:pPr marL="171450" indent="-171450">
              <a:buFont typeface="Arial"/>
              <a:buChar char="•"/>
            </a:pPr>
            <a:r>
              <a:rPr lang="en-US" baseline="0" dirty="0"/>
              <a:t>Fish keys are provided as pdfs for printing. </a:t>
            </a:r>
          </a:p>
          <a:p>
            <a:pPr marL="171450" indent="-171450">
              <a:buFont typeface="Arial"/>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36961C54-CE56-C942-86C7-3C671D5B96FC}" type="slidenum">
              <a:rPr lang="en-US" smtClean="0"/>
              <a:pPr/>
              <a:t>40</a:t>
            </a:fld>
            <a:endParaRPr lang="en-US" dirty="0"/>
          </a:p>
        </p:txBody>
      </p:sp>
    </p:spTree>
    <p:extLst>
      <p:ext uri="{BB962C8B-B14F-4D97-AF65-F5344CB8AC3E}">
        <p14:creationId xmlns:p14="http://schemas.microsoft.com/office/powerpoint/2010/main" val="2291322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961C54-CE56-C942-86C7-3C671D5B96FC}" type="slidenum">
              <a:rPr lang="en-US" smtClean="0"/>
              <a:t>5</a:t>
            </a:fld>
            <a:endParaRPr lang="en-US" dirty="0"/>
          </a:p>
        </p:txBody>
      </p:sp>
    </p:spTree>
    <p:extLst>
      <p:ext uri="{BB962C8B-B14F-4D97-AF65-F5344CB8AC3E}">
        <p14:creationId xmlns:p14="http://schemas.microsoft.com/office/powerpoint/2010/main" val="16702340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175EAA"/>
                </a:solidFill>
                <a:latin typeface="MetaPro-Normal"/>
                <a:cs typeface="MetaPro-Normal"/>
              </a:rPr>
              <a:t>TEACHER NOTES</a:t>
            </a:r>
            <a:endParaRPr lang="en-US" dirty="0"/>
          </a:p>
          <a:p>
            <a:endParaRPr lang="en-US" dirty="0"/>
          </a:p>
          <a:p>
            <a:r>
              <a:rPr lang="en-US" dirty="0"/>
              <a:t>https://www.msc.org/docs/default-source/default-document-library/education-page/msc-lesson-plan-using-the-oceans-resources-responsibly.pdf?sfvrsn=5c15a87a_14</a:t>
            </a:r>
          </a:p>
        </p:txBody>
      </p:sp>
      <p:sp>
        <p:nvSpPr>
          <p:cNvPr id="4" name="Slide Number Placeholder 3"/>
          <p:cNvSpPr>
            <a:spLocks noGrp="1"/>
          </p:cNvSpPr>
          <p:nvPr>
            <p:ph type="sldNum" sz="quarter" idx="10"/>
          </p:nvPr>
        </p:nvSpPr>
        <p:spPr/>
        <p:txBody>
          <a:bodyPr/>
          <a:lstStyle/>
          <a:p>
            <a:fld id="{36961C54-CE56-C942-86C7-3C671D5B96FC}" type="slidenum">
              <a:rPr lang="en-US" smtClean="0"/>
              <a:t>41</a:t>
            </a:fld>
            <a:endParaRPr lang="en-US" dirty="0"/>
          </a:p>
        </p:txBody>
      </p:sp>
    </p:spTree>
    <p:extLst>
      <p:ext uri="{BB962C8B-B14F-4D97-AF65-F5344CB8AC3E}">
        <p14:creationId xmlns:p14="http://schemas.microsoft.com/office/powerpoint/2010/main" val="9196591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961C54-CE56-C942-86C7-3C671D5B96FC}" type="slidenum">
              <a:rPr lang="en-US" smtClean="0"/>
              <a:pPr/>
              <a:t>42</a:t>
            </a:fld>
            <a:endParaRPr lang="en-US" dirty="0"/>
          </a:p>
        </p:txBody>
      </p:sp>
    </p:spTree>
    <p:extLst>
      <p:ext uri="{BB962C8B-B14F-4D97-AF65-F5344CB8AC3E}">
        <p14:creationId xmlns:p14="http://schemas.microsoft.com/office/powerpoint/2010/main" val="2414869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TEACHER NOTES</a:t>
            </a:r>
          </a:p>
          <a:p>
            <a:endParaRPr lang="en-US" dirty="0"/>
          </a:p>
        </p:txBody>
      </p:sp>
      <p:sp>
        <p:nvSpPr>
          <p:cNvPr id="4" name="Slide Number Placeholder 3"/>
          <p:cNvSpPr>
            <a:spLocks noGrp="1"/>
          </p:cNvSpPr>
          <p:nvPr>
            <p:ph type="sldNum" sz="quarter" idx="10"/>
          </p:nvPr>
        </p:nvSpPr>
        <p:spPr/>
        <p:txBody>
          <a:bodyPr/>
          <a:lstStyle/>
          <a:p>
            <a:fld id="{36961C54-CE56-C942-86C7-3C671D5B96FC}" type="slidenum">
              <a:rPr lang="en-US" smtClean="0"/>
              <a:t>6</a:t>
            </a:fld>
            <a:endParaRPr lang="en-US"/>
          </a:p>
        </p:txBody>
      </p:sp>
    </p:spTree>
    <p:extLst>
      <p:ext uri="{BB962C8B-B14F-4D97-AF65-F5344CB8AC3E}">
        <p14:creationId xmlns:p14="http://schemas.microsoft.com/office/powerpoint/2010/main" val="3458426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9388" indent="-179388">
              <a:spcBef>
                <a:spcPts val="150"/>
              </a:spcBef>
              <a:spcAft>
                <a:spcPts val="150"/>
              </a:spcAft>
              <a:buFont typeface="+mj-lt"/>
              <a:buAutoNum type="arabicPeriod"/>
            </a:pPr>
            <a:endParaRPr lang="en-AU" sz="1100" noProof="0" dirty="0"/>
          </a:p>
          <a:p>
            <a:endParaRPr lang="en-US" dirty="0"/>
          </a:p>
        </p:txBody>
      </p:sp>
      <p:sp>
        <p:nvSpPr>
          <p:cNvPr id="4" name="Slide Number Placeholder 3"/>
          <p:cNvSpPr>
            <a:spLocks noGrp="1"/>
          </p:cNvSpPr>
          <p:nvPr>
            <p:ph type="sldNum" sz="quarter" idx="10"/>
          </p:nvPr>
        </p:nvSpPr>
        <p:spPr/>
        <p:txBody>
          <a:bodyPr/>
          <a:lstStyle/>
          <a:p>
            <a:fld id="{36961C54-CE56-C942-86C7-3C671D5B96FC}" type="slidenum">
              <a:rPr lang="en-US" smtClean="0"/>
              <a:t>7</a:t>
            </a:fld>
            <a:endParaRPr lang="en-US" dirty="0"/>
          </a:p>
        </p:txBody>
      </p:sp>
    </p:spTree>
    <p:extLst>
      <p:ext uri="{BB962C8B-B14F-4D97-AF65-F5344CB8AC3E}">
        <p14:creationId xmlns:p14="http://schemas.microsoft.com/office/powerpoint/2010/main" val="1406208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27119"/>
            <a:ext cx="6096000" cy="4114800"/>
          </a:xfrm>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000000"/>
                </a:solidFill>
                <a:latin typeface="Arial"/>
                <a:cs typeface="Arial"/>
              </a:rPr>
              <a:t>TEACHER NOTES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solidFill>
                <a:srgbClr val="000000"/>
              </a:solidFill>
              <a:latin typeface="Arial"/>
              <a:cs typeface="Arial"/>
            </a:endParaRPr>
          </a:p>
          <a:p>
            <a:pPr marL="171450" indent="-171450">
              <a:buFont typeface="Arial"/>
              <a:buChar char="•"/>
            </a:pPr>
            <a:r>
              <a:rPr lang="en-US" dirty="0">
                <a:solidFill>
                  <a:srgbClr val="000000"/>
                </a:solidFill>
                <a:latin typeface="Arial"/>
                <a:cs typeface="Arial"/>
              </a:rPr>
              <a:t>Try</a:t>
            </a:r>
            <a:r>
              <a:rPr lang="en-US" baseline="0" dirty="0">
                <a:solidFill>
                  <a:srgbClr val="000000"/>
                </a:solidFill>
                <a:latin typeface="Arial"/>
                <a:cs typeface="Arial"/>
              </a:rPr>
              <a:t> to get learners to connect with the personal impact of overfishing and unsustainable practices.  </a:t>
            </a:r>
          </a:p>
          <a:p>
            <a:pPr marL="171450" indent="-171450">
              <a:buFont typeface="Arial"/>
              <a:buChar char="•"/>
            </a:pPr>
            <a:r>
              <a:rPr lang="en-US" baseline="0" dirty="0">
                <a:solidFill>
                  <a:srgbClr val="000000"/>
                </a:solidFill>
                <a:latin typeface="Arial"/>
                <a:cs typeface="Arial"/>
              </a:rPr>
              <a:t>What would it be like for ME if there were few or no fish left in the sea! </a:t>
            </a:r>
            <a:endParaRPr lang="en-US" dirty="0">
              <a:solidFill>
                <a:srgbClr val="000000"/>
              </a:solidFill>
              <a:latin typeface="Arial"/>
              <a:cs typeface="Arial"/>
            </a:endParaRPr>
          </a:p>
        </p:txBody>
      </p:sp>
      <p:sp>
        <p:nvSpPr>
          <p:cNvPr id="4" name="Slide Number Placeholder 3"/>
          <p:cNvSpPr>
            <a:spLocks noGrp="1"/>
          </p:cNvSpPr>
          <p:nvPr>
            <p:ph type="sldNum" sz="quarter" idx="10"/>
          </p:nvPr>
        </p:nvSpPr>
        <p:spPr/>
        <p:txBody>
          <a:bodyPr/>
          <a:lstStyle/>
          <a:p>
            <a:fld id="{36961C54-CE56-C942-86C7-3C671D5B96FC}" type="slidenum">
              <a:rPr lang="en-US" smtClean="0"/>
              <a:t>8</a:t>
            </a:fld>
            <a:endParaRPr lang="en-US"/>
          </a:p>
        </p:txBody>
      </p:sp>
    </p:spTree>
    <p:extLst>
      <p:ext uri="{BB962C8B-B14F-4D97-AF65-F5344CB8AC3E}">
        <p14:creationId xmlns:p14="http://schemas.microsoft.com/office/powerpoint/2010/main" val="3497859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solidFill>
                  <a:srgbClr val="175EAA"/>
                </a:solidFill>
              </a:rPr>
              <a:t>TEACHER NOTES</a:t>
            </a:r>
          </a:p>
          <a:p>
            <a:pPr>
              <a:defRPr/>
            </a:pPr>
            <a:endParaRPr lang="en-US" dirty="0"/>
          </a:p>
          <a:p>
            <a:pPr marL="171450" indent="-171450">
              <a:buFont typeface="Arial"/>
              <a:buChar char="•"/>
            </a:pPr>
            <a:r>
              <a:rPr lang="en-US" dirty="0"/>
              <a:t>If</a:t>
            </a:r>
            <a:r>
              <a:rPr lang="en-US" baseline="0" dirty="0"/>
              <a:t> you are short on time then you could jump straight to slide 11</a:t>
            </a:r>
            <a:endParaRPr lang="en-US" dirty="0"/>
          </a:p>
        </p:txBody>
      </p:sp>
      <p:sp>
        <p:nvSpPr>
          <p:cNvPr id="4" name="Slide Number Placeholder 3"/>
          <p:cNvSpPr>
            <a:spLocks noGrp="1"/>
          </p:cNvSpPr>
          <p:nvPr>
            <p:ph type="sldNum" sz="quarter" idx="10"/>
          </p:nvPr>
        </p:nvSpPr>
        <p:spPr/>
        <p:txBody>
          <a:bodyPr/>
          <a:lstStyle/>
          <a:p>
            <a:fld id="{36961C54-CE56-C942-86C7-3C671D5B96FC}" type="slidenum">
              <a:rPr lang="en-US" smtClean="0"/>
              <a:t>9</a:t>
            </a:fld>
            <a:endParaRPr lang="en-US"/>
          </a:p>
        </p:txBody>
      </p:sp>
    </p:spTree>
    <p:extLst>
      <p:ext uri="{BB962C8B-B14F-4D97-AF65-F5344CB8AC3E}">
        <p14:creationId xmlns:p14="http://schemas.microsoft.com/office/powerpoint/2010/main" val="37640191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defRPr/>
            </a:pPr>
            <a:endParaRPr lang="en-US" b="1" dirty="0">
              <a:solidFill>
                <a:srgbClr val="175EAA"/>
              </a:solidFill>
            </a:endParaRPr>
          </a:p>
          <a:p>
            <a:pPr>
              <a:defRPr/>
            </a:pPr>
            <a:r>
              <a:rPr lang="en-US" b="1" dirty="0">
                <a:solidFill>
                  <a:srgbClr val="175EAA"/>
                </a:solidFill>
              </a:rPr>
              <a:t>TEACHER NOTES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a:t>
            </a:r>
            <a:r>
              <a:rPr lang="en-US" sz="1200" kern="1200" baseline="0" dirty="0">
                <a:solidFill>
                  <a:schemeClr val="tx1"/>
                </a:solidFill>
                <a:effectLst/>
                <a:latin typeface="+mn-lt"/>
                <a:ea typeface="+mn-ea"/>
                <a:cs typeface="+mn-cs"/>
              </a:rPr>
              <a:t> video clip may require Google Chrome to view and can be found at </a:t>
            </a:r>
            <a:r>
              <a:rPr lang="en-US" dirty="0">
                <a:hlinkClick r:id="rId3"/>
              </a:rPr>
              <a:t>https://www.nzgeo.com/video/nzvr-trailer/</a:t>
            </a:r>
            <a:r>
              <a:rPr lang="en-US" dirty="0"/>
              <a:t> </a:t>
            </a: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(Can’t be viewed</a:t>
            </a:r>
            <a:r>
              <a:rPr lang="en-US" sz="1200" kern="1200" baseline="0" dirty="0">
                <a:solidFill>
                  <a:schemeClr val="tx1"/>
                </a:solidFill>
                <a:effectLst/>
                <a:latin typeface="+mn-lt"/>
                <a:ea typeface="+mn-ea"/>
                <a:cs typeface="+mn-cs"/>
              </a:rPr>
              <a:t> through Safari)</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baseline="0" dirty="0">
                <a:solidFill>
                  <a:schemeClr val="tx1"/>
                </a:solidFill>
                <a:effectLst/>
                <a:latin typeface="+mn-lt"/>
                <a:ea typeface="+mn-ea"/>
                <a:cs typeface="+mn-cs"/>
              </a:rPr>
              <a:t>KŌRERORERO / DISCUSSION</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sz="1200" b="0" kern="1200" baseline="0" dirty="0">
                <a:solidFill>
                  <a:schemeClr val="tx1"/>
                </a:solidFill>
                <a:effectLst/>
                <a:latin typeface="+mn-lt"/>
                <a:ea typeface="+mn-ea"/>
                <a:cs typeface="+mn-cs"/>
              </a:rPr>
              <a:t>Answers might include words like: cold, free, floating, weightless, blue, dark, swaying</a:t>
            </a:r>
            <a:r>
              <a:rPr lang="mr-IN" sz="1200" b="0" kern="1200" baseline="0" dirty="0">
                <a:solidFill>
                  <a:schemeClr val="tx1"/>
                </a:solidFill>
                <a:effectLst/>
                <a:latin typeface="+mn-lt"/>
                <a:ea typeface="+mn-ea"/>
                <a:cs typeface="+mn-cs"/>
              </a:rPr>
              <a:t>…</a:t>
            </a:r>
            <a:endParaRPr lang="mi-NZ" sz="1200" b="0" kern="1200" baseline="0" dirty="0">
              <a:solidFill>
                <a:schemeClr val="tx1"/>
              </a:solidFill>
              <a:effectLst/>
              <a:latin typeface="+mn-lt"/>
              <a:ea typeface="+mn-ea"/>
              <a:cs typeface="+mn-cs"/>
            </a:endParaRP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mi-NZ" sz="1200" b="0" kern="1200" baseline="0" dirty="0">
                <a:solidFill>
                  <a:schemeClr val="tx1"/>
                </a:solidFill>
                <a:effectLst/>
                <a:latin typeface="+mn-lt"/>
                <a:ea typeface="+mn-ea"/>
                <a:cs typeface="+mn-cs"/>
              </a:rPr>
              <a:t>Answers might include: whakapapa, ancestors who were fisher folk or whalers,</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sz="1200" b="0" kern="1200" baseline="0" dirty="0">
                <a:solidFill>
                  <a:schemeClr val="tx1"/>
                </a:solidFill>
                <a:effectLst/>
                <a:latin typeface="+mn-lt"/>
                <a:ea typeface="+mn-ea"/>
                <a:cs typeface="+mn-cs"/>
              </a:rPr>
              <a:t>Discuss stories of ancestors / </a:t>
            </a:r>
            <a:r>
              <a:rPr lang="en-US" sz="1200" b="0" kern="1200" baseline="0" dirty="0" err="1">
                <a:solidFill>
                  <a:schemeClr val="tx1"/>
                </a:solidFill>
                <a:effectLst/>
                <a:latin typeface="+mn-lt"/>
                <a:ea typeface="+mn-ea"/>
                <a:cs typeface="+mn-cs"/>
              </a:rPr>
              <a:t>tīpuna</a:t>
            </a:r>
            <a:r>
              <a:rPr lang="en-US" sz="1200" b="0" kern="1200" baseline="0" dirty="0">
                <a:solidFill>
                  <a:schemeClr val="tx1"/>
                </a:solidFill>
                <a:effectLst/>
                <a:latin typeface="+mn-lt"/>
                <a:ea typeface="+mn-ea"/>
                <a:cs typeface="+mn-cs"/>
              </a:rPr>
              <a:t> that caught fish. Discuss how fish and fishing were an important part of our ancestors lives, diet, and livelihood</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endParaRPr lang="en-US" sz="1200" b="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baseline="0" dirty="0">
                <a:solidFill>
                  <a:schemeClr val="tx1"/>
                </a:solidFill>
                <a:effectLst/>
                <a:latin typeface="+mn-lt"/>
                <a:ea typeface="+mn-ea"/>
                <a:cs typeface="+mn-cs"/>
              </a:rPr>
              <a:t>OTHER DISCUSSION QUESTIONS</a:t>
            </a:r>
          </a:p>
          <a:p>
            <a:pPr marL="72000" indent="0" algn="l">
              <a:spcBef>
                <a:spcPts val="300"/>
              </a:spcBef>
              <a:spcAft>
                <a:spcPts val="300"/>
              </a:spcAft>
              <a:buFont typeface="+mj-lt"/>
              <a:buAutoNum type="arabicPeriod"/>
            </a:pPr>
            <a:r>
              <a:rPr lang="en-US" sz="1200" dirty="0">
                <a:latin typeface="Arial"/>
                <a:cs typeface="Arial"/>
              </a:rPr>
              <a:t>What </a:t>
            </a:r>
            <a:r>
              <a:rPr lang="en-US" sz="1200" dirty="0" err="1">
                <a:latin typeface="Arial"/>
                <a:cs typeface="Arial"/>
              </a:rPr>
              <a:t>colour</a:t>
            </a:r>
            <a:r>
              <a:rPr lang="en-US" sz="1200" dirty="0">
                <a:latin typeface="Arial"/>
                <a:cs typeface="Arial"/>
              </a:rPr>
              <a:t> did you see most underwater?</a:t>
            </a:r>
          </a:p>
          <a:p>
            <a:pPr marL="72000" indent="0" algn="l">
              <a:spcBef>
                <a:spcPts val="300"/>
              </a:spcBef>
              <a:spcAft>
                <a:spcPts val="300"/>
              </a:spcAft>
              <a:buFont typeface="+mj-lt"/>
              <a:buAutoNum type="arabicPeriod"/>
            </a:pPr>
            <a:r>
              <a:rPr lang="en-US" sz="1200" dirty="0">
                <a:latin typeface="Arial"/>
                <a:cs typeface="Arial"/>
              </a:rPr>
              <a:t>What types of marine creatures did you </a:t>
            </a:r>
            <a:r>
              <a:rPr lang="en-US" sz="1200" dirty="0" err="1">
                <a:latin typeface="Arial"/>
                <a:cs typeface="Arial"/>
              </a:rPr>
              <a:t>recognise</a:t>
            </a:r>
            <a:r>
              <a:rPr lang="en-US" sz="1200" dirty="0">
                <a:latin typeface="Arial"/>
                <a:cs typeface="Arial"/>
              </a:rPr>
              <a:t>?</a:t>
            </a:r>
          </a:p>
          <a:p>
            <a:pPr marL="72000" indent="0" algn="l">
              <a:spcBef>
                <a:spcPts val="300"/>
              </a:spcBef>
              <a:spcAft>
                <a:spcPts val="300"/>
              </a:spcAft>
              <a:buFont typeface="+mj-lt"/>
              <a:buAutoNum type="arabicPeriod"/>
            </a:pPr>
            <a:r>
              <a:rPr lang="en-US" sz="1200" dirty="0">
                <a:latin typeface="Arial"/>
                <a:cs typeface="Arial"/>
              </a:rPr>
              <a:t> What different body shapes did you notice amongst the fish?</a:t>
            </a:r>
          </a:p>
          <a:p>
            <a:pPr marL="72000" indent="0" algn="l">
              <a:spcBef>
                <a:spcPts val="300"/>
              </a:spcBef>
              <a:spcAft>
                <a:spcPts val="300"/>
              </a:spcAft>
              <a:buFont typeface="+mj-lt"/>
              <a:buAutoNum type="arabicPeriod"/>
            </a:pPr>
            <a:r>
              <a:rPr lang="en-US" sz="1200" dirty="0">
                <a:latin typeface="Arial"/>
                <a:cs typeface="Arial"/>
              </a:rPr>
              <a:t> Was there the same amount of fish in each place? If not, why not?</a:t>
            </a:r>
          </a:p>
          <a:p>
            <a:pPr marL="72000" indent="0" algn="l">
              <a:spcBef>
                <a:spcPts val="300"/>
              </a:spcBef>
              <a:spcAft>
                <a:spcPts val="300"/>
              </a:spcAft>
              <a:buFont typeface="+mj-lt"/>
              <a:buAutoNum type="arabicPeriod"/>
            </a:pPr>
            <a:r>
              <a:rPr lang="en-US" sz="1100" dirty="0">
                <a:latin typeface="Arial"/>
                <a:cs typeface="Arial"/>
              </a:rPr>
              <a:t> Were all fish swimming in groups or schools? Why do you think fish swim in schools?</a:t>
            </a:r>
          </a:p>
          <a:p>
            <a:pPr marL="72000" indent="0" algn="l">
              <a:spcBef>
                <a:spcPts val="300"/>
              </a:spcBef>
              <a:spcAft>
                <a:spcPts val="300"/>
              </a:spcAft>
              <a:buFont typeface="+mj-lt"/>
              <a:buAutoNum type="arabicPeriod"/>
            </a:pPr>
            <a:endParaRPr lang="en-US" sz="110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6961C54-CE56-C942-86C7-3C671D5B96FC}" type="slidenum">
              <a:rPr lang="en-US" smtClean="0"/>
              <a:t>10</a:t>
            </a:fld>
            <a:endParaRPr lang="en-US" dirty="0"/>
          </a:p>
        </p:txBody>
      </p:sp>
    </p:spTree>
    <p:extLst>
      <p:ext uri="{BB962C8B-B14F-4D97-AF65-F5344CB8AC3E}">
        <p14:creationId xmlns:p14="http://schemas.microsoft.com/office/powerpoint/2010/main" val="42899636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1"/>
            <a:ext cx="7772400" cy="1102519"/>
          </a:xfrm>
          <a:prstGeom prst="rect">
            <a:avLst/>
          </a:prstGeom>
        </p:spPr>
        <p:txBody>
          <a:bodyPr/>
          <a:lstStyle/>
          <a:p>
            <a:r>
              <a:rPr lang="en-AU" dirty="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a:t>Click to edit Master subtitle style</a:t>
            </a:r>
            <a:endParaRPr lang="en-US" dirty="0"/>
          </a:p>
        </p:txBody>
      </p:sp>
      <p:sp>
        <p:nvSpPr>
          <p:cNvPr id="7" name="Title 1"/>
          <p:cNvSpPr txBox="1">
            <a:spLocks/>
          </p:cNvSpPr>
          <p:nvPr userDrawn="1"/>
        </p:nvSpPr>
        <p:spPr>
          <a:xfrm>
            <a:off x="457200" y="205978"/>
            <a:ext cx="8229600" cy="627528"/>
          </a:xfrm>
          <a:prstGeom prst="rect">
            <a:avLst/>
          </a:prstGeom>
        </p:spPr>
        <p:txBody>
          <a:bodyPr vert="horz" lIns="91440" tIns="45720" rIns="91440" bIns="45720" rtlCol="0" anchor="ctr">
            <a:normAutofit fontScale="92500" lnSpcReduction="20000"/>
          </a:bodyPr>
          <a:lstStyle>
            <a:lvl1pPr algn="l" defTabSz="457200" rtl="0" eaLnBrk="1" latinLnBrk="0" hangingPunct="1">
              <a:spcBef>
                <a:spcPct val="0"/>
              </a:spcBef>
              <a:buNone/>
              <a:defRPr sz="4400" b="0" i="0" kern="1200">
                <a:solidFill>
                  <a:schemeClr val="bg1"/>
                </a:solidFill>
                <a:latin typeface="Local Brewery Five"/>
                <a:ea typeface="+mj-ea"/>
                <a:cs typeface="Local Brewery Five"/>
              </a:defRPr>
            </a:lvl1pPr>
          </a:lstStyle>
          <a:p>
            <a:r>
              <a:rPr lang="en-AU" dirty="0"/>
              <a:t>Click to edit Master title style</a:t>
            </a:r>
            <a:endParaRPr lang="en-US" dirty="0"/>
          </a:p>
        </p:txBody>
      </p:sp>
    </p:spTree>
    <p:extLst>
      <p:ext uri="{BB962C8B-B14F-4D97-AF65-F5344CB8AC3E}">
        <p14:creationId xmlns:p14="http://schemas.microsoft.com/office/powerpoint/2010/main" val="2711381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627528"/>
          </a:xfrm>
          <a:prstGeom prst="rect">
            <a:avLst/>
          </a:prstGeom>
        </p:spPr>
        <p:txBody>
          <a:bodyPr/>
          <a:lstStyle/>
          <a:p>
            <a:r>
              <a:rPr lang="en-AU" dirty="0"/>
              <a:t>Click to edit Master title style</a:t>
            </a:r>
            <a:endParaRPr lang="en-US" dirty="0"/>
          </a:p>
        </p:txBody>
      </p:sp>
      <p:sp>
        <p:nvSpPr>
          <p:cNvPr id="3" name="Content Placeholder 2"/>
          <p:cNvSpPr>
            <a:spLocks noGrp="1"/>
          </p:cNvSpPr>
          <p:nvPr>
            <p:ph idx="1"/>
          </p:nvPr>
        </p:nvSpPr>
        <p:spPr/>
        <p:txBody>
          <a:body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2659659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627528"/>
          </a:xfrm>
          <a:prstGeom prst="rect">
            <a:avLst/>
          </a:prstGeom>
        </p:spPr>
        <p:txBody>
          <a:bodyPr/>
          <a:lstStyle/>
          <a:p>
            <a:r>
              <a:rPr lang="en-AU" dirty="0"/>
              <a:t>Click to edit Master title style</a:t>
            </a:r>
            <a:endParaRPr lang="en-US" dirty="0"/>
          </a:p>
        </p:txBody>
      </p:sp>
      <p:sp>
        <p:nvSpPr>
          <p:cNvPr id="3" name="Content Placeholder 2"/>
          <p:cNvSpPr>
            <a:spLocks noGrp="1"/>
          </p:cNvSpPr>
          <p:nvPr>
            <p:ph sz="half" idx="1"/>
          </p:nvPr>
        </p:nvSpPr>
        <p:spPr>
          <a:xfrm>
            <a:off x="457200" y="1200151"/>
            <a:ext cx="4038600" cy="3394472"/>
          </a:xfrm>
        </p:spPr>
        <p:txBody>
          <a:bodyPr/>
          <a:lstStyle>
            <a:lvl1pPr>
              <a:defRPr sz="2800">
                <a:latin typeface="MetaPro-Normal"/>
                <a:cs typeface="MetaPro-Normal"/>
              </a:defRPr>
            </a:lvl1pPr>
            <a:lvl2pPr>
              <a:defRPr sz="2400">
                <a:latin typeface="MetaPro-Normal"/>
                <a:cs typeface="MetaPro-Normal"/>
              </a:defRPr>
            </a:lvl2pPr>
            <a:lvl3pPr>
              <a:defRPr sz="2000">
                <a:latin typeface="MetaPro-Normal"/>
                <a:cs typeface="MetaPro-Normal"/>
              </a:defRPr>
            </a:lvl3pPr>
            <a:lvl4pPr>
              <a:defRPr sz="1800">
                <a:latin typeface="MetaPro-Normal"/>
                <a:cs typeface="MetaPro-Normal"/>
              </a:defRPr>
            </a:lvl4pPr>
            <a:lvl5pPr>
              <a:defRPr sz="1800">
                <a:latin typeface="MetaPro-Normal"/>
                <a:cs typeface="MetaPro-Normal"/>
              </a:defRPr>
            </a:lvl5pPr>
            <a:lvl6pPr>
              <a:defRPr sz="1800"/>
            </a:lvl6pPr>
            <a:lvl7pPr>
              <a:defRPr sz="1800"/>
            </a:lvl7pPr>
            <a:lvl8pPr>
              <a:defRPr sz="1800"/>
            </a:lvl8pPr>
            <a:lvl9pPr>
              <a:defRPr sz="1800"/>
            </a:lvl9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4" name="Content Placeholder 3"/>
          <p:cNvSpPr>
            <a:spLocks noGrp="1"/>
          </p:cNvSpPr>
          <p:nvPr>
            <p:ph sz="half" idx="2"/>
          </p:nvPr>
        </p:nvSpPr>
        <p:spPr>
          <a:xfrm>
            <a:off x="4648200" y="1200151"/>
            <a:ext cx="4038600" cy="3394472"/>
          </a:xfrm>
        </p:spPr>
        <p:txBody>
          <a:bodyPr/>
          <a:lstStyle>
            <a:lvl1pPr>
              <a:defRPr sz="2800">
                <a:latin typeface="MetaPro-Normal"/>
                <a:cs typeface="MetaPro-Normal"/>
              </a:defRPr>
            </a:lvl1pPr>
            <a:lvl2pPr>
              <a:defRPr sz="2400">
                <a:latin typeface="MetaPro-Normal"/>
                <a:cs typeface="MetaPro-Normal"/>
              </a:defRPr>
            </a:lvl2pPr>
            <a:lvl3pPr>
              <a:defRPr sz="2000">
                <a:latin typeface="MetaPro-Normal"/>
                <a:cs typeface="MetaPro-Normal"/>
              </a:defRPr>
            </a:lvl3pPr>
            <a:lvl4pPr>
              <a:defRPr sz="1800">
                <a:latin typeface="MetaPro-Normal"/>
                <a:cs typeface="MetaPro-Normal"/>
              </a:defRPr>
            </a:lvl4pPr>
            <a:lvl5pPr>
              <a:defRPr sz="1800">
                <a:latin typeface="MetaPro-Normal"/>
                <a:cs typeface="MetaPro-Normal"/>
              </a:defRPr>
            </a:lvl5pPr>
            <a:lvl6pPr>
              <a:defRPr sz="1800"/>
            </a:lvl6pPr>
            <a:lvl7pPr>
              <a:defRPr sz="1800"/>
            </a:lvl7pPr>
            <a:lvl8pPr>
              <a:defRPr sz="1800"/>
            </a:lvl8pPr>
            <a:lvl9pPr>
              <a:defRPr sz="1800"/>
            </a:lvl9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401665647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file://localhost/Users/rika/Dropbox/MSC%20Job/2020/MSC%20templates%20and%20graphics/FISH%20SWIRL/Rika%20final%20banner%20files/Rect%20Banner%20Fish%20Swirl%20SMALL.png" TargetMode="Externa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8" name="Rect Banner Fish Swirl SMALL.png" descr="/Users/rika/Dropbox/MSC Job/2020/MSC templates and graphics/FISH SWIRL/Rika final banner files/Rect Banner Fish Swirl SMALL.png"/>
          <p:cNvPicPr>
            <a:picLocks noChangeAspect="1"/>
          </p:cNvPicPr>
          <p:nvPr userDrawn="1"/>
        </p:nvPicPr>
        <p:blipFill rotWithShape="1">
          <a:blip r:embed="rId5" r:link="rId6" cstate="print">
            <a:extLst>
              <a:ext uri="{28A0092B-C50C-407E-A947-70E740481C1C}">
                <a14:useLocalDpi xmlns:a14="http://schemas.microsoft.com/office/drawing/2010/main"/>
              </a:ext>
            </a:extLst>
          </a:blip>
          <a:srcRect t="12015"/>
          <a:stretch>
            <a:fillRect/>
          </a:stretch>
        </p:blipFill>
        <p:spPr>
          <a:xfrm>
            <a:off x="1734" y="-94079"/>
            <a:ext cx="9142275" cy="1058486"/>
          </a:xfrm>
          <a:prstGeom prst="rect">
            <a:avLst/>
          </a:prstGeom>
        </p:spPr>
      </p:pic>
      <p:sp>
        <p:nvSpPr>
          <p:cNvPr id="3" name="Text Placeholder 2"/>
          <p:cNvSpPr>
            <a:spLocks noGrp="1"/>
          </p:cNvSpPr>
          <p:nvPr>
            <p:ph type="body" idx="1"/>
          </p:nvPr>
        </p:nvSpPr>
        <p:spPr>
          <a:xfrm>
            <a:off x="457200" y="1200151"/>
            <a:ext cx="8204886" cy="3262143"/>
          </a:xfrm>
          <a:prstGeom prst="rect">
            <a:avLst/>
          </a:prstGeom>
        </p:spPr>
        <p:txBody>
          <a:bodyPr vert="horz" lIns="91440" tIns="45720" rIns="91440" bIns="45720" rtlCol="0">
            <a:normAutofit/>
          </a:body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11" name="Slide Number Placeholder 5"/>
          <p:cNvSpPr txBox="1">
            <a:spLocks/>
          </p:cNvSpPr>
          <p:nvPr userDrawn="1"/>
        </p:nvSpPr>
        <p:spPr>
          <a:xfrm>
            <a:off x="8531682" y="4665975"/>
            <a:ext cx="482600"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0545C6F-B84F-9E45-99FB-1A159270FA95}" type="slidenum">
              <a:rPr lang="en-US" smtClean="0">
                <a:solidFill>
                  <a:srgbClr val="005DAA"/>
                </a:solidFill>
              </a:rPr>
              <a:pPr/>
              <a:t>‹#›</a:t>
            </a:fld>
            <a:endParaRPr lang="en-US" dirty="0">
              <a:solidFill>
                <a:srgbClr val="005DAA"/>
              </a:solidFill>
            </a:endParaRPr>
          </a:p>
        </p:txBody>
      </p:sp>
      <p:pic>
        <p:nvPicPr>
          <p:cNvPr id="7" name="Picture 6">
            <a:extLst>
              <a:ext uri="{FF2B5EF4-FFF2-40B4-BE49-F238E27FC236}">
                <a16:creationId xmlns:a16="http://schemas.microsoft.com/office/drawing/2014/main" id="{324DAB93-0C30-1867-1FDD-52796028B98C}"/>
              </a:ext>
            </a:extLst>
          </p:cNvPr>
          <p:cNvPicPr>
            <a:picLocks noChangeAspect="1"/>
          </p:cNvPicPr>
          <p:nvPr userDrawn="1"/>
        </p:nvPicPr>
        <p:blipFill>
          <a:blip r:embed="rId7"/>
          <a:stretch>
            <a:fillRect/>
          </a:stretch>
        </p:blipFill>
        <p:spPr>
          <a:xfrm>
            <a:off x="0" y="4316048"/>
            <a:ext cx="8554065" cy="827452"/>
          </a:xfrm>
          <a:prstGeom prst="rect">
            <a:avLst/>
          </a:prstGeom>
        </p:spPr>
      </p:pic>
    </p:spTree>
    <p:extLst>
      <p:ext uri="{BB962C8B-B14F-4D97-AF65-F5344CB8AC3E}">
        <p14:creationId xmlns:p14="http://schemas.microsoft.com/office/powerpoint/2010/main" val="23160484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Lst>
  <p:hf sldNum="0" hdr="0" dt="0"/>
  <p:txStyles>
    <p:titleStyle>
      <a:lvl1pPr algn="l" defTabSz="457200" rtl="0" eaLnBrk="1" latinLnBrk="0" hangingPunct="1">
        <a:spcBef>
          <a:spcPct val="0"/>
        </a:spcBef>
        <a:buNone/>
        <a:defRPr sz="4400" b="0" i="0" kern="1200">
          <a:solidFill>
            <a:schemeClr val="bg1"/>
          </a:solidFill>
          <a:latin typeface="Local Brewery Five"/>
          <a:ea typeface="+mj-ea"/>
          <a:cs typeface="Local Brewery Five"/>
        </a:defRPr>
      </a:lvl1pPr>
    </p:titleStyle>
    <p:bodyStyle>
      <a:lvl1pPr marL="342900" indent="-342900" algn="l" defTabSz="457200" rtl="0" eaLnBrk="1" latinLnBrk="0" hangingPunct="1">
        <a:lnSpc>
          <a:spcPct val="112000"/>
        </a:lnSpc>
        <a:spcBef>
          <a:spcPts val="600"/>
        </a:spcBef>
        <a:spcAft>
          <a:spcPts val="600"/>
        </a:spcAft>
        <a:buFont typeface="Arial"/>
        <a:buChar char="•"/>
        <a:defRPr sz="3200" kern="1200">
          <a:solidFill>
            <a:schemeClr val="tx1"/>
          </a:solidFill>
          <a:latin typeface="Meta office pro"/>
          <a:ea typeface="+mn-ea"/>
          <a:cs typeface="Meta office pro"/>
        </a:defRPr>
      </a:lvl1pPr>
      <a:lvl2pPr marL="742950" indent="-285750" algn="l" defTabSz="457200" rtl="0" eaLnBrk="1" latinLnBrk="0" hangingPunct="1">
        <a:lnSpc>
          <a:spcPct val="112000"/>
        </a:lnSpc>
        <a:spcBef>
          <a:spcPts val="300"/>
        </a:spcBef>
        <a:spcAft>
          <a:spcPts val="300"/>
        </a:spcAft>
        <a:buFont typeface="Arial"/>
        <a:buChar char="–"/>
        <a:defRPr sz="2800" kern="1200">
          <a:solidFill>
            <a:schemeClr val="tx1"/>
          </a:solidFill>
          <a:latin typeface="Meta office pro"/>
          <a:ea typeface="+mn-ea"/>
          <a:cs typeface="Meta office pro"/>
        </a:defRPr>
      </a:lvl2pPr>
      <a:lvl3pPr marL="1143000" indent="-228600" algn="l" defTabSz="457200" rtl="0" eaLnBrk="1" latinLnBrk="0" hangingPunct="1">
        <a:lnSpc>
          <a:spcPct val="112000"/>
        </a:lnSpc>
        <a:spcBef>
          <a:spcPts val="300"/>
        </a:spcBef>
        <a:spcAft>
          <a:spcPts val="300"/>
        </a:spcAft>
        <a:buFont typeface="Arial"/>
        <a:buChar char="•"/>
        <a:defRPr sz="2400" kern="1200">
          <a:solidFill>
            <a:schemeClr val="tx1"/>
          </a:solidFill>
          <a:latin typeface="Meta office pro"/>
          <a:ea typeface="+mn-ea"/>
          <a:cs typeface="Meta office pro"/>
        </a:defRPr>
      </a:lvl3pPr>
      <a:lvl4pPr marL="1600200" indent="-228600" algn="l" defTabSz="457200" rtl="0" eaLnBrk="1" latinLnBrk="0" hangingPunct="1">
        <a:lnSpc>
          <a:spcPct val="112000"/>
        </a:lnSpc>
        <a:spcBef>
          <a:spcPts val="300"/>
        </a:spcBef>
        <a:spcAft>
          <a:spcPts val="300"/>
        </a:spcAft>
        <a:buFont typeface="Arial"/>
        <a:buChar char="–"/>
        <a:defRPr sz="2000" kern="1200">
          <a:solidFill>
            <a:schemeClr val="tx1"/>
          </a:solidFill>
          <a:latin typeface="Meta office pro"/>
          <a:ea typeface="+mn-ea"/>
          <a:cs typeface="Meta office pro"/>
        </a:defRPr>
      </a:lvl4pPr>
      <a:lvl5pPr marL="2057400" indent="-228600" algn="l" defTabSz="457200" rtl="0" eaLnBrk="1" latinLnBrk="0" hangingPunct="1">
        <a:lnSpc>
          <a:spcPct val="112000"/>
        </a:lnSpc>
        <a:spcBef>
          <a:spcPts val="300"/>
        </a:spcBef>
        <a:spcAft>
          <a:spcPts val="300"/>
        </a:spcAft>
        <a:buFont typeface="Arial"/>
        <a:buChar char="»"/>
        <a:defRPr sz="2000" kern="1200">
          <a:solidFill>
            <a:schemeClr val="tx1"/>
          </a:solidFill>
          <a:latin typeface="Meta office pro"/>
          <a:ea typeface="+mn-ea"/>
          <a:cs typeface="Meta office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hyperlink" Target="https://www.nzgeo.com/video/nzvr-trailer/"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3.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3.png"/><Relationship Id="rId4" Type="http://schemas.openxmlformats.org/officeDocument/2006/relationships/image" Target="file://localhost/Users/rika/Dropbox/MSC%20Job/2020/MSC%20templates%20and%20graphics/TEMPLATE%20FILES/MSC%20GRAPHIC%20ASSETS/SCREEN%20RES/Illustration_BlueAssets/PNG/Blue_YellowSquare.pn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hyperlink" Target="https://www.msc.org/en-au/for-teachers/ocean-literacy/new-zealand-education-curriculum/kahoot-quizzes" TargetMode="External"/><Relationship Id="rId4" Type="http://schemas.openxmlformats.org/officeDocument/2006/relationships/image" Target="file://localhost/Users/rika/Dropbox/MSC%20Job/2020/MSC%20templates%20and%20graphics/TEMPLATE%20FILES/MSC%20GRAPHIC%20ASSETS/SCREEN%20RES/Illustration_BlueAssets/PNG/Blue_YellowSquare.png"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7.png"/><Relationship Id="rId4" Type="http://schemas.openxmlformats.org/officeDocument/2006/relationships/image" Target="file://localhost/Users/rika/Dropbox/MSC%20Job/2020/MSC%20templates%20and%20graphics/TEMPLATE%20FILES/MSC%20GRAPHIC%20ASSETS/SCREEN%20RES/Illustration_BlueAssets/PNG/Blue_YellowSquare.png" TargetMode="External"/><Relationship Id="rId9"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file://localhost/Users/rika/Dropbox/MSC%20Job/2020/MSC%20templates%20and%20graphics/TEMPLATE%20FILES/MSC%20GRAPHIC%20ASSETS/SCREEN%20RES/Illustration_BlueAssets/PNG/Blue_YellowSquare.png" TargetMode="External"/><Relationship Id="rId5" Type="http://schemas.openxmlformats.org/officeDocument/2006/relationships/image" Target="../media/image24.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8" Type="http://schemas.openxmlformats.org/officeDocument/2006/relationships/hyperlink" Target="https://www.nationalaquarium.co.nz/learn/education-programmes/" TargetMode="External"/><Relationship Id="rId3" Type="http://schemas.openxmlformats.org/officeDocument/2006/relationships/image" Target="../media/image31.png"/><Relationship Id="rId7"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file://localhost/Users/rika/Dropbox/MSC%20Job/2020/MSC%20templates%20and%20graphics/TEMPLATE%20FILES/MSC%20GRAPHIC%20ASSETS/SCREEN%20RES/Illustration_BlueAssets/PNG/Blue_YellowSquare.png" TargetMode="Externa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file://localhost/Users/rika/Dropbox/MSC%20Job/2020/MSC%20templates%20and%20graphics/TEMPLATE%20FILES/MSC%20GRAPHIC%20ASSETS/SCREEN%20RES/Illustration_BlueAssets/PNG/Blue_YellowSquare.png" TargetMode="Externa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s://www.nationalaquarium.co.nz/learn/education-programmes/" TargetMode="External"/><Relationship Id="rId3" Type="http://schemas.openxmlformats.org/officeDocument/2006/relationships/image" Target="../media/image32.png"/><Relationship Id="rId7"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34.jpeg"/><Relationship Id="rId5" Type="http://schemas.openxmlformats.org/officeDocument/2006/relationships/image" Target="file://localhost/Users/rika/Dropbox/MSC%20Job/2020/MSC%20templates%20and%20graphics/TEMPLATE%20FILES/MSC%20GRAPHIC%20ASSETS/SCREEN%20RES/Illustration_BlueAssets/PNG/Blue_YellowSquare.png" TargetMode="Externa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6.png"/><Relationship Id="rId7"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file://localhost/Users/rika/Dropbox/MSC%20Job/2020/MSC%20templates%20and%20graphics/TEMPLATE%20FILES/MSC%20GRAPHIC%20ASSETS/SCREEN%20RES/Illustration_BlueAssets/PNG/Blue_YellowSquare.png" TargetMode="Externa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8" Type="http://schemas.openxmlformats.org/officeDocument/2006/relationships/hyperlink" Target="https://www.youtube.com/watch?v=nZRQMuxzIdk" TargetMode="External"/><Relationship Id="rId13" Type="http://schemas.openxmlformats.org/officeDocument/2006/relationships/image" Target="../media/image40.png"/><Relationship Id="rId3" Type="http://schemas.openxmlformats.org/officeDocument/2006/relationships/image" Target="../media/image24.png"/><Relationship Id="rId7" Type="http://schemas.openxmlformats.org/officeDocument/2006/relationships/hyperlink" Target="https://www.youtube.com/watch?v=ISQY54cLfhg" TargetMode="External"/><Relationship Id="rId12"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hyperlink" Target="https://www.youtube.com/watch?v=-ntITHjweTk" TargetMode="External"/><Relationship Id="rId11" Type="http://schemas.openxmlformats.org/officeDocument/2006/relationships/image" Target="../media/image38.png"/><Relationship Id="rId5" Type="http://schemas.openxmlformats.org/officeDocument/2006/relationships/hyperlink" Target="https://www.youtube.com/watch?v=EIMRSt40OMk" TargetMode="External"/><Relationship Id="rId15" Type="http://schemas.openxmlformats.org/officeDocument/2006/relationships/image" Target="../media/image42.png"/><Relationship Id="rId10" Type="http://schemas.openxmlformats.org/officeDocument/2006/relationships/image" Target="../media/image20.png"/><Relationship Id="rId4" Type="http://schemas.openxmlformats.org/officeDocument/2006/relationships/image" Target="file://localhost/Users/rika/Dropbox/MSC%20Job/2020/MSC%20templates%20and%20graphics/TEMPLATE%20FILES/MSC%20GRAPHIC%20ASSETS/SCREEN%20RES/Illustration_BlueAssets/PNG/Blue_YellowSquare.png" TargetMode="External"/><Relationship Id="rId9" Type="http://schemas.openxmlformats.org/officeDocument/2006/relationships/hyperlink" Target="https://www.youtube.com/watch?v=XzZhSl_00pI&amp;t=36s" TargetMode="External"/><Relationship Id="rId14" Type="http://schemas.openxmlformats.org/officeDocument/2006/relationships/image" Target="../media/image41.png"/></Relationships>
</file>

<file path=ppt/slides/_rels/slide2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3.png"/><Relationship Id="rId7" Type="http://schemas.openxmlformats.org/officeDocument/2006/relationships/image" Target="file://localhost/Users/rika/Dropbox/MSC%20Job/2020/MSC%20templates%20and%20graphics/TEMPLATE%20FILES/MSC%20GRAPHIC%20ASSETS/SCREEN%20RES/Illustration_BlueAssets/PNG/Blue_YellowSquare.png"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33.png"/></Relationships>
</file>

<file path=ppt/slides/_rels/slide2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6.png"/><Relationship Id="rId7" Type="http://schemas.openxmlformats.org/officeDocument/2006/relationships/image" Target="../media/image50.jpe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49.png"/><Relationship Id="rId11" Type="http://schemas.openxmlformats.org/officeDocument/2006/relationships/image" Target="../media/image20.png"/><Relationship Id="rId5" Type="http://schemas.openxmlformats.org/officeDocument/2006/relationships/image" Target="../media/image48.png"/><Relationship Id="rId10" Type="http://schemas.openxmlformats.org/officeDocument/2006/relationships/image" Target="../media/image51.png"/><Relationship Id="rId4" Type="http://schemas.openxmlformats.org/officeDocument/2006/relationships/image" Target="../media/image47.png"/><Relationship Id="rId9" Type="http://schemas.openxmlformats.org/officeDocument/2006/relationships/image" Target="file://localhost/Users/rika/Dropbox/MSC%20Job/2020/MSC%20templates%20and%20graphics/TEMPLATE%20FILES/MSC%20GRAPHIC%20ASSETS/SCREEN%20RES/Illustration_BlueAssets/PNG/Blue_YellowSquare.png"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6.png"/><Relationship Id="rId7" Type="http://schemas.openxmlformats.org/officeDocument/2006/relationships/image" Target="../media/image50.jpe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49.png"/><Relationship Id="rId11" Type="http://schemas.openxmlformats.org/officeDocument/2006/relationships/image" Target="../media/image20.png"/><Relationship Id="rId5" Type="http://schemas.openxmlformats.org/officeDocument/2006/relationships/image" Target="../media/image48.png"/><Relationship Id="rId10" Type="http://schemas.openxmlformats.org/officeDocument/2006/relationships/image" Target="../media/image51.png"/><Relationship Id="rId4" Type="http://schemas.openxmlformats.org/officeDocument/2006/relationships/image" Target="../media/image47.png"/><Relationship Id="rId9" Type="http://schemas.openxmlformats.org/officeDocument/2006/relationships/image" Target="file://localhost/Users/rika/Dropbox/MSC%20Job/2020/MSC%20templates%20and%20graphics/TEMPLATE%20FILES/MSC%20GRAPHIC%20ASSETS/SCREEN%20RES/Illustration_BlueAssets/PNG/Blue_YellowSquare.pn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hyperlink" Target="https://www.youtube.com/watch?v=B6M_XgiONoo" TargetMode="External"/><Relationship Id="rId4" Type="http://schemas.openxmlformats.org/officeDocument/2006/relationships/image" Target="file://localhost/Users/rika/Dropbox/MSC%20Job/2020/MSC%20templates%20and%20graphics/TEMPLATE%20FILES/MSC%20GRAPHIC%20ASSETS/SCREEN%20RES/Illustration_BlueAssets/PNG/Blue_YellowSquare.png"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4.png"/><Relationship Id="rId7"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hyperlink" Target="https://www.youtube.com/watch?v=x2X6H1llkb0" TargetMode="External"/><Relationship Id="rId5" Type="http://schemas.openxmlformats.org/officeDocument/2006/relationships/image" Target="../media/image18.png"/><Relationship Id="rId4" Type="http://schemas.openxmlformats.org/officeDocument/2006/relationships/image" Target="file://localhost/Users/rika/Dropbox/MSC%20Job/2020/MSC%20templates%20and%20graphics/TEMPLATE%20FILES/MSC%20GRAPHIC%20ASSETS/SCREEN%20RES/Illustration_BlueAssets/PNG/Blue_YellowSquare.png"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4.png"/><Relationship Id="rId7"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file://localhost/Users/rika/Dropbox/MSC%20Job/2020/MSC%20templates%20and%20graphics/TEMPLATE%20FILES/MSC%20GRAPHIC%20ASSETS/SCREEN%20RES/Illustration_BlueAssets/PNG/Blue_YellowSquare.png" TargetMode="External"/><Relationship Id="rId10" Type="http://schemas.openxmlformats.org/officeDocument/2006/relationships/image" Target="../media/image33.png"/><Relationship Id="rId4" Type="http://schemas.openxmlformats.org/officeDocument/2006/relationships/image" Target="../media/image24.png"/><Relationship Id="rId9"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61.png"/><Relationship Id="rId5" Type="http://schemas.openxmlformats.org/officeDocument/2006/relationships/image" Target="../media/image60.png"/><Relationship Id="rId10" Type="http://schemas.openxmlformats.org/officeDocument/2006/relationships/image" Target="../media/image63.png"/><Relationship Id="rId4" Type="http://schemas.openxmlformats.org/officeDocument/2006/relationships/image" Target="../media/image59.png"/><Relationship Id="rId9" Type="http://schemas.openxmlformats.org/officeDocument/2006/relationships/image" Target="../media/image20.png"/></Relationships>
</file>

<file path=ppt/slides/_rels/slide3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4.png"/><Relationship Id="rId7"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file://localhost/Users/rika/Dropbox/MSC%20Job/2020/MSC%20templates%20and%20graphics/TEMPLATE%20FILES/MSC%20GRAPHIC%20ASSETS/SCREEN%20RES/Illustration_BlueAssets/PNG/Blue_YellowSquare.png"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png"/><Relationship Id="rId7" Type="http://schemas.openxmlformats.org/officeDocument/2006/relationships/image" Target="../media/image68.jpe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7.png"/></Relationships>
</file>

<file path=ppt/slides/_rels/slide33.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24.png"/><Relationship Id="rId7" Type="http://schemas.openxmlformats.org/officeDocument/2006/relationships/image" Target="../media/image66.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65.png"/><Relationship Id="rId11" Type="http://schemas.openxmlformats.org/officeDocument/2006/relationships/image" Target="../media/image71.png"/><Relationship Id="rId5" Type="http://schemas.openxmlformats.org/officeDocument/2006/relationships/image" Target="../media/image64.png"/><Relationship Id="rId10" Type="http://schemas.openxmlformats.org/officeDocument/2006/relationships/image" Target="../media/image33.png"/><Relationship Id="rId4" Type="http://schemas.openxmlformats.org/officeDocument/2006/relationships/image" Target="file://localhost/Users/rika/Dropbox/MSC%20Job/2020/MSC%20templates%20and%20graphics/TEMPLATE%20FILES/MSC%20GRAPHIC%20ASSETS/SCREEN%20RES/Illustration_BlueAssets/PNG/Blue_YellowSquare.png" TargetMode="External"/><Relationship Id="rId9" Type="http://schemas.microsoft.com/office/2007/relationships/hdphoto" Target="../media/hdphoto1.wdp"/></Relationships>
</file>

<file path=ppt/slides/_rels/slide3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24.png"/><Relationship Id="rId7" Type="http://schemas.openxmlformats.org/officeDocument/2006/relationships/image" Target="../media/image65.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64.png"/><Relationship Id="rId11" Type="http://schemas.openxmlformats.org/officeDocument/2006/relationships/image" Target="../media/image73.png"/><Relationship Id="rId5" Type="http://schemas.openxmlformats.org/officeDocument/2006/relationships/hyperlink" Target="https://neal.fun/deep-sea" TargetMode="External"/><Relationship Id="rId10" Type="http://schemas.openxmlformats.org/officeDocument/2006/relationships/image" Target="../media/image72.png"/><Relationship Id="rId4" Type="http://schemas.openxmlformats.org/officeDocument/2006/relationships/image" Target="file://localhost/Users/rika/Dropbox/MSC%20Job/2020/MSC%20templates%20and%20graphics/TEMPLATE%20FILES/MSC%20GRAPHIC%20ASSETS/SCREEN%20RES/Illustration_BlueAssets/PNG/Blue_YellowSquare.png" TargetMode="External"/><Relationship Id="rId9" Type="http://schemas.openxmlformats.org/officeDocument/2006/relationships/hyperlink" Target="https://www.nationalaquarium.co.nz/learn/education-from-our-place-to-yours/" TargetMode="External"/></Relationships>
</file>

<file path=ppt/slides/_rels/slide3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8.png"/><Relationship Id="rId7" Type="http://schemas.openxmlformats.org/officeDocument/2006/relationships/image" Target="../media/image64.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hyperlink" Target="https://www.nzgeo.com/lessons-fishing/" TargetMode="External"/><Relationship Id="rId9" Type="http://schemas.openxmlformats.org/officeDocument/2006/relationships/image" Target="../media/image66.png"/></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79.jpe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png"/></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80.png"/><Relationship Id="rId5" Type="http://schemas.openxmlformats.org/officeDocument/2006/relationships/hyperlink" Target="https://quizlet.com/_81dyjy?x=1jqt&amp;i=2nkyj4" TargetMode="External"/><Relationship Id="rId4" Type="http://schemas.openxmlformats.org/officeDocument/2006/relationships/image" Target="file://localhost/Users/rika/Dropbox/MSC%20Job/2020/MSC%20templates%20and%20graphics/TEMPLATE%20FILES/MSC%20GRAPHIC%20ASSETS/SCREEN%20RES/Illustration_BlueAssets/PNG/Blue_YellowSquare.png" TargetMode="External"/></Relationships>
</file>

<file path=ppt/slides/_rels/slide3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4.png"/><Relationship Id="rId7" Type="http://schemas.openxmlformats.org/officeDocument/2006/relationships/image" Target="../media/image81.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hyperlink" Target="https://www.sciencelearn.org.nz/videos/37-understanding-food-webs" TargetMode="External"/><Relationship Id="rId5" Type="http://schemas.openxmlformats.org/officeDocument/2006/relationships/hyperlink" Target="http://coolclassroom.org/flash/food_web/" TargetMode="External"/><Relationship Id="rId10" Type="http://schemas.openxmlformats.org/officeDocument/2006/relationships/image" Target="../media/image83.png"/><Relationship Id="rId4" Type="http://schemas.openxmlformats.org/officeDocument/2006/relationships/image" Target="file://localhost/Users/rika/Dropbox/MSC%20Job/2020/MSC%20templates%20and%20graphics/TEMPLATE%20FILES/MSC%20GRAPHIC%20ASSETS/SCREEN%20RES/Illustration_BlueAssets/PNG/Blue_YellowSquare.png" TargetMode="External"/><Relationship Id="rId9" Type="http://schemas.openxmlformats.org/officeDocument/2006/relationships/image" Target="../media/image82.png"/></Relationships>
</file>

<file path=ppt/slides/_rels/slide39.xml.rels><?xml version="1.0" encoding="UTF-8" standalone="yes"?>
<Relationships xmlns="http://schemas.openxmlformats.org/package/2006/relationships"><Relationship Id="rId8" Type="http://schemas.openxmlformats.org/officeDocument/2006/relationships/hyperlink" Target="https://www.youtube.com/watch?v=yDqzGOa-adc" TargetMode="External"/><Relationship Id="rId3" Type="http://schemas.openxmlformats.org/officeDocument/2006/relationships/image" Target="../media/image24.png"/><Relationship Id="rId7" Type="http://schemas.openxmlformats.org/officeDocument/2006/relationships/image" Target="../media/image66.png"/><Relationship Id="rId12" Type="http://schemas.openxmlformats.org/officeDocument/2006/relationships/image" Target="../media/image86.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65.png"/><Relationship Id="rId11" Type="http://schemas.openxmlformats.org/officeDocument/2006/relationships/hyperlink" Target="https://www.nationalaquarium.co.nz/learn/education-programmes/" TargetMode="External"/><Relationship Id="rId5" Type="http://schemas.openxmlformats.org/officeDocument/2006/relationships/image" Target="../media/image64.png"/><Relationship Id="rId10" Type="http://schemas.openxmlformats.org/officeDocument/2006/relationships/image" Target="../media/image85.png"/><Relationship Id="rId4" Type="http://schemas.openxmlformats.org/officeDocument/2006/relationships/image" Target="file://localhost/Users/rika/Dropbox/MSC%20Job/2020/MSC%20templates%20and%20graphics/TEMPLATE%20FILES/MSC%20GRAPHIC%20ASSETS/SCREEN%20RES/Illustration_BlueAssets/PNG/Blue_YellowSquare.png" TargetMode="External"/><Relationship Id="rId9" Type="http://schemas.openxmlformats.org/officeDocument/2006/relationships/image" Target="../media/image84.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1.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4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61.png"/><Relationship Id="rId5" Type="http://schemas.openxmlformats.org/officeDocument/2006/relationships/image" Target="../media/image60.png"/><Relationship Id="rId10" Type="http://schemas.openxmlformats.org/officeDocument/2006/relationships/image" Target="../media/image63.png"/><Relationship Id="rId4" Type="http://schemas.openxmlformats.org/officeDocument/2006/relationships/image" Target="../media/image59.png"/><Relationship Id="rId9" Type="http://schemas.openxmlformats.org/officeDocument/2006/relationships/image" Target="../media/image20.png"/></Relationships>
</file>

<file path=ppt/slides/_rels/slide41.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24.png"/><Relationship Id="rId7" Type="http://schemas.openxmlformats.org/officeDocument/2006/relationships/image" Target="../media/image7.pn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87.png"/><Relationship Id="rId4" Type="http://schemas.openxmlformats.org/officeDocument/2006/relationships/image" Target="file://localhost/Users/rika/Dropbox/MSC%20Job/2020/MSC%20templates%20and%20graphics/TEMPLATE%20FILES/MSC%20GRAPHIC%20ASSETS/SCREEN%20RES/Illustration_BlueAssets/PNG/Blue_YellowSquare.png"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7.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hite_Seabream.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452939" y="165172"/>
            <a:ext cx="1382122" cy="993219"/>
          </a:xfrm>
          <a:prstGeom prst="rect">
            <a:avLst/>
          </a:prstGeom>
        </p:spPr>
      </p:pic>
      <p:pic>
        <p:nvPicPr>
          <p:cNvPr id="6" name="Picture 5" descr="White_Seabream.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85277" y="-255157"/>
            <a:ext cx="1382122" cy="993219"/>
          </a:xfrm>
          <a:prstGeom prst="rect">
            <a:avLst/>
          </a:prstGeom>
        </p:spPr>
      </p:pic>
      <p:pic>
        <p:nvPicPr>
          <p:cNvPr id="13" name="Picture 12" descr="White_Seabream.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89780" y="0"/>
            <a:ext cx="1382122" cy="993219"/>
          </a:xfrm>
          <a:prstGeom prst="rect">
            <a:avLst/>
          </a:prstGeom>
        </p:spPr>
      </p:pic>
      <p:pic>
        <p:nvPicPr>
          <p:cNvPr id="14" name="Picture 13" descr="White_Seabream.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01583" y="-331438"/>
            <a:ext cx="1382122" cy="993219"/>
          </a:xfrm>
          <a:prstGeom prst="rect">
            <a:avLst/>
          </a:prstGeom>
        </p:spPr>
      </p:pic>
      <p:pic>
        <p:nvPicPr>
          <p:cNvPr id="2" name="Picture 1">
            <a:extLst>
              <a:ext uri="{FF2B5EF4-FFF2-40B4-BE49-F238E27FC236}">
                <a16:creationId xmlns:a16="http://schemas.microsoft.com/office/drawing/2014/main" id="{0CE6B094-A7D3-2A4D-C3C6-030FC52D8A58}"/>
              </a:ext>
            </a:extLst>
          </p:cNvPr>
          <p:cNvPicPr>
            <a:picLocks noChangeAspect="1"/>
          </p:cNvPicPr>
          <p:nvPr/>
        </p:nvPicPr>
        <p:blipFill>
          <a:blip r:embed="rId3"/>
          <a:stretch>
            <a:fillRect/>
          </a:stretch>
        </p:blipFill>
        <p:spPr>
          <a:xfrm>
            <a:off x="0" y="909946"/>
            <a:ext cx="9144000" cy="3323607"/>
          </a:xfrm>
          <a:prstGeom prst="rect">
            <a:avLst/>
          </a:prstGeom>
        </p:spPr>
      </p:pic>
    </p:spTree>
    <p:extLst>
      <p:ext uri="{BB962C8B-B14F-4D97-AF65-F5344CB8AC3E}">
        <p14:creationId xmlns:p14="http://schemas.microsoft.com/office/powerpoint/2010/main" val="13484864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lue_Fish5 copy 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0634" y="909196"/>
            <a:ext cx="9674510" cy="3946750"/>
          </a:xfrm>
          <a:prstGeom prst="rect">
            <a:avLst/>
          </a:prstGeom>
        </p:spPr>
      </p:pic>
      <p:sp>
        <p:nvSpPr>
          <p:cNvPr id="11" name="Content Placeholder 2"/>
          <p:cNvSpPr txBox="1">
            <a:spLocks/>
          </p:cNvSpPr>
          <p:nvPr/>
        </p:nvSpPr>
        <p:spPr>
          <a:xfrm>
            <a:off x="4076996" y="1074425"/>
            <a:ext cx="4762065" cy="3695700"/>
          </a:xfrm>
          <a:prstGeom prst="rect">
            <a:avLst/>
          </a:prstGeom>
          <a:ln>
            <a:noFill/>
          </a:ln>
        </p:spPr>
        <p:txBody>
          <a:bodyPr vert="horz" lIns="91440" tIns="45720" rIns="91440" bIns="45720" rtlCol="0">
            <a:noAutofit/>
          </a:bodyPr>
          <a:lstStyle>
            <a:lvl1pPr marL="342900" indent="-342900" algn="l" defTabSz="457200" rtl="0" eaLnBrk="1" latinLnBrk="0" hangingPunct="1">
              <a:lnSpc>
                <a:spcPct val="112000"/>
              </a:lnSpc>
              <a:spcBef>
                <a:spcPts val="600"/>
              </a:spcBef>
              <a:spcAft>
                <a:spcPts val="600"/>
              </a:spcAft>
              <a:buFont typeface="Arial"/>
              <a:buChar char="•"/>
              <a:defRPr sz="3200" kern="1200">
                <a:solidFill>
                  <a:schemeClr val="tx1"/>
                </a:solidFill>
                <a:latin typeface="Meta office pro"/>
                <a:ea typeface="+mn-ea"/>
                <a:cs typeface="Meta office pro"/>
              </a:defRPr>
            </a:lvl1pPr>
            <a:lvl2pPr marL="742950" indent="-285750" algn="l" defTabSz="457200" rtl="0" eaLnBrk="1" latinLnBrk="0" hangingPunct="1">
              <a:lnSpc>
                <a:spcPct val="112000"/>
              </a:lnSpc>
              <a:spcBef>
                <a:spcPts val="600"/>
              </a:spcBef>
              <a:spcAft>
                <a:spcPts val="600"/>
              </a:spcAft>
              <a:buFont typeface="Arial"/>
              <a:buChar char="–"/>
              <a:defRPr sz="2800" kern="1200">
                <a:solidFill>
                  <a:schemeClr val="tx1"/>
                </a:solidFill>
                <a:latin typeface="Meta office pro"/>
                <a:ea typeface="+mn-ea"/>
                <a:cs typeface="Meta office pro"/>
              </a:defRPr>
            </a:lvl2pPr>
            <a:lvl3pPr marL="1143000" indent="-228600" algn="l" defTabSz="457200" rtl="0" eaLnBrk="1" latinLnBrk="0" hangingPunct="1">
              <a:lnSpc>
                <a:spcPct val="112000"/>
              </a:lnSpc>
              <a:spcBef>
                <a:spcPts val="600"/>
              </a:spcBef>
              <a:spcAft>
                <a:spcPts val="600"/>
              </a:spcAft>
              <a:buFont typeface="Arial"/>
              <a:buChar char="•"/>
              <a:defRPr sz="2400" kern="1200">
                <a:solidFill>
                  <a:schemeClr val="tx1"/>
                </a:solidFill>
                <a:latin typeface="Meta office pro"/>
                <a:ea typeface="+mn-ea"/>
                <a:cs typeface="Meta office pro"/>
              </a:defRPr>
            </a:lvl3pPr>
            <a:lvl4pPr marL="1600200" indent="-228600" algn="l" defTabSz="457200" rtl="0" eaLnBrk="1" latinLnBrk="0" hangingPunct="1">
              <a:lnSpc>
                <a:spcPct val="112000"/>
              </a:lnSpc>
              <a:spcBef>
                <a:spcPts val="600"/>
              </a:spcBef>
              <a:spcAft>
                <a:spcPts val="600"/>
              </a:spcAft>
              <a:buFont typeface="Arial"/>
              <a:buChar char="–"/>
              <a:defRPr sz="2000" kern="1200">
                <a:solidFill>
                  <a:schemeClr val="tx1"/>
                </a:solidFill>
                <a:latin typeface="Meta office pro"/>
                <a:ea typeface="+mn-ea"/>
                <a:cs typeface="Meta office pro"/>
              </a:defRPr>
            </a:lvl4pPr>
            <a:lvl5pPr marL="2057400" indent="-228600" algn="l" defTabSz="457200" rtl="0" eaLnBrk="1" latinLnBrk="0" hangingPunct="1">
              <a:lnSpc>
                <a:spcPct val="112000"/>
              </a:lnSpc>
              <a:spcBef>
                <a:spcPts val="600"/>
              </a:spcBef>
              <a:spcAft>
                <a:spcPts val="600"/>
              </a:spcAft>
              <a:buFont typeface="Arial"/>
              <a:buChar char="»"/>
              <a:defRPr sz="2000" kern="1200">
                <a:solidFill>
                  <a:schemeClr val="tx1"/>
                </a:solidFill>
                <a:latin typeface="Meta office pro"/>
                <a:ea typeface="+mn-ea"/>
                <a:cs typeface="Meta office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300"/>
              </a:spcBef>
              <a:spcAft>
                <a:spcPts val="300"/>
              </a:spcAft>
              <a:buNone/>
            </a:pPr>
            <a:r>
              <a:rPr lang="en-US" sz="2000" b="1" dirty="0">
                <a:solidFill>
                  <a:srgbClr val="00B6DE"/>
                </a:solidFill>
                <a:latin typeface="Arial Narrow"/>
                <a:cs typeface="Arial Narrow"/>
              </a:rPr>
              <a:t>HE PĀTAI / CONSIDER THIS</a:t>
            </a:r>
          </a:p>
          <a:p>
            <a:pPr marL="273050" indent="-273050" algn="ctr">
              <a:spcBef>
                <a:spcPts val="300"/>
              </a:spcBef>
              <a:spcAft>
                <a:spcPts val="300"/>
              </a:spcAft>
              <a:buFont typeface="+mj-lt"/>
              <a:buAutoNum type="arabicPeriod"/>
            </a:pPr>
            <a:r>
              <a:rPr lang="en-US" sz="1800" dirty="0">
                <a:latin typeface="Arial"/>
                <a:cs typeface="Arial"/>
              </a:rPr>
              <a:t>What do you think it would feel like to be a fish living in the sea? </a:t>
            </a:r>
          </a:p>
          <a:p>
            <a:pPr marL="273050" indent="-273050" algn="ctr">
              <a:spcBef>
                <a:spcPts val="300"/>
              </a:spcBef>
              <a:spcAft>
                <a:spcPts val="300"/>
              </a:spcAft>
              <a:buFont typeface="+mj-lt"/>
              <a:buAutoNum type="arabicPeriod"/>
            </a:pPr>
            <a:r>
              <a:rPr lang="en-US" sz="1800" dirty="0">
                <a:latin typeface="Arial"/>
                <a:cs typeface="Arial"/>
              </a:rPr>
              <a:t>H</a:t>
            </a:r>
            <a:r>
              <a:rPr lang="x-none" sz="1800" dirty="0">
                <a:latin typeface="Arial"/>
                <a:cs typeface="Arial"/>
              </a:rPr>
              <a:t>ow are you connected with t</a:t>
            </a:r>
            <a:r>
              <a:rPr lang="en-US" sz="1800" dirty="0">
                <a:latin typeface="Arial"/>
                <a:cs typeface="Arial"/>
              </a:rPr>
              <a:t>he</a:t>
            </a:r>
            <a:r>
              <a:rPr lang="x-none" sz="1800" dirty="0">
                <a:latin typeface="Arial"/>
                <a:cs typeface="Arial"/>
              </a:rPr>
              <a:t> fish that live in the sea?</a:t>
            </a:r>
          </a:p>
          <a:p>
            <a:pPr marL="273050" indent="-273050" algn="ctr">
              <a:spcBef>
                <a:spcPts val="300"/>
              </a:spcBef>
              <a:spcAft>
                <a:spcPts val="300"/>
              </a:spcAft>
              <a:buFont typeface="+mj-lt"/>
              <a:buAutoNum type="arabicPeriod"/>
            </a:pPr>
            <a:r>
              <a:rPr lang="x-none" sz="1800" dirty="0">
                <a:latin typeface="Arial"/>
                <a:cs typeface="Arial"/>
              </a:rPr>
              <a:t>Discuss ancestors [tīpuna] that caught fish</a:t>
            </a:r>
          </a:p>
          <a:p>
            <a:pPr marL="0" indent="0" algn="ctr">
              <a:spcBef>
                <a:spcPts val="300"/>
              </a:spcBef>
              <a:spcAft>
                <a:spcPts val="300"/>
              </a:spcAft>
              <a:buNone/>
            </a:pPr>
            <a:r>
              <a:rPr lang="en-AU" sz="2000" b="1" dirty="0">
                <a:solidFill>
                  <a:srgbClr val="175EAA"/>
                </a:solidFill>
                <a:latin typeface="Arial Narrow"/>
                <a:cs typeface="Arial Narrow"/>
              </a:rPr>
              <a:t>MAHI / ACTIVITY</a:t>
            </a:r>
            <a:endParaRPr lang="x-none" sz="2000" b="1" dirty="0">
              <a:latin typeface="Arial"/>
              <a:cs typeface="Arial"/>
            </a:endParaRPr>
          </a:p>
          <a:p>
            <a:pPr marL="0" indent="0" algn="ctr">
              <a:spcBef>
                <a:spcPts val="300"/>
              </a:spcBef>
              <a:spcAft>
                <a:spcPts val="300"/>
              </a:spcAft>
              <a:buNone/>
            </a:pPr>
            <a:r>
              <a:rPr lang="x-none" sz="1800" dirty="0">
                <a:latin typeface="Arial"/>
                <a:cs typeface="Arial"/>
              </a:rPr>
              <a:t>Write or tell a short story called “a creature of the sea and me”</a:t>
            </a:r>
            <a:endParaRPr lang="en-AU" sz="1800" dirty="0">
              <a:latin typeface="Arial"/>
              <a:cs typeface="Arial"/>
            </a:endParaRPr>
          </a:p>
        </p:txBody>
      </p:sp>
      <p:sp>
        <p:nvSpPr>
          <p:cNvPr id="7" name="Content Placeholder 6"/>
          <p:cNvSpPr>
            <a:spLocks noGrp="1"/>
          </p:cNvSpPr>
          <p:nvPr>
            <p:ph sz="half" idx="1"/>
          </p:nvPr>
        </p:nvSpPr>
        <p:spPr>
          <a:xfrm>
            <a:off x="348356" y="1104392"/>
            <a:ext cx="3578259" cy="3679470"/>
          </a:xfrm>
          <a:ln>
            <a:noFill/>
          </a:ln>
        </p:spPr>
        <p:txBody>
          <a:bodyPr/>
          <a:lstStyle/>
          <a:p>
            <a:pPr marL="0" indent="0" algn="ctr">
              <a:spcBef>
                <a:spcPts val="300"/>
              </a:spcBef>
              <a:spcAft>
                <a:spcPts val="300"/>
              </a:spcAft>
              <a:buNone/>
            </a:pPr>
            <a:r>
              <a:rPr lang="en-AU" sz="2000" b="1" noProof="0" dirty="0">
                <a:solidFill>
                  <a:srgbClr val="011F59"/>
                </a:solidFill>
                <a:latin typeface="Arial Narrow"/>
                <a:cs typeface="Arial Narrow"/>
              </a:rPr>
              <a:t>MĀTAKI TĒNEI / WATCH THIS</a:t>
            </a:r>
          </a:p>
          <a:p>
            <a:pPr marL="0" indent="0" algn="ctr">
              <a:spcBef>
                <a:spcPts val="300"/>
              </a:spcBef>
              <a:spcAft>
                <a:spcPts val="300"/>
              </a:spcAft>
              <a:buNone/>
            </a:pPr>
            <a:r>
              <a:rPr lang="en-AU" sz="1800" noProof="0" dirty="0">
                <a:latin typeface="Arial"/>
                <a:cs typeface="Arial"/>
              </a:rPr>
              <a:t>Short [1:55] </a:t>
            </a:r>
            <a:r>
              <a:rPr lang="en-AU" sz="1800" dirty="0">
                <a:latin typeface="Arial"/>
                <a:cs typeface="Arial"/>
              </a:rPr>
              <a:t>film clip to </a:t>
            </a:r>
            <a:r>
              <a:rPr lang="en-AU" sz="1800" noProof="0" dirty="0">
                <a:latin typeface="Arial"/>
                <a:cs typeface="Arial"/>
              </a:rPr>
              <a:t>see what it is like </a:t>
            </a:r>
            <a:r>
              <a:rPr lang="en-AU" sz="1800" noProof="0" dirty="0">
                <a:latin typeface="Arial"/>
                <a:cs typeface="Arial"/>
                <a:hlinkClick r:id="rId4"/>
              </a:rPr>
              <a:t>underwater in Aotearoa New Zealand</a:t>
            </a:r>
            <a:r>
              <a:rPr lang="en-AU" sz="1800" noProof="0" dirty="0">
                <a:latin typeface="Arial"/>
                <a:cs typeface="Arial"/>
              </a:rPr>
              <a:t> [view using Chrome]</a:t>
            </a:r>
          </a:p>
          <a:p>
            <a:endParaRPr lang="en-AU" noProof="0" dirty="0"/>
          </a:p>
          <a:p>
            <a:endParaRPr lang="en-AU" noProof="0" dirty="0"/>
          </a:p>
          <a:p>
            <a:endParaRPr lang="en-AU" noProof="0" dirty="0"/>
          </a:p>
          <a:p>
            <a:pPr marL="0" indent="0">
              <a:buNone/>
            </a:pPr>
            <a:endParaRPr lang="en-AU" noProof="0" dirty="0"/>
          </a:p>
        </p:txBody>
      </p:sp>
      <p:pic>
        <p:nvPicPr>
          <p:cNvPr id="12" name="Picture 11">
            <a:hlinkClick r:id="rId4"/>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1443" y="3024329"/>
            <a:ext cx="3505172" cy="13892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19" descr="White_Butterflyfish.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442200" y="12700"/>
            <a:ext cx="1132332" cy="964692"/>
          </a:xfrm>
          <a:prstGeom prst="rect">
            <a:avLst/>
          </a:prstGeom>
        </p:spPr>
      </p:pic>
      <p:pic>
        <p:nvPicPr>
          <p:cNvPr id="21" name="Picture 20" descr="White_Butterflyfish.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437328" y="139700"/>
            <a:ext cx="1132332" cy="964692"/>
          </a:xfrm>
          <a:prstGeom prst="rect">
            <a:avLst/>
          </a:prstGeom>
        </p:spPr>
      </p:pic>
      <p:pic>
        <p:nvPicPr>
          <p:cNvPr id="22" name="Picture 21" descr="White_Butterflyfish.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101794" y="-380746"/>
            <a:ext cx="1132332" cy="964692"/>
          </a:xfrm>
          <a:prstGeom prst="rect">
            <a:avLst/>
          </a:prstGeom>
        </p:spPr>
      </p:pic>
      <p:sp>
        <p:nvSpPr>
          <p:cNvPr id="13" name="Title 1"/>
          <p:cNvSpPr txBox="1">
            <a:spLocks/>
          </p:cNvSpPr>
          <p:nvPr/>
        </p:nvSpPr>
        <p:spPr>
          <a:xfrm>
            <a:off x="177223" y="50874"/>
            <a:ext cx="8229600" cy="836704"/>
          </a:xfrm>
          <a:prstGeom prst="rect">
            <a:avLst/>
          </a:prstGeom>
        </p:spPr>
        <p:txBody>
          <a:bodyPr vert="horz" lIns="91440" tIns="45720" rIns="91440" bIns="45720" rtlCol="0" anchor="ctr">
            <a:normAutofit fontScale="90000" lnSpcReduction="20000"/>
          </a:bodyPr>
          <a:lstStyle>
            <a:lvl1pPr algn="l" defTabSz="457200" rtl="0" eaLnBrk="1" latinLnBrk="0" hangingPunct="1">
              <a:spcBef>
                <a:spcPct val="0"/>
              </a:spcBef>
              <a:buNone/>
              <a:defRPr sz="4400" b="0" i="0" kern="1200">
                <a:solidFill>
                  <a:schemeClr val="bg1"/>
                </a:solidFill>
                <a:latin typeface="Local Brewery Five"/>
                <a:ea typeface="+mj-ea"/>
                <a:cs typeface="Local Brewery Five"/>
              </a:defRPr>
            </a:lvl1pPr>
          </a:lstStyle>
          <a:p>
            <a:r>
              <a:rPr lang="en-US" sz="3700" dirty="0">
                <a:latin typeface="Arial Narrow"/>
                <a:cs typeface="Arial Narrow"/>
              </a:rPr>
              <a:t>FISHY CONNECTIONS</a:t>
            </a:r>
            <a:br>
              <a:rPr lang="en-US" dirty="0">
                <a:latin typeface="Arial Narrow"/>
                <a:cs typeface="Arial Narrow"/>
              </a:rPr>
            </a:br>
            <a:r>
              <a:rPr lang="en-US" sz="2400" dirty="0">
                <a:latin typeface="Arial Narrow"/>
                <a:cs typeface="Arial Narrow"/>
              </a:rPr>
              <a:t>Focusing Question: How am I connected with fishes?</a:t>
            </a:r>
          </a:p>
        </p:txBody>
      </p:sp>
    </p:spTree>
    <p:extLst>
      <p:ext uri="{BB962C8B-B14F-4D97-AF65-F5344CB8AC3E}">
        <p14:creationId xmlns:p14="http://schemas.microsoft.com/office/powerpoint/2010/main" val="196088146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lue_Fish5 copy 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3849" y="738062"/>
            <a:ext cx="9650200" cy="4196025"/>
          </a:xfrm>
          <a:prstGeom prst="rect">
            <a:avLst/>
          </a:prstGeom>
        </p:spPr>
      </p:pic>
      <p:sp>
        <p:nvSpPr>
          <p:cNvPr id="5" name="Content Placeholder 4"/>
          <p:cNvSpPr>
            <a:spLocks noGrp="1"/>
          </p:cNvSpPr>
          <p:nvPr>
            <p:ph sz="half" idx="1"/>
          </p:nvPr>
        </p:nvSpPr>
        <p:spPr>
          <a:xfrm>
            <a:off x="354730" y="1024687"/>
            <a:ext cx="4651337" cy="3418927"/>
          </a:xfrm>
        </p:spPr>
        <p:txBody>
          <a:bodyPr>
            <a:noAutofit/>
          </a:bodyPr>
          <a:lstStyle/>
          <a:p>
            <a:pPr marL="0" indent="0" algn="ctr">
              <a:spcBef>
                <a:spcPts val="300"/>
              </a:spcBef>
              <a:spcAft>
                <a:spcPts val="300"/>
              </a:spcAft>
              <a:buNone/>
            </a:pPr>
            <a:r>
              <a:rPr lang="en-US" sz="2000" b="1" dirty="0">
                <a:solidFill>
                  <a:srgbClr val="00B194"/>
                </a:solidFill>
                <a:latin typeface="Arial Narrow"/>
                <a:cs typeface="Arial Narrow"/>
              </a:rPr>
              <a:t>KŌRERORERO / DISCUSSION</a:t>
            </a:r>
          </a:p>
          <a:p>
            <a:pPr marL="0" indent="0">
              <a:spcBef>
                <a:spcPts val="300"/>
              </a:spcBef>
              <a:spcAft>
                <a:spcPts val="300"/>
              </a:spcAft>
              <a:buNone/>
            </a:pPr>
            <a:r>
              <a:rPr lang="en-AU" sz="2400" noProof="0" dirty="0">
                <a:latin typeface="Arial"/>
                <a:cs typeface="Arial"/>
              </a:rPr>
              <a:t>In te ao Māori [the Māori world]:</a:t>
            </a:r>
          </a:p>
          <a:p>
            <a:pPr marL="285750" indent="-285750">
              <a:spcBef>
                <a:spcPts val="300"/>
              </a:spcBef>
              <a:spcAft>
                <a:spcPts val="300"/>
              </a:spcAft>
            </a:pPr>
            <a:r>
              <a:rPr lang="en-AU" sz="2000" noProof="0" dirty="0">
                <a:latin typeface="Arial"/>
                <a:cs typeface="Arial"/>
              </a:rPr>
              <a:t>We are related to the sea through whakapapa [family tree]</a:t>
            </a:r>
          </a:p>
          <a:p>
            <a:pPr marL="285750" indent="-285750">
              <a:spcBef>
                <a:spcPts val="300"/>
              </a:spcBef>
              <a:spcAft>
                <a:spcPts val="300"/>
              </a:spcAft>
            </a:pPr>
            <a:r>
              <a:rPr lang="en-AU" sz="2000" noProof="0" dirty="0">
                <a:latin typeface="Arial"/>
                <a:cs typeface="Arial"/>
              </a:rPr>
              <a:t>People and the sea are the children of Papatūānuku [earth mother] and Ranginui [sky father]</a:t>
            </a:r>
          </a:p>
          <a:p>
            <a:pPr marL="285750" indent="-285750">
              <a:spcBef>
                <a:spcPts val="300"/>
              </a:spcBef>
              <a:spcAft>
                <a:spcPts val="300"/>
              </a:spcAft>
            </a:pPr>
            <a:r>
              <a:rPr lang="en-AU" sz="2000" noProof="0" dirty="0">
                <a:latin typeface="Arial"/>
                <a:cs typeface="Arial"/>
              </a:rPr>
              <a:t>Sea creatures are children of the ugly god </a:t>
            </a:r>
            <a:r>
              <a:rPr lang="en-AU" sz="2000" noProof="0" dirty="0" err="1">
                <a:latin typeface="Arial"/>
                <a:cs typeface="Arial"/>
              </a:rPr>
              <a:t>Punga</a:t>
            </a:r>
            <a:endParaRPr lang="en-AU" sz="2000" noProof="0" dirty="0">
              <a:latin typeface="Arial"/>
              <a:cs typeface="Arial"/>
            </a:endParaRPr>
          </a:p>
          <a:p>
            <a:pPr>
              <a:spcBef>
                <a:spcPts val="300"/>
              </a:spcBef>
              <a:spcAft>
                <a:spcPts val="300"/>
              </a:spcAft>
            </a:pPr>
            <a:endParaRPr lang="en-AU" sz="1800" noProof="0" dirty="0">
              <a:latin typeface="Arial"/>
              <a:cs typeface="Arial"/>
            </a:endParaRPr>
          </a:p>
        </p:txBody>
      </p:sp>
      <p:sp>
        <p:nvSpPr>
          <p:cNvPr id="9" name="Content Placeholder 4"/>
          <p:cNvSpPr txBox="1">
            <a:spLocks/>
          </p:cNvSpPr>
          <p:nvPr/>
        </p:nvSpPr>
        <p:spPr>
          <a:xfrm>
            <a:off x="5156448" y="2965460"/>
            <a:ext cx="3583715" cy="1789161"/>
          </a:xfrm>
          <a:prstGeom prst="rect">
            <a:avLst/>
          </a:prstGeom>
        </p:spPr>
        <p:txBody>
          <a:bodyPr vert="horz" lIns="91440" tIns="45720" rIns="91440" bIns="45720" rtlCol="0">
            <a:noAutofit/>
          </a:bodyPr>
          <a:lstStyle>
            <a:lvl1pPr marL="342900" indent="-342900" algn="l" defTabSz="457200" rtl="0" eaLnBrk="1" latinLnBrk="0" hangingPunct="1">
              <a:lnSpc>
                <a:spcPct val="112000"/>
              </a:lnSpc>
              <a:spcBef>
                <a:spcPts val="600"/>
              </a:spcBef>
              <a:spcAft>
                <a:spcPts val="600"/>
              </a:spcAft>
              <a:buFont typeface="Arial"/>
              <a:buChar char="•"/>
              <a:defRPr sz="2800" kern="1200">
                <a:solidFill>
                  <a:schemeClr val="tx1"/>
                </a:solidFill>
                <a:latin typeface="Meta office pro"/>
                <a:ea typeface="+mn-ea"/>
                <a:cs typeface="Meta office pro"/>
              </a:defRPr>
            </a:lvl1pPr>
            <a:lvl2pPr marL="742950" indent="-285750" algn="l" defTabSz="457200" rtl="0" eaLnBrk="1" latinLnBrk="0" hangingPunct="1">
              <a:lnSpc>
                <a:spcPct val="112000"/>
              </a:lnSpc>
              <a:spcBef>
                <a:spcPts val="600"/>
              </a:spcBef>
              <a:spcAft>
                <a:spcPts val="600"/>
              </a:spcAft>
              <a:buFont typeface="Arial"/>
              <a:buChar char="–"/>
              <a:defRPr sz="2400" kern="1200">
                <a:solidFill>
                  <a:schemeClr val="tx1"/>
                </a:solidFill>
                <a:latin typeface="Meta office pro"/>
                <a:ea typeface="+mn-ea"/>
                <a:cs typeface="Meta office pro"/>
              </a:defRPr>
            </a:lvl2pPr>
            <a:lvl3pPr marL="1143000" indent="-228600" algn="l" defTabSz="457200" rtl="0" eaLnBrk="1" latinLnBrk="0" hangingPunct="1">
              <a:lnSpc>
                <a:spcPct val="112000"/>
              </a:lnSpc>
              <a:spcBef>
                <a:spcPts val="600"/>
              </a:spcBef>
              <a:spcAft>
                <a:spcPts val="600"/>
              </a:spcAft>
              <a:buFont typeface="Arial"/>
              <a:buChar char="•"/>
              <a:defRPr sz="2000" kern="1200">
                <a:solidFill>
                  <a:schemeClr val="tx1"/>
                </a:solidFill>
                <a:latin typeface="Meta office pro"/>
                <a:ea typeface="+mn-ea"/>
                <a:cs typeface="Meta office pro"/>
              </a:defRPr>
            </a:lvl3pPr>
            <a:lvl4pPr marL="1600200" indent="-228600" algn="l" defTabSz="457200" rtl="0" eaLnBrk="1" latinLnBrk="0" hangingPunct="1">
              <a:lnSpc>
                <a:spcPct val="112000"/>
              </a:lnSpc>
              <a:spcBef>
                <a:spcPts val="600"/>
              </a:spcBef>
              <a:spcAft>
                <a:spcPts val="600"/>
              </a:spcAft>
              <a:buFont typeface="Arial"/>
              <a:buChar char="–"/>
              <a:defRPr sz="1800" kern="1200">
                <a:solidFill>
                  <a:schemeClr val="tx1"/>
                </a:solidFill>
                <a:latin typeface="Meta office pro"/>
                <a:ea typeface="+mn-ea"/>
                <a:cs typeface="Meta office pro"/>
              </a:defRPr>
            </a:lvl4pPr>
            <a:lvl5pPr marL="2057400" indent="-228600" algn="l" defTabSz="457200" rtl="0" eaLnBrk="1" latinLnBrk="0" hangingPunct="1">
              <a:lnSpc>
                <a:spcPct val="112000"/>
              </a:lnSpc>
              <a:spcBef>
                <a:spcPts val="600"/>
              </a:spcBef>
              <a:spcAft>
                <a:spcPts val="600"/>
              </a:spcAft>
              <a:buFont typeface="Arial"/>
              <a:buChar char="»"/>
              <a:defRPr sz="1800" kern="1200">
                <a:solidFill>
                  <a:schemeClr val="tx1"/>
                </a:solidFill>
                <a:latin typeface="Meta office pro"/>
                <a:ea typeface="+mn-ea"/>
                <a:cs typeface="Meta office pro"/>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endParaRPr lang="en-US" sz="1800" dirty="0"/>
          </a:p>
        </p:txBody>
      </p:sp>
      <p:sp>
        <p:nvSpPr>
          <p:cNvPr id="12" name="Rectangle 11"/>
          <p:cNvSpPr/>
          <p:nvPr/>
        </p:nvSpPr>
        <p:spPr>
          <a:xfrm>
            <a:off x="7326573" y="971511"/>
            <a:ext cx="1585365" cy="276999"/>
          </a:xfrm>
          <a:prstGeom prst="rect">
            <a:avLst/>
          </a:prstGeom>
        </p:spPr>
        <p:txBody>
          <a:bodyPr wrap="none">
            <a:spAutoFit/>
          </a:bodyPr>
          <a:lstStyle/>
          <a:p>
            <a:r>
              <a:rPr lang="en-US" sz="1200" dirty="0"/>
              <a:t>Source: Te Ara.govt.nz  </a:t>
            </a:r>
          </a:p>
        </p:txBody>
      </p:sp>
      <p:pic>
        <p:nvPicPr>
          <p:cNvPr id="15" name="Content Placeholder 13"/>
          <p:cNvPicPr>
            <a:picLocks noChangeAspect="1"/>
          </p:cNvPicPr>
          <p:nvPr/>
        </p:nvPicPr>
        <p:blipFill rotWithShape="1">
          <a:blip r:embed="rId4" cstate="print">
            <a:extLst>
              <a:ext uri="{28A0092B-C50C-407E-A947-70E740481C1C}">
                <a14:useLocalDpi xmlns:a14="http://schemas.microsoft.com/office/drawing/2010/main"/>
              </a:ext>
            </a:extLst>
          </a:blip>
          <a:srcRect t="-1128" b="-1110"/>
          <a:stretch/>
        </p:blipFill>
        <p:spPr>
          <a:xfrm rot="423296">
            <a:off x="4906993" y="1138578"/>
            <a:ext cx="3956792" cy="1931158"/>
          </a:xfrm>
          <a:prstGeom prst="rect">
            <a:avLst/>
          </a:prstGeom>
        </p:spPr>
      </p:pic>
      <p:sp>
        <p:nvSpPr>
          <p:cNvPr id="20" name="Title 1"/>
          <p:cNvSpPr txBox="1">
            <a:spLocks/>
          </p:cNvSpPr>
          <p:nvPr/>
        </p:nvSpPr>
        <p:spPr>
          <a:xfrm>
            <a:off x="177223" y="50874"/>
            <a:ext cx="8229600" cy="836704"/>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4400" b="0" i="0" kern="1200">
                <a:solidFill>
                  <a:schemeClr val="bg1"/>
                </a:solidFill>
                <a:latin typeface="Local Brewery Five"/>
                <a:ea typeface="+mj-ea"/>
                <a:cs typeface="Local Brewery Five"/>
              </a:defRPr>
            </a:lvl1pPr>
          </a:lstStyle>
          <a:p>
            <a:r>
              <a:rPr lang="en-US" sz="3700" dirty="0">
                <a:latin typeface="Arial Narrow"/>
                <a:cs typeface="Arial Narrow"/>
              </a:rPr>
              <a:t>FISHY CONNECTIONS</a:t>
            </a:r>
            <a:endParaRPr lang="en-US" sz="2400" dirty="0">
              <a:latin typeface="Arial Narrow"/>
              <a:cs typeface="Arial Narrow"/>
            </a:endParaRPr>
          </a:p>
        </p:txBody>
      </p:sp>
      <p:pic>
        <p:nvPicPr>
          <p:cNvPr id="6" name="Picture 5" descr="White_Seabream.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452939" y="165172"/>
            <a:ext cx="1382122" cy="993219"/>
          </a:xfrm>
          <a:prstGeom prst="rect">
            <a:avLst/>
          </a:prstGeom>
        </p:spPr>
      </p:pic>
      <p:pic>
        <p:nvPicPr>
          <p:cNvPr id="21" name="Picture 20" descr="White_Seabream.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585277" y="-255157"/>
            <a:ext cx="1382122" cy="993219"/>
          </a:xfrm>
          <a:prstGeom prst="rect">
            <a:avLst/>
          </a:prstGeom>
        </p:spPr>
      </p:pic>
      <p:pic>
        <p:nvPicPr>
          <p:cNvPr id="4" name="Picture 3" descr="Blue_Octopus.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649372" y="2554328"/>
            <a:ext cx="3236667" cy="2150153"/>
          </a:xfrm>
          <a:prstGeom prst="rect">
            <a:avLst/>
          </a:prstGeom>
        </p:spPr>
      </p:pic>
    </p:spTree>
    <p:extLst>
      <p:ext uri="{BB962C8B-B14F-4D97-AF65-F5344CB8AC3E}">
        <p14:creationId xmlns:p14="http://schemas.microsoft.com/office/powerpoint/2010/main" val="1589014800"/>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dissolve">
                                      <p:cBhvr>
                                        <p:cTn id="17" dur="500"/>
                                        <p:tgtEl>
                                          <p:spTgt spid="5">
                                            <p:txEl>
                                              <p:pRg st="2" end="2"/>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dissolve">
                                      <p:cBhvr>
                                        <p:cTn id="20" dur="500"/>
                                        <p:tgtEl>
                                          <p:spTgt spid="15"/>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dissolv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dissolve">
                                      <p:cBhvr>
                                        <p:cTn id="28" dur="500"/>
                                        <p:tgtEl>
                                          <p:spTgt spid="5">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Effect transition="in" filter="dissolve">
                                      <p:cBhvr>
                                        <p:cTn id="33"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lue_Fish5 copy 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3849" y="1074826"/>
            <a:ext cx="9437344" cy="3596230"/>
          </a:xfrm>
          <a:prstGeom prst="rect">
            <a:avLst/>
          </a:prstGeom>
        </p:spPr>
      </p:pic>
      <p:sp>
        <p:nvSpPr>
          <p:cNvPr id="5" name="Content Placeholder 4"/>
          <p:cNvSpPr>
            <a:spLocks noGrp="1"/>
          </p:cNvSpPr>
          <p:nvPr>
            <p:ph sz="half" idx="1"/>
          </p:nvPr>
        </p:nvSpPr>
        <p:spPr>
          <a:xfrm>
            <a:off x="321314" y="1158391"/>
            <a:ext cx="4106572" cy="3320758"/>
          </a:xfrm>
        </p:spPr>
        <p:txBody>
          <a:bodyPr>
            <a:noAutofit/>
          </a:bodyPr>
          <a:lstStyle/>
          <a:p>
            <a:pPr marL="0" indent="0" algn="ctr">
              <a:spcBef>
                <a:spcPts val="300"/>
              </a:spcBef>
              <a:spcAft>
                <a:spcPts val="300"/>
              </a:spcAft>
              <a:buNone/>
            </a:pPr>
            <a:r>
              <a:rPr lang="en-US" sz="2000" b="1" dirty="0">
                <a:solidFill>
                  <a:srgbClr val="00B194"/>
                </a:solidFill>
                <a:latin typeface="Arial Narrow"/>
                <a:cs typeface="Arial Narrow"/>
              </a:rPr>
              <a:t>KŌRERORERO / DISCUSSION</a:t>
            </a:r>
          </a:p>
          <a:p>
            <a:pPr marL="285750" indent="-285750">
              <a:spcBef>
                <a:spcPts val="300"/>
              </a:spcBef>
              <a:spcAft>
                <a:spcPts val="300"/>
              </a:spcAft>
            </a:pPr>
            <a:r>
              <a:rPr lang="en-AU" sz="1800" noProof="0" dirty="0">
                <a:latin typeface="Arial"/>
                <a:cs typeface="Arial"/>
              </a:rPr>
              <a:t>Polynesians, have long thought of sharks as guardian spirits</a:t>
            </a:r>
          </a:p>
          <a:p>
            <a:pPr marL="285750" indent="-285750">
              <a:spcBef>
                <a:spcPts val="300"/>
              </a:spcBef>
              <a:spcAft>
                <a:spcPts val="300"/>
              </a:spcAft>
            </a:pPr>
            <a:r>
              <a:rPr lang="en-US" sz="1800" dirty="0">
                <a:latin typeface="Arial"/>
                <a:cs typeface="Arial"/>
              </a:rPr>
              <a:t>Our ancestors [</a:t>
            </a:r>
            <a:r>
              <a:rPr lang="en-US" sz="1800" dirty="0" err="1">
                <a:latin typeface="Arial"/>
                <a:cs typeface="Arial"/>
              </a:rPr>
              <a:t>tīpuna</a:t>
            </a:r>
            <a:r>
              <a:rPr lang="en-US" sz="1800" dirty="0">
                <a:latin typeface="Arial"/>
                <a:cs typeface="Arial"/>
              </a:rPr>
              <a:t>] had a close relationship with sea animals, for example </a:t>
            </a:r>
            <a:r>
              <a:rPr lang="en-US" sz="1800" dirty="0" err="1">
                <a:latin typeface="Arial"/>
                <a:cs typeface="Arial"/>
              </a:rPr>
              <a:t>Tametekapua</a:t>
            </a:r>
            <a:endParaRPr lang="en-US" sz="1800" dirty="0">
              <a:latin typeface="Arial"/>
              <a:cs typeface="Arial"/>
            </a:endParaRPr>
          </a:p>
          <a:p>
            <a:pPr marL="285750" indent="-285750">
              <a:spcBef>
                <a:spcPts val="300"/>
              </a:spcBef>
              <a:spcAft>
                <a:spcPts val="300"/>
              </a:spcAft>
            </a:pPr>
            <a:r>
              <a:rPr lang="en-US" sz="1800" i="1" dirty="0">
                <a:latin typeface="Arial"/>
                <a:cs typeface="Arial"/>
              </a:rPr>
              <a:t>“</a:t>
            </a:r>
            <a:r>
              <a:rPr lang="en-US" sz="1800" i="1" dirty="0" err="1">
                <a:latin typeface="Arial"/>
                <a:cs typeface="Arial"/>
              </a:rPr>
              <a:t>Tamatekapua</a:t>
            </a:r>
            <a:r>
              <a:rPr lang="en-US" sz="1800" i="1" dirty="0">
                <a:latin typeface="Arial"/>
                <a:cs typeface="Arial"/>
              </a:rPr>
              <a:t> set out for Aotearoa New Zealand from </a:t>
            </a:r>
            <a:r>
              <a:rPr lang="en-US" sz="1800" i="1" dirty="0" err="1">
                <a:latin typeface="Arial"/>
                <a:cs typeface="Arial"/>
              </a:rPr>
              <a:t>Hawaiki</a:t>
            </a:r>
            <a:r>
              <a:rPr lang="en-US" sz="1800" i="1" dirty="0">
                <a:latin typeface="Arial"/>
                <a:cs typeface="Arial"/>
              </a:rPr>
              <a:t> and was rescued by a shark</a:t>
            </a:r>
            <a:r>
              <a:rPr lang="mr-IN" sz="1800" i="1" dirty="0">
                <a:latin typeface="Arial"/>
                <a:cs typeface="Arial"/>
              </a:rPr>
              <a:t>…</a:t>
            </a:r>
            <a:r>
              <a:rPr lang="mi-NZ" sz="1800" i="1" dirty="0">
                <a:latin typeface="Arial"/>
                <a:cs typeface="Arial"/>
              </a:rPr>
              <a:t> </a:t>
            </a:r>
            <a:r>
              <a:rPr lang="en-US" sz="1800" i="1" dirty="0">
                <a:latin typeface="Arial"/>
                <a:cs typeface="Arial"/>
              </a:rPr>
              <a:t>. </a:t>
            </a:r>
            <a:endParaRPr lang="en-AU" sz="1800" noProof="0" dirty="0">
              <a:latin typeface="Arial"/>
              <a:cs typeface="Arial"/>
            </a:endParaRPr>
          </a:p>
        </p:txBody>
      </p:sp>
      <p:sp>
        <p:nvSpPr>
          <p:cNvPr id="9" name="Content Placeholder 4"/>
          <p:cNvSpPr txBox="1">
            <a:spLocks/>
          </p:cNvSpPr>
          <p:nvPr/>
        </p:nvSpPr>
        <p:spPr>
          <a:xfrm>
            <a:off x="5156448" y="2965460"/>
            <a:ext cx="3583715" cy="1789161"/>
          </a:xfrm>
          <a:prstGeom prst="rect">
            <a:avLst/>
          </a:prstGeom>
        </p:spPr>
        <p:txBody>
          <a:bodyPr vert="horz" lIns="91440" tIns="45720" rIns="91440" bIns="45720" rtlCol="0">
            <a:noAutofit/>
          </a:bodyPr>
          <a:lstStyle>
            <a:lvl1pPr marL="342900" indent="-342900" algn="l" defTabSz="457200" rtl="0" eaLnBrk="1" latinLnBrk="0" hangingPunct="1">
              <a:lnSpc>
                <a:spcPct val="112000"/>
              </a:lnSpc>
              <a:spcBef>
                <a:spcPts val="600"/>
              </a:spcBef>
              <a:spcAft>
                <a:spcPts val="600"/>
              </a:spcAft>
              <a:buFont typeface="Arial"/>
              <a:buChar char="•"/>
              <a:defRPr sz="2800" kern="1200">
                <a:solidFill>
                  <a:schemeClr val="tx1"/>
                </a:solidFill>
                <a:latin typeface="Meta office pro"/>
                <a:ea typeface="+mn-ea"/>
                <a:cs typeface="Meta office pro"/>
              </a:defRPr>
            </a:lvl1pPr>
            <a:lvl2pPr marL="742950" indent="-285750" algn="l" defTabSz="457200" rtl="0" eaLnBrk="1" latinLnBrk="0" hangingPunct="1">
              <a:lnSpc>
                <a:spcPct val="112000"/>
              </a:lnSpc>
              <a:spcBef>
                <a:spcPts val="600"/>
              </a:spcBef>
              <a:spcAft>
                <a:spcPts val="600"/>
              </a:spcAft>
              <a:buFont typeface="Arial"/>
              <a:buChar char="–"/>
              <a:defRPr sz="2400" kern="1200">
                <a:solidFill>
                  <a:schemeClr val="tx1"/>
                </a:solidFill>
                <a:latin typeface="Meta office pro"/>
                <a:ea typeface="+mn-ea"/>
                <a:cs typeface="Meta office pro"/>
              </a:defRPr>
            </a:lvl2pPr>
            <a:lvl3pPr marL="1143000" indent="-228600" algn="l" defTabSz="457200" rtl="0" eaLnBrk="1" latinLnBrk="0" hangingPunct="1">
              <a:lnSpc>
                <a:spcPct val="112000"/>
              </a:lnSpc>
              <a:spcBef>
                <a:spcPts val="600"/>
              </a:spcBef>
              <a:spcAft>
                <a:spcPts val="600"/>
              </a:spcAft>
              <a:buFont typeface="Arial"/>
              <a:buChar char="•"/>
              <a:defRPr sz="2000" kern="1200">
                <a:solidFill>
                  <a:schemeClr val="tx1"/>
                </a:solidFill>
                <a:latin typeface="Meta office pro"/>
                <a:ea typeface="+mn-ea"/>
                <a:cs typeface="Meta office pro"/>
              </a:defRPr>
            </a:lvl3pPr>
            <a:lvl4pPr marL="1600200" indent="-228600" algn="l" defTabSz="457200" rtl="0" eaLnBrk="1" latinLnBrk="0" hangingPunct="1">
              <a:lnSpc>
                <a:spcPct val="112000"/>
              </a:lnSpc>
              <a:spcBef>
                <a:spcPts val="600"/>
              </a:spcBef>
              <a:spcAft>
                <a:spcPts val="600"/>
              </a:spcAft>
              <a:buFont typeface="Arial"/>
              <a:buChar char="–"/>
              <a:defRPr sz="1800" kern="1200">
                <a:solidFill>
                  <a:schemeClr val="tx1"/>
                </a:solidFill>
                <a:latin typeface="Meta office pro"/>
                <a:ea typeface="+mn-ea"/>
                <a:cs typeface="Meta office pro"/>
              </a:defRPr>
            </a:lvl4pPr>
            <a:lvl5pPr marL="2057400" indent="-228600" algn="l" defTabSz="457200" rtl="0" eaLnBrk="1" latinLnBrk="0" hangingPunct="1">
              <a:lnSpc>
                <a:spcPct val="112000"/>
              </a:lnSpc>
              <a:spcBef>
                <a:spcPts val="600"/>
              </a:spcBef>
              <a:spcAft>
                <a:spcPts val="600"/>
              </a:spcAft>
              <a:buFont typeface="Arial"/>
              <a:buChar char="»"/>
              <a:defRPr sz="1800" kern="1200">
                <a:solidFill>
                  <a:schemeClr val="tx1"/>
                </a:solidFill>
                <a:latin typeface="Meta office pro"/>
                <a:ea typeface="+mn-ea"/>
                <a:cs typeface="Meta office pro"/>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endParaRPr lang="en-US" sz="1800" dirty="0"/>
          </a:p>
        </p:txBody>
      </p:sp>
      <p:sp>
        <p:nvSpPr>
          <p:cNvPr id="20" name="Title 1"/>
          <p:cNvSpPr txBox="1">
            <a:spLocks/>
          </p:cNvSpPr>
          <p:nvPr/>
        </p:nvSpPr>
        <p:spPr>
          <a:xfrm>
            <a:off x="177223" y="50874"/>
            <a:ext cx="8229600" cy="836704"/>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4400" b="0" i="0" kern="1200">
                <a:solidFill>
                  <a:schemeClr val="bg1"/>
                </a:solidFill>
                <a:latin typeface="Local Brewery Five"/>
                <a:ea typeface="+mj-ea"/>
                <a:cs typeface="Local Brewery Five"/>
              </a:defRPr>
            </a:lvl1pPr>
          </a:lstStyle>
          <a:p>
            <a:r>
              <a:rPr lang="en-US" sz="3700" dirty="0">
                <a:latin typeface="Arial Narrow"/>
                <a:cs typeface="Arial Narrow"/>
              </a:rPr>
              <a:t>FISHY CONNECTIONS</a:t>
            </a:r>
            <a:endParaRPr lang="en-US" sz="2400" dirty="0">
              <a:latin typeface="Arial Narrow"/>
              <a:cs typeface="Arial Narrow"/>
            </a:endParaRPr>
          </a:p>
        </p:txBody>
      </p:sp>
      <p:pic>
        <p:nvPicPr>
          <p:cNvPr id="6" name="Picture 5" descr="White_Seabrea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452939" y="165172"/>
            <a:ext cx="1382122" cy="993219"/>
          </a:xfrm>
          <a:prstGeom prst="rect">
            <a:avLst/>
          </a:prstGeom>
        </p:spPr>
      </p:pic>
      <p:pic>
        <p:nvPicPr>
          <p:cNvPr id="21" name="Picture 20" descr="White_Seabrea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85277" y="-255157"/>
            <a:ext cx="1382122" cy="993219"/>
          </a:xfrm>
          <a:prstGeom prst="rect">
            <a:avLst/>
          </a:prstGeom>
        </p:spPr>
      </p:pic>
      <p:pic>
        <p:nvPicPr>
          <p:cNvPr id="2" name="Picture 1" descr="Blue_Shark.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810069" y="3613065"/>
            <a:ext cx="1930094" cy="866084"/>
          </a:xfrm>
          <a:prstGeom prst="rect">
            <a:avLst/>
          </a:prstGeom>
        </p:spPr>
      </p:pic>
      <p:sp>
        <p:nvSpPr>
          <p:cNvPr id="13" name="Content Placeholder 4"/>
          <p:cNvSpPr>
            <a:spLocks noGrp="1"/>
          </p:cNvSpPr>
          <p:nvPr>
            <p:ph sz="half" idx="1"/>
          </p:nvPr>
        </p:nvSpPr>
        <p:spPr>
          <a:xfrm>
            <a:off x="4878824" y="1158391"/>
            <a:ext cx="3861339" cy="3748014"/>
          </a:xfrm>
        </p:spPr>
        <p:txBody>
          <a:bodyPr>
            <a:noAutofit/>
          </a:bodyPr>
          <a:lstStyle/>
          <a:p>
            <a:pPr>
              <a:spcBef>
                <a:spcPts val="300"/>
              </a:spcBef>
              <a:spcAft>
                <a:spcPts val="300"/>
              </a:spcAft>
            </a:pPr>
            <a:r>
              <a:rPr lang="mr-IN" sz="1800" i="1" dirty="0">
                <a:latin typeface="Arial"/>
                <a:cs typeface="Arial"/>
              </a:rPr>
              <a:t>…</a:t>
            </a:r>
            <a:r>
              <a:rPr lang="en-US" sz="1800" i="1" dirty="0">
                <a:latin typeface="Arial"/>
                <a:cs typeface="Arial"/>
              </a:rPr>
              <a:t>He and his people renamed their canoe, and themselves after a type of shark: Te </a:t>
            </a:r>
            <a:r>
              <a:rPr lang="en-US" sz="1800" i="1" dirty="0" err="1">
                <a:latin typeface="Arial"/>
                <a:cs typeface="Arial"/>
              </a:rPr>
              <a:t>Arawa</a:t>
            </a:r>
            <a:r>
              <a:rPr lang="en-US" sz="1800" i="1" dirty="0">
                <a:latin typeface="Arial"/>
                <a:cs typeface="Arial"/>
              </a:rPr>
              <a:t>”</a:t>
            </a:r>
            <a:endParaRPr lang="en-US" sz="1800" dirty="0">
              <a:latin typeface="Arial"/>
              <a:cs typeface="Arial"/>
            </a:endParaRPr>
          </a:p>
          <a:p>
            <a:pPr>
              <a:spcBef>
                <a:spcPts val="300"/>
              </a:spcBef>
              <a:spcAft>
                <a:spcPts val="300"/>
              </a:spcAft>
            </a:pPr>
            <a:endParaRPr lang="en-AU" sz="1800" noProof="0" dirty="0">
              <a:latin typeface="Arial"/>
              <a:cs typeface="Arial"/>
            </a:endParaRPr>
          </a:p>
        </p:txBody>
      </p:sp>
      <p:sp>
        <p:nvSpPr>
          <p:cNvPr id="4" name="Rectangle 3"/>
          <p:cNvSpPr/>
          <p:nvPr/>
        </p:nvSpPr>
        <p:spPr>
          <a:xfrm>
            <a:off x="4878824" y="2395000"/>
            <a:ext cx="3861339" cy="1308050"/>
          </a:xfrm>
          <a:prstGeom prst="rect">
            <a:avLst/>
          </a:prstGeom>
        </p:spPr>
        <p:txBody>
          <a:bodyPr wrap="square">
            <a:spAutoFit/>
          </a:bodyPr>
          <a:lstStyle/>
          <a:p>
            <a:pPr algn="ctr">
              <a:spcBef>
                <a:spcPts val="300"/>
              </a:spcBef>
              <a:spcAft>
                <a:spcPts val="300"/>
              </a:spcAft>
            </a:pPr>
            <a:r>
              <a:rPr lang="en-US" sz="2000" b="1" dirty="0">
                <a:solidFill>
                  <a:srgbClr val="00B6DE"/>
                </a:solidFill>
                <a:latin typeface="Arial Narrow"/>
                <a:cs typeface="Arial Narrow"/>
              </a:rPr>
              <a:t>HE PĀTAI / CONSIDER THIS</a:t>
            </a:r>
          </a:p>
          <a:p>
            <a:pPr algn="ctr">
              <a:spcBef>
                <a:spcPts val="300"/>
              </a:spcBef>
              <a:spcAft>
                <a:spcPts val="300"/>
              </a:spcAft>
            </a:pPr>
            <a:r>
              <a:rPr lang="en-US" dirty="0">
                <a:latin typeface="Arial"/>
                <a:cs typeface="Arial"/>
              </a:rPr>
              <a:t>Find out what sea creatures feature in the history or whakapapa of your whānau [family]?</a:t>
            </a:r>
            <a:endParaRPr lang="en-US" dirty="0"/>
          </a:p>
        </p:txBody>
      </p:sp>
    </p:spTree>
    <p:extLst>
      <p:ext uri="{BB962C8B-B14F-4D97-AF65-F5344CB8AC3E}">
        <p14:creationId xmlns:p14="http://schemas.microsoft.com/office/powerpoint/2010/main" val="2767862643"/>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dissolv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dissolv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dissolve">
                                      <p:cBhvr>
                                        <p:cTn id="27" dur="500"/>
                                        <p:tgtEl>
                                          <p:spTgt spid="1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dissolve">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lue_YellowSquare.png" descr="/Users/rika/Dropbox/MSC Job/2020/MSC templates and graphics/TEMPLATE FILES/MSC GRAPHIC ASSETS/SCREEN RES/Illustration_BlueAssets/PNG/Blue_YellowSquare.png"/>
          <p:cNvPicPr>
            <a:picLocks noChangeAspect="1"/>
          </p:cNvPicPr>
          <p:nvPr/>
        </p:nvPicPr>
        <p:blipFill>
          <a:blip r:embed="rId3" r:link="rId4">
            <a:extLst>
              <a:ext uri="{28A0092B-C50C-407E-A947-70E740481C1C}">
                <a14:useLocalDpi xmlns:a14="http://schemas.microsoft.com/office/drawing/2010/main"/>
              </a:ext>
            </a:extLst>
          </a:blip>
          <a:stretch>
            <a:fillRect/>
          </a:stretch>
        </p:blipFill>
        <p:spPr>
          <a:xfrm>
            <a:off x="0" y="1855170"/>
            <a:ext cx="6499802" cy="2980370"/>
          </a:xfrm>
          <a:prstGeom prst="rect">
            <a:avLst/>
          </a:prstGeom>
        </p:spPr>
      </p:pic>
      <p:sp>
        <p:nvSpPr>
          <p:cNvPr id="3" name="Content Placeholder 2"/>
          <p:cNvSpPr>
            <a:spLocks noGrp="1"/>
          </p:cNvSpPr>
          <p:nvPr>
            <p:ph sz="half" idx="1"/>
          </p:nvPr>
        </p:nvSpPr>
        <p:spPr>
          <a:xfrm>
            <a:off x="263796" y="963497"/>
            <a:ext cx="6000751" cy="4077491"/>
          </a:xfrm>
        </p:spPr>
        <p:txBody>
          <a:bodyPr>
            <a:noAutofit/>
          </a:bodyPr>
          <a:lstStyle/>
          <a:p>
            <a:pPr marL="92075" indent="0">
              <a:spcBef>
                <a:spcPts val="300"/>
              </a:spcBef>
              <a:spcAft>
                <a:spcPts val="300"/>
              </a:spcAft>
              <a:buNone/>
            </a:pPr>
            <a:r>
              <a:rPr lang="en-US" sz="2000" b="1" dirty="0">
                <a:solidFill>
                  <a:srgbClr val="00B194"/>
                </a:solidFill>
                <a:latin typeface="Arial Narrow"/>
                <a:cs typeface="Arial Narrow"/>
              </a:rPr>
              <a:t>KŌRERORERO / DISCUSSION</a:t>
            </a:r>
          </a:p>
          <a:p>
            <a:pPr marL="92075" indent="0">
              <a:spcBef>
                <a:spcPts val="300"/>
              </a:spcBef>
              <a:spcAft>
                <a:spcPts val="300"/>
              </a:spcAft>
              <a:buNone/>
            </a:pPr>
            <a:r>
              <a:rPr lang="en-AU" sz="2000" noProof="0" dirty="0">
                <a:solidFill>
                  <a:srgbClr val="175EAA"/>
                </a:solidFill>
                <a:latin typeface="Arial"/>
                <a:cs typeface="Arial"/>
              </a:rPr>
              <a:t>Today over 17% of global fisheries are certified sustainable by the Marine Stewardship Council</a:t>
            </a:r>
          </a:p>
          <a:p>
            <a:pPr marL="92075" indent="0">
              <a:spcBef>
                <a:spcPts val="300"/>
              </a:spcBef>
              <a:spcAft>
                <a:spcPts val="300"/>
              </a:spcAft>
              <a:buNone/>
            </a:pPr>
            <a:endParaRPr lang="en-AU" sz="500" noProof="0" dirty="0">
              <a:solidFill>
                <a:srgbClr val="175EAA"/>
              </a:solidFill>
              <a:latin typeface="Arial"/>
              <a:cs typeface="Arial"/>
            </a:endParaRPr>
          </a:p>
          <a:p>
            <a:pPr marL="92075" indent="0" algn="ctr">
              <a:spcBef>
                <a:spcPts val="300"/>
              </a:spcBef>
              <a:spcAft>
                <a:spcPts val="300"/>
              </a:spcAft>
              <a:buNone/>
            </a:pPr>
            <a:endParaRPr lang="en-US" sz="2000" b="1" dirty="0">
              <a:solidFill>
                <a:srgbClr val="00B6DE"/>
              </a:solidFill>
              <a:latin typeface="Arial Narrow"/>
              <a:cs typeface="Arial Narrow"/>
            </a:endParaRPr>
          </a:p>
          <a:p>
            <a:pPr marL="92075" indent="0" algn="ctr">
              <a:spcBef>
                <a:spcPts val="300"/>
              </a:spcBef>
              <a:spcAft>
                <a:spcPts val="300"/>
              </a:spcAft>
              <a:buNone/>
            </a:pPr>
            <a:r>
              <a:rPr lang="en-US" sz="2000" b="1" dirty="0">
                <a:solidFill>
                  <a:srgbClr val="00B6DE"/>
                </a:solidFill>
                <a:latin typeface="Arial Narrow"/>
                <a:cs typeface="Arial Narrow"/>
              </a:rPr>
              <a:t>HE PĀTAI / CONSIDER THIS</a:t>
            </a:r>
          </a:p>
          <a:p>
            <a:pPr marL="92075" indent="0" algn="ctr">
              <a:spcBef>
                <a:spcPts val="300"/>
              </a:spcBef>
              <a:spcAft>
                <a:spcPts val="300"/>
              </a:spcAft>
              <a:buNone/>
            </a:pPr>
            <a:r>
              <a:rPr lang="en-AU" sz="1800" noProof="0" dirty="0">
                <a:latin typeface="Arial"/>
                <a:cs typeface="Arial"/>
              </a:rPr>
              <a:t>What </a:t>
            </a:r>
            <a:r>
              <a:rPr lang="en-AU" sz="1800" dirty="0">
                <a:latin typeface="Arial"/>
                <a:cs typeface="Arial"/>
              </a:rPr>
              <a:t>exactly is a</a:t>
            </a:r>
            <a:r>
              <a:rPr lang="en-AU" sz="1800" noProof="0" dirty="0">
                <a:latin typeface="Arial"/>
                <a:cs typeface="Arial"/>
              </a:rPr>
              <a:t> ‘FISH’?</a:t>
            </a:r>
          </a:p>
          <a:p>
            <a:pPr marL="92075" indent="0" algn="ctr">
              <a:spcBef>
                <a:spcPts val="300"/>
              </a:spcBef>
              <a:spcAft>
                <a:spcPts val="300"/>
              </a:spcAft>
              <a:buNone/>
            </a:pPr>
            <a:endParaRPr lang="en-AU" sz="1000" noProof="0" dirty="0">
              <a:latin typeface="Arial"/>
              <a:cs typeface="Arial"/>
            </a:endParaRPr>
          </a:p>
        </p:txBody>
      </p:sp>
      <p:sp>
        <p:nvSpPr>
          <p:cNvPr id="13" name="Title 1"/>
          <p:cNvSpPr txBox="1">
            <a:spLocks/>
          </p:cNvSpPr>
          <p:nvPr/>
        </p:nvSpPr>
        <p:spPr>
          <a:xfrm>
            <a:off x="263796" y="88192"/>
            <a:ext cx="7472471" cy="739481"/>
          </a:xfrm>
          <a:prstGeom prst="rect">
            <a:avLst/>
          </a:prstGeom>
        </p:spPr>
        <p:txBody>
          <a:bodyPr vert="horz" lIns="91440" tIns="45720" rIns="91440" bIns="45720" rtlCol="0" anchor="ctr">
            <a:normAutofit fontScale="60000" lnSpcReduction="20000"/>
          </a:bodyPr>
          <a:lstStyle>
            <a:lvl1pPr algn="l" defTabSz="457200" rtl="0" eaLnBrk="1" latinLnBrk="0" hangingPunct="1">
              <a:spcBef>
                <a:spcPct val="0"/>
              </a:spcBef>
              <a:buNone/>
              <a:defRPr sz="4400" b="0" i="0" kern="1200">
                <a:solidFill>
                  <a:schemeClr val="bg1"/>
                </a:solidFill>
                <a:latin typeface="Local Brewery Five"/>
                <a:ea typeface="+mj-ea"/>
                <a:cs typeface="Local Brewery Five"/>
              </a:defRPr>
            </a:lvl1pPr>
          </a:lstStyle>
          <a:p>
            <a:r>
              <a:rPr lang="en-US" sz="5500" dirty="0">
                <a:latin typeface="Arial Narrow"/>
                <a:cs typeface="Arial Narrow"/>
              </a:rPr>
              <a:t>WHAT IS A FISH?</a:t>
            </a:r>
            <a:br>
              <a:rPr lang="en-US" sz="6800" dirty="0"/>
            </a:br>
            <a:r>
              <a:rPr lang="en-US" sz="3300" dirty="0">
                <a:latin typeface="Arial Narrow"/>
                <a:cs typeface="Arial Narrow"/>
              </a:rPr>
              <a:t>Focusing Question: What makes a fish a fish? What fish live near us?</a:t>
            </a:r>
          </a:p>
        </p:txBody>
      </p:sp>
      <p:sp>
        <p:nvSpPr>
          <p:cNvPr id="14" name="Content Placeholder 4"/>
          <p:cNvSpPr txBox="1">
            <a:spLocks/>
          </p:cNvSpPr>
          <p:nvPr/>
        </p:nvSpPr>
        <p:spPr>
          <a:xfrm>
            <a:off x="5015923" y="3083560"/>
            <a:ext cx="5017078" cy="1957428"/>
          </a:xfrm>
          <a:prstGeom prst="rect">
            <a:avLst/>
          </a:prstGeom>
        </p:spPr>
        <p:txBody>
          <a:bodyPr vert="horz" lIns="91440" tIns="45720" rIns="91440" bIns="45720" rtlCol="0">
            <a:noAutofit/>
          </a:bodyPr>
          <a:lstStyle>
            <a:lvl1pPr marL="342900" indent="-342900" algn="l" defTabSz="457200" rtl="0" eaLnBrk="1" latinLnBrk="0" hangingPunct="1">
              <a:lnSpc>
                <a:spcPct val="112000"/>
              </a:lnSpc>
              <a:spcBef>
                <a:spcPts val="600"/>
              </a:spcBef>
              <a:spcAft>
                <a:spcPts val="600"/>
              </a:spcAft>
              <a:buFont typeface="Arial"/>
              <a:buChar char="•"/>
              <a:defRPr sz="2800" kern="1200">
                <a:solidFill>
                  <a:schemeClr val="tx1"/>
                </a:solidFill>
                <a:latin typeface="MetaPro-Normal"/>
                <a:ea typeface="+mn-ea"/>
                <a:cs typeface="MetaPro-Normal"/>
              </a:defRPr>
            </a:lvl1pPr>
            <a:lvl2pPr marL="742950" indent="-285750" algn="l" defTabSz="457200" rtl="0" eaLnBrk="1" latinLnBrk="0" hangingPunct="1">
              <a:lnSpc>
                <a:spcPct val="112000"/>
              </a:lnSpc>
              <a:spcBef>
                <a:spcPts val="300"/>
              </a:spcBef>
              <a:spcAft>
                <a:spcPts val="300"/>
              </a:spcAft>
              <a:buFont typeface="Arial"/>
              <a:buChar char="–"/>
              <a:defRPr sz="2400" kern="1200">
                <a:solidFill>
                  <a:schemeClr val="tx1"/>
                </a:solidFill>
                <a:latin typeface="MetaPro-Normal"/>
                <a:ea typeface="+mn-ea"/>
                <a:cs typeface="MetaPro-Normal"/>
              </a:defRPr>
            </a:lvl2pPr>
            <a:lvl3pPr marL="1143000" indent="-228600" algn="l" defTabSz="457200" rtl="0" eaLnBrk="1" latinLnBrk="0" hangingPunct="1">
              <a:lnSpc>
                <a:spcPct val="112000"/>
              </a:lnSpc>
              <a:spcBef>
                <a:spcPts val="300"/>
              </a:spcBef>
              <a:spcAft>
                <a:spcPts val="300"/>
              </a:spcAft>
              <a:buFont typeface="Arial"/>
              <a:buChar char="•"/>
              <a:defRPr sz="2000" kern="1200">
                <a:solidFill>
                  <a:schemeClr val="tx1"/>
                </a:solidFill>
                <a:latin typeface="MetaPro-Normal"/>
                <a:ea typeface="+mn-ea"/>
                <a:cs typeface="MetaPro-Normal"/>
              </a:defRPr>
            </a:lvl3pPr>
            <a:lvl4pPr marL="1600200" indent="-228600" algn="l" defTabSz="457200" rtl="0" eaLnBrk="1" latinLnBrk="0" hangingPunct="1">
              <a:lnSpc>
                <a:spcPct val="112000"/>
              </a:lnSpc>
              <a:spcBef>
                <a:spcPts val="300"/>
              </a:spcBef>
              <a:spcAft>
                <a:spcPts val="300"/>
              </a:spcAft>
              <a:buFont typeface="Arial"/>
              <a:buChar char="–"/>
              <a:defRPr sz="1800" kern="1200">
                <a:solidFill>
                  <a:schemeClr val="tx1"/>
                </a:solidFill>
                <a:latin typeface="MetaPro-Normal"/>
                <a:ea typeface="+mn-ea"/>
                <a:cs typeface="MetaPro-Normal"/>
              </a:defRPr>
            </a:lvl4pPr>
            <a:lvl5pPr marL="2057400" indent="-228600" algn="l" defTabSz="457200" rtl="0" eaLnBrk="1" latinLnBrk="0" hangingPunct="1">
              <a:lnSpc>
                <a:spcPct val="112000"/>
              </a:lnSpc>
              <a:spcBef>
                <a:spcPts val="300"/>
              </a:spcBef>
              <a:spcAft>
                <a:spcPts val="300"/>
              </a:spcAft>
              <a:buFont typeface="Arial"/>
              <a:buChar char="»"/>
              <a:defRPr sz="1800" kern="1200">
                <a:solidFill>
                  <a:schemeClr val="tx1"/>
                </a:solidFill>
                <a:latin typeface="MetaPro-Normal"/>
                <a:ea typeface="+mn-ea"/>
                <a:cs typeface="MetaPro-Normal"/>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lnSpc>
                <a:spcPct val="100000"/>
              </a:lnSpc>
              <a:spcBef>
                <a:spcPts val="0"/>
              </a:spcBef>
              <a:spcAft>
                <a:spcPts val="0"/>
              </a:spcAft>
              <a:buNone/>
              <a:defRPr/>
            </a:pPr>
            <a:endParaRPr lang="en-US" sz="1800" dirty="0"/>
          </a:p>
        </p:txBody>
      </p:sp>
      <p:pic>
        <p:nvPicPr>
          <p:cNvPr id="15" name="Picture 14" descr="White_Seabream.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452939" y="165172"/>
            <a:ext cx="1382122" cy="993219"/>
          </a:xfrm>
          <a:prstGeom prst="rect">
            <a:avLst/>
          </a:prstGeom>
        </p:spPr>
      </p:pic>
      <p:pic>
        <p:nvPicPr>
          <p:cNvPr id="16" name="Picture 15" descr="White_Seabream.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585277" y="-255157"/>
            <a:ext cx="1382122" cy="993219"/>
          </a:xfrm>
          <a:prstGeom prst="rect">
            <a:avLst/>
          </a:prstGeom>
        </p:spPr>
      </p:pic>
      <p:pic>
        <p:nvPicPr>
          <p:cNvPr id="2" name="Picture 1" descr="RS12728_MSC_ecolabel_Certified-Sustainable_blue.pn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rot="827408">
            <a:off x="7587157" y="1349993"/>
            <a:ext cx="1216248" cy="1523059"/>
          </a:xfrm>
          <a:prstGeom prst="rect">
            <a:avLst/>
          </a:prstGeom>
        </p:spPr>
      </p:pic>
      <p:pic>
        <p:nvPicPr>
          <p:cNvPr id="4" name="Picture 3" descr="Blue_Seabream.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785253" flipH="1">
            <a:off x="6470631" y="2673390"/>
            <a:ext cx="2521780" cy="2109479"/>
          </a:xfrm>
          <a:prstGeom prst="rect">
            <a:avLst/>
          </a:prstGeom>
        </p:spPr>
      </p:pic>
      <p:sp>
        <p:nvSpPr>
          <p:cNvPr id="6" name="Rounded Rectangular Callout 5"/>
          <p:cNvSpPr/>
          <p:nvPr/>
        </p:nvSpPr>
        <p:spPr>
          <a:xfrm>
            <a:off x="525743" y="2625636"/>
            <a:ext cx="4879297" cy="1270095"/>
          </a:xfrm>
          <a:prstGeom prst="wedgeRoundRectCallout">
            <a:avLst>
              <a:gd name="adj1" fmla="val 74016"/>
              <a:gd name="adj2" fmla="val 38216"/>
              <a:gd name="adj3" fmla="val 16667"/>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AU" sz="2000" dirty="0">
                <a:solidFill>
                  <a:srgbClr val="175EAA"/>
                </a:solidFill>
                <a:latin typeface="Arial"/>
                <a:cs typeface="Arial"/>
              </a:rPr>
              <a:t>A fish is a scaly skinned vertebrate [animal with back bone] that breathes using gills and lives in water</a:t>
            </a:r>
          </a:p>
        </p:txBody>
      </p:sp>
    </p:spTree>
    <p:extLst>
      <p:ext uri="{BB962C8B-B14F-4D97-AF65-F5344CB8AC3E}">
        <p14:creationId xmlns:p14="http://schemas.microsoft.com/office/powerpoint/2010/main" val="377348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dissolve">
                                      <p:cBhvr>
                                        <p:cTn id="10" dur="500"/>
                                        <p:tgtEl>
                                          <p:spTgt spid="3">
                                            <p:txEl>
                                              <p:pRg st="0" end="0"/>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dissolve">
                                      <p:cBhvr>
                                        <p:cTn id="13" dur="5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dissolv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dissolve">
                                      <p:cBhvr>
                                        <p:cTn id="23" dur="500"/>
                                        <p:tgtEl>
                                          <p:spTgt spid="3">
                                            <p:txEl>
                                              <p:pRg st="5" end="5"/>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dissolv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dissolve">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lue_YellowSquare.png" descr="/Users/rika/Dropbox/MSC Job/2020/MSC templates and graphics/TEMPLATE FILES/MSC GRAPHIC ASSETS/SCREEN RES/Illustration_BlueAssets/PNG/Blue_YellowSquare.png"/>
          <p:cNvPicPr>
            <a:picLocks noChangeAspect="1"/>
          </p:cNvPicPr>
          <p:nvPr/>
        </p:nvPicPr>
        <p:blipFill>
          <a:blip r:embed="rId3" r:link="rId4">
            <a:extLst>
              <a:ext uri="{28A0092B-C50C-407E-A947-70E740481C1C}">
                <a14:useLocalDpi xmlns:a14="http://schemas.microsoft.com/office/drawing/2010/main"/>
              </a:ext>
            </a:extLst>
          </a:blip>
          <a:stretch>
            <a:fillRect/>
          </a:stretch>
        </p:blipFill>
        <p:spPr>
          <a:xfrm>
            <a:off x="180443" y="738062"/>
            <a:ext cx="5242240" cy="4302926"/>
          </a:xfrm>
          <a:prstGeom prst="rect">
            <a:avLst/>
          </a:prstGeom>
        </p:spPr>
      </p:pic>
      <p:sp>
        <p:nvSpPr>
          <p:cNvPr id="3" name="Content Placeholder 2"/>
          <p:cNvSpPr>
            <a:spLocks noGrp="1"/>
          </p:cNvSpPr>
          <p:nvPr>
            <p:ph sz="half" idx="1"/>
          </p:nvPr>
        </p:nvSpPr>
        <p:spPr>
          <a:xfrm>
            <a:off x="414177" y="1174560"/>
            <a:ext cx="4581814" cy="3419804"/>
          </a:xfrm>
        </p:spPr>
        <p:txBody>
          <a:bodyPr>
            <a:noAutofit/>
          </a:bodyPr>
          <a:lstStyle/>
          <a:p>
            <a:pPr marL="92075" indent="0" algn="ctr">
              <a:spcBef>
                <a:spcPts val="300"/>
              </a:spcBef>
              <a:spcAft>
                <a:spcPts val="300"/>
              </a:spcAft>
              <a:buNone/>
            </a:pPr>
            <a:r>
              <a:rPr lang="en-AU" sz="2000" b="1" noProof="0" dirty="0">
                <a:solidFill>
                  <a:srgbClr val="175EAA"/>
                </a:solidFill>
                <a:latin typeface="Arial Narrow"/>
                <a:cs typeface="Arial Narrow"/>
              </a:rPr>
              <a:t>MAHI / ACTIVITY</a:t>
            </a:r>
          </a:p>
          <a:p>
            <a:pPr algn="ctr">
              <a:spcBef>
                <a:spcPts val="300"/>
              </a:spcBef>
              <a:spcAft>
                <a:spcPts val="300"/>
              </a:spcAft>
              <a:buFont typeface="+mj-lt"/>
              <a:buAutoNum type="arabicPeriod"/>
            </a:pPr>
            <a:r>
              <a:rPr lang="en-AU" sz="1800" noProof="0" dirty="0">
                <a:latin typeface="Arial"/>
                <a:cs typeface="Arial"/>
              </a:rPr>
              <a:t>What do you already know about fish? </a:t>
            </a:r>
          </a:p>
          <a:p>
            <a:pPr algn="ctr">
              <a:spcBef>
                <a:spcPts val="300"/>
              </a:spcBef>
              <a:spcAft>
                <a:spcPts val="300"/>
              </a:spcAft>
              <a:buFont typeface="+mj-lt"/>
              <a:buAutoNum type="arabicPeriod"/>
            </a:pPr>
            <a:r>
              <a:rPr lang="en-AU" sz="1800" noProof="0" dirty="0">
                <a:latin typeface="Arial"/>
                <a:cs typeface="Arial"/>
              </a:rPr>
              <a:t>Think about where and how fish live [habitat] …? </a:t>
            </a:r>
          </a:p>
          <a:p>
            <a:pPr algn="ctr">
              <a:spcBef>
                <a:spcPts val="300"/>
              </a:spcBef>
              <a:spcAft>
                <a:spcPts val="300"/>
              </a:spcAft>
              <a:buFont typeface="+mj-lt"/>
              <a:buAutoNum type="arabicPeriod"/>
            </a:pPr>
            <a:r>
              <a:rPr lang="en-AU" sz="1800" dirty="0">
                <a:latin typeface="Arial"/>
                <a:cs typeface="Arial"/>
              </a:rPr>
              <a:t>Complete </a:t>
            </a:r>
            <a:r>
              <a:rPr lang="en-AU" sz="1800" noProof="0" dirty="0">
                <a:latin typeface="Arial"/>
                <a:cs typeface="Arial"/>
              </a:rPr>
              <a:t>the ‘What we know about fish?’ columns 1 &amp; 2</a:t>
            </a:r>
          </a:p>
          <a:p>
            <a:pPr algn="ctr">
              <a:spcBef>
                <a:spcPts val="300"/>
              </a:spcBef>
              <a:spcAft>
                <a:spcPts val="300"/>
              </a:spcAft>
              <a:buFont typeface="+mj-lt"/>
              <a:buAutoNum type="arabicPeriod"/>
            </a:pPr>
            <a:r>
              <a:rPr lang="en-AU" sz="1800" noProof="0" dirty="0">
                <a:latin typeface="Arial"/>
                <a:cs typeface="Arial"/>
              </a:rPr>
              <a:t>Test your knowledge of local fishes using the </a:t>
            </a:r>
            <a:r>
              <a:rPr lang="en-AU" sz="1800" noProof="0" dirty="0" err="1">
                <a:latin typeface="Arial"/>
                <a:cs typeface="Arial"/>
              </a:rPr>
              <a:t>Ika</a:t>
            </a:r>
            <a:r>
              <a:rPr lang="en-AU" sz="1800" noProof="0" dirty="0">
                <a:latin typeface="Arial"/>
                <a:cs typeface="Arial"/>
              </a:rPr>
              <a:t> Moana o Aotearoa Cards </a:t>
            </a:r>
          </a:p>
          <a:p>
            <a:pPr algn="ctr">
              <a:spcBef>
                <a:spcPts val="300"/>
              </a:spcBef>
              <a:spcAft>
                <a:spcPts val="300"/>
              </a:spcAft>
              <a:buFont typeface="+mj-lt"/>
              <a:buAutoNum type="arabicPeriod"/>
            </a:pPr>
            <a:r>
              <a:rPr lang="en-AU" sz="1800" dirty="0">
                <a:latin typeface="Arial"/>
                <a:cs typeface="Arial"/>
              </a:rPr>
              <a:t>Play the</a:t>
            </a:r>
            <a:r>
              <a:rPr lang="en-AU" sz="1800" noProof="0" dirty="0">
                <a:latin typeface="Arial"/>
                <a:cs typeface="Arial"/>
              </a:rPr>
              <a:t> </a:t>
            </a:r>
            <a:r>
              <a:rPr lang="en-AU" sz="1800" noProof="0" dirty="0">
                <a:latin typeface="Arial"/>
                <a:cs typeface="Arial"/>
                <a:hlinkClick r:id="rId5"/>
              </a:rPr>
              <a:t>Kahoot!</a:t>
            </a:r>
            <a:endParaRPr lang="en-AU" sz="1800" noProof="0" dirty="0">
              <a:latin typeface="Arial"/>
              <a:cs typeface="Arial"/>
            </a:endParaRPr>
          </a:p>
          <a:p>
            <a:pPr marL="0" indent="0">
              <a:spcBef>
                <a:spcPts val="300"/>
              </a:spcBef>
              <a:spcAft>
                <a:spcPts val="300"/>
              </a:spcAft>
              <a:buNone/>
            </a:pPr>
            <a:endParaRPr lang="en-AU" sz="1800" noProof="0" dirty="0">
              <a:latin typeface="Arial"/>
              <a:cs typeface="Arial"/>
            </a:endParaRPr>
          </a:p>
        </p:txBody>
      </p:sp>
      <p:graphicFrame>
        <p:nvGraphicFramePr>
          <p:cNvPr id="7" name="Content Placeholder 4"/>
          <p:cNvGraphicFramePr>
            <a:graphicFrameLocks noGrp="1"/>
          </p:cNvGraphicFramePr>
          <p:nvPr>
            <p:ph sz="half" idx="2"/>
          </p:nvPr>
        </p:nvGraphicFramePr>
        <p:xfrm>
          <a:off x="5463842" y="1094921"/>
          <a:ext cx="3496632" cy="3345609"/>
        </p:xfrm>
        <a:graphic>
          <a:graphicData uri="http://schemas.openxmlformats.org/drawingml/2006/table">
            <a:tbl>
              <a:tblPr firstRow="1" bandRow="1">
                <a:tableStyleId>{5C22544A-7EE6-4342-B048-85BDC9FD1C3A}</a:tableStyleId>
              </a:tblPr>
              <a:tblGrid>
                <a:gridCol w="1165544">
                  <a:extLst>
                    <a:ext uri="{9D8B030D-6E8A-4147-A177-3AD203B41FA5}">
                      <a16:colId xmlns:a16="http://schemas.microsoft.com/office/drawing/2014/main" val="20000"/>
                    </a:ext>
                  </a:extLst>
                </a:gridCol>
                <a:gridCol w="1165544">
                  <a:extLst>
                    <a:ext uri="{9D8B030D-6E8A-4147-A177-3AD203B41FA5}">
                      <a16:colId xmlns:a16="http://schemas.microsoft.com/office/drawing/2014/main" val="20001"/>
                    </a:ext>
                  </a:extLst>
                </a:gridCol>
                <a:gridCol w="1165544">
                  <a:extLst>
                    <a:ext uri="{9D8B030D-6E8A-4147-A177-3AD203B41FA5}">
                      <a16:colId xmlns:a16="http://schemas.microsoft.com/office/drawing/2014/main" val="20002"/>
                    </a:ext>
                  </a:extLst>
                </a:gridCol>
              </a:tblGrid>
              <a:tr h="1263885">
                <a:tc gridSpan="3">
                  <a:txBody>
                    <a:bodyPr/>
                    <a:lstStyle/>
                    <a:p>
                      <a:pPr algn="ctr"/>
                      <a:r>
                        <a:rPr lang="en-US" sz="2200" b="0" i="0" baseline="0" dirty="0">
                          <a:latin typeface="Local Brewery Five"/>
                          <a:cs typeface="Local Brewery Five"/>
                        </a:rPr>
                        <a:t>What do we know about fish? </a:t>
                      </a:r>
                      <a:r>
                        <a:rPr lang="en-US" sz="2200" b="0" i="0" dirty="0">
                          <a:latin typeface="Local Brewery Five"/>
                          <a:cs typeface="Local Brewery Five"/>
                        </a:rPr>
                        <a:t>PRIOR KNOWLEDGE</a:t>
                      </a:r>
                      <a:r>
                        <a:rPr lang="en-US" sz="2200" b="0" i="0" baseline="0" dirty="0">
                          <a:latin typeface="Local Brewery Five"/>
                          <a:cs typeface="Local Brewery Five"/>
                        </a:rPr>
                        <a:t> </a:t>
                      </a:r>
                      <a:r>
                        <a:rPr lang="en-US" sz="2200" b="0" i="0" dirty="0">
                          <a:latin typeface="Local Brewery Five"/>
                          <a:cs typeface="Local Brewery Five"/>
                        </a:rPr>
                        <a:t>CHART</a:t>
                      </a:r>
                    </a:p>
                  </a:txBody>
                  <a:tcPr marL="76245" marR="76245" anchor="ctr">
                    <a:solidFill>
                      <a:srgbClr val="175EAA"/>
                    </a:solidFill>
                  </a:tcPr>
                </a:tc>
                <a:tc hMerge="1">
                  <a:txBody>
                    <a:bodyPr/>
                    <a:lstStyle/>
                    <a:p>
                      <a:pPr algn="ctr"/>
                      <a:endParaRPr lang="en-US" dirty="0"/>
                    </a:p>
                  </a:txBody>
                  <a:tcPr marL="76245" marR="76245" anchor="ctr">
                    <a:solidFill>
                      <a:srgbClr val="175EAA"/>
                    </a:solidFill>
                  </a:tcPr>
                </a:tc>
                <a:tc hMerge="1">
                  <a:txBody>
                    <a:bodyPr/>
                    <a:lstStyle/>
                    <a:p>
                      <a:pPr algn="ctr"/>
                      <a:endParaRPr lang="en-US" dirty="0"/>
                    </a:p>
                  </a:txBody>
                  <a:tcPr marL="76245" marR="76245" anchor="ctr">
                    <a:solidFill>
                      <a:srgbClr val="175EAA"/>
                    </a:solidFill>
                  </a:tcPr>
                </a:tc>
                <a:extLst>
                  <a:ext uri="{0D108BD9-81ED-4DB2-BD59-A6C34878D82A}">
                    <a16:rowId xmlns:a16="http://schemas.microsoft.com/office/drawing/2014/main" val="10000"/>
                  </a:ext>
                </a:extLst>
              </a:tr>
              <a:tr h="1047591">
                <a:tc>
                  <a:txBody>
                    <a:bodyPr/>
                    <a:lstStyle/>
                    <a:p>
                      <a:pPr algn="ctr"/>
                      <a:r>
                        <a:rPr lang="en-US" sz="1800" dirty="0">
                          <a:solidFill>
                            <a:schemeClr val="bg1"/>
                          </a:solidFill>
                        </a:rPr>
                        <a:t>What we know</a:t>
                      </a:r>
                    </a:p>
                  </a:txBody>
                  <a:tcPr marL="76245" marR="76245" anchor="ctr">
                    <a:solidFill>
                      <a:srgbClr val="175EAA"/>
                    </a:solidFill>
                  </a:tcPr>
                </a:tc>
                <a:tc>
                  <a:txBody>
                    <a:bodyPr/>
                    <a:lstStyle/>
                    <a:p>
                      <a:pPr algn="ctr"/>
                      <a:r>
                        <a:rPr lang="en-US" sz="1800" dirty="0">
                          <a:solidFill>
                            <a:schemeClr val="bg1"/>
                          </a:solidFill>
                        </a:rPr>
                        <a:t>What we would like to know</a:t>
                      </a:r>
                    </a:p>
                  </a:txBody>
                  <a:tcPr marL="76245" marR="76245" anchor="ctr">
                    <a:solidFill>
                      <a:srgbClr val="175EAA"/>
                    </a:solidFill>
                  </a:tcPr>
                </a:tc>
                <a:tc>
                  <a:txBody>
                    <a:bodyPr/>
                    <a:lstStyle/>
                    <a:p>
                      <a:pPr algn="ctr"/>
                      <a:r>
                        <a:rPr lang="en-US" sz="1800" dirty="0">
                          <a:solidFill>
                            <a:schemeClr val="bg1"/>
                          </a:solidFill>
                        </a:rPr>
                        <a:t>What we have learned</a:t>
                      </a:r>
                    </a:p>
                  </a:txBody>
                  <a:tcPr marL="76245" marR="76245" anchor="ctr">
                    <a:solidFill>
                      <a:srgbClr val="175EAA"/>
                    </a:solidFill>
                  </a:tcPr>
                </a:tc>
                <a:extLst>
                  <a:ext uri="{0D108BD9-81ED-4DB2-BD59-A6C34878D82A}">
                    <a16:rowId xmlns:a16="http://schemas.microsoft.com/office/drawing/2014/main" val="10001"/>
                  </a:ext>
                </a:extLst>
              </a:tr>
              <a:tr h="1034133">
                <a:tc>
                  <a:txBody>
                    <a:bodyPr/>
                    <a:lstStyle/>
                    <a:p>
                      <a:endParaRPr lang="en-US" sz="1900" dirty="0"/>
                    </a:p>
                  </a:txBody>
                  <a:tcPr marL="76245" marR="76245">
                    <a:lnL w="12700" cap="flat" cmpd="sng" algn="ctr">
                      <a:solidFill>
                        <a:srgbClr val="175EAA"/>
                      </a:solidFill>
                      <a:prstDash val="solid"/>
                      <a:round/>
                      <a:headEnd type="none" w="med" len="med"/>
                      <a:tailEnd type="none" w="med" len="med"/>
                    </a:lnL>
                    <a:lnR w="12700" cap="flat" cmpd="sng" algn="ctr">
                      <a:solidFill>
                        <a:srgbClr val="175EAA"/>
                      </a:solidFill>
                      <a:prstDash val="solid"/>
                      <a:round/>
                      <a:headEnd type="none" w="med" len="med"/>
                      <a:tailEnd type="none" w="med" len="med"/>
                    </a:lnR>
                    <a:solidFill>
                      <a:schemeClr val="bg1"/>
                    </a:solidFill>
                  </a:tcPr>
                </a:tc>
                <a:tc>
                  <a:txBody>
                    <a:bodyPr/>
                    <a:lstStyle/>
                    <a:p>
                      <a:endParaRPr lang="en-US" sz="1900" dirty="0"/>
                    </a:p>
                    <a:p>
                      <a:endParaRPr lang="en-US" sz="1900" dirty="0"/>
                    </a:p>
                  </a:txBody>
                  <a:tcPr marL="76245" marR="76245">
                    <a:lnL w="12700" cap="flat" cmpd="sng" algn="ctr">
                      <a:solidFill>
                        <a:srgbClr val="175EAA"/>
                      </a:solidFill>
                      <a:prstDash val="solid"/>
                      <a:round/>
                      <a:headEnd type="none" w="med" len="med"/>
                      <a:tailEnd type="none" w="med" len="med"/>
                    </a:lnL>
                    <a:lnR w="12700" cap="flat" cmpd="sng" algn="ctr">
                      <a:solidFill>
                        <a:srgbClr val="175EAA"/>
                      </a:solidFill>
                      <a:prstDash val="solid"/>
                      <a:round/>
                      <a:headEnd type="none" w="med" len="med"/>
                      <a:tailEnd type="none" w="med" len="med"/>
                    </a:lnR>
                    <a:solidFill>
                      <a:schemeClr val="bg1"/>
                    </a:solidFill>
                  </a:tcPr>
                </a:tc>
                <a:tc>
                  <a:txBody>
                    <a:bodyPr/>
                    <a:lstStyle/>
                    <a:p>
                      <a:endParaRPr lang="en-US" sz="1900" dirty="0"/>
                    </a:p>
                  </a:txBody>
                  <a:tcPr marL="76245" marR="76245">
                    <a:lnL w="12700" cap="flat" cmpd="sng" algn="ctr">
                      <a:solidFill>
                        <a:srgbClr val="175EAA"/>
                      </a:solidFill>
                      <a:prstDash val="solid"/>
                      <a:round/>
                      <a:headEnd type="none" w="med" len="med"/>
                      <a:tailEnd type="none" w="med" len="med"/>
                    </a:lnL>
                    <a:lnR w="12700" cap="flat" cmpd="sng" algn="ctr">
                      <a:solidFill>
                        <a:srgbClr val="175EAA"/>
                      </a:solidFill>
                      <a:prstDash val="solid"/>
                      <a:round/>
                      <a:headEnd type="none" w="med" len="med"/>
                      <a:tailEnd type="none" w="med" len="med"/>
                    </a:lnR>
                    <a:solidFill>
                      <a:schemeClr val="bg1"/>
                    </a:solidFill>
                  </a:tcPr>
                </a:tc>
                <a:extLst>
                  <a:ext uri="{0D108BD9-81ED-4DB2-BD59-A6C34878D82A}">
                    <a16:rowId xmlns:a16="http://schemas.microsoft.com/office/drawing/2014/main" val="10002"/>
                  </a:ext>
                </a:extLst>
              </a:tr>
            </a:tbl>
          </a:graphicData>
        </a:graphic>
      </p:graphicFrame>
      <p:sp>
        <p:nvSpPr>
          <p:cNvPr id="13" name="Title 1"/>
          <p:cNvSpPr txBox="1">
            <a:spLocks/>
          </p:cNvSpPr>
          <p:nvPr/>
        </p:nvSpPr>
        <p:spPr>
          <a:xfrm>
            <a:off x="263796" y="88192"/>
            <a:ext cx="6089477" cy="739481"/>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4400" b="0" i="0" kern="1200">
                <a:solidFill>
                  <a:schemeClr val="bg1"/>
                </a:solidFill>
                <a:latin typeface="Local Brewery Five"/>
                <a:ea typeface="+mj-ea"/>
                <a:cs typeface="Local Brewery Five"/>
              </a:defRPr>
            </a:lvl1pPr>
          </a:lstStyle>
          <a:p>
            <a:r>
              <a:rPr lang="en-US" sz="3300" dirty="0">
                <a:latin typeface="Arial Narrow"/>
                <a:cs typeface="Arial Narrow"/>
              </a:rPr>
              <a:t>WHAT IS A FISH?</a:t>
            </a:r>
          </a:p>
        </p:txBody>
      </p:sp>
      <p:sp>
        <p:nvSpPr>
          <p:cNvPr id="14" name="Content Placeholder 4"/>
          <p:cNvSpPr txBox="1">
            <a:spLocks/>
          </p:cNvSpPr>
          <p:nvPr/>
        </p:nvSpPr>
        <p:spPr>
          <a:xfrm>
            <a:off x="5015923" y="3083560"/>
            <a:ext cx="5017078" cy="1957428"/>
          </a:xfrm>
          <a:prstGeom prst="rect">
            <a:avLst/>
          </a:prstGeom>
        </p:spPr>
        <p:txBody>
          <a:bodyPr vert="horz" lIns="91440" tIns="45720" rIns="91440" bIns="45720" rtlCol="0">
            <a:noAutofit/>
          </a:bodyPr>
          <a:lstStyle>
            <a:lvl1pPr marL="342900" indent="-342900" algn="l" defTabSz="457200" rtl="0" eaLnBrk="1" latinLnBrk="0" hangingPunct="1">
              <a:lnSpc>
                <a:spcPct val="112000"/>
              </a:lnSpc>
              <a:spcBef>
                <a:spcPts val="600"/>
              </a:spcBef>
              <a:spcAft>
                <a:spcPts val="600"/>
              </a:spcAft>
              <a:buFont typeface="Arial"/>
              <a:buChar char="•"/>
              <a:defRPr sz="2800" kern="1200">
                <a:solidFill>
                  <a:schemeClr val="tx1"/>
                </a:solidFill>
                <a:latin typeface="MetaPro-Normal"/>
                <a:ea typeface="+mn-ea"/>
                <a:cs typeface="MetaPro-Normal"/>
              </a:defRPr>
            </a:lvl1pPr>
            <a:lvl2pPr marL="742950" indent="-285750" algn="l" defTabSz="457200" rtl="0" eaLnBrk="1" latinLnBrk="0" hangingPunct="1">
              <a:lnSpc>
                <a:spcPct val="112000"/>
              </a:lnSpc>
              <a:spcBef>
                <a:spcPts val="300"/>
              </a:spcBef>
              <a:spcAft>
                <a:spcPts val="300"/>
              </a:spcAft>
              <a:buFont typeface="Arial"/>
              <a:buChar char="–"/>
              <a:defRPr sz="2400" kern="1200">
                <a:solidFill>
                  <a:schemeClr val="tx1"/>
                </a:solidFill>
                <a:latin typeface="MetaPro-Normal"/>
                <a:ea typeface="+mn-ea"/>
                <a:cs typeface="MetaPro-Normal"/>
              </a:defRPr>
            </a:lvl2pPr>
            <a:lvl3pPr marL="1143000" indent="-228600" algn="l" defTabSz="457200" rtl="0" eaLnBrk="1" latinLnBrk="0" hangingPunct="1">
              <a:lnSpc>
                <a:spcPct val="112000"/>
              </a:lnSpc>
              <a:spcBef>
                <a:spcPts val="300"/>
              </a:spcBef>
              <a:spcAft>
                <a:spcPts val="300"/>
              </a:spcAft>
              <a:buFont typeface="Arial"/>
              <a:buChar char="•"/>
              <a:defRPr sz="2000" kern="1200">
                <a:solidFill>
                  <a:schemeClr val="tx1"/>
                </a:solidFill>
                <a:latin typeface="MetaPro-Normal"/>
                <a:ea typeface="+mn-ea"/>
                <a:cs typeface="MetaPro-Normal"/>
              </a:defRPr>
            </a:lvl3pPr>
            <a:lvl4pPr marL="1600200" indent="-228600" algn="l" defTabSz="457200" rtl="0" eaLnBrk="1" latinLnBrk="0" hangingPunct="1">
              <a:lnSpc>
                <a:spcPct val="112000"/>
              </a:lnSpc>
              <a:spcBef>
                <a:spcPts val="300"/>
              </a:spcBef>
              <a:spcAft>
                <a:spcPts val="300"/>
              </a:spcAft>
              <a:buFont typeface="Arial"/>
              <a:buChar char="–"/>
              <a:defRPr sz="1800" kern="1200">
                <a:solidFill>
                  <a:schemeClr val="tx1"/>
                </a:solidFill>
                <a:latin typeface="MetaPro-Normal"/>
                <a:ea typeface="+mn-ea"/>
                <a:cs typeface="MetaPro-Normal"/>
              </a:defRPr>
            </a:lvl4pPr>
            <a:lvl5pPr marL="2057400" indent="-228600" algn="l" defTabSz="457200" rtl="0" eaLnBrk="1" latinLnBrk="0" hangingPunct="1">
              <a:lnSpc>
                <a:spcPct val="112000"/>
              </a:lnSpc>
              <a:spcBef>
                <a:spcPts val="300"/>
              </a:spcBef>
              <a:spcAft>
                <a:spcPts val="300"/>
              </a:spcAft>
              <a:buFont typeface="Arial"/>
              <a:buChar char="»"/>
              <a:defRPr sz="1800" kern="1200">
                <a:solidFill>
                  <a:schemeClr val="tx1"/>
                </a:solidFill>
                <a:latin typeface="MetaPro-Normal"/>
                <a:ea typeface="+mn-ea"/>
                <a:cs typeface="MetaPro-Normal"/>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lnSpc>
                <a:spcPct val="100000"/>
              </a:lnSpc>
              <a:spcBef>
                <a:spcPts val="0"/>
              </a:spcBef>
              <a:spcAft>
                <a:spcPts val="0"/>
              </a:spcAft>
              <a:buNone/>
              <a:defRPr/>
            </a:pPr>
            <a:endParaRPr lang="en-US" sz="1800" dirty="0"/>
          </a:p>
        </p:txBody>
      </p:sp>
      <p:pic>
        <p:nvPicPr>
          <p:cNvPr id="15" name="Picture 14" descr="White_Seabream.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452939" y="165172"/>
            <a:ext cx="1382122" cy="993219"/>
          </a:xfrm>
          <a:prstGeom prst="rect">
            <a:avLst/>
          </a:prstGeom>
        </p:spPr>
      </p:pic>
      <p:pic>
        <p:nvPicPr>
          <p:cNvPr id="16" name="Picture 15" descr="White_Seabream.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585277" y="-255157"/>
            <a:ext cx="1382122" cy="993219"/>
          </a:xfrm>
          <a:prstGeom prst="rect">
            <a:avLst/>
          </a:prstGeom>
        </p:spPr>
      </p:pic>
      <p:pic>
        <p:nvPicPr>
          <p:cNvPr id="17" name="Picture 16" descr="Blue_Arrow1.png"/>
          <p:cNvPicPr>
            <a:picLocks noChangeAspect="1"/>
          </p:cNvPicPr>
          <p:nvPr/>
        </p:nvPicPr>
        <p:blipFill>
          <a:blip r:embed="rId7">
            <a:extLst>
              <a:ext uri="{28A0092B-C50C-407E-A947-70E740481C1C}">
                <a14:useLocalDpi xmlns:a14="http://schemas.microsoft.com/office/drawing/2010/main"/>
              </a:ext>
            </a:extLst>
          </a:blip>
          <a:stretch>
            <a:fillRect/>
          </a:stretch>
        </p:blipFill>
        <p:spPr>
          <a:xfrm rot="20279028">
            <a:off x="3884894" y="2285342"/>
            <a:ext cx="1749485" cy="1543928"/>
          </a:xfrm>
          <a:prstGeom prst="rect">
            <a:avLst/>
          </a:prstGeom>
        </p:spPr>
      </p:pic>
    </p:spTree>
    <p:extLst>
      <p:ext uri="{BB962C8B-B14F-4D97-AF65-F5344CB8AC3E}">
        <p14:creationId xmlns:p14="http://schemas.microsoft.com/office/powerpoint/2010/main" val="144165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dissolve">
                                      <p:cBhvr>
                                        <p:cTn id="16" dur="500"/>
                                        <p:tgtEl>
                                          <p:spTgt spid="3">
                                            <p:txEl>
                                              <p:pRg st="3" end="3"/>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dissolve">
                                      <p:cBhvr>
                                        <p:cTn id="19" dur="500"/>
                                        <p:tgtEl>
                                          <p:spTgt spid="3">
                                            <p:txEl>
                                              <p:pRg st="4" end="4"/>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dissolve">
                                      <p:cBhvr>
                                        <p:cTn id="22" dur="500"/>
                                        <p:tgtEl>
                                          <p:spTgt spid="3">
                                            <p:txEl>
                                              <p:pRg st="5" end="5"/>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dissolve">
                                      <p:cBhvr>
                                        <p:cTn id="25" dur="500"/>
                                        <p:tgtEl>
                                          <p:spTgt spid="7"/>
                                        </p:tgtEl>
                                      </p:cBhvr>
                                    </p:animEffect>
                                  </p:childTnLst>
                                </p:cTn>
                              </p:par>
                              <p:par>
                                <p:cTn id="26" presetID="9"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dissolve">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77236" y="974835"/>
            <a:ext cx="5921549" cy="4077491"/>
          </a:xfrm>
        </p:spPr>
        <p:txBody>
          <a:bodyPr>
            <a:noAutofit/>
          </a:bodyPr>
          <a:lstStyle/>
          <a:p>
            <a:pPr marL="0" indent="0">
              <a:lnSpc>
                <a:spcPct val="105000"/>
              </a:lnSpc>
              <a:spcBef>
                <a:spcPts val="300"/>
              </a:spcBef>
              <a:spcAft>
                <a:spcPts val="300"/>
              </a:spcAft>
              <a:buNone/>
            </a:pPr>
            <a:r>
              <a:rPr lang="x-none" sz="1800" b="1" dirty="0">
                <a:solidFill>
                  <a:srgbClr val="00B6DE"/>
                </a:solidFill>
                <a:latin typeface="Arial Narrow"/>
                <a:cs typeface="Arial Narrow"/>
              </a:rPr>
              <a:t>HE PĀTAI / CONSIDER THIS</a:t>
            </a:r>
          </a:p>
          <a:p>
            <a:pPr marL="0" indent="0">
              <a:lnSpc>
                <a:spcPct val="105000"/>
              </a:lnSpc>
              <a:spcBef>
                <a:spcPts val="300"/>
              </a:spcBef>
              <a:spcAft>
                <a:spcPts val="300"/>
              </a:spcAft>
              <a:buNone/>
            </a:pPr>
            <a:r>
              <a:rPr lang="x-none" sz="1800" noProof="0" dirty="0">
                <a:latin typeface="Arial"/>
                <a:cs typeface="Arial"/>
              </a:rPr>
              <a:t>Which of the following do fish NOT have</a:t>
            </a:r>
            <a:r>
              <a:rPr lang="mi-NZ" sz="1800" noProof="0" dirty="0">
                <a:latin typeface="Arial"/>
                <a:cs typeface="Arial"/>
              </a:rPr>
              <a:t>? </a:t>
            </a:r>
          </a:p>
          <a:p>
            <a:pPr>
              <a:lnSpc>
                <a:spcPct val="105000"/>
              </a:lnSpc>
              <a:spcBef>
                <a:spcPts val="300"/>
              </a:spcBef>
              <a:spcAft>
                <a:spcPts val="300"/>
              </a:spcAft>
              <a:buFont typeface="+mj-lt"/>
              <a:buAutoNum type="arabicPeriod"/>
            </a:pPr>
            <a:r>
              <a:rPr lang="en-AU" sz="1800" noProof="0" dirty="0">
                <a:latin typeface="Arial"/>
                <a:cs typeface="Arial"/>
              </a:rPr>
              <a:t>Bony or cartilaginous (sharks and rays) skeletons </a:t>
            </a:r>
          </a:p>
          <a:p>
            <a:pPr marL="346075" lvl="2" indent="-342900">
              <a:buFont typeface="+mj-lt"/>
              <a:buAutoNum type="arabicPeriod" startAt="2"/>
            </a:pPr>
            <a:r>
              <a:rPr lang="en-AU" sz="1800" noProof="0" dirty="0">
                <a:latin typeface="Arial"/>
                <a:cs typeface="Arial"/>
              </a:rPr>
              <a:t>Gills (instead of lungs)</a:t>
            </a:r>
          </a:p>
          <a:p>
            <a:pPr marL="346075" lvl="2" indent="-342900">
              <a:buFont typeface="+mj-lt"/>
              <a:buAutoNum type="arabicPeriod" startAt="2"/>
            </a:pPr>
            <a:r>
              <a:rPr lang="en-AU" sz="1800" noProof="0" dirty="0">
                <a:latin typeface="Arial"/>
                <a:cs typeface="Arial"/>
              </a:rPr>
              <a:t>Gas filled swim bladders (buoyancy)</a:t>
            </a:r>
          </a:p>
          <a:p>
            <a:pPr marL="346075" lvl="2" indent="-342900">
              <a:buFont typeface="+mj-lt"/>
              <a:buAutoNum type="arabicPeriod" startAt="2"/>
            </a:pPr>
            <a:r>
              <a:rPr lang="en-AU" sz="1800" noProof="0" dirty="0">
                <a:latin typeface="Arial"/>
                <a:cs typeface="Arial"/>
              </a:rPr>
              <a:t>Fins (steering, moving forward &amp; back, stability)</a:t>
            </a:r>
          </a:p>
          <a:p>
            <a:pPr marL="346075" lvl="2" indent="-342900">
              <a:buFont typeface="+mj-lt"/>
              <a:buAutoNum type="arabicPeriod" startAt="2"/>
            </a:pPr>
            <a:r>
              <a:rPr lang="en-AU" sz="1800" noProof="0" dirty="0">
                <a:latin typeface="Arial"/>
                <a:cs typeface="Arial"/>
              </a:rPr>
              <a:t>Sometimes colourful bodies (camouflage)</a:t>
            </a:r>
          </a:p>
          <a:p>
            <a:pPr marL="346075" lvl="2" indent="-342900">
              <a:buFont typeface="+mj-lt"/>
              <a:buAutoNum type="arabicPeriod" startAt="2"/>
            </a:pPr>
            <a:r>
              <a:rPr lang="en-AU" sz="1800" noProof="0" dirty="0">
                <a:latin typeface="Arial"/>
                <a:cs typeface="Arial"/>
              </a:rPr>
              <a:t>Warm blooded bodies</a:t>
            </a:r>
          </a:p>
          <a:p>
            <a:pPr marL="346075" lvl="2" indent="-342900">
              <a:buFont typeface="+mj-lt"/>
              <a:buAutoNum type="arabicPeriod" startAt="2"/>
            </a:pPr>
            <a:r>
              <a:rPr lang="en-AU" sz="1800" noProof="0" dirty="0">
                <a:latin typeface="Arial"/>
                <a:cs typeface="Arial"/>
              </a:rPr>
              <a:t>Body shape, mouth &amp; eyes to suit habitat &amp; lifestyle</a:t>
            </a:r>
          </a:p>
        </p:txBody>
      </p:sp>
      <p:pic>
        <p:nvPicPr>
          <p:cNvPr id="8" name="Blue_YellowSquare.png" descr="/Users/rika/Dropbox/MSC Job/2020/MSC templates and graphics/TEMPLATE FILES/MSC GRAPHIC ASSETS/SCREEN RES/Illustration_BlueAssets/PNG/Blue_YellowSquare.png"/>
          <p:cNvPicPr>
            <a:picLocks noChangeAspect="1"/>
          </p:cNvPicPr>
          <p:nvPr/>
        </p:nvPicPr>
        <p:blipFill>
          <a:blip r:embed="rId3" r:link="rId4">
            <a:extLst>
              <a:ext uri="{28A0092B-C50C-407E-A947-70E740481C1C}">
                <a14:useLocalDpi xmlns:a14="http://schemas.microsoft.com/office/drawing/2010/main"/>
              </a:ext>
            </a:extLst>
          </a:blip>
          <a:stretch>
            <a:fillRect/>
          </a:stretch>
        </p:blipFill>
        <p:spPr>
          <a:xfrm>
            <a:off x="6098785" y="2108400"/>
            <a:ext cx="3135582" cy="2585014"/>
          </a:xfrm>
          <a:prstGeom prst="rect">
            <a:avLst/>
          </a:prstGeom>
        </p:spPr>
      </p:pic>
      <p:sp>
        <p:nvSpPr>
          <p:cNvPr id="13" name="Title 1"/>
          <p:cNvSpPr txBox="1">
            <a:spLocks/>
          </p:cNvSpPr>
          <p:nvPr/>
        </p:nvSpPr>
        <p:spPr>
          <a:xfrm>
            <a:off x="263796" y="88192"/>
            <a:ext cx="7114448" cy="739481"/>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b="0" i="0" kern="1200">
                <a:solidFill>
                  <a:schemeClr val="bg1"/>
                </a:solidFill>
                <a:latin typeface="Local Brewery Five"/>
                <a:ea typeface="+mj-ea"/>
                <a:cs typeface="Local Brewery Five"/>
              </a:defRPr>
            </a:lvl1pPr>
          </a:lstStyle>
          <a:p>
            <a:r>
              <a:rPr lang="en-US" sz="3300" dirty="0">
                <a:latin typeface="Arial Narrow"/>
                <a:cs typeface="Arial Narrow"/>
              </a:rPr>
              <a:t>WHAT IS A FISH?</a:t>
            </a:r>
            <a:endParaRPr lang="en-US" sz="2000" dirty="0">
              <a:latin typeface="Arial Narrow"/>
              <a:cs typeface="Arial Narrow"/>
            </a:endParaRPr>
          </a:p>
        </p:txBody>
      </p:sp>
      <p:sp>
        <p:nvSpPr>
          <p:cNvPr id="14" name="Content Placeholder 4"/>
          <p:cNvSpPr txBox="1">
            <a:spLocks/>
          </p:cNvSpPr>
          <p:nvPr/>
        </p:nvSpPr>
        <p:spPr>
          <a:xfrm>
            <a:off x="6353273" y="2674118"/>
            <a:ext cx="2651027" cy="2019295"/>
          </a:xfrm>
          <a:prstGeom prst="rect">
            <a:avLst/>
          </a:prstGeom>
        </p:spPr>
        <p:txBody>
          <a:bodyPr vert="horz" lIns="91440" tIns="45720" rIns="91440" bIns="45720" rtlCol="0">
            <a:noAutofit/>
          </a:bodyPr>
          <a:lstStyle>
            <a:lvl1pPr marL="342900" indent="-342900" algn="l" defTabSz="457200" rtl="0" eaLnBrk="1" latinLnBrk="0" hangingPunct="1">
              <a:lnSpc>
                <a:spcPct val="112000"/>
              </a:lnSpc>
              <a:spcBef>
                <a:spcPts val="600"/>
              </a:spcBef>
              <a:spcAft>
                <a:spcPts val="600"/>
              </a:spcAft>
              <a:buFont typeface="Arial"/>
              <a:buChar char="•"/>
              <a:defRPr sz="2800" kern="1200">
                <a:solidFill>
                  <a:schemeClr val="tx1"/>
                </a:solidFill>
                <a:latin typeface="MetaPro-Normal"/>
                <a:ea typeface="+mn-ea"/>
                <a:cs typeface="MetaPro-Normal"/>
              </a:defRPr>
            </a:lvl1pPr>
            <a:lvl2pPr marL="742950" indent="-285750" algn="l" defTabSz="457200" rtl="0" eaLnBrk="1" latinLnBrk="0" hangingPunct="1">
              <a:lnSpc>
                <a:spcPct val="112000"/>
              </a:lnSpc>
              <a:spcBef>
                <a:spcPts val="300"/>
              </a:spcBef>
              <a:spcAft>
                <a:spcPts val="300"/>
              </a:spcAft>
              <a:buFont typeface="Arial"/>
              <a:buChar char="–"/>
              <a:defRPr sz="2400" kern="1200">
                <a:solidFill>
                  <a:schemeClr val="tx1"/>
                </a:solidFill>
                <a:latin typeface="MetaPro-Normal"/>
                <a:ea typeface="+mn-ea"/>
                <a:cs typeface="MetaPro-Normal"/>
              </a:defRPr>
            </a:lvl2pPr>
            <a:lvl3pPr marL="1143000" indent="-228600" algn="l" defTabSz="457200" rtl="0" eaLnBrk="1" latinLnBrk="0" hangingPunct="1">
              <a:lnSpc>
                <a:spcPct val="112000"/>
              </a:lnSpc>
              <a:spcBef>
                <a:spcPts val="300"/>
              </a:spcBef>
              <a:spcAft>
                <a:spcPts val="300"/>
              </a:spcAft>
              <a:buFont typeface="Arial"/>
              <a:buChar char="•"/>
              <a:defRPr sz="2000" kern="1200">
                <a:solidFill>
                  <a:schemeClr val="tx1"/>
                </a:solidFill>
                <a:latin typeface="MetaPro-Normal"/>
                <a:ea typeface="+mn-ea"/>
                <a:cs typeface="MetaPro-Normal"/>
              </a:defRPr>
            </a:lvl3pPr>
            <a:lvl4pPr marL="1600200" indent="-228600" algn="l" defTabSz="457200" rtl="0" eaLnBrk="1" latinLnBrk="0" hangingPunct="1">
              <a:lnSpc>
                <a:spcPct val="112000"/>
              </a:lnSpc>
              <a:spcBef>
                <a:spcPts val="300"/>
              </a:spcBef>
              <a:spcAft>
                <a:spcPts val="300"/>
              </a:spcAft>
              <a:buFont typeface="Arial"/>
              <a:buChar char="–"/>
              <a:defRPr sz="1800" kern="1200">
                <a:solidFill>
                  <a:schemeClr val="tx1"/>
                </a:solidFill>
                <a:latin typeface="MetaPro-Normal"/>
                <a:ea typeface="+mn-ea"/>
                <a:cs typeface="MetaPro-Normal"/>
              </a:defRPr>
            </a:lvl4pPr>
            <a:lvl5pPr marL="2057400" indent="-228600" algn="l" defTabSz="457200" rtl="0" eaLnBrk="1" latinLnBrk="0" hangingPunct="1">
              <a:lnSpc>
                <a:spcPct val="112000"/>
              </a:lnSpc>
              <a:spcBef>
                <a:spcPts val="300"/>
              </a:spcBef>
              <a:spcAft>
                <a:spcPts val="300"/>
              </a:spcAft>
              <a:buFont typeface="Arial"/>
              <a:buChar char="»"/>
              <a:defRPr sz="1800" kern="1200">
                <a:solidFill>
                  <a:schemeClr val="tx1"/>
                </a:solidFill>
                <a:latin typeface="MetaPro-Normal"/>
                <a:ea typeface="+mn-ea"/>
                <a:cs typeface="MetaPro-Normal"/>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lnSpc>
                <a:spcPct val="100000"/>
              </a:lnSpc>
              <a:spcBef>
                <a:spcPts val="0"/>
              </a:spcBef>
              <a:spcAft>
                <a:spcPts val="0"/>
              </a:spcAft>
              <a:buNone/>
              <a:defRPr/>
            </a:pPr>
            <a:r>
              <a:rPr lang="x-none" sz="2000" b="1" dirty="0">
                <a:solidFill>
                  <a:srgbClr val="175EAA"/>
                </a:solidFill>
                <a:latin typeface="Arial Narrow"/>
                <a:cs typeface="Arial Narrow"/>
              </a:rPr>
              <a:t>MAHI / ACTIVIT</a:t>
            </a:r>
            <a:r>
              <a:rPr lang="en-AU" sz="2000" b="1" dirty="0">
                <a:solidFill>
                  <a:srgbClr val="175EAA"/>
                </a:solidFill>
                <a:latin typeface="Arial Narrow"/>
                <a:cs typeface="Arial Narrow"/>
              </a:rPr>
              <a:t>Y</a:t>
            </a:r>
            <a:endParaRPr lang="x-none" sz="2000" b="1" dirty="0">
              <a:solidFill>
                <a:srgbClr val="175EAA"/>
              </a:solidFill>
              <a:latin typeface="Arial Narrow"/>
              <a:cs typeface="Arial Narrow"/>
            </a:endParaRPr>
          </a:p>
          <a:p>
            <a:pPr marL="0" indent="0" algn="ctr">
              <a:spcBef>
                <a:spcPts val="300"/>
              </a:spcBef>
              <a:spcAft>
                <a:spcPts val="300"/>
              </a:spcAft>
              <a:buNone/>
            </a:pPr>
            <a:r>
              <a:rPr lang="en-US" sz="1800" dirty="0">
                <a:latin typeface="Arial"/>
                <a:cs typeface="Arial"/>
              </a:rPr>
              <a:t>Complete </a:t>
            </a:r>
            <a:r>
              <a:rPr lang="en-US" sz="1800" dirty="0">
                <a:solidFill>
                  <a:srgbClr val="175EAA"/>
                </a:solidFill>
                <a:latin typeface="Arial"/>
                <a:cs typeface="Arial"/>
              </a:rPr>
              <a:t>Fishy worksheet. </a:t>
            </a:r>
            <a:r>
              <a:rPr lang="en-US" sz="1800" dirty="0">
                <a:latin typeface="Arial"/>
                <a:cs typeface="Arial"/>
              </a:rPr>
              <a:t>Add any new knowledge to </a:t>
            </a:r>
            <a:r>
              <a:rPr lang="en-US" sz="1800" dirty="0">
                <a:solidFill>
                  <a:srgbClr val="000000"/>
                </a:solidFill>
                <a:latin typeface="Arial"/>
                <a:cs typeface="Arial"/>
              </a:rPr>
              <a:t>the Prior Knowledge Chart</a:t>
            </a:r>
          </a:p>
        </p:txBody>
      </p:sp>
      <p:pic>
        <p:nvPicPr>
          <p:cNvPr id="4" name="Picture 3" descr="Blue_Seabream.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157847" y="1658919"/>
            <a:ext cx="1220397" cy="877001"/>
          </a:xfrm>
          <a:prstGeom prst="rect">
            <a:avLst/>
          </a:prstGeom>
        </p:spPr>
      </p:pic>
      <p:pic>
        <p:nvPicPr>
          <p:cNvPr id="6" name="Picture 5" descr="Blue_Salmon.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315301" y="974553"/>
            <a:ext cx="1767670" cy="1060602"/>
          </a:xfrm>
          <a:prstGeom prst="rect">
            <a:avLst/>
          </a:prstGeom>
        </p:spPr>
      </p:pic>
      <p:pic>
        <p:nvPicPr>
          <p:cNvPr id="9" name="Picture 8" descr="Blue_Butterfly fish.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940973" y="794247"/>
            <a:ext cx="1503286" cy="1280727"/>
          </a:xfrm>
          <a:prstGeom prst="rect">
            <a:avLst/>
          </a:prstGeom>
        </p:spPr>
      </p:pic>
      <p:pic>
        <p:nvPicPr>
          <p:cNvPr id="10" name="Picture 9" descr="Blue_Cod.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557819" y="1467104"/>
            <a:ext cx="1520805" cy="1009396"/>
          </a:xfrm>
          <a:prstGeom prst="rect">
            <a:avLst/>
          </a:prstGeom>
        </p:spPr>
      </p:pic>
      <p:pic>
        <p:nvPicPr>
          <p:cNvPr id="15" name="Picture 14" descr="White_Seabream.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452939" y="165172"/>
            <a:ext cx="1382122" cy="993219"/>
          </a:xfrm>
          <a:prstGeom prst="rect">
            <a:avLst/>
          </a:prstGeom>
        </p:spPr>
      </p:pic>
      <p:pic>
        <p:nvPicPr>
          <p:cNvPr id="16" name="Picture 15" descr="White_Seabream.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585277" y="-255157"/>
            <a:ext cx="1382122" cy="993219"/>
          </a:xfrm>
          <a:prstGeom prst="rect">
            <a:avLst/>
          </a:prstGeom>
        </p:spPr>
      </p:pic>
      <p:sp>
        <p:nvSpPr>
          <p:cNvPr id="2" name="TextBox 1"/>
          <p:cNvSpPr txBox="1"/>
          <p:nvPr/>
        </p:nvSpPr>
        <p:spPr>
          <a:xfrm>
            <a:off x="527996" y="3607736"/>
            <a:ext cx="4571914" cy="369332"/>
          </a:xfrm>
          <a:prstGeom prst="rect">
            <a:avLst/>
          </a:prstGeom>
          <a:solidFill>
            <a:schemeClr val="bg1"/>
          </a:solidFill>
          <a:ln>
            <a:solidFill>
              <a:srgbClr val="175EAA"/>
            </a:solidFill>
          </a:ln>
        </p:spPr>
        <p:txBody>
          <a:bodyPr wrap="square" rtlCol="0">
            <a:spAutoFit/>
          </a:bodyPr>
          <a:lstStyle/>
          <a:p>
            <a:r>
              <a:rPr lang="en-US" dirty="0">
                <a:latin typeface="Arial"/>
                <a:cs typeface="Arial"/>
              </a:rPr>
              <a:t>Fish most often have cold blooded bodies</a:t>
            </a:r>
          </a:p>
        </p:txBody>
      </p:sp>
      <p:sp>
        <p:nvSpPr>
          <p:cNvPr id="18" name="Rectangular Callout 17"/>
          <p:cNvSpPr/>
          <p:nvPr/>
        </p:nvSpPr>
        <p:spPr>
          <a:xfrm>
            <a:off x="5412731" y="1158391"/>
            <a:ext cx="3591570" cy="493941"/>
          </a:xfrm>
          <a:prstGeom prst="wedgeRectCallout">
            <a:avLst>
              <a:gd name="adj1" fmla="val 4403"/>
              <a:gd name="adj2" fmla="val 158582"/>
            </a:avLst>
          </a:prstGeom>
          <a:solidFill>
            <a:schemeClr val="bg1"/>
          </a:solidFill>
          <a:ln>
            <a:solidFill>
              <a:srgbClr val="175EAA"/>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175EAA"/>
                </a:solidFill>
                <a:latin typeface="Arial"/>
                <a:cs typeface="Arial"/>
              </a:rPr>
              <a:t>Did you get the answer?</a:t>
            </a:r>
          </a:p>
        </p:txBody>
      </p:sp>
    </p:spTree>
    <p:extLst>
      <p:ext uri="{BB962C8B-B14F-4D97-AF65-F5344CB8AC3E}">
        <p14:creationId xmlns:p14="http://schemas.microsoft.com/office/powerpoint/2010/main" val="2730422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dissolv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dissolv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dissolv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dissolve">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dissolve">
                                      <p:cBhvr>
                                        <p:cTn id="57" dur="500"/>
                                        <p:tgtEl>
                                          <p:spTgt spid="2"/>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dissolve">
                                      <p:cBhvr>
                                        <p:cTn id="62" dur="500"/>
                                        <p:tgtEl>
                                          <p:spTgt spid="8"/>
                                        </p:tgtEl>
                                      </p:cBhvr>
                                    </p:animEffect>
                                  </p:childTnLst>
                                </p:cTn>
                              </p:par>
                              <p:par>
                                <p:cTn id="63" presetID="9" presetClass="entr" presetSubtype="0" fill="hold" grpId="0" nodeType="withEffect">
                                  <p:stCondLst>
                                    <p:cond delay="0"/>
                                  </p:stCondLst>
                                  <p:childTnLst>
                                    <p:set>
                                      <p:cBhvr>
                                        <p:cTn id="64" dur="1" fill="hold">
                                          <p:stCondLst>
                                            <p:cond delay="0"/>
                                          </p:stCondLst>
                                        </p:cTn>
                                        <p:tgtEl>
                                          <p:spTgt spid="14">
                                            <p:txEl>
                                              <p:pRg st="0" end="0"/>
                                            </p:txEl>
                                          </p:spTgt>
                                        </p:tgtEl>
                                        <p:attrNameLst>
                                          <p:attrName>style.visibility</p:attrName>
                                        </p:attrNameLst>
                                      </p:cBhvr>
                                      <p:to>
                                        <p:strVal val="visible"/>
                                      </p:to>
                                    </p:set>
                                    <p:animEffect transition="in" filter="dissolve">
                                      <p:cBhvr>
                                        <p:cTn id="65" dur="500"/>
                                        <p:tgtEl>
                                          <p:spTgt spid="14">
                                            <p:txEl>
                                              <p:pRg st="0" end="0"/>
                                            </p:txEl>
                                          </p:spTgt>
                                        </p:tgtEl>
                                      </p:cBhvr>
                                    </p:animEffect>
                                  </p:childTnLst>
                                </p:cTn>
                              </p:par>
                              <p:par>
                                <p:cTn id="66" presetID="9" presetClass="entr" presetSubtype="0" fill="hold" grpId="0" nodeType="withEffect">
                                  <p:stCondLst>
                                    <p:cond delay="0"/>
                                  </p:stCondLst>
                                  <p:childTnLst>
                                    <p:set>
                                      <p:cBhvr>
                                        <p:cTn id="67" dur="1" fill="hold">
                                          <p:stCondLst>
                                            <p:cond delay="0"/>
                                          </p:stCondLst>
                                        </p:cTn>
                                        <p:tgtEl>
                                          <p:spTgt spid="14">
                                            <p:txEl>
                                              <p:pRg st="1" end="1"/>
                                            </p:txEl>
                                          </p:spTgt>
                                        </p:tgtEl>
                                        <p:attrNameLst>
                                          <p:attrName>style.visibility</p:attrName>
                                        </p:attrNameLst>
                                      </p:cBhvr>
                                      <p:to>
                                        <p:strVal val="visible"/>
                                      </p:to>
                                    </p:set>
                                    <p:animEffect transition="in" filter="dissolve">
                                      <p:cBhvr>
                                        <p:cTn id="68"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2"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icromesistius Australis Southern blue whiting fish illustration-lpr.png"/>
          <p:cNvPicPr>
            <a:picLocks noGrp="1" noChangeAspect="1"/>
          </p:cNvPicPr>
          <p:nvPr>
            <p:ph sz="half" idx="1"/>
          </p:nvPr>
        </p:nvPicPr>
        <p:blipFill rotWithShape="1">
          <a:blip r:embed="rId3" cstate="print">
            <a:extLst>
              <a:ext uri="{28A0092B-C50C-407E-A947-70E740481C1C}">
                <a14:useLocalDpi xmlns:a14="http://schemas.microsoft.com/office/drawing/2010/main"/>
              </a:ext>
            </a:extLst>
          </a:blip>
          <a:srcRect t="-63430" b="-63430"/>
          <a:stretch/>
        </p:blipFill>
        <p:spPr>
          <a:xfrm>
            <a:off x="101600" y="-161216"/>
            <a:ext cx="7134496" cy="6137803"/>
          </a:xfrm>
        </p:spPr>
      </p:pic>
      <p:pic>
        <p:nvPicPr>
          <p:cNvPr id="17" name="Picture 16" descr="Blue_Arrow1.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2678631">
            <a:off x="6798735" y="3454846"/>
            <a:ext cx="1297465" cy="688451"/>
          </a:xfrm>
          <a:prstGeom prst="rect">
            <a:avLst/>
          </a:prstGeom>
        </p:spPr>
      </p:pic>
      <p:pic>
        <p:nvPicPr>
          <p:cNvPr id="23" name="Picture 22" descr="Blue_Arrow1.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4027875" flipV="1">
            <a:off x="4776528" y="3492634"/>
            <a:ext cx="1195354" cy="769500"/>
          </a:xfrm>
          <a:prstGeom prst="rect">
            <a:avLst/>
          </a:prstGeom>
        </p:spPr>
      </p:pic>
      <p:pic>
        <p:nvPicPr>
          <p:cNvPr id="24" name="Picture 23" descr="Blue_Arrow1.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20102688">
            <a:off x="1290050" y="3595410"/>
            <a:ext cx="1504802" cy="882986"/>
          </a:xfrm>
          <a:prstGeom prst="rect">
            <a:avLst/>
          </a:prstGeom>
        </p:spPr>
      </p:pic>
      <p:pic>
        <p:nvPicPr>
          <p:cNvPr id="25" name="Picture 24" descr="Blue_Arrow1.png"/>
          <p:cNvPicPr>
            <a:picLocks noChangeAspect="1"/>
          </p:cNvPicPr>
          <p:nvPr/>
        </p:nvPicPr>
        <p:blipFill>
          <a:blip r:embed="rId4">
            <a:extLst>
              <a:ext uri="{28A0092B-C50C-407E-A947-70E740481C1C}">
                <a14:useLocalDpi xmlns:a14="http://schemas.microsoft.com/office/drawing/2010/main"/>
              </a:ext>
            </a:extLst>
          </a:blip>
          <a:stretch>
            <a:fillRect/>
          </a:stretch>
        </p:blipFill>
        <p:spPr>
          <a:xfrm rot="13474445" flipV="1">
            <a:off x="1834263" y="3147426"/>
            <a:ext cx="2254736" cy="773578"/>
          </a:xfrm>
          <a:prstGeom prst="rect">
            <a:avLst/>
          </a:prstGeom>
        </p:spPr>
      </p:pic>
      <p:pic>
        <p:nvPicPr>
          <p:cNvPr id="26" name="Picture 25" descr="Blue_Arrow1.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706385">
            <a:off x="2308468" y="1526333"/>
            <a:ext cx="932685" cy="688451"/>
          </a:xfrm>
          <a:prstGeom prst="rect">
            <a:avLst/>
          </a:prstGeom>
        </p:spPr>
      </p:pic>
      <p:pic>
        <p:nvPicPr>
          <p:cNvPr id="29" name="Picture 28" descr="Blue_Arrow1.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2540084">
            <a:off x="477295" y="1591224"/>
            <a:ext cx="1925620" cy="760845"/>
          </a:xfrm>
          <a:prstGeom prst="rect">
            <a:avLst/>
          </a:prstGeom>
        </p:spPr>
      </p:pic>
      <p:pic>
        <p:nvPicPr>
          <p:cNvPr id="30" name="Blue_YellowSquare.png" descr="/Users/rika/Dropbox/MSC Job/2020/MSC templates and graphics/TEMPLATE FILES/MSC GRAPHIC ASSETS/SCREEN RES/Illustration_BlueAssets/PNG/Blue_YellowSquare.png"/>
          <p:cNvPicPr>
            <a:picLocks noChangeAspect="1"/>
          </p:cNvPicPr>
          <p:nvPr/>
        </p:nvPicPr>
        <p:blipFill>
          <a:blip r:embed="rId5" r:link="rId6">
            <a:extLst>
              <a:ext uri="{28A0092B-C50C-407E-A947-70E740481C1C}">
                <a14:useLocalDpi xmlns:a14="http://schemas.microsoft.com/office/drawing/2010/main"/>
              </a:ext>
            </a:extLst>
          </a:blip>
          <a:stretch>
            <a:fillRect/>
          </a:stretch>
        </p:blipFill>
        <p:spPr>
          <a:xfrm>
            <a:off x="3492181" y="827673"/>
            <a:ext cx="5798023" cy="1567658"/>
          </a:xfrm>
          <a:prstGeom prst="rect">
            <a:avLst/>
          </a:prstGeom>
        </p:spPr>
      </p:pic>
      <p:sp>
        <p:nvSpPr>
          <p:cNvPr id="31" name="Rectangle 30"/>
          <p:cNvSpPr/>
          <p:nvPr/>
        </p:nvSpPr>
        <p:spPr>
          <a:xfrm>
            <a:off x="4036165" y="978410"/>
            <a:ext cx="5000929" cy="1231106"/>
          </a:xfrm>
          <a:prstGeom prst="rect">
            <a:avLst/>
          </a:prstGeom>
        </p:spPr>
        <p:txBody>
          <a:bodyPr wrap="square">
            <a:spAutoFit/>
          </a:bodyPr>
          <a:lstStyle/>
          <a:p>
            <a:pPr algn="ctr"/>
            <a:r>
              <a:rPr lang="en-US" sz="2000" b="1" dirty="0">
                <a:solidFill>
                  <a:srgbClr val="175EAA"/>
                </a:solidFill>
                <a:latin typeface="Arial Narrow"/>
                <a:cs typeface="Arial Narrow"/>
              </a:rPr>
              <a:t>MAHI / ACTIVITY</a:t>
            </a:r>
          </a:p>
          <a:p>
            <a:pPr algn="ctr"/>
            <a:r>
              <a:rPr lang="en-US" dirty="0">
                <a:latin typeface="Arial"/>
                <a:cs typeface="Arial"/>
              </a:rPr>
              <a:t>Work in pairs to label this fish? </a:t>
            </a:r>
            <a:r>
              <a:rPr lang="en-US" dirty="0">
                <a:solidFill>
                  <a:srgbClr val="000000"/>
                </a:solidFill>
                <a:latin typeface="Arial"/>
                <a:cs typeface="Arial"/>
              </a:rPr>
              <a:t>Use information from the </a:t>
            </a:r>
            <a:r>
              <a:rPr lang="en-US" dirty="0">
                <a:solidFill>
                  <a:srgbClr val="175EAA"/>
                </a:solidFill>
                <a:latin typeface="Arial"/>
                <a:cs typeface="Arial"/>
              </a:rPr>
              <a:t>Fishy Worksheet</a:t>
            </a:r>
            <a:endParaRPr lang="en-US" dirty="0">
              <a:solidFill>
                <a:srgbClr val="000000"/>
              </a:solidFill>
              <a:latin typeface="Arial"/>
              <a:cs typeface="Arial"/>
            </a:endParaRPr>
          </a:p>
          <a:p>
            <a:pPr algn="ctr"/>
            <a:r>
              <a:rPr lang="en-US" dirty="0">
                <a:solidFill>
                  <a:srgbClr val="000000"/>
                </a:solidFill>
                <a:latin typeface="Arial"/>
                <a:cs typeface="Arial"/>
              </a:rPr>
              <a:t>C</a:t>
            </a:r>
            <a:r>
              <a:rPr lang="en-US" dirty="0">
                <a:latin typeface="Arial"/>
                <a:cs typeface="Arial"/>
              </a:rPr>
              <a:t>heck answers using the next slide</a:t>
            </a:r>
          </a:p>
        </p:txBody>
      </p:sp>
      <p:pic>
        <p:nvPicPr>
          <p:cNvPr id="27" name="Picture 26" descr="White_Seabream.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452939" y="165172"/>
            <a:ext cx="1382122" cy="993219"/>
          </a:xfrm>
          <a:prstGeom prst="rect">
            <a:avLst/>
          </a:prstGeom>
        </p:spPr>
      </p:pic>
      <p:pic>
        <p:nvPicPr>
          <p:cNvPr id="32" name="Picture 31" descr="White_Seabream.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585277" y="-255157"/>
            <a:ext cx="1382122" cy="993219"/>
          </a:xfrm>
          <a:prstGeom prst="rect">
            <a:avLst/>
          </a:prstGeom>
        </p:spPr>
      </p:pic>
      <p:sp>
        <p:nvSpPr>
          <p:cNvPr id="3" name="TextBox 2"/>
          <p:cNvSpPr txBox="1"/>
          <p:nvPr/>
        </p:nvSpPr>
        <p:spPr>
          <a:xfrm>
            <a:off x="8507480" y="3785567"/>
            <a:ext cx="184666" cy="369332"/>
          </a:xfrm>
          <a:prstGeom prst="rect">
            <a:avLst/>
          </a:prstGeom>
          <a:noFill/>
        </p:spPr>
        <p:txBody>
          <a:bodyPr wrap="none" rtlCol="0">
            <a:spAutoFit/>
          </a:bodyPr>
          <a:lstStyle/>
          <a:p>
            <a:endParaRPr lang="en-US" dirty="0"/>
          </a:p>
        </p:txBody>
      </p:sp>
      <p:sp>
        <p:nvSpPr>
          <p:cNvPr id="18" name="Title 1"/>
          <p:cNvSpPr txBox="1">
            <a:spLocks/>
          </p:cNvSpPr>
          <p:nvPr/>
        </p:nvSpPr>
        <p:spPr>
          <a:xfrm>
            <a:off x="263796" y="88192"/>
            <a:ext cx="6089477" cy="739481"/>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b="0" i="0" kern="1200">
                <a:solidFill>
                  <a:schemeClr val="bg1"/>
                </a:solidFill>
                <a:latin typeface="Local Brewery Five"/>
                <a:ea typeface="+mj-ea"/>
                <a:cs typeface="Local Brewery Five"/>
              </a:defRPr>
            </a:lvl1pPr>
          </a:lstStyle>
          <a:p>
            <a:r>
              <a:rPr lang="en-US" sz="3300" dirty="0">
                <a:latin typeface="Arial Narrow"/>
                <a:cs typeface="Arial Narrow"/>
              </a:rPr>
              <a:t>WHAT IS A FISH?</a:t>
            </a:r>
            <a:endParaRPr lang="en-US" sz="2000" dirty="0">
              <a:latin typeface="Arial Narrow"/>
              <a:cs typeface="Arial Narrow"/>
            </a:endParaRPr>
          </a:p>
        </p:txBody>
      </p:sp>
      <p:sp>
        <p:nvSpPr>
          <p:cNvPr id="20" name="Rectangle 19"/>
          <p:cNvSpPr/>
          <p:nvPr/>
        </p:nvSpPr>
        <p:spPr>
          <a:xfrm>
            <a:off x="2509306" y="2711071"/>
            <a:ext cx="2788938" cy="49244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2600" b="1" dirty="0">
                <a:solidFill>
                  <a:srgbClr val="175EAA"/>
                </a:solidFill>
                <a:latin typeface="Arial Narrow"/>
                <a:cs typeface="Arial Narrow"/>
              </a:rPr>
              <a:t>FINS OF A FISH</a:t>
            </a:r>
          </a:p>
        </p:txBody>
      </p:sp>
    </p:spTree>
    <p:extLst>
      <p:ext uri="{BB962C8B-B14F-4D97-AF65-F5344CB8AC3E}">
        <p14:creationId xmlns:p14="http://schemas.microsoft.com/office/powerpoint/2010/main" val="72325670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icromesistius Australis Southern blue whiting fish illustration-lpr.png"/>
          <p:cNvPicPr>
            <a:picLocks noGrp="1" noChangeAspect="1"/>
          </p:cNvPicPr>
          <p:nvPr>
            <p:ph sz="half" idx="1"/>
          </p:nvPr>
        </p:nvPicPr>
        <p:blipFill>
          <a:blip r:embed="rId3" cstate="print">
            <a:extLst>
              <a:ext uri="{28A0092B-C50C-407E-A947-70E740481C1C}">
                <a14:useLocalDpi xmlns:a14="http://schemas.microsoft.com/office/drawing/2010/main"/>
              </a:ext>
            </a:extLst>
          </a:blip>
          <a:srcRect t="-63429" b="-63429"/>
          <a:stretch>
            <a:fillRect/>
          </a:stretch>
        </p:blipFill>
        <p:spPr>
          <a:xfrm>
            <a:off x="-2231" y="-161216"/>
            <a:ext cx="7302500" cy="6137803"/>
          </a:xfrm>
        </p:spPr>
      </p:pic>
      <p:pic>
        <p:nvPicPr>
          <p:cNvPr id="35" name="Blue_YellowSquare.png" descr="/Users/rika/Dropbox/MSC Job/2020/MSC templates and graphics/TEMPLATE FILES/MSC GRAPHIC ASSETS/SCREEN RES/Illustration_BlueAssets/PNG/Blue_YellowSquare.png"/>
          <p:cNvPicPr>
            <a:picLocks noChangeAspect="1"/>
          </p:cNvPicPr>
          <p:nvPr/>
        </p:nvPicPr>
        <p:blipFill>
          <a:blip r:embed="rId4" r:link="rId5">
            <a:extLst>
              <a:ext uri="{28A0092B-C50C-407E-A947-70E740481C1C}">
                <a14:useLocalDpi xmlns:a14="http://schemas.microsoft.com/office/drawing/2010/main"/>
              </a:ext>
            </a:extLst>
          </a:blip>
          <a:stretch>
            <a:fillRect/>
          </a:stretch>
        </p:blipFill>
        <p:spPr>
          <a:xfrm>
            <a:off x="3492181" y="827673"/>
            <a:ext cx="5798023" cy="1378476"/>
          </a:xfrm>
          <a:prstGeom prst="rect">
            <a:avLst/>
          </a:prstGeom>
        </p:spPr>
      </p:pic>
      <p:sp>
        <p:nvSpPr>
          <p:cNvPr id="18" name="TextBox 17"/>
          <p:cNvSpPr txBox="1"/>
          <p:nvPr/>
        </p:nvSpPr>
        <p:spPr>
          <a:xfrm>
            <a:off x="6661539" y="3786354"/>
            <a:ext cx="2108855" cy="430887"/>
          </a:xfrm>
          <a:prstGeom prst="rect">
            <a:avLst/>
          </a:prstGeom>
          <a:noFill/>
        </p:spPr>
        <p:txBody>
          <a:bodyPr wrap="square" rtlCol="0">
            <a:spAutoFit/>
          </a:bodyPr>
          <a:lstStyle/>
          <a:p>
            <a:r>
              <a:rPr lang="en-US" sz="2200" dirty="0">
                <a:solidFill>
                  <a:srgbClr val="000000"/>
                </a:solidFill>
                <a:latin typeface="Arial"/>
                <a:cs typeface="Arial"/>
              </a:rPr>
              <a:t>Caudal [tail] fin</a:t>
            </a:r>
          </a:p>
        </p:txBody>
      </p:sp>
      <p:sp>
        <p:nvSpPr>
          <p:cNvPr id="19" name="TextBox 18"/>
          <p:cNvSpPr txBox="1"/>
          <p:nvPr/>
        </p:nvSpPr>
        <p:spPr>
          <a:xfrm>
            <a:off x="1884730" y="1229897"/>
            <a:ext cx="2108855" cy="430887"/>
          </a:xfrm>
          <a:prstGeom prst="rect">
            <a:avLst/>
          </a:prstGeom>
          <a:noFill/>
        </p:spPr>
        <p:txBody>
          <a:bodyPr wrap="square" rtlCol="0">
            <a:spAutoFit/>
          </a:bodyPr>
          <a:lstStyle/>
          <a:p>
            <a:r>
              <a:rPr lang="en-US" sz="2200" dirty="0">
                <a:solidFill>
                  <a:srgbClr val="000000"/>
                </a:solidFill>
                <a:latin typeface="Arial"/>
                <a:cs typeface="Arial"/>
              </a:rPr>
              <a:t>Dorsal fin(s)</a:t>
            </a:r>
          </a:p>
        </p:txBody>
      </p:sp>
      <p:sp>
        <p:nvSpPr>
          <p:cNvPr id="20" name="TextBox 19"/>
          <p:cNvSpPr txBox="1"/>
          <p:nvPr/>
        </p:nvSpPr>
        <p:spPr>
          <a:xfrm>
            <a:off x="3158210" y="4113303"/>
            <a:ext cx="2108855" cy="430887"/>
          </a:xfrm>
          <a:prstGeom prst="rect">
            <a:avLst/>
          </a:prstGeom>
          <a:noFill/>
        </p:spPr>
        <p:txBody>
          <a:bodyPr wrap="square" rtlCol="0">
            <a:spAutoFit/>
          </a:bodyPr>
          <a:lstStyle/>
          <a:p>
            <a:r>
              <a:rPr lang="en-US" sz="2200" dirty="0">
                <a:solidFill>
                  <a:srgbClr val="000000"/>
                </a:solidFill>
                <a:latin typeface="Arial"/>
                <a:cs typeface="Arial"/>
              </a:rPr>
              <a:t>Pectoral fin</a:t>
            </a:r>
          </a:p>
        </p:txBody>
      </p:sp>
      <p:sp>
        <p:nvSpPr>
          <p:cNvPr id="21" name="TextBox 20"/>
          <p:cNvSpPr txBox="1"/>
          <p:nvPr/>
        </p:nvSpPr>
        <p:spPr>
          <a:xfrm>
            <a:off x="233897" y="4075307"/>
            <a:ext cx="2108855" cy="430887"/>
          </a:xfrm>
          <a:prstGeom prst="rect">
            <a:avLst/>
          </a:prstGeom>
          <a:noFill/>
        </p:spPr>
        <p:txBody>
          <a:bodyPr wrap="square" rtlCol="0">
            <a:spAutoFit/>
          </a:bodyPr>
          <a:lstStyle/>
          <a:p>
            <a:r>
              <a:rPr lang="en-US" sz="2200" dirty="0">
                <a:solidFill>
                  <a:srgbClr val="000000"/>
                </a:solidFill>
                <a:latin typeface="Arial"/>
                <a:cs typeface="Arial"/>
              </a:rPr>
              <a:t>Pelvic fin</a:t>
            </a:r>
          </a:p>
        </p:txBody>
      </p:sp>
      <p:sp>
        <p:nvSpPr>
          <p:cNvPr id="22" name="TextBox 21"/>
          <p:cNvSpPr txBox="1"/>
          <p:nvPr/>
        </p:nvSpPr>
        <p:spPr>
          <a:xfrm>
            <a:off x="5833533" y="4156033"/>
            <a:ext cx="2108855" cy="430887"/>
          </a:xfrm>
          <a:prstGeom prst="rect">
            <a:avLst/>
          </a:prstGeom>
          <a:noFill/>
        </p:spPr>
        <p:txBody>
          <a:bodyPr wrap="square" rtlCol="0">
            <a:spAutoFit/>
          </a:bodyPr>
          <a:lstStyle/>
          <a:p>
            <a:r>
              <a:rPr lang="en-US" sz="2200" dirty="0">
                <a:solidFill>
                  <a:srgbClr val="000000"/>
                </a:solidFill>
                <a:latin typeface="Arial"/>
                <a:cs typeface="Arial"/>
              </a:rPr>
              <a:t>Anal fin</a:t>
            </a:r>
          </a:p>
        </p:txBody>
      </p:sp>
      <p:pic>
        <p:nvPicPr>
          <p:cNvPr id="23" name="Picture 22" descr="Blue_Arrow1.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14027875" flipV="1">
            <a:off x="4890828" y="3492634"/>
            <a:ext cx="1195354" cy="769500"/>
          </a:xfrm>
          <a:prstGeom prst="rect">
            <a:avLst/>
          </a:prstGeom>
        </p:spPr>
      </p:pic>
      <p:pic>
        <p:nvPicPr>
          <p:cNvPr id="24" name="Picture 23" descr="Blue_Arrow1.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20102688">
            <a:off x="1404350" y="3595410"/>
            <a:ext cx="1504802" cy="882986"/>
          </a:xfrm>
          <a:prstGeom prst="rect">
            <a:avLst/>
          </a:prstGeom>
        </p:spPr>
      </p:pic>
      <p:pic>
        <p:nvPicPr>
          <p:cNvPr id="25" name="Picture 24" descr="Blue_Arrow1.png"/>
          <p:cNvPicPr>
            <a:picLocks noChangeAspect="1"/>
          </p:cNvPicPr>
          <p:nvPr/>
        </p:nvPicPr>
        <p:blipFill>
          <a:blip r:embed="rId6">
            <a:extLst>
              <a:ext uri="{28A0092B-C50C-407E-A947-70E740481C1C}">
                <a14:useLocalDpi xmlns:a14="http://schemas.microsoft.com/office/drawing/2010/main"/>
              </a:ext>
            </a:extLst>
          </a:blip>
          <a:stretch>
            <a:fillRect/>
          </a:stretch>
        </p:blipFill>
        <p:spPr>
          <a:xfrm rot="13474445" flipV="1">
            <a:off x="1897810" y="3147426"/>
            <a:ext cx="2254736" cy="773578"/>
          </a:xfrm>
          <a:prstGeom prst="rect">
            <a:avLst/>
          </a:prstGeom>
        </p:spPr>
      </p:pic>
      <p:pic>
        <p:nvPicPr>
          <p:cNvPr id="26" name="Picture 25" descr="Blue_Arrow1.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1706385">
            <a:off x="2422768" y="1526333"/>
            <a:ext cx="932685" cy="688451"/>
          </a:xfrm>
          <a:prstGeom prst="rect">
            <a:avLst/>
          </a:prstGeom>
        </p:spPr>
      </p:pic>
      <p:sp>
        <p:nvSpPr>
          <p:cNvPr id="28" name="TextBox 27"/>
          <p:cNvSpPr txBox="1"/>
          <p:nvPr/>
        </p:nvSpPr>
        <p:spPr>
          <a:xfrm>
            <a:off x="206261" y="1014454"/>
            <a:ext cx="2108855" cy="430887"/>
          </a:xfrm>
          <a:prstGeom prst="rect">
            <a:avLst/>
          </a:prstGeom>
          <a:noFill/>
        </p:spPr>
        <p:txBody>
          <a:bodyPr wrap="square" rtlCol="0">
            <a:spAutoFit/>
          </a:bodyPr>
          <a:lstStyle/>
          <a:p>
            <a:r>
              <a:rPr lang="en-US" sz="2200" dirty="0">
                <a:solidFill>
                  <a:srgbClr val="000000"/>
                </a:solidFill>
                <a:latin typeface="Arial"/>
                <a:cs typeface="Arial"/>
              </a:rPr>
              <a:t>Lateral line</a:t>
            </a:r>
          </a:p>
        </p:txBody>
      </p:sp>
      <p:pic>
        <p:nvPicPr>
          <p:cNvPr id="29" name="Picture 28" descr="Blue_Arrow1.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2540084">
            <a:off x="591595" y="1591224"/>
            <a:ext cx="1925620" cy="760845"/>
          </a:xfrm>
          <a:prstGeom prst="rect">
            <a:avLst/>
          </a:prstGeom>
        </p:spPr>
      </p:pic>
      <p:sp>
        <p:nvSpPr>
          <p:cNvPr id="31" name="Rectangle 30"/>
          <p:cNvSpPr/>
          <p:nvPr/>
        </p:nvSpPr>
        <p:spPr>
          <a:xfrm>
            <a:off x="3910040" y="1133716"/>
            <a:ext cx="4992709" cy="715581"/>
          </a:xfrm>
          <a:prstGeom prst="rect">
            <a:avLst/>
          </a:prstGeom>
        </p:spPr>
        <p:txBody>
          <a:bodyPr wrap="square">
            <a:spAutoFit/>
          </a:bodyPr>
          <a:lstStyle/>
          <a:p>
            <a:pPr algn="ctr">
              <a:spcBef>
                <a:spcPts val="300"/>
              </a:spcBef>
              <a:spcAft>
                <a:spcPts val="300"/>
              </a:spcAft>
            </a:pPr>
            <a:r>
              <a:rPr lang="x-none" sz="2000" b="1" dirty="0">
                <a:solidFill>
                  <a:srgbClr val="00B6DE"/>
                </a:solidFill>
                <a:latin typeface="Arial Narrow"/>
                <a:cs typeface="Arial Narrow"/>
              </a:rPr>
              <a:t>HE PĀTAI / CONSIDER THIS</a:t>
            </a:r>
          </a:p>
          <a:p>
            <a:pPr algn="ctr"/>
            <a:r>
              <a:rPr lang="en-US" dirty="0">
                <a:latin typeface="Arial"/>
                <a:cs typeface="Arial"/>
              </a:rPr>
              <a:t>Can you also identify the eye, mouth &amp; gill?</a:t>
            </a:r>
          </a:p>
        </p:txBody>
      </p:sp>
      <p:pic>
        <p:nvPicPr>
          <p:cNvPr id="33" name="Picture 32" descr="White_Seabream.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452939" y="165172"/>
            <a:ext cx="1382122" cy="993219"/>
          </a:xfrm>
          <a:prstGeom prst="rect">
            <a:avLst/>
          </a:prstGeom>
        </p:spPr>
      </p:pic>
      <p:pic>
        <p:nvPicPr>
          <p:cNvPr id="34" name="Picture 33" descr="White_Seabream.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585277" y="-255157"/>
            <a:ext cx="1382122" cy="993219"/>
          </a:xfrm>
          <a:prstGeom prst="rect">
            <a:avLst/>
          </a:prstGeom>
        </p:spPr>
      </p:pic>
      <p:sp>
        <p:nvSpPr>
          <p:cNvPr id="27" name="Rectangle 26"/>
          <p:cNvSpPr/>
          <p:nvPr/>
        </p:nvSpPr>
        <p:spPr>
          <a:xfrm>
            <a:off x="2509306" y="2711071"/>
            <a:ext cx="2788938" cy="49244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2600" b="1" dirty="0">
                <a:solidFill>
                  <a:srgbClr val="175EAA"/>
                </a:solidFill>
                <a:latin typeface="Arial Narrow"/>
                <a:cs typeface="Arial Narrow"/>
              </a:rPr>
              <a:t>FINS OF A FISH</a:t>
            </a:r>
          </a:p>
        </p:txBody>
      </p:sp>
      <p:sp>
        <p:nvSpPr>
          <p:cNvPr id="32" name="Title 1"/>
          <p:cNvSpPr txBox="1">
            <a:spLocks/>
          </p:cNvSpPr>
          <p:nvPr/>
        </p:nvSpPr>
        <p:spPr>
          <a:xfrm>
            <a:off x="263796" y="88192"/>
            <a:ext cx="6089477" cy="739481"/>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b="0" i="0" kern="1200">
                <a:solidFill>
                  <a:schemeClr val="bg1"/>
                </a:solidFill>
                <a:latin typeface="Local Brewery Five"/>
                <a:ea typeface="+mj-ea"/>
                <a:cs typeface="Local Brewery Five"/>
              </a:defRPr>
            </a:lvl1pPr>
          </a:lstStyle>
          <a:p>
            <a:r>
              <a:rPr lang="en-US" sz="3300" dirty="0">
                <a:latin typeface="Arial Narrow"/>
                <a:cs typeface="Arial Narrow"/>
              </a:rPr>
              <a:t>WHAT IS A FISH?</a:t>
            </a:r>
            <a:endParaRPr lang="en-US" sz="2000" dirty="0">
              <a:latin typeface="Arial Narrow"/>
              <a:cs typeface="Arial Narrow"/>
            </a:endParaRPr>
          </a:p>
        </p:txBody>
      </p:sp>
      <p:pic>
        <p:nvPicPr>
          <p:cNvPr id="17" name="Picture 16" descr="Blue_Arrow1.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12678631">
            <a:off x="6745945" y="3137853"/>
            <a:ext cx="1297465" cy="688451"/>
          </a:xfrm>
          <a:prstGeom prst="rect">
            <a:avLst/>
          </a:prstGeom>
        </p:spPr>
      </p:pic>
      <p:sp>
        <p:nvSpPr>
          <p:cNvPr id="30" name="Rounded Rectangular Callout 29"/>
          <p:cNvSpPr/>
          <p:nvPr/>
        </p:nvSpPr>
        <p:spPr>
          <a:xfrm>
            <a:off x="193520" y="3517428"/>
            <a:ext cx="8798986" cy="1032227"/>
          </a:xfrm>
          <a:prstGeom prst="wedgeRoundRectCallout">
            <a:avLst>
              <a:gd name="adj1" fmla="val -49976"/>
              <a:gd name="adj2" fmla="val -94770"/>
              <a:gd name="adj3" fmla="val 16667"/>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175EAA"/>
                </a:solidFill>
              </a:rPr>
              <a:t>Learn more about fishy features by booking a virtual or real life visit with our partners, the education team at the </a:t>
            </a:r>
            <a:r>
              <a:rPr lang="en-US" dirty="0">
                <a:solidFill>
                  <a:srgbClr val="175EAA"/>
                </a:solidFill>
                <a:hlinkClick r:id="rId8"/>
              </a:rPr>
              <a:t>National Aquarium of New Zealand</a:t>
            </a:r>
            <a:endParaRPr lang="en-US" dirty="0">
              <a:solidFill>
                <a:srgbClr val="175EAA"/>
              </a:solidFill>
            </a:endParaRPr>
          </a:p>
        </p:txBody>
      </p:sp>
    </p:spTree>
    <p:extLst>
      <p:ext uri="{BB962C8B-B14F-4D97-AF65-F5344CB8AC3E}">
        <p14:creationId xmlns:p14="http://schemas.microsoft.com/office/powerpoint/2010/main" val="3665477008"/>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icromesistius Australis Southern blue whiting fish illustration-lpr.png"/>
          <p:cNvPicPr>
            <a:picLocks noGrp="1" noChangeAspect="1"/>
          </p:cNvPicPr>
          <p:nvPr>
            <p:ph sz="half" idx="1"/>
          </p:nvPr>
        </p:nvPicPr>
        <p:blipFill>
          <a:blip r:embed="rId3" cstate="print">
            <a:extLst>
              <a:ext uri="{28A0092B-C50C-407E-A947-70E740481C1C}">
                <a14:useLocalDpi xmlns:a14="http://schemas.microsoft.com/office/drawing/2010/main"/>
              </a:ext>
            </a:extLst>
          </a:blip>
          <a:srcRect t="-63429" b="-63429"/>
          <a:stretch>
            <a:fillRect/>
          </a:stretch>
        </p:blipFill>
        <p:spPr>
          <a:xfrm>
            <a:off x="-2231" y="-161216"/>
            <a:ext cx="7302500" cy="6137803"/>
          </a:xfrm>
        </p:spPr>
      </p:pic>
      <p:sp>
        <p:nvSpPr>
          <p:cNvPr id="18" name="TextBox 17"/>
          <p:cNvSpPr txBox="1"/>
          <p:nvPr/>
        </p:nvSpPr>
        <p:spPr>
          <a:xfrm>
            <a:off x="7639016" y="1677606"/>
            <a:ext cx="1257257" cy="769441"/>
          </a:xfrm>
          <a:prstGeom prst="rect">
            <a:avLst/>
          </a:prstGeom>
          <a:noFill/>
        </p:spPr>
        <p:txBody>
          <a:bodyPr wrap="square" rtlCol="0">
            <a:spAutoFit/>
          </a:bodyPr>
          <a:lstStyle/>
          <a:p>
            <a:r>
              <a:rPr lang="en-US" sz="2200" dirty="0">
                <a:solidFill>
                  <a:srgbClr val="000000"/>
                </a:solidFill>
                <a:latin typeface="Arial"/>
                <a:cs typeface="Arial"/>
              </a:rPr>
              <a:t>Caudal [tail] fin</a:t>
            </a:r>
          </a:p>
        </p:txBody>
      </p:sp>
      <p:sp>
        <p:nvSpPr>
          <p:cNvPr id="19" name="TextBox 18"/>
          <p:cNvSpPr txBox="1"/>
          <p:nvPr/>
        </p:nvSpPr>
        <p:spPr>
          <a:xfrm>
            <a:off x="4327199" y="1520007"/>
            <a:ext cx="2108855" cy="430887"/>
          </a:xfrm>
          <a:prstGeom prst="rect">
            <a:avLst/>
          </a:prstGeom>
          <a:noFill/>
        </p:spPr>
        <p:txBody>
          <a:bodyPr wrap="square" rtlCol="0">
            <a:spAutoFit/>
          </a:bodyPr>
          <a:lstStyle/>
          <a:p>
            <a:r>
              <a:rPr lang="en-US" sz="2200" dirty="0">
                <a:solidFill>
                  <a:srgbClr val="000000"/>
                </a:solidFill>
                <a:latin typeface="Arial"/>
                <a:cs typeface="Arial"/>
              </a:rPr>
              <a:t>Dorsal fin(s)</a:t>
            </a:r>
          </a:p>
        </p:txBody>
      </p:sp>
      <p:sp>
        <p:nvSpPr>
          <p:cNvPr id="20" name="TextBox 19"/>
          <p:cNvSpPr txBox="1"/>
          <p:nvPr/>
        </p:nvSpPr>
        <p:spPr>
          <a:xfrm>
            <a:off x="3158210" y="4113303"/>
            <a:ext cx="2108855" cy="430887"/>
          </a:xfrm>
          <a:prstGeom prst="rect">
            <a:avLst/>
          </a:prstGeom>
          <a:noFill/>
        </p:spPr>
        <p:txBody>
          <a:bodyPr wrap="square" rtlCol="0">
            <a:spAutoFit/>
          </a:bodyPr>
          <a:lstStyle/>
          <a:p>
            <a:r>
              <a:rPr lang="en-US" sz="2200" dirty="0">
                <a:solidFill>
                  <a:srgbClr val="000000"/>
                </a:solidFill>
                <a:latin typeface="Arial"/>
                <a:cs typeface="Arial"/>
              </a:rPr>
              <a:t>Pectoral fin</a:t>
            </a:r>
          </a:p>
        </p:txBody>
      </p:sp>
      <p:sp>
        <p:nvSpPr>
          <p:cNvPr id="21" name="TextBox 20"/>
          <p:cNvSpPr txBox="1"/>
          <p:nvPr/>
        </p:nvSpPr>
        <p:spPr>
          <a:xfrm>
            <a:off x="233897" y="4075307"/>
            <a:ext cx="2108855" cy="430887"/>
          </a:xfrm>
          <a:prstGeom prst="rect">
            <a:avLst/>
          </a:prstGeom>
          <a:noFill/>
        </p:spPr>
        <p:txBody>
          <a:bodyPr wrap="square" rtlCol="0">
            <a:spAutoFit/>
          </a:bodyPr>
          <a:lstStyle/>
          <a:p>
            <a:r>
              <a:rPr lang="en-US" sz="2200" dirty="0">
                <a:solidFill>
                  <a:srgbClr val="000000"/>
                </a:solidFill>
                <a:latin typeface="Arial"/>
                <a:cs typeface="Arial"/>
              </a:rPr>
              <a:t>Pelvic fin</a:t>
            </a:r>
          </a:p>
        </p:txBody>
      </p:sp>
      <p:sp>
        <p:nvSpPr>
          <p:cNvPr id="22" name="TextBox 21"/>
          <p:cNvSpPr txBox="1"/>
          <p:nvPr/>
        </p:nvSpPr>
        <p:spPr>
          <a:xfrm>
            <a:off x="5833533" y="4156033"/>
            <a:ext cx="2108855" cy="430887"/>
          </a:xfrm>
          <a:prstGeom prst="rect">
            <a:avLst/>
          </a:prstGeom>
          <a:noFill/>
        </p:spPr>
        <p:txBody>
          <a:bodyPr wrap="square" rtlCol="0">
            <a:spAutoFit/>
          </a:bodyPr>
          <a:lstStyle/>
          <a:p>
            <a:r>
              <a:rPr lang="en-US" sz="2200" dirty="0">
                <a:solidFill>
                  <a:srgbClr val="000000"/>
                </a:solidFill>
                <a:latin typeface="Arial"/>
                <a:cs typeface="Arial"/>
              </a:rPr>
              <a:t>Anal fin</a:t>
            </a:r>
          </a:p>
        </p:txBody>
      </p:sp>
      <p:pic>
        <p:nvPicPr>
          <p:cNvPr id="23" name="Picture 22" descr="Blue_Arrow1.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4027875" flipV="1">
            <a:off x="4890828" y="3492634"/>
            <a:ext cx="1195354" cy="769500"/>
          </a:xfrm>
          <a:prstGeom prst="rect">
            <a:avLst/>
          </a:prstGeom>
        </p:spPr>
      </p:pic>
      <p:pic>
        <p:nvPicPr>
          <p:cNvPr id="24" name="Picture 23" descr="Blue_Arrow1.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20102688">
            <a:off x="1404350" y="3595410"/>
            <a:ext cx="1504802" cy="882986"/>
          </a:xfrm>
          <a:prstGeom prst="rect">
            <a:avLst/>
          </a:prstGeom>
        </p:spPr>
      </p:pic>
      <p:pic>
        <p:nvPicPr>
          <p:cNvPr id="25" name="Picture 24" descr="Blue_Arrow1.png"/>
          <p:cNvPicPr>
            <a:picLocks noChangeAspect="1"/>
          </p:cNvPicPr>
          <p:nvPr/>
        </p:nvPicPr>
        <p:blipFill>
          <a:blip r:embed="rId4">
            <a:extLst>
              <a:ext uri="{28A0092B-C50C-407E-A947-70E740481C1C}">
                <a14:useLocalDpi xmlns:a14="http://schemas.microsoft.com/office/drawing/2010/main"/>
              </a:ext>
            </a:extLst>
          </a:blip>
          <a:stretch>
            <a:fillRect/>
          </a:stretch>
        </p:blipFill>
        <p:spPr>
          <a:xfrm rot="13474445" flipV="1">
            <a:off x="1897810" y="3147426"/>
            <a:ext cx="2254736" cy="773578"/>
          </a:xfrm>
          <a:prstGeom prst="rect">
            <a:avLst/>
          </a:prstGeom>
        </p:spPr>
      </p:pic>
      <p:pic>
        <p:nvPicPr>
          <p:cNvPr id="26" name="Picture 25" descr="Blue_Arrow1.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8694069">
            <a:off x="3526188" y="1495900"/>
            <a:ext cx="932685" cy="688451"/>
          </a:xfrm>
          <a:prstGeom prst="rect">
            <a:avLst/>
          </a:prstGeom>
        </p:spPr>
      </p:pic>
      <p:sp>
        <p:nvSpPr>
          <p:cNvPr id="28" name="TextBox 27"/>
          <p:cNvSpPr txBox="1"/>
          <p:nvPr/>
        </p:nvSpPr>
        <p:spPr>
          <a:xfrm>
            <a:off x="206261" y="1014454"/>
            <a:ext cx="2108855" cy="430887"/>
          </a:xfrm>
          <a:prstGeom prst="rect">
            <a:avLst/>
          </a:prstGeom>
          <a:noFill/>
        </p:spPr>
        <p:txBody>
          <a:bodyPr wrap="square" rtlCol="0">
            <a:spAutoFit/>
          </a:bodyPr>
          <a:lstStyle/>
          <a:p>
            <a:r>
              <a:rPr lang="en-US" sz="2200" dirty="0">
                <a:solidFill>
                  <a:srgbClr val="000000"/>
                </a:solidFill>
                <a:latin typeface="Arial"/>
                <a:cs typeface="Arial"/>
              </a:rPr>
              <a:t>Lateral line</a:t>
            </a:r>
          </a:p>
        </p:txBody>
      </p:sp>
      <p:pic>
        <p:nvPicPr>
          <p:cNvPr id="29" name="Picture 28" descr="Blue_Arrow1.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2540084">
            <a:off x="591595" y="1591224"/>
            <a:ext cx="1925620" cy="760845"/>
          </a:xfrm>
          <a:prstGeom prst="rect">
            <a:avLst/>
          </a:prstGeom>
        </p:spPr>
      </p:pic>
      <p:pic>
        <p:nvPicPr>
          <p:cNvPr id="33" name="Picture 32" descr="White_Seabream.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452939" y="165172"/>
            <a:ext cx="1382122" cy="993219"/>
          </a:xfrm>
          <a:prstGeom prst="rect">
            <a:avLst/>
          </a:prstGeom>
        </p:spPr>
      </p:pic>
      <p:pic>
        <p:nvPicPr>
          <p:cNvPr id="34" name="Picture 33" descr="White_Seabream.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585277" y="-255157"/>
            <a:ext cx="1382122" cy="993219"/>
          </a:xfrm>
          <a:prstGeom prst="rect">
            <a:avLst/>
          </a:prstGeom>
        </p:spPr>
      </p:pic>
      <p:sp>
        <p:nvSpPr>
          <p:cNvPr id="27" name="Rectangle 26"/>
          <p:cNvSpPr/>
          <p:nvPr/>
        </p:nvSpPr>
        <p:spPr>
          <a:xfrm>
            <a:off x="2509306" y="2711071"/>
            <a:ext cx="2788938" cy="49244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2600" b="1" dirty="0">
                <a:solidFill>
                  <a:srgbClr val="175EAA"/>
                </a:solidFill>
                <a:latin typeface="Arial Narrow"/>
                <a:cs typeface="Arial Narrow"/>
              </a:rPr>
              <a:t>FINS OF A FISH</a:t>
            </a:r>
          </a:p>
        </p:txBody>
      </p:sp>
      <p:sp>
        <p:nvSpPr>
          <p:cNvPr id="32" name="Title 1"/>
          <p:cNvSpPr txBox="1">
            <a:spLocks/>
          </p:cNvSpPr>
          <p:nvPr/>
        </p:nvSpPr>
        <p:spPr>
          <a:xfrm>
            <a:off x="263796" y="88192"/>
            <a:ext cx="6089477" cy="739481"/>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b="0" i="0" kern="1200">
                <a:solidFill>
                  <a:schemeClr val="bg1"/>
                </a:solidFill>
                <a:latin typeface="Local Brewery Five"/>
                <a:ea typeface="+mj-ea"/>
                <a:cs typeface="Local Brewery Five"/>
              </a:defRPr>
            </a:lvl1pPr>
          </a:lstStyle>
          <a:p>
            <a:r>
              <a:rPr lang="en-US" sz="3300" dirty="0">
                <a:latin typeface="Arial Narrow"/>
                <a:cs typeface="Arial Narrow"/>
              </a:rPr>
              <a:t>WHAT IS A FISH?</a:t>
            </a:r>
            <a:endParaRPr lang="en-US" sz="2000" dirty="0">
              <a:latin typeface="Arial Narrow"/>
              <a:cs typeface="Arial Narrow"/>
            </a:endParaRPr>
          </a:p>
        </p:txBody>
      </p:sp>
      <p:pic>
        <p:nvPicPr>
          <p:cNvPr id="17" name="Picture 16" descr="Blue_Arrow1.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9091193">
            <a:off x="6521692" y="1728233"/>
            <a:ext cx="1297465" cy="688451"/>
          </a:xfrm>
          <a:prstGeom prst="rect">
            <a:avLst/>
          </a:prstGeom>
        </p:spPr>
      </p:pic>
    </p:spTree>
    <p:extLst>
      <p:ext uri="{BB962C8B-B14F-4D97-AF65-F5344CB8AC3E}">
        <p14:creationId xmlns:p14="http://schemas.microsoft.com/office/powerpoint/2010/main" val="1579205269"/>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54000" y="-14529"/>
            <a:ext cx="7978540" cy="920261"/>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4400" b="0" i="0" kern="1200">
                <a:solidFill>
                  <a:schemeClr val="bg1"/>
                </a:solidFill>
                <a:latin typeface="Local Brewery Five"/>
                <a:ea typeface="+mj-ea"/>
                <a:cs typeface="Local Brewery Five"/>
              </a:defRPr>
            </a:lvl1pPr>
          </a:lstStyle>
          <a:p>
            <a:r>
              <a:rPr lang="x-none" sz="3300" dirty="0">
                <a:latin typeface="Arial Narrow"/>
                <a:cs typeface="Arial Narrow"/>
              </a:rPr>
              <a:t>WHAT IS A FISH?</a:t>
            </a:r>
            <a:endParaRPr lang="en-US" sz="3300" dirty="0">
              <a:latin typeface="Arial Narrow"/>
              <a:cs typeface="Arial Narrow"/>
            </a:endParaRPr>
          </a:p>
        </p:txBody>
      </p:sp>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36797" y="-147773"/>
            <a:ext cx="1105805" cy="678562"/>
          </a:xfrm>
          <a:prstGeom prst="rect">
            <a:avLst/>
          </a:prstGeom>
        </p:spPr>
      </p:pic>
      <p:pic>
        <p:nvPicPr>
          <p:cNvPr id="7" name="Blue_YellowSquare.png" descr="/Users/rika/Dropbox/MSC Job/2020/MSC templates and graphics/TEMPLATE FILES/MSC GRAPHIC ASSETS/SCREEN RES/Illustration_BlueAssets/PNG/Blue_YellowSquare.png"/>
          <p:cNvPicPr>
            <a:picLocks noChangeAspect="1"/>
          </p:cNvPicPr>
          <p:nvPr/>
        </p:nvPicPr>
        <p:blipFill>
          <a:blip r:embed="rId4" r:link="rId5">
            <a:extLst>
              <a:ext uri="{28A0092B-C50C-407E-A947-70E740481C1C}">
                <a14:useLocalDpi xmlns:a14="http://schemas.microsoft.com/office/drawing/2010/main"/>
              </a:ext>
            </a:extLst>
          </a:blip>
          <a:stretch>
            <a:fillRect/>
          </a:stretch>
        </p:blipFill>
        <p:spPr>
          <a:xfrm>
            <a:off x="133284" y="752095"/>
            <a:ext cx="4562154" cy="4175105"/>
          </a:xfrm>
          <a:prstGeom prst="rect">
            <a:avLst/>
          </a:prstGeom>
        </p:spPr>
      </p:pic>
      <p:graphicFrame>
        <p:nvGraphicFramePr>
          <p:cNvPr id="12" name="Content Placeholder 4"/>
          <p:cNvGraphicFramePr>
            <a:graphicFrameLocks noGrp="1"/>
          </p:cNvGraphicFramePr>
          <p:nvPr>
            <p:ph sz="half" idx="2"/>
            <p:extLst>
              <p:ext uri="{D42A27DB-BD31-4B8C-83A1-F6EECF244321}">
                <p14:modId xmlns:p14="http://schemas.microsoft.com/office/powerpoint/2010/main" val="3205669810"/>
              </p:ext>
            </p:extLst>
          </p:nvPr>
        </p:nvGraphicFramePr>
        <p:xfrm>
          <a:off x="5033887" y="1252826"/>
          <a:ext cx="3876012" cy="3138945"/>
        </p:xfrm>
        <a:graphic>
          <a:graphicData uri="http://schemas.openxmlformats.org/drawingml/2006/table">
            <a:tbl>
              <a:tblPr firstRow="1" bandRow="1">
                <a:tableStyleId>{5C22544A-7EE6-4342-B048-85BDC9FD1C3A}</a:tableStyleId>
              </a:tblPr>
              <a:tblGrid>
                <a:gridCol w="1292004">
                  <a:extLst>
                    <a:ext uri="{9D8B030D-6E8A-4147-A177-3AD203B41FA5}">
                      <a16:colId xmlns:a16="http://schemas.microsoft.com/office/drawing/2014/main" val="20000"/>
                    </a:ext>
                  </a:extLst>
                </a:gridCol>
                <a:gridCol w="1292004">
                  <a:extLst>
                    <a:ext uri="{9D8B030D-6E8A-4147-A177-3AD203B41FA5}">
                      <a16:colId xmlns:a16="http://schemas.microsoft.com/office/drawing/2014/main" val="20001"/>
                    </a:ext>
                  </a:extLst>
                </a:gridCol>
                <a:gridCol w="1292004">
                  <a:extLst>
                    <a:ext uri="{9D8B030D-6E8A-4147-A177-3AD203B41FA5}">
                      <a16:colId xmlns:a16="http://schemas.microsoft.com/office/drawing/2014/main" val="20002"/>
                    </a:ext>
                  </a:extLst>
                </a:gridCol>
              </a:tblGrid>
              <a:tr h="1176303">
                <a:tc gridSpan="3">
                  <a:txBody>
                    <a:bodyPr/>
                    <a:lstStyle/>
                    <a:p>
                      <a:pPr algn="ctr"/>
                      <a:r>
                        <a:rPr lang="en-US" sz="2200" b="0" i="0" baseline="0" dirty="0">
                          <a:latin typeface="Arial Narrow"/>
                          <a:cs typeface="Arial Narrow"/>
                        </a:rPr>
                        <a:t>FISH &amp; THE SEA NEAR US</a:t>
                      </a:r>
                    </a:p>
                    <a:p>
                      <a:pPr algn="ctr"/>
                      <a:r>
                        <a:rPr lang="en-US" sz="2200" b="0" i="0" dirty="0">
                          <a:latin typeface="Arial Narrow"/>
                          <a:cs typeface="Arial Narrow"/>
                        </a:rPr>
                        <a:t>PRIOR KNOWLEDGE</a:t>
                      </a:r>
                      <a:r>
                        <a:rPr lang="en-US" sz="2200" b="0" i="0" baseline="0" dirty="0">
                          <a:latin typeface="Arial Narrow"/>
                          <a:cs typeface="Arial Narrow"/>
                        </a:rPr>
                        <a:t> </a:t>
                      </a:r>
                      <a:r>
                        <a:rPr lang="en-US" sz="2200" b="0" i="0" dirty="0">
                          <a:latin typeface="Arial Narrow"/>
                          <a:cs typeface="Arial Narrow"/>
                        </a:rPr>
                        <a:t>CHART</a:t>
                      </a:r>
                    </a:p>
                  </a:txBody>
                  <a:tcPr marL="76245" marR="76245" anchor="ctr">
                    <a:solidFill>
                      <a:srgbClr val="175EAA"/>
                    </a:solidFill>
                  </a:tcPr>
                </a:tc>
                <a:tc hMerge="1">
                  <a:txBody>
                    <a:bodyPr/>
                    <a:lstStyle/>
                    <a:p>
                      <a:pPr algn="ctr"/>
                      <a:endParaRPr lang="en-US" dirty="0"/>
                    </a:p>
                  </a:txBody>
                  <a:tcPr marL="76245" marR="76245" anchor="ctr">
                    <a:solidFill>
                      <a:srgbClr val="175EAA"/>
                    </a:solidFill>
                  </a:tcPr>
                </a:tc>
                <a:tc hMerge="1">
                  <a:txBody>
                    <a:bodyPr/>
                    <a:lstStyle/>
                    <a:p>
                      <a:pPr algn="ctr"/>
                      <a:endParaRPr lang="en-US" dirty="0"/>
                    </a:p>
                  </a:txBody>
                  <a:tcPr marL="76245" marR="76245" anchor="ctr">
                    <a:solidFill>
                      <a:srgbClr val="175EAA"/>
                    </a:solidFill>
                  </a:tcPr>
                </a:tc>
                <a:extLst>
                  <a:ext uri="{0D108BD9-81ED-4DB2-BD59-A6C34878D82A}">
                    <a16:rowId xmlns:a16="http://schemas.microsoft.com/office/drawing/2014/main" val="10000"/>
                  </a:ext>
                </a:extLst>
              </a:tr>
              <a:tr h="1087013">
                <a:tc>
                  <a:txBody>
                    <a:bodyPr/>
                    <a:lstStyle/>
                    <a:p>
                      <a:pPr algn="ctr"/>
                      <a:r>
                        <a:rPr lang="en-US" sz="1600" dirty="0">
                          <a:solidFill>
                            <a:schemeClr val="bg1"/>
                          </a:solidFill>
                          <a:latin typeface="Arial Narrow"/>
                          <a:cs typeface="Arial Narrow"/>
                        </a:rPr>
                        <a:t>What we know</a:t>
                      </a:r>
                    </a:p>
                  </a:txBody>
                  <a:tcPr marL="76245" marR="76245" anchor="ctr">
                    <a:solidFill>
                      <a:srgbClr val="175EAA"/>
                    </a:solidFill>
                  </a:tcPr>
                </a:tc>
                <a:tc>
                  <a:txBody>
                    <a:bodyPr/>
                    <a:lstStyle/>
                    <a:p>
                      <a:pPr algn="ctr"/>
                      <a:r>
                        <a:rPr lang="en-US" sz="1600" dirty="0">
                          <a:solidFill>
                            <a:schemeClr val="bg1"/>
                          </a:solidFill>
                          <a:latin typeface="Arial Narrow"/>
                          <a:cs typeface="Arial Narrow"/>
                        </a:rPr>
                        <a:t>What we would like to know</a:t>
                      </a:r>
                    </a:p>
                  </a:txBody>
                  <a:tcPr marL="76245" marR="76245" anchor="ctr">
                    <a:solidFill>
                      <a:srgbClr val="175EAA"/>
                    </a:solidFill>
                  </a:tcPr>
                </a:tc>
                <a:tc>
                  <a:txBody>
                    <a:bodyPr/>
                    <a:lstStyle/>
                    <a:p>
                      <a:pPr algn="ctr"/>
                      <a:r>
                        <a:rPr lang="en-US" sz="1600" dirty="0">
                          <a:solidFill>
                            <a:schemeClr val="bg1"/>
                          </a:solidFill>
                          <a:latin typeface="Arial Narrow"/>
                          <a:cs typeface="Arial Narrow"/>
                        </a:rPr>
                        <a:t>What we have learned</a:t>
                      </a:r>
                    </a:p>
                  </a:txBody>
                  <a:tcPr marL="76245" marR="76245" anchor="ctr">
                    <a:solidFill>
                      <a:srgbClr val="175EAA"/>
                    </a:solidFill>
                  </a:tcPr>
                </a:tc>
                <a:extLst>
                  <a:ext uri="{0D108BD9-81ED-4DB2-BD59-A6C34878D82A}">
                    <a16:rowId xmlns:a16="http://schemas.microsoft.com/office/drawing/2014/main" val="10001"/>
                  </a:ext>
                </a:extLst>
              </a:tr>
              <a:tr h="875629">
                <a:tc>
                  <a:txBody>
                    <a:bodyPr/>
                    <a:lstStyle/>
                    <a:p>
                      <a:endParaRPr lang="en-US" sz="1900" dirty="0"/>
                    </a:p>
                  </a:txBody>
                  <a:tcPr marL="76245" marR="76245">
                    <a:lnL w="12700" cap="flat" cmpd="sng" algn="ctr">
                      <a:solidFill>
                        <a:srgbClr val="175EAA"/>
                      </a:solidFill>
                      <a:prstDash val="solid"/>
                      <a:round/>
                      <a:headEnd type="none" w="med" len="med"/>
                      <a:tailEnd type="none" w="med" len="med"/>
                    </a:lnL>
                    <a:lnR w="12700" cap="flat" cmpd="sng" algn="ctr">
                      <a:solidFill>
                        <a:srgbClr val="175EAA"/>
                      </a:solidFill>
                      <a:prstDash val="solid"/>
                      <a:round/>
                      <a:headEnd type="none" w="med" len="med"/>
                      <a:tailEnd type="none" w="med" len="med"/>
                    </a:lnR>
                    <a:solidFill>
                      <a:schemeClr val="bg1"/>
                    </a:solidFill>
                  </a:tcPr>
                </a:tc>
                <a:tc>
                  <a:txBody>
                    <a:bodyPr/>
                    <a:lstStyle/>
                    <a:p>
                      <a:endParaRPr lang="en-US" sz="1900" dirty="0"/>
                    </a:p>
                    <a:p>
                      <a:endParaRPr lang="en-US" sz="1900" dirty="0"/>
                    </a:p>
                  </a:txBody>
                  <a:tcPr marL="76245" marR="76245">
                    <a:lnL w="12700" cap="flat" cmpd="sng" algn="ctr">
                      <a:solidFill>
                        <a:srgbClr val="175EAA"/>
                      </a:solidFill>
                      <a:prstDash val="solid"/>
                      <a:round/>
                      <a:headEnd type="none" w="med" len="med"/>
                      <a:tailEnd type="none" w="med" len="med"/>
                    </a:lnL>
                    <a:lnR w="12700" cap="flat" cmpd="sng" algn="ctr">
                      <a:solidFill>
                        <a:srgbClr val="175EAA"/>
                      </a:solidFill>
                      <a:prstDash val="solid"/>
                      <a:round/>
                      <a:headEnd type="none" w="med" len="med"/>
                      <a:tailEnd type="none" w="med" len="med"/>
                    </a:lnR>
                    <a:solidFill>
                      <a:schemeClr val="bg1"/>
                    </a:solidFill>
                  </a:tcPr>
                </a:tc>
                <a:tc>
                  <a:txBody>
                    <a:bodyPr/>
                    <a:lstStyle/>
                    <a:p>
                      <a:endParaRPr lang="en-US" sz="1900" dirty="0"/>
                    </a:p>
                  </a:txBody>
                  <a:tcPr marL="76245" marR="76245">
                    <a:lnL w="12700" cap="flat" cmpd="sng" algn="ctr">
                      <a:solidFill>
                        <a:srgbClr val="175EAA"/>
                      </a:solidFill>
                      <a:prstDash val="solid"/>
                      <a:round/>
                      <a:headEnd type="none" w="med" len="med"/>
                      <a:tailEnd type="none" w="med" len="med"/>
                    </a:lnL>
                    <a:lnR w="12700" cap="flat" cmpd="sng" algn="ctr">
                      <a:solidFill>
                        <a:srgbClr val="175EAA"/>
                      </a:solidFill>
                      <a:prstDash val="solid"/>
                      <a:round/>
                      <a:headEnd type="none" w="med" len="med"/>
                      <a:tailEnd type="none" w="med" len="med"/>
                    </a:lnR>
                    <a:solidFill>
                      <a:schemeClr val="bg1"/>
                    </a:solidFill>
                  </a:tcPr>
                </a:tc>
                <a:extLst>
                  <a:ext uri="{0D108BD9-81ED-4DB2-BD59-A6C34878D82A}">
                    <a16:rowId xmlns:a16="http://schemas.microsoft.com/office/drawing/2014/main" val="10002"/>
                  </a:ext>
                </a:extLst>
              </a:tr>
            </a:tbl>
          </a:graphicData>
        </a:graphic>
      </p:graphicFrame>
      <p:sp>
        <p:nvSpPr>
          <p:cNvPr id="14" name="Rectangle 13"/>
          <p:cNvSpPr/>
          <p:nvPr/>
        </p:nvSpPr>
        <p:spPr>
          <a:xfrm>
            <a:off x="407006" y="1463259"/>
            <a:ext cx="3938353" cy="2893100"/>
          </a:xfrm>
          <a:prstGeom prst="rect">
            <a:avLst/>
          </a:prstGeom>
        </p:spPr>
        <p:txBody>
          <a:bodyPr wrap="square">
            <a:spAutoFit/>
          </a:bodyPr>
          <a:lstStyle/>
          <a:p>
            <a:pPr algn="ctr"/>
            <a:r>
              <a:rPr lang="en-US" sz="2000" b="1" dirty="0">
                <a:solidFill>
                  <a:srgbClr val="175EAA"/>
                </a:solidFill>
                <a:latin typeface="Arial Narrow"/>
                <a:cs typeface="Arial Narrow"/>
              </a:rPr>
              <a:t>MAHI / ACTIVITY</a:t>
            </a:r>
            <a:br>
              <a:rPr lang="en-US" sz="2000" b="1" dirty="0">
                <a:solidFill>
                  <a:srgbClr val="175EAA"/>
                </a:solidFill>
                <a:latin typeface="Arial Narrow"/>
                <a:cs typeface="Arial Narrow"/>
              </a:rPr>
            </a:br>
            <a:endParaRPr lang="en-US" dirty="0">
              <a:latin typeface="Arial"/>
              <a:cs typeface="Arial"/>
            </a:endParaRPr>
          </a:p>
          <a:p>
            <a:pPr algn="ctr"/>
            <a:r>
              <a:rPr lang="en-US" dirty="0">
                <a:latin typeface="Arial"/>
                <a:cs typeface="Arial"/>
              </a:rPr>
              <a:t>Complete the prior knowledge chart </a:t>
            </a:r>
          </a:p>
          <a:p>
            <a:pPr algn="ctr"/>
            <a:endParaRPr lang="en-US" dirty="0">
              <a:latin typeface="Arial"/>
              <a:cs typeface="Arial"/>
            </a:endParaRPr>
          </a:p>
          <a:p>
            <a:pPr algn="ctr"/>
            <a:r>
              <a:rPr lang="en-US" dirty="0">
                <a:latin typeface="Arial"/>
                <a:cs typeface="Arial"/>
              </a:rPr>
              <a:t>Complete </a:t>
            </a:r>
            <a:r>
              <a:rPr lang="en-US" dirty="0">
                <a:solidFill>
                  <a:srgbClr val="175EAA"/>
                </a:solidFill>
                <a:latin typeface="Arial"/>
                <a:cs typeface="Arial"/>
              </a:rPr>
              <a:t>Local fish fact sheet: Spotty </a:t>
            </a:r>
            <a:r>
              <a:rPr lang="en-US" dirty="0">
                <a:latin typeface="Arial"/>
                <a:cs typeface="Arial"/>
              </a:rPr>
              <a:t>and answer the questions provided </a:t>
            </a:r>
          </a:p>
          <a:p>
            <a:pPr algn="ctr"/>
            <a:r>
              <a:rPr lang="en-US" dirty="0">
                <a:latin typeface="Arial"/>
                <a:cs typeface="Arial"/>
              </a:rPr>
              <a:t>OR </a:t>
            </a:r>
          </a:p>
          <a:p>
            <a:pPr algn="ctr"/>
            <a:r>
              <a:rPr lang="en-US" dirty="0">
                <a:latin typeface="Arial"/>
                <a:cs typeface="Arial"/>
              </a:rPr>
              <a:t>Use the </a:t>
            </a:r>
            <a:r>
              <a:rPr lang="en-US" dirty="0">
                <a:solidFill>
                  <a:srgbClr val="175EAA"/>
                </a:solidFill>
                <a:latin typeface="Arial"/>
                <a:cs typeface="Arial"/>
              </a:rPr>
              <a:t>Local fish work sheet </a:t>
            </a:r>
            <a:r>
              <a:rPr lang="en-US" dirty="0">
                <a:latin typeface="Arial"/>
                <a:cs typeface="Arial"/>
              </a:rPr>
              <a:t>if you are targeting a different fish</a:t>
            </a:r>
          </a:p>
        </p:txBody>
      </p:sp>
      <p:pic>
        <p:nvPicPr>
          <p:cNvPr id="15" name="Picture 14"/>
          <p:cNvPicPr>
            <a:picLocks noChangeAspect="1"/>
          </p:cNvPicPr>
          <p:nvPr/>
        </p:nvPicPr>
        <p:blipFill>
          <a:blip r:embed="rId6"/>
          <a:stretch>
            <a:fillRect/>
          </a:stretch>
        </p:blipFill>
        <p:spPr>
          <a:xfrm rot="8762636" flipH="1" flipV="1">
            <a:off x="3822041" y="1762869"/>
            <a:ext cx="1280562" cy="1130085"/>
          </a:xfrm>
          <a:prstGeom prst="rect">
            <a:avLst/>
          </a:prstGeom>
        </p:spPr>
      </p:pic>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62692" y="-159318"/>
            <a:ext cx="1105805" cy="678562"/>
          </a:xfrm>
          <a:prstGeom prst="rect">
            <a:avLst/>
          </a:prstGeom>
        </p:spPr>
      </p:pic>
      <p:pic>
        <p:nvPicPr>
          <p:cNvPr id="18" name="Picture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79637" y="273050"/>
            <a:ext cx="1105805" cy="678562"/>
          </a:xfrm>
          <a:prstGeom prst="rect">
            <a:avLst/>
          </a:prstGeom>
        </p:spPr>
      </p:pic>
    </p:spTree>
    <p:extLst>
      <p:ext uri="{BB962C8B-B14F-4D97-AF65-F5344CB8AC3E}">
        <p14:creationId xmlns:p14="http://schemas.microsoft.com/office/powerpoint/2010/main" val="51028884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dissolve">
                                      <p:cBhvr>
                                        <p:cTn id="10" dur="500"/>
                                        <p:tgtEl>
                                          <p:spTgt spid="15"/>
                                        </p:tgtEl>
                                      </p:cBhvr>
                                    </p:animEffect>
                                  </p:childTnLst>
                                </p:cTn>
                              </p:par>
                              <p:par>
                                <p:cTn id="11" presetID="9" presetClass="entr" presetSubtype="0" fill="hold" nodeType="with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Effect transition="in" filter="dissolve">
                                      <p:cBhvr>
                                        <p:cTn id="13" dur="500"/>
                                        <p:tgtEl>
                                          <p:spTgt spid="14">
                                            <p:txEl>
                                              <p:pRg st="0" end="0"/>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14">
                                            <p:txEl>
                                              <p:pRg st="1" end="1"/>
                                            </p:txEl>
                                          </p:spTgt>
                                        </p:tgtEl>
                                        <p:attrNameLst>
                                          <p:attrName>style.visibility</p:attrName>
                                        </p:attrNameLst>
                                      </p:cBhvr>
                                      <p:to>
                                        <p:strVal val="visible"/>
                                      </p:to>
                                    </p:set>
                                    <p:animEffect transition="in" filter="dissolve">
                                      <p:cBhvr>
                                        <p:cTn id="16" dur="500"/>
                                        <p:tgtEl>
                                          <p:spTgt spid="1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4">
                                            <p:txEl>
                                              <p:pRg st="3" end="3"/>
                                            </p:txEl>
                                          </p:spTgt>
                                        </p:tgtEl>
                                        <p:attrNameLst>
                                          <p:attrName>style.visibility</p:attrName>
                                        </p:attrNameLst>
                                      </p:cBhvr>
                                      <p:to>
                                        <p:strVal val="visible"/>
                                      </p:to>
                                    </p:set>
                                    <p:animEffect transition="in" filter="dissolve">
                                      <p:cBhvr>
                                        <p:cTn id="21" dur="500"/>
                                        <p:tgtEl>
                                          <p:spTgt spid="14">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14">
                                            <p:txEl>
                                              <p:pRg st="4" end="4"/>
                                            </p:txEl>
                                          </p:spTgt>
                                        </p:tgtEl>
                                        <p:attrNameLst>
                                          <p:attrName>style.visibility</p:attrName>
                                        </p:attrNameLst>
                                      </p:cBhvr>
                                      <p:to>
                                        <p:strVal val="visible"/>
                                      </p:to>
                                    </p:set>
                                    <p:animEffect transition="in" filter="dissolve">
                                      <p:cBhvr>
                                        <p:cTn id="26" dur="500"/>
                                        <p:tgtEl>
                                          <p:spTgt spid="14">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4">
                                            <p:txEl>
                                              <p:pRg st="5" end="5"/>
                                            </p:txEl>
                                          </p:spTgt>
                                        </p:tgtEl>
                                        <p:attrNameLst>
                                          <p:attrName>style.visibility</p:attrName>
                                        </p:attrNameLst>
                                      </p:cBhvr>
                                      <p:to>
                                        <p:strVal val="visible"/>
                                      </p:to>
                                    </p:set>
                                    <p:animEffect transition="in" filter="dissolve">
                                      <p:cBhvr>
                                        <p:cTn id="31" dur="500"/>
                                        <p:tgtEl>
                                          <p:spTgt spid="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3E08B61B-1B66-1C08-C8CB-458F0E810831}"/>
              </a:ext>
            </a:extLst>
          </p:cNvPr>
          <p:cNvSpPr>
            <a:spLocks noGrp="1"/>
          </p:cNvSpPr>
          <p:nvPr>
            <p:ph idx="1"/>
          </p:nvPr>
        </p:nvSpPr>
        <p:spPr/>
        <p:txBody>
          <a:bodyPr/>
          <a:lstStyle/>
          <a:p>
            <a:endParaRPr lang="en-US"/>
          </a:p>
        </p:txBody>
      </p:sp>
      <p:pic>
        <p:nvPicPr>
          <p:cNvPr id="6" name="Content Placeholder 7" descr="Text&#10;&#10;Description automatically generated">
            <a:extLst>
              <a:ext uri="{FF2B5EF4-FFF2-40B4-BE49-F238E27FC236}">
                <a16:creationId xmlns:a16="http://schemas.microsoft.com/office/drawing/2014/main" id="{B7CC9085-3737-91EA-5E59-A6261B4826D9}"/>
              </a:ext>
            </a:extLst>
          </p:cNvPr>
          <p:cNvPicPr>
            <a:picLocks noChangeAspect="1"/>
          </p:cNvPicPr>
          <p:nvPr/>
        </p:nvPicPr>
        <p:blipFill>
          <a:blip r:embed="rId3"/>
          <a:stretch>
            <a:fillRect/>
          </a:stretch>
        </p:blipFill>
        <p:spPr>
          <a:xfrm>
            <a:off x="0" y="-542266"/>
            <a:ext cx="9144000" cy="5004560"/>
          </a:xfrm>
          <a:prstGeom prst="rect">
            <a:avLst/>
          </a:prstGeom>
        </p:spPr>
      </p:pic>
      <p:sp>
        <p:nvSpPr>
          <p:cNvPr id="3" name="TextBox 2">
            <a:extLst>
              <a:ext uri="{FF2B5EF4-FFF2-40B4-BE49-F238E27FC236}">
                <a16:creationId xmlns:a16="http://schemas.microsoft.com/office/drawing/2014/main" id="{5B02FE86-61BA-E34C-995F-4464E89B6105}"/>
              </a:ext>
            </a:extLst>
          </p:cNvPr>
          <p:cNvSpPr txBox="1"/>
          <p:nvPr/>
        </p:nvSpPr>
        <p:spPr>
          <a:xfrm>
            <a:off x="1494263" y="3512634"/>
            <a:ext cx="2341757" cy="646331"/>
          </a:xfrm>
          <a:prstGeom prst="rect">
            <a:avLst/>
          </a:prstGeom>
          <a:noFill/>
        </p:spPr>
        <p:txBody>
          <a:bodyPr wrap="square" rtlCol="0">
            <a:spAutoFit/>
          </a:bodyPr>
          <a:lstStyle/>
          <a:p>
            <a:r>
              <a:rPr lang="en-AU" sz="1800" dirty="0">
                <a:solidFill>
                  <a:schemeClr val="bg1"/>
                </a:solidFill>
                <a:effectLst/>
                <a:latin typeface="Meta Pro" panose="02000503040000020004" pitchFamily="2" charset="0"/>
                <a:ea typeface="Cambria" panose="02040503050406030204" pitchFamily="18" charset="0"/>
                <a:cs typeface="Times New Roman" panose="02020603050405020304" pitchFamily="18" charset="0"/>
              </a:rPr>
              <a:t>[Version 1.3 – 2024]</a:t>
            </a:r>
            <a:endParaRPr lang="en-NZ" sz="1800" dirty="0">
              <a:solidFill>
                <a:schemeClr val="bg1"/>
              </a:solidFill>
              <a:effectLst/>
              <a:latin typeface="Cambria" panose="02040503050406030204" pitchFamily="18" charset="0"/>
              <a:ea typeface="Cambria" panose="02040503050406030204" pitchFamily="18" charset="0"/>
              <a:cs typeface="Mangal" panose="02040503050203030202" pitchFamily="18" charset="0"/>
            </a:endParaRPr>
          </a:p>
          <a:p>
            <a:endParaRPr lang="en-US" dirty="0"/>
          </a:p>
        </p:txBody>
      </p:sp>
    </p:spTree>
    <p:extLst>
      <p:ext uri="{BB962C8B-B14F-4D97-AF65-F5344CB8AC3E}">
        <p14:creationId xmlns:p14="http://schemas.microsoft.com/office/powerpoint/2010/main" val="980519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54000" y="-14529"/>
            <a:ext cx="7978540" cy="920261"/>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4400" b="0" i="0" kern="1200">
                <a:solidFill>
                  <a:schemeClr val="bg1"/>
                </a:solidFill>
                <a:latin typeface="Local Brewery Five"/>
                <a:ea typeface="+mj-ea"/>
                <a:cs typeface="Local Brewery Five"/>
              </a:defRPr>
            </a:lvl1pPr>
          </a:lstStyle>
          <a:p>
            <a:r>
              <a:rPr lang="x-none" sz="3300" dirty="0">
                <a:latin typeface="Arial Narrow"/>
                <a:cs typeface="Arial Narrow"/>
              </a:rPr>
              <a:t>WHAT IS A FISH?</a:t>
            </a:r>
            <a:endParaRPr lang="en-US" sz="3300" dirty="0">
              <a:latin typeface="Arial Narrow"/>
              <a:cs typeface="Arial Narrow"/>
            </a:endParaRPr>
          </a:p>
        </p:txBody>
      </p:sp>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36797" y="-147773"/>
            <a:ext cx="1105805" cy="678562"/>
          </a:xfrm>
          <a:prstGeom prst="rect">
            <a:avLst/>
          </a:prstGeom>
        </p:spPr>
      </p:pic>
      <p:sp>
        <p:nvSpPr>
          <p:cNvPr id="16" name="Content Placeholder 3"/>
          <p:cNvSpPr>
            <a:spLocks noGrp="1"/>
          </p:cNvSpPr>
          <p:nvPr>
            <p:ph sz="half" idx="2"/>
          </p:nvPr>
        </p:nvSpPr>
        <p:spPr>
          <a:xfrm>
            <a:off x="114299" y="974617"/>
            <a:ext cx="6299825" cy="3780005"/>
          </a:xfrm>
        </p:spPr>
        <p:txBody>
          <a:bodyPr>
            <a:noAutofit/>
          </a:bodyPr>
          <a:lstStyle/>
          <a:p>
            <a:pPr marL="0" indent="0">
              <a:spcBef>
                <a:spcPts val="300"/>
              </a:spcBef>
              <a:spcAft>
                <a:spcPts val="300"/>
              </a:spcAft>
              <a:buNone/>
            </a:pPr>
            <a:r>
              <a:rPr lang="en-US" sz="2000" b="1" dirty="0">
                <a:solidFill>
                  <a:srgbClr val="00B194"/>
                </a:solidFill>
                <a:latin typeface="Arial Narrow"/>
                <a:cs typeface="Arial Narrow"/>
              </a:rPr>
              <a:t>KŌRERORERO / DISCUSSION</a:t>
            </a:r>
          </a:p>
          <a:p>
            <a:pPr marL="0" indent="0">
              <a:spcBef>
                <a:spcPts val="300"/>
              </a:spcBef>
              <a:spcAft>
                <a:spcPts val="300"/>
              </a:spcAft>
              <a:buNone/>
            </a:pPr>
            <a:r>
              <a:rPr lang="en-AU" sz="1800" noProof="0" dirty="0">
                <a:solidFill>
                  <a:srgbClr val="175EAA"/>
                </a:solidFill>
                <a:latin typeface="Arial"/>
                <a:cs typeface="Arial"/>
              </a:rPr>
              <a:t>Lets try and capture a fish! [See Field Trip </a:t>
            </a:r>
            <a:r>
              <a:rPr lang="en-AU" sz="1800" dirty="0">
                <a:solidFill>
                  <a:srgbClr val="175EAA"/>
                </a:solidFill>
                <a:latin typeface="Arial"/>
                <a:cs typeface="Arial"/>
              </a:rPr>
              <a:t>&amp; </a:t>
            </a:r>
            <a:r>
              <a:rPr lang="en-AU" sz="1800" noProof="0" dirty="0">
                <a:solidFill>
                  <a:srgbClr val="175EAA"/>
                </a:solidFill>
                <a:latin typeface="Arial"/>
                <a:cs typeface="Arial"/>
              </a:rPr>
              <a:t>Worksheet]</a:t>
            </a:r>
          </a:p>
          <a:p>
            <a:pPr marL="266700" indent="-266700">
              <a:spcBef>
                <a:spcPts val="300"/>
              </a:spcBef>
              <a:spcAft>
                <a:spcPts val="300"/>
              </a:spcAft>
            </a:pPr>
            <a:r>
              <a:rPr lang="en-AU" sz="1800" noProof="0" dirty="0">
                <a:latin typeface="Arial"/>
                <a:cs typeface="Arial"/>
              </a:rPr>
              <a:t>Our target is a local fish </a:t>
            </a:r>
            <a:r>
              <a:rPr lang="mr-IN" sz="1800" noProof="0" dirty="0">
                <a:latin typeface="Arial"/>
                <a:cs typeface="Arial"/>
              </a:rPr>
              <a:t>–</a:t>
            </a:r>
            <a:r>
              <a:rPr lang="en-AU" sz="1800" noProof="0" dirty="0">
                <a:latin typeface="Arial"/>
                <a:cs typeface="Arial"/>
              </a:rPr>
              <a:t> the small Spotted Wrasse called ‘Spotty’</a:t>
            </a:r>
          </a:p>
          <a:p>
            <a:pPr marL="266700" indent="-266700">
              <a:spcBef>
                <a:spcPts val="300"/>
              </a:spcBef>
              <a:spcAft>
                <a:spcPts val="300"/>
              </a:spcAft>
            </a:pPr>
            <a:r>
              <a:rPr lang="en-AU" sz="1800" noProof="0" dirty="0">
                <a:latin typeface="Arial"/>
                <a:cs typeface="Arial"/>
              </a:rPr>
              <a:t>This is what a Spotty looks like! </a:t>
            </a:r>
          </a:p>
          <a:p>
            <a:pPr marL="266700" indent="-266700">
              <a:spcBef>
                <a:spcPts val="300"/>
              </a:spcBef>
              <a:spcAft>
                <a:spcPts val="300"/>
              </a:spcAft>
            </a:pPr>
            <a:r>
              <a:rPr lang="en-AU" sz="1800" noProof="0" dirty="0">
                <a:latin typeface="Arial"/>
                <a:cs typeface="Arial"/>
              </a:rPr>
              <a:t>A ‘bait catcher’ fishing method gives us a good chance of capturing a Spotty!</a:t>
            </a:r>
          </a:p>
        </p:txBody>
      </p:sp>
      <p:pic>
        <p:nvPicPr>
          <p:cNvPr id="7" name="Blue_YellowSquare.png" descr="/Users/rika/Dropbox/MSC Job/2020/MSC templates and graphics/TEMPLATE FILES/MSC GRAPHIC ASSETS/SCREEN RES/Illustration_BlueAssets/PNG/Blue_YellowSquare.png"/>
          <p:cNvPicPr>
            <a:picLocks noChangeAspect="1"/>
          </p:cNvPicPr>
          <p:nvPr/>
        </p:nvPicPr>
        <p:blipFill>
          <a:blip r:embed="rId4" r:link="rId5">
            <a:extLst>
              <a:ext uri="{28A0092B-C50C-407E-A947-70E740481C1C}">
                <a14:useLocalDpi xmlns:a14="http://schemas.microsoft.com/office/drawing/2010/main"/>
              </a:ext>
            </a:extLst>
          </a:blip>
          <a:stretch>
            <a:fillRect/>
          </a:stretch>
        </p:blipFill>
        <p:spPr>
          <a:xfrm>
            <a:off x="-284053" y="3448667"/>
            <a:ext cx="9843618" cy="1206807"/>
          </a:xfrm>
          <a:prstGeom prst="rect">
            <a:avLst/>
          </a:prstGeom>
        </p:spPr>
      </p:pic>
      <p:pic>
        <p:nvPicPr>
          <p:cNvPr id="3" name="Picture 2" descr="spotty2.jp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rot="760944">
            <a:off x="6354677" y="1410505"/>
            <a:ext cx="2649920" cy="13911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7"/>
          <a:stretch>
            <a:fillRect/>
          </a:stretch>
        </p:blipFill>
        <p:spPr>
          <a:xfrm rot="9678172" flipH="1" flipV="1">
            <a:off x="3558674" y="2052638"/>
            <a:ext cx="2699128" cy="990583"/>
          </a:xfrm>
          <a:prstGeom prst="rect">
            <a:avLst/>
          </a:prstGeom>
        </p:spPr>
      </p:pic>
      <p:sp>
        <p:nvSpPr>
          <p:cNvPr id="14" name="Rectangle 13"/>
          <p:cNvSpPr/>
          <p:nvPr/>
        </p:nvSpPr>
        <p:spPr>
          <a:xfrm>
            <a:off x="114300" y="3545904"/>
            <a:ext cx="8891851" cy="992579"/>
          </a:xfrm>
          <a:prstGeom prst="rect">
            <a:avLst/>
          </a:prstGeom>
        </p:spPr>
        <p:txBody>
          <a:bodyPr wrap="square">
            <a:spAutoFit/>
          </a:bodyPr>
          <a:lstStyle/>
          <a:p>
            <a:pPr algn="ctr"/>
            <a:r>
              <a:rPr lang="en-US" sz="2000" b="1" dirty="0">
                <a:solidFill>
                  <a:srgbClr val="00B6DE"/>
                </a:solidFill>
                <a:latin typeface="Arial Narrow"/>
                <a:cs typeface="Arial Narrow"/>
              </a:rPr>
              <a:t>HE PĀTAI / CONSIDER THIS</a:t>
            </a:r>
          </a:p>
          <a:p>
            <a:pPr marL="266700" indent="-266700" algn="ctr">
              <a:spcBef>
                <a:spcPts val="300"/>
              </a:spcBef>
              <a:spcAft>
                <a:spcPts val="300"/>
              </a:spcAft>
            </a:pPr>
            <a:r>
              <a:rPr lang="en-AU" dirty="0">
                <a:latin typeface="Arial"/>
                <a:cs typeface="Arial"/>
              </a:rPr>
              <a:t>While you are trying to catch your fish think about how this method would stand up to assessment for bycatch &amp; impact on environment with Marine Stewardship Council</a:t>
            </a:r>
          </a:p>
        </p:txBody>
      </p:sp>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62692" y="-159318"/>
            <a:ext cx="1105805" cy="678562"/>
          </a:xfrm>
          <a:prstGeom prst="rect">
            <a:avLst/>
          </a:prstGeom>
        </p:spPr>
      </p:pic>
      <p:pic>
        <p:nvPicPr>
          <p:cNvPr id="18" name="Picture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79637" y="273050"/>
            <a:ext cx="1105805" cy="678562"/>
          </a:xfrm>
          <a:prstGeom prst="rect">
            <a:avLst/>
          </a:prstGeom>
        </p:spPr>
      </p:pic>
      <p:sp>
        <p:nvSpPr>
          <p:cNvPr id="2" name="Rounded Rectangular Callout 1"/>
          <p:cNvSpPr/>
          <p:nvPr/>
        </p:nvSpPr>
        <p:spPr>
          <a:xfrm>
            <a:off x="193520" y="3517428"/>
            <a:ext cx="8798986" cy="1032227"/>
          </a:xfrm>
          <a:prstGeom prst="wedgeRoundRectCallout">
            <a:avLst>
              <a:gd name="adj1" fmla="val 43678"/>
              <a:gd name="adj2" fmla="val -156278"/>
              <a:gd name="adj3" fmla="val 16667"/>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175EAA"/>
                </a:solidFill>
              </a:rPr>
              <a:t>Can’t get down to the wharf? A virtual bait catching field trip at the wharf with our partners, the education team at the </a:t>
            </a:r>
            <a:r>
              <a:rPr lang="en-US" dirty="0">
                <a:solidFill>
                  <a:srgbClr val="175EAA"/>
                </a:solidFill>
                <a:hlinkClick r:id="rId8"/>
              </a:rPr>
              <a:t>National Aquarium of New Zealand</a:t>
            </a:r>
            <a:r>
              <a:rPr lang="en-US" dirty="0">
                <a:solidFill>
                  <a:srgbClr val="175EAA"/>
                </a:solidFill>
              </a:rPr>
              <a:t> is coming soon!  </a:t>
            </a:r>
          </a:p>
        </p:txBody>
      </p:sp>
    </p:spTree>
    <p:extLst>
      <p:ext uri="{BB962C8B-B14F-4D97-AF65-F5344CB8AC3E}">
        <p14:creationId xmlns:p14="http://schemas.microsoft.com/office/powerpoint/2010/main" val="2304254729"/>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dissolv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dissolv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dissolv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dissolve">
                                      <p:cBhvr>
                                        <p:cTn id="22" dur="500"/>
                                        <p:tgtEl>
                                          <p:spTgt spid="16">
                                            <p:txEl>
                                              <p:pRg st="3" end="3"/>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dissolve">
                                      <p:cBhvr>
                                        <p:cTn id="25" dur="500"/>
                                        <p:tgtEl>
                                          <p:spTgt spid="3"/>
                                        </p:tgtEl>
                                      </p:cBhvr>
                                    </p:animEffect>
                                  </p:childTnLst>
                                </p:cTn>
                              </p:par>
                              <p:par>
                                <p:cTn id="26" presetID="9"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dissolv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16">
                                            <p:txEl>
                                              <p:pRg st="4" end="4"/>
                                            </p:txEl>
                                          </p:spTgt>
                                        </p:tgtEl>
                                        <p:attrNameLst>
                                          <p:attrName>style.visibility</p:attrName>
                                        </p:attrNameLst>
                                      </p:cBhvr>
                                      <p:to>
                                        <p:strVal val="visible"/>
                                      </p:to>
                                    </p:set>
                                    <p:animEffect transition="in" filter="dissolve">
                                      <p:cBhvr>
                                        <p:cTn id="33" dur="500"/>
                                        <p:tgtEl>
                                          <p:spTgt spid="16">
                                            <p:txEl>
                                              <p:pRg st="4" end="4"/>
                                            </p:txEl>
                                          </p:spTgt>
                                        </p:tgtEl>
                                      </p:cBhvr>
                                    </p:animEffect>
                                  </p:childTnLst>
                                </p:cTn>
                              </p:par>
                              <p:par>
                                <p:cTn id="34" presetID="9"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dissolve">
                                      <p:cBhvr>
                                        <p:cTn id="36" dur="500"/>
                                        <p:tgtEl>
                                          <p:spTgt spid="7"/>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dissolve">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anim calcmode="lin" valueType="num">
                                      <p:cBhvr additive="base">
                                        <p:cTn id="44" dur="500" fill="hold"/>
                                        <p:tgtEl>
                                          <p:spTgt spid="2"/>
                                        </p:tgtEl>
                                        <p:attrNameLst>
                                          <p:attrName>ppt_x</p:attrName>
                                        </p:attrNameLst>
                                      </p:cBhvr>
                                      <p:tavLst>
                                        <p:tav tm="0">
                                          <p:val>
                                            <p:strVal val="#ppt_x"/>
                                          </p:val>
                                        </p:tav>
                                        <p:tav tm="100000">
                                          <p:val>
                                            <p:strVal val="#ppt_x"/>
                                          </p:val>
                                        </p:tav>
                                      </p:tavLst>
                                    </p:anim>
                                    <p:anim calcmode="lin" valueType="num">
                                      <p:cBhvr additive="base">
                                        <p:cTn id="4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1060957"/>
            <a:ext cx="4511430" cy="3828315"/>
          </a:xfrm>
        </p:spPr>
        <p:txBody>
          <a:bodyPr>
            <a:normAutofit/>
          </a:bodyPr>
          <a:lstStyle/>
          <a:p>
            <a:pPr marL="177800" indent="0">
              <a:spcBef>
                <a:spcPts val="300"/>
              </a:spcBef>
              <a:spcAft>
                <a:spcPts val="300"/>
              </a:spcAft>
              <a:buNone/>
            </a:pPr>
            <a:r>
              <a:rPr lang="en-US" sz="2000" b="1" dirty="0">
                <a:solidFill>
                  <a:srgbClr val="00B194"/>
                </a:solidFill>
                <a:latin typeface="Arial Narrow"/>
                <a:cs typeface="Arial Narrow"/>
              </a:rPr>
              <a:t>KŌRERORERO / DISCUSSION</a:t>
            </a:r>
          </a:p>
          <a:p>
            <a:pPr indent="-165100">
              <a:spcBef>
                <a:spcPts val="300"/>
              </a:spcBef>
              <a:spcAft>
                <a:spcPts val="300"/>
              </a:spcAft>
            </a:pPr>
            <a:r>
              <a:rPr lang="en-AU" sz="1800" noProof="0" dirty="0">
                <a:latin typeface="Arial"/>
                <a:cs typeface="Arial"/>
              </a:rPr>
              <a:t>ADAPTATION is an evolutionary process [something that happens over time] where a creature becomes well suited to living in a certain place [habitat] </a:t>
            </a:r>
          </a:p>
          <a:p>
            <a:pPr indent="-165100">
              <a:spcBef>
                <a:spcPts val="300"/>
              </a:spcBef>
              <a:spcAft>
                <a:spcPts val="300"/>
              </a:spcAft>
            </a:pPr>
            <a:r>
              <a:rPr lang="en-AU" sz="1800" noProof="0" dirty="0">
                <a:latin typeface="Arial"/>
                <a:cs typeface="Arial"/>
              </a:rPr>
              <a:t>Fishes have adapted their bodies to suit where they live [habitat]</a:t>
            </a:r>
          </a:p>
          <a:p>
            <a:pPr indent="-165100">
              <a:spcBef>
                <a:spcPts val="300"/>
              </a:spcBef>
              <a:spcAft>
                <a:spcPts val="300"/>
              </a:spcAft>
            </a:pPr>
            <a:r>
              <a:rPr lang="en-AU" sz="1800" noProof="0" dirty="0">
                <a:latin typeface="Arial"/>
                <a:cs typeface="Arial"/>
              </a:rPr>
              <a:t>These adaptations give clues to where fish live</a:t>
            </a:r>
          </a:p>
        </p:txBody>
      </p:sp>
      <p:sp>
        <p:nvSpPr>
          <p:cNvPr id="6" name="Title 1"/>
          <p:cNvSpPr txBox="1">
            <a:spLocks/>
          </p:cNvSpPr>
          <p:nvPr/>
        </p:nvSpPr>
        <p:spPr>
          <a:xfrm>
            <a:off x="263796" y="88192"/>
            <a:ext cx="8880204" cy="851608"/>
          </a:xfrm>
          <a:prstGeom prst="rect">
            <a:avLst/>
          </a:prstGeom>
        </p:spPr>
        <p:txBody>
          <a:bodyPr vert="horz" lIns="91440" tIns="45720" rIns="91440" bIns="45720" rtlCol="0" anchor="ctr">
            <a:normAutofit fontScale="60000" lnSpcReduction="20000"/>
          </a:bodyPr>
          <a:lstStyle>
            <a:lvl1pPr algn="l" defTabSz="457200" rtl="0" eaLnBrk="1" latinLnBrk="0" hangingPunct="1">
              <a:spcBef>
                <a:spcPct val="0"/>
              </a:spcBef>
              <a:buNone/>
              <a:defRPr sz="4400" b="0" i="0" kern="1200">
                <a:solidFill>
                  <a:schemeClr val="bg1"/>
                </a:solidFill>
                <a:latin typeface="Local Brewery Five"/>
                <a:ea typeface="+mj-ea"/>
                <a:cs typeface="Local Brewery Five"/>
              </a:defRPr>
            </a:lvl1pPr>
          </a:lstStyle>
          <a:p>
            <a:r>
              <a:rPr lang="en-US" sz="6300" dirty="0">
                <a:latin typeface="Arial Narrow"/>
                <a:cs typeface="Arial Narrow"/>
              </a:rPr>
              <a:t>BODY SHAPES OF FISHES</a:t>
            </a:r>
            <a:br>
              <a:rPr lang="en-US" sz="6800" dirty="0">
                <a:latin typeface="Arial Narrow"/>
                <a:cs typeface="Arial Narrow"/>
              </a:rPr>
            </a:br>
            <a:r>
              <a:rPr lang="en-US" sz="3300" dirty="0">
                <a:latin typeface="Arial Narrow"/>
                <a:cs typeface="Arial Narrow"/>
              </a:rPr>
              <a:t>Focusing Question: What patterns can we see in body shapes of fish from similar habitats?</a:t>
            </a:r>
          </a:p>
        </p:txBody>
      </p:sp>
      <p:pic>
        <p:nvPicPr>
          <p:cNvPr id="7" name="Picture 6" descr="White_Butterflyfish.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42200" y="12700"/>
            <a:ext cx="1132332" cy="964692"/>
          </a:xfrm>
          <a:prstGeom prst="rect">
            <a:avLst/>
          </a:prstGeom>
        </p:spPr>
      </p:pic>
      <p:pic>
        <p:nvPicPr>
          <p:cNvPr id="8" name="Picture 7" descr="White_Butterflyfish.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437328" y="139700"/>
            <a:ext cx="1132332" cy="964692"/>
          </a:xfrm>
          <a:prstGeom prst="rect">
            <a:avLst/>
          </a:prstGeom>
        </p:spPr>
      </p:pic>
      <p:pic>
        <p:nvPicPr>
          <p:cNvPr id="9" name="Picture 8" descr="White_Butterflyfish.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01794" y="-380746"/>
            <a:ext cx="1132332" cy="964692"/>
          </a:xfrm>
          <a:prstGeom prst="rect">
            <a:avLst/>
          </a:prstGeom>
        </p:spPr>
      </p:pic>
      <p:pic>
        <p:nvPicPr>
          <p:cNvPr id="11" name="Picture 10" descr="Yellowfin Tuna (Thunnus albacares)-lpr.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68092" y="2166186"/>
            <a:ext cx="3891129" cy="1758791"/>
          </a:xfrm>
          <a:prstGeom prst="rect">
            <a:avLst/>
          </a:prstGeom>
        </p:spPr>
      </p:pic>
      <p:sp>
        <p:nvSpPr>
          <p:cNvPr id="13" name="TextBox 12"/>
          <p:cNvSpPr txBox="1"/>
          <p:nvPr/>
        </p:nvSpPr>
        <p:spPr>
          <a:xfrm>
            <a:off x="7003856" y="1037782"/>
            <a:ext cx="2038544" cy="1138773"/>
          </a:xfrm>
          <a:prstGeom prst="rect">
            <a:avLst/>
          </a:prstGeom>
          <a:noFill/>
          <a:ln>
            <a:solidFill>
              <a:srgbClr val="175EAA"/>
            </a:solidFill>
          </a:ln>
        </p:spPr>
        <p:txBody>
          <a:bodyPr wrap="square" rtlCol="0">
            <a:spAutoFit/>
          </a:bodyPr>
          <a:lstStyle/>
          <a:p>
            <a:pPr algn="ctr"/>
            <a:r>
              <a:rPr lang="en-US" sz="1700" b="1" dirty="0">
                <a:latin typeface="Arial"/>
                <a:cs typeface="Arial"/>
              </a:rPr>
              <a:t>Adaptation 2: </a:t>
            </a:r>
            <a:r>
              <a:rPr lang="en-US" sz="1700" dirty="0">
                <a:latin typeface="Arial"/>
                <a:cs typeface="Arial"/>
              </a:rPr>
              <a:t>Torpedo shaped body &amp; forked tail for fast swimming</a:t>
            </a:r>
          </a:p>
        </p:txBody>
      </p:sp>
      <p:pic>
        <p:nvPicPr>
          <p:cNvPr id="17" name="Picture 16"/>
          <p:cNvPicPr>
            <a:picLocks noChangeAspect="1"/>
          </p:cNvPicPr>
          <p:nvPr/>
        </p:nvPicPr>
        <p:blipFill>
          <a:blip r:embed="rId5"/>
          <a:stretch>
            <a:fillRect/>
          </a:stretch>
        </p:blipFill>
        <p:spPr>
          <a:xfrm rot="17204968" flipH="1">
            <a:off x="7322262" y="2101783"/>
            <a:ext cx="776439" cy="972033"/>
          </a:xfrm>
          <a:prstGeom prst="rect">
            <a:avLst/>
          </a:prstGeom>
        </p:spPr>
      </p:pic>
      <p:sp>
        <p:nvSpPr>
          <p:cNvPr id="18" name="TextBox 17"/>
          <p:cNvSpPr txBox="1"/>
          <p:nvPr/>
        </p:nvSpPr>
        <p:spPr>
          <a:xfrm flipH="1">
            <a:off x="4511429" y="3894373"/>
            <a:ext cx="4467470" cy="615553"/>
          </a:xfrm>
          <a:prstGeom prst="rect">
            <a:avLst/>
          </a:prstGeom>
          <a:noFill/>
          <a:ln>
            <a:solidFill>
              <a:srgbClr val="175EAA"/>
            </a:solidFill>
          </a:ln>
        </p:spPr>
        <p:txBody>
          <a:bodyPr wrap="square" rtlCol="0">
            <a:spAutoFit/>
          </a:bodyPr>
          <a:lstStyle/>
          <a:p>
            <a:pPr algn="ctr"/>
            <a:r>
              <a:rPr lang="en-US" sz="1700" b="1" dirty="0">
                <a:latin typeface="Arial"/>
                <a:cs typeface="Arial"/>
              </a:rPr>
              <a:t>Adaptation 3: </a:t>
            </a:r>
            <a:r>
              <a:rPr lang="en-US" sz="1700" dirty="0">
                <a:latin typeface="Arial"/>
                <a:cs typeface="Arial"/>
              </a:rPr>
              <a:t>Colours (dark on top and light underneath) help camouflage in open water</a:t>
            </a:r>
          </a:p>
        </p:txBody>
      </p:sp>
      <p:pic>
        <p:nvPicPr>
          <p:cNvPr id="19" name="Picture 18"/>
          <p:cNvPicPr>
            <a:picLocks noChangeAspect="1"/>
          </p:cNvPicPr>
          <p:nvPr/>
        </p:nvPicPr>
        <p:blipFill>
          <a:blip r:embed="rId5"/>
          <a:stretch>
            <a:fillRect/>
          </a:stretch>
        </p:blipFill>
        <p:spPr>
          <a:xfrm rot="13750684" flipH="1" flipV="1">
            <a:off x="4054610" y="2248747"/>
            <a:ext cx="1025213" cy="753740"/>
          </a:xfrm>
          <a:prstGeom prst="rect">
            <a:avLst/>
          </a:prstGeom>
        </p:spPr>
      </p:pic>
      <p:sp>
        <p:nvSpPr>
          <p:cNvPr id="20" name="TextBox 19"/>
          <p:cNvSpPr txBox="1"/>
          <p:nvPr/>
        </p:nvSpPr>
        <p:spPr>
          <a:xfrm>
            <a:off x="4393840" y="1017551"/>
            <a:ext cx="2519178" cy="1138773"/>
          </a:xfrm>
          <a:prstGeom prst="rect">
            <a:avLst/>
          </a:prstGeom>
          <a:noFill/>
          <a:ln>
            <a:solidFill>
              <a:srgbClr val="175EAA"/>
            </a:solidFill>
          </a:ln>
        </p:spPr>
        <p:txBody>
          <a:bodyPr wrap="square" rtlCol="0">
            <a:spAutoFit/>
          </a:bodyPr>
          <a:lstStyle/>
          <a:p>
            <a:pPr algn="ctr"/>
            <a:r>
              <a:rPr lang="en-US" sz="1700" b="1" dirty="0">
                <a:latin typeface="Arial"/>
                <a:cs typeface="Arial"/>
              </a:rPr>
              <a:t>Adaptation 1: </a:t>
            </a:r>
            <a:r>
              <a:rPr lang="en-US" sz="1700" dirty="0">
                <a:latin typeface="Arial"/>
                <a:cs typeface="Arial"/>
              </a:rPr>
              <a:t>Eyes on either side of head are good for swimming above the seafloor</a:t>
            </a:r>
          </a:p>
        </p:txBody>
      </p:sp>
      <p:pic>
        <p:nvPicPr>
          <p:cNvPr id="21" name="Picture 20"/>
          <p:cNvPicPr>
            <a:picLocks noChangeAspect="1"/>
          </p:cNvPicPr>
          <p:nvPr/>
        </p:nvPicPr>
        <p:blipFill>
          <a:blip r:embed="rId5"/>
          <a:stretch>
            <a:fillRect/>
          </a:stretch>
        </p:blipFill>
        <p:spPr>
          <a:xfrm rot="5962150" flipH="1">
            <a:off x="4458310" y="3229419"/>
            <a:ext cx="587400" cy="764584"/>
          </a:xfrm>
          <a:prstGeom prst="rect">
            <a:avLst/>
          </a:prstGeom>
        </p:spPr>
      </p:pic>
      <p:sp>
        <p:nvSpPr>
          <p:cNvPr id="4" name="Rectangular Callout 3"/>
          <p:cNvSpPr/>
          <p:nvPr/>
        </p:nvSpPr>
        <p:spPr>
          <a:xfrm>
            <a:off x="195421" y="3067343"/>
            <a:ext cx="4130044" cy="1386652"/>
          </a:xfrm>
          <a:prstGeom prst="wedgeRectCallout">
            <a:avLst>
              <a:gd name="adj1" fmla="val 59065"/>
              <a:gd name="adj2" fmla="val -40897"/>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900" dirty="0">
                <a:solidFill>
                  <a:srgbClr val="175EAA"/>
                </a:solidFill>
              </a:rPr>
              <a:t>Look at my shape.  What can you guess about the habitat where I live? Why?  </a:t>
            </a:r>
          </a:p>
          <a:p>
            <a:pPr algn="ctr"/>
            <a:r>
              <a:rPr lang="en-US" sz="1900" dirty="0">
                <a:solidFill>
                  <a:srgbClr val="175EAA"/>
                </a:solidFill>
              </a:rPr>
              <a:t>[Another clue is on the next slide]</a:t>
            </a:r>
          </a:p>
        </p:txBody>
      </p:sp>
    </p:spTree>
    <p:extLst>
      <p:ext uri="{BB962C8B-B14F-4D97-AF65-F5344CB8AC3E}">
        <p14:creationId xmlns:p14="http://schemas.microsoft.com/office/powerpoint/2010/main" val="2858748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dissolve">
                                      <p:cBhvr>
                                        <p:cTn id="27" dur="500"/>
                                        <p:tgtEl>
                                          <p:spTgt spid="20"/>
                                        </p:tgtEl>
                                      </p:cBhvr>
                                    </p:animEffect>
                                  </p:childTnLst>
                                </p:cTn>
                              </p:par>
                              <p:par>
                                <p:cTn id="28" presetID="9" presetClass="entr" presetSubtype="0"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dissolv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dissolve">
                                      <p:cBhvr>
                                        <p:cTn id="35" dur="500"/>
                                        <p:tgtEl>
                                          <p:spTgt spid="13"/>
                                        </p:tgtEl>
                                      </p:cBhvr>
                                    </p:animEffect>
                                  </p:childTnLst>
                                </p:cTn>
                              </p:par>
                              <p:par>
                                <p:cTn id="36" presetID="9" presetClass="entr" presetSubtype="0"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dissolve">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dissolve">
                                      <p:cBhvr>
                                        <p:cTn id="43" dur="500"/>
                                        <p:tgtEl>
                                          <p:spTgt spid="18"/>
                                        </p:tgtEl>
                                      </p:cBhvr>
                                    </p:animEffect>
                                  </p:childTnLst>
                                </p:cTn>
                              </p:par>
                              <p:par>
                                <p:cTn id="44" presetID="9" presetClass="entr" presetSubtype="0" fill="hold"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dissolve">
                                      <p:cBhvr>
                                        <p:cTn id="46" dur="500"/>
                                        <p:tgtEl>
                                          <p:spTgt spid="21"/>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dissolve">
                                      <p:cBhvr>
                                        <p:cTn id="5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animBg="1"/>
      <p:bldP spid="20" grpId="0" animBg="1"/>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Yellowfin Tuna (Thunnus albacares)-lpr.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16420" y="3503436"/>
            <a:ext cx="2256580" cy="1019974"/>
          </a:xfrm>
          <a:prstGeom prst="rect">
            <a:avLst/>
          </a:prstGeom>
        </p:spPr>
      </p:pic>
      <p:pic>
        <p:nvPicPr>
          <p:cNvPr id="14" name="Blue_YellowSquare.png" descr="/Users/rika/Dropbox/MSC Job/2020/MSC templates and graphics/TEMPLATE FILES/MSC GRAPHIC ASSETS/SCREEN RES/Illustration_BlueAssets/PNG/Blue_YellowSquare.png"/>
          <p:cNvPicPr>
            <a:picLocks noChangeAspect="1"/>
          </p:cNvPicPr>
          <p:nvPr/>
        </p:nvPicPr>
        <p:blipFill>
          <a:blip r:embed="rId4" r:link="rId5">
            <a:extLst>
              <a:ext uri="{28A0092B-C50C-407E-A947-70E740481C1C}">
                <a14:useLocalDpi xmlns:a14="http://schemas.microsoft.com/office/drawing/2010/main"/>
              </a:ext>
            </a:extLst>
          </a:blip>
          <a:stretch>
            <a:fillRect/>
          </a:stretch>
        </p:blipFill>
        <p:spPr>
          <a:xfrm>
            <a:off x="-74700" y="2530274"/>
            <a:ext cx="5916986" cy="2319711"/>
          </a:xfrm>
          <a:prstGeom prst="rect">
            <a:avLst/>
          </a:prstGeom>
        </p:spPr>
      </p:pic>
      <p:sp>
        <p:nvSpPr>
          <p:cNvPr id="3" name="Content Placeholder 2"/>
          <p:cNvSpPr>
            <a:spLocks noGrp="1"/>
          </p:cNvSpPr>
          <p:nvPr>
            <p:ph sz="half" idx="1"/>
          </p:nvPr>
        </p:nvSpPr>
        <p:spPr>
          <a:xfrm>
            <a:off x="407072" y="1080160"/>
            <a:ext cx="4656207" cy="1765301"/>
          </a:xfrm>
        </p:spPr>
        <p:txBody>
          <a:bodyPr>
            <a:normAutofit fontScale="62500" lnSpcReduction="20000"/>
          </a:bodyPr>
          <a:lstStyle/>
          <a:p>
            <a:pPr marL="0" indent="0">
              <a:buNone/>
            </a:pPr>
            <a:r>
              <a:rPr lang="en-US" sz="3200" b="1" dirty="0">
                <a:solidFill>
                  <a:srgbClr val="00B194"/>
                </a:solidFill>
                <a:latin typeface="Arial Narrow"/>
                <a:cs typeface="Arial Narrow"/>
              </a:rPr>
              <a:t>KŌRERORERO / DISCUSSION</a:t>
            </a:r>
          </a:p>
          <a:p>
            <a:pPr marL="0" indent="0">
              <a:buNone/>
            </a:pPr>
            <a:r>
              <a:rPr lang="en-AU" noProof="0" dirty="0">
                <a:latin typeface="Arial"/>
                <a:cs typeface="Arial"/>
              </a:rPr>
              <a:t>The body shape of a fish gives clues to where and how the fish lives</a:t>
            </a:r>
          </a:p>
          <a:p>
            <a:pPr marL="0" indent="0">
              <a:buNone/>
            </a:pPr>
            <a:r>
              <a:rPr lang="en-AU" noProof="0" dirty="0">
                <a:latin typeface="Arial"/>
                <a:cs typeface="Arial"/>
              </a:rPr>
              <a:t>Using a scientific key like this one can help classify the body shape of a fish</a:t>
            </a:r>
            <a:r>
              <a:rPr lang="en-AU" noProof="0" dirty="0"/>
              <a:t> </a:t>
            </a:r>
          </a:p>
        </p:txBody>
      </p:sp>
      <p:pic>
        <p:nvPicPr>
          <p:cNvPr id="8" name="Content Placeholder 7" descr="Screenshot 2020-03-09 11.45.26.png"/>
          <p:cNvPicPr>
            <a:picLocks noGrp="1" noChangeAspect="1"/>
          </p:cNvPicPr>
          <p:nvPr>
            <p:ph sz="half" idx="2"/>
          </p:nvPr>
        </p:nvPicPr>
        <p:blipFill rotWithShape="1">
          <a:blip r:embed="rId6" cstate="print">
            <a:extLst>
              <a:ext uri="{28A0092B-C50C-407E-A947-70E740481C1C}">
                <a14:useLocalDpi xmlns:a14="http://schemas.microsoft.com/office/drawing/2010/main"/>
              </a:ext>
            </a:extLst>
          </a:blip>
          <a:srcRect l="-4101" r="-1312"/>
          <a:stretch/>
        </p:blipFill>
        <p:spPr>
          <a:xfrm rot="21308450">
            <a:off x="5819260" y="803164"/>
            <a:ext cx="2997200" cy="35804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itle 1"/>
          <p:cNvSpPr txBox="1">
            <a:spLocks/>
          </p:cNvSpPr>
          <p:nvPr/>
        </p:nvSpPr>
        <p:spPr>
          <a:xfrm>
            <a:off x="156689" y="11682"/>
            <a:ext cx="7178404" cy="851608"/>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4400" b="0" i="0" kern="1200">
                <a:solidFill>
                  <a:schemeClr val="bg1"/>
                </a:solidFill>
                <a:latin typeface="Local Brewery Five"/>
                <a:ea typeface="+mj-ea"/>
                <a:cs typeface="Local Brewery Five"/>
              </a:defRPr>
            </a:lvl1pPr>
          </a:lstStyle>
          <a:p>
            <a:r>
              <a:rPr lang="en-US" sz="3300">
                <a:latin typeface="Arial Narrow"/>
                <a:cs typeface="Arial Narrow"/>
              </a:rPr>
              <a:t>BODY </a:t>
            </a:r>
            <a:r>
              <a:rPr lang="en-US" sz="3300" dirty="0">
                <a:latin typeface="Arial Narrow"/>
                <a:cs typeface="Arial Narrow"/>
              </a:rPr>
              <a:t>SHAPES OF FISHES</a:t>
            </a:r>
          </a:p>
        </p:txBody>
      </p:sp>
      <p:pic>
        <p:nvPicPr>
          <p:cNvPr id="9" name="Picture 8"/>
          <p:cNvPicPr>
            <a:picLocks noChangeAspect="1"/>
          </p:cNvPicPr>
          <p:nvPr/>
        </p:nvPicPr>
        <p:blipFill>
          <a:blip r:embed="rId7"/>
          <a:stretch>
            <a:fillRect/>
          </a:stretch>
        </p:blipFill>
        <p:spPr>
          <a:xfrm rot="9178596" flipH="1" flipV="1">
            <a:off x="4274939" y="1976825"/>
            <a:ext cx="1576679" cy="1106896"/>
          </a:xfrm>
          <a:prstGeom prst="rect">
            <a:avLst/>
          </a:prstGeom>
        </p:spPr>
      </p:pic>
      <p:sp>
        <p:nvSpPr>
          <p:cNvPr id="10" name="Rectangle 9"/>
          <p:cNvSpPr/>
          <p:nvPr/>
        </p:nvSpPr>
        <p:spPr>
          <a:xfrm>
            <a:off x="174895" y="3031239"/>
            <a:ext cx="3500021" cy="1508105"/>
          </a:xfrm>
          <a:prstGeom prst="rect">
            <a:avLst/>
          </a:prstGeom>
        </p:spPr>
        <p:txBody>
          <a:bodyPr wrap="square">
            <a:spAutoFit/>
          </a:bodyPr>
          <a:lstStyle/>
          <a:p>
            <a:pPr algn="ctr"/>
            <a:r>
              <a:rPr lang="en-US" sz="2000" b="1" dirty="0">
                <a:solidFill>
                  <a:srgbClr val="175EAA"/>
                </a:solidFill>
                <a:latin typeface="Arial Narrow"/>
                <a:cs typeface="Arial Narrow"/>
              </a:rPr>
              <a:t>MAHI / ACTIVITY</a:t>
            </a:r>
          </a:p>
          <a:p>
            <a:pPr algn="ctr"/>
            <a:r>
              <a:rPr lang="en-US" dirty="0">
                <a:latin typeface="Arial"/>
                <a:cs typeface="Arial"/>
              </a:rPr>
              <a:t>Use the key (see </a:t>
            </a:r>
            <a:r>
              <a:rPr lang="en-AU" dirty="0">
                <a:solidFill>
                  <a:srgbClr val="175EAA"/>
                </a:solidFill>
                <a:latin typeface="Arial"/>
                <a:cs typeface="Arial"/>
              </a:rPr>
              <a:t>Scientific Keys Fish Adaptations) </a:t>
            </a:r>
            <a:r>
              <a:rPr lang="en-US" dirty="0">
                <a:latin typeface="Arial"/>
                <a:cs typeface="Arial"/>
              </a:rPr>
              <a:t>to see if your guess from the previous slide was correct?</a:t>
            </a:r>
          </a:p>
        </p:txBody>
      </p:sp>
      <p:pic>
        <p:nvPicPr>
          <p:cNvPr id="2" name="Picture 1" descr="White_Butterflyfish.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442200" y="12700"/>
            <a:ext cx="1132332" cy="964692"/>
          </a:xfrm>
          <a:prstGeom prst="rect">
            <a:avLst/>
          </a:prstGeom>
        </p:spPr>
      </p:pic>
      <p:pic>
        <p:nvPicPr>
          <p:cNvPr id="15" name="Picture 14" descr="White_Butterflyfish.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437328" y="139700"/>
            <a:ext cx="1132332" cy="964692"/>
          </a:xfrm>
          <a:prstGeom prst="rect">
            <a:avLst/>
          </a:prstGeom>
        </p:spPr>
      </p:pic>
      <p:pic>
        <p:nvPicPr>
          <p:cNvPr id="16" name="Picture 15" descr="White_Butterflyfish.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101794" y="-380746"/>
            <a:ext cx="1132332" cy="964692"/>
          </a:xfrm>
          <a:prstGeom prst="rect">
            <a:avLst/>
          </a:prstGeom>
        </p:spPr>
      </p:pic>
    </p:spTree>
    <p:extLst>
      <p:ext uri="{BB962C8B-B14F-4D97-AF65-F5344CB8AC3E}">
        <p14:creationId xmlns:p14="http://schemas.microsoft.com/office/powerpoint/2010/main" val="2640234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dissolve">
                                      <p:cBhvr>
                                        <p:cTn id="20" dur="500"/>
                                        <p:tgtEl>
                                          <p:spTgt spid="9"/>
                                        </p:tgtEl>
                                      </p:cBhvr>
                                    </p:animEffect>
                                  </p:childTnLst>
                                </p:cTn>
                              </p:par>
                              <p:par>
                                <p:cTn id="21" presetID="9"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dissolv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dissolve">
                                      <p:cBhvr>
                                        <p:cTn id="28" dur="500"/>
                                        <p:tgtEl>
                                          <p:spTgt spid="10"/>
                                        </p:tgtEl>
                                      </p:cBhvr>
                                    </p:animEffect>
                                  </p:childTnLst>
                                </p:cTn>
                              </p:par>
                              <p:par>
                                <p:cTn id="29" presetID="9"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dissolve">
                                      <p:cBhvr>
                                        <p:cTn id="31" dur="500"/>
                                        <p:tgtEl>
                                          <p:spTgt spid="14"/>
                                        </p:tgtEl>
                                      </p:cBhvr>
                                    </p:animEffect>
                                  </p:childTnLst>
                                </p:cTn>
                              </p:par>
                              <p:par>
                                <p:cTn id="32" presetID="9"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dissolve">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lue_YellowSquare.png" descr="/Users/rika/Dropbox/MSC Job/2020/MSC templates and graphics/TEMPLATE FILES/MSC GRAPHIC ASSETS/SCREEN RES/Illustration_BlueAssets/PNG/Blue_YellowSquare.png"/>
          <p:cNvPicPr>
            <a:picLocks noChangeAspect="1"/>
          </p:cNvPicPr>
          <p:nvPr/>
        </p:nvPicPr>
        <p:blipFill>
          <a:blip r:embed="rId3" r:link="rId4">
            <a:extLst>
              <a:ext uri="{28A0092B-C50C-407E-A947-70E740481C1C}">
                <a14:useLocalDpi xmlns:a14="http://schemas.microsoft.com/office/drawing/2010/main"/>
              </a:ext>
            </a:extLst>
          </a:blip>
          <a:stretch>
            <a:fillRect/>
          </a:stretch>
        </p:blipFill>
        <p:spPr>
          <a:xfrm>
            <a:off x="-99610" y="3168757"/>
            <a:ext cx="9333736" cy="1708078"/>
          </a:xfrm>
          <a:prstGeom prst="rect">
            <a:avLst/>
          </a:prstGeom>
        </p:spPr>
      </p:pic>
      <p:sp>
        <p:nvSpPr>
          <p:cNvPr id="7" name="Title 1"/>
          <p:cNvSpPr txBox="1">
            <a:spLocks/>
          </p:cNvSpPr>
          <p:nvPr/>
        </p:nvSpPr>
        <p:spPr>
          <a:xfrm>
            <a:off x="156689" y="11682"/>
            <a:ext cx="7178404" cy="851608"/>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4400" b="0" i="0" kern="1200">
                <a:solidFill>
                  <a:schemeClr val="bg1"/>
                </a:solidFill>
                <a:latin typeface="Local Brewery Five"/>
                <a:ea typeface="+mj-ea"/>
                <a:cs typeface="Local Brewery Five"/>
              </a:defRPr>
            </a:lvl1pPr>
          </a:lstStyle>
          <a:p>
            <a:r>
              <a:rPr lang="en-US" sz="3300" dirty="0">
                <a:latin typeface="Arial Narrow"/>
                <a:cs typeface="Arial Narrow"/>
              </a:rPr>
              <a:t>BODY SHAPES OF FISHES</a:t>
            </a:r>
          </a:p>
        </p:txBody>
      </p:sp>
      <p:sp>
        <p:nvSpPr>
          <p:cNvPr id="10" name="Rectangle 9"/>
          <p:cNvSpPr/>
          <p:nvPr/>
        </p:nvSpPr>
        <p:spPr>
          <a:xfrm>
            <a:off x="156689" y="2060761"/>
            <a:ext cx="8982341" cy="1107996"/>
          </a:xfrm>
          <a:prstGeom prst="rect">
            <a:avLst/>
          </a:prstGeom>
        </p:spPr>
        <p:txBody>
          <a:bodyPr wrap="square">
            <a:spAutoFit/>
          </a:bodyPr>
          <a:lstStyle/>
          <a:p>
            <a:pPr algn="ctr">
              <a:spcBef>
                <a:spcPts val="300"/>
              </a:spcBef>
              <a:spcAft>
                <a:spcPts val="300"/>
              </a:spcAft>
            </a:pPr>
            <a:r>
              <a:rPr lang="en-AU" sz="2000" b="1" dirty="0">
                <a:solidFill>
                  <a:srgbClr val="011F59"/>
                </a:solidFill>
                <a:latin typeface="Arial"/>
                <a:cs typeface="Arial"/>
              </a:rPr>
              <a:t>MĀTAKI TĒNEI / WATCH THIS</a:t>
            </a:r>
          </a:p>
          <a:p>
            <a:pPr algn="ctr">
              <a:spcBef>
                <a:spcPts val="300"/>
              </a:spcBef>
              <a:spcAft>
                <a:spcPts val="300"/>
              </a:spcAft>
            </a:pPr>
            <a:r>
              <a:rPr lang="en-US" dirty="0">
                <a:latin typeface="Arial"/>
                <a:cs typeface="Arial"/>
              </a:rPr>
              <a:t>Watch these short video clips</a:t>
            </a:r>
            <a:r>
              <a:rPr lang="mr-IN" dirty="0">
                <a:latin typeface="Arial"/>
                <a:cs typeface="Arial"/>
              </a:rPr>
              <a:t>…</a:t>
            </a:r>
            <a:r>
              <a:rPr lang="en-US" dirty="0">
                <a:latin typeface="Arial"/>
                <a:cs typeface="Arial"/>
              </a:rPr>
              <a:t> </a:t>
            </a:r>
          </a:p>
          <a:p>
            <a:pPr algn="ctr">
              <a:spcBef>
                <a:spcPts val="300"/>
              </a:spcBef>
              <a:spcAft>
                <a:spcPts val="300"/>
              </a:spcAft>
            </a:pPr>
            <a:r>
              <a:rPr lang="en-US" dirty="0">
                <a:latin typeface="Arial"/>
                <a:cs typeface="Arial"/>
                <a:hlinkClick r:id="rId5"/>
              </a:rPr>
              <a:t>Flounder </a:t>
            </a:r>
            <a:r>
              <a:rPr lang="en-US" dirty="0">
                <a:latin typeface="Arial"/>
                <a:cs typeface="Arial"/>
              </a:rPr>
              <a:t>[2:01] </a:t>
            </a:r>
            <a:r>
              <a:rPr lang="en-US" dirty="0">
                <a:latin typeface="Arial"/>
                <a:cs typeface="Arial"/>
                <a:hlinkClick r:id="rId6"/>
              </a:rPr>
              <a:t>Pufferfish </a:t>
            </a:r>
            <a:r>
              <a:rPr lang="en-US" dirty="0">
                <a:latin typeface="Arial"/>
                <a:cs typeface="Arial"/>
              </a:rPr>
              <a:t>[0:56] </a:t>
            </a:r>
            <a:r>
              <a:rPr lang="en-US" dirty="0">
                <a:latin typeface="Arial"/>
                <a:cs typeface="Arial"/>
                <a:hlinkClick r:id="rId7"/>
              </a:rPr>
              <a:t>John Dory </a:t>
            </a:r>
            <a:r>
              <a:rPr lang="en-US" dirty="0">
                <a:latin typeface="Arial"/>
                <a:cs typeface="Arial"/>
              </a:rPr>
              <a:t>[1:44] </a:t>
            </a:r>
            <a:r>
              <a:rPr lang="en-US" dirty="0">
                <a:latin typeface="Arial"/>
                <a:cs typeface="Arial"/>
                <a:hlinkClick r:id="rId8"/>
              </a:rPr>
              <a:t>Moray eel </a:t>
            </a:r>
            <a:r>
              <a:rPr lang="en-US" dirty="0">
                <a:latin typeface="Arial"/>
                <a:cs typeface="Arial"/>
              </a:rPr>
              <a:t>[0:45] </a:t>
            </a:r>
            <a:r>
              <a:rPr lang="en-US" dirty="0">
                <a:latin typeface="Arial"/>
                <a:cs typeface="Arial"/>
                <a:hlinkClick r:id="rId9"/>
              </a:rPr>
              <a:t>Bluefin Tuna </a:t>
            </a:r>
            <a:r>
              <a:rPr lang="en-US" dirty="0">
                <a:latin typeface="Arial"/>
                <a:cs typeface="Arial"/>
              </a:rPr>
              <a:t>[1:51]</a:t>
            </a:r>
          </a:p>
        </p:txBody>
      </p:sp>
      <p:pic>
        <p:nvPicPr>
          <p:cNvPr id="2" name="Picture 1" descr="White_Butterflyfish.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442200" y="12700"/>
            <a:ext cx="1132332" cy="964692"/>
          </a:xfrm>
          <a:prstGeom prst="rect">
            <a:avLst/>
          </a:prstGeom>
        </p:spPr>
      </p:pic>
      <p:pic>
        <p:nvPicPr>
          <p:cNvPr id="15" name="Picture 14" descr="White_Butterflyfish.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437328" y="139700"/>
            <a:ext cx="1132332" cy="964692"/>
          </a:xfrm>
          <a:prstGeom prst="rect">
            <a:avLst/>
          </a:prstGeom>
        </p:spPr>
      </p:pic>
      <p:pic>
        <p:nvPicPr>
          <p:cNvPr id="16" name="Picture 15" descr="White_Butterflyfish.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101794" y="-380746"/>
            <a:ext cx="1132332" cy="964692"/>
          </a:xfrm>
          <a:prstGeom prst="rect">
            <a:avLst/>
          </a:prstGeom>
        </p:spPr>
      </p:pic>
      <p:sp>
        <p:nvSpPr>
          <p:cNvPr id="4" name="Content Placeholder 3"/>
          <p:cNvSpPr>
            <a:spLocks noGrp="1"/>
          </p:cNvSpPr>
          <p:nvPr>
            <p:ph sz="half" idx="2"/>
          </p:nvPr>
        </p:nvSpPr>
        <p:spPr>
          <a:xfrm>
            <a:off x="0" y="3361561"/>
            <a:ext cx="9144000" cy="1170812"/>
          </a:xfrm>
        </p:spPr>
        <p:txBody>
          <a:bodyPr>
            <a:normAutofit lnSpcReduction="10000"/>
          </a:bodyPr>
          <a:lstStyle/>
          <a:p>
            <a:pPr marL="0" indent="0" algn="ctr">
              <a:spcBef>
                <a:spcPts val="300"/>
              </a:spcBef>
              <a:spcAft>
                <a:spcPts val="300"/>
              </a:spcAft>
              <a:buNone/>
            </a:pPr>
            <a:r>
              <a:rPr lang="en-US" sz="2000" b="1" dirty="0">
                <a:solidFill>
                  <a:srgbClr val="175EAA"/>
                </a:solidFill>
                <a:latin typeface="Arial Narrow"/>
                <a:cs typeface="Arial Narrow"/>
              </a:rPr>
              <a:t>MAHI / ACTIVITY</a:t>
            </a:r>
          </a:p>
          <a:p>
            <a:pPr marL="0" indent="0" algn="ctr">
              <a:spcBef>
                <a:spcPts val="300"/>
              </a:spcBef>
              <a:spcAft>
                <a:spcPts val="300"/>
              </a:spcAft>
              <a:buNone/>
            </a:pPr>
            <a:r>
              <a:rPr lang="mi-NZ" sz="1800" dirty="0">
                <a:latin typeface="Arial"/>
                <a:cs typeface="Arial"/>
              </a:rPr>
              <a:t> </a:t>
            </a:r>
            <a:r>
              <a:rPr lang="mr-IN" sz="1800" dirty="0">
                <a:latin typeface="Arial"/>
                <a:cs typeface="Arial"/>
              </a:rPr>
              <a:t>…</a:t>
            </a:r>
            <a:r>
              <a:rPr lang="en-US" sz="1800" dirty="0">
                <a:latin typeface="Arial"/>
                <a:cs typeface="Arial"/>
              </a:rPr>
              <a:t>and guess which fish has each of the following body shapes</a:t>
            </a:r>
          </a:p>
          <a:p>
            <a:pPr marL="0" indent="0" algn="ctr">
              <a:spcBef>
                <a:spcPts val="300"/>
              </a:spcBef>
              <a:spcAft>
                <a:spcPts val="300"/>
              </a:spcAft>
              <a:buNone/>
              <a:tabLst>
                <a:tab pos="174625" algn="l"/>
              </a:tabLst>
            </a:pPr>
            <a:r>
              <a:rPr lang="en-US" sz="1800" dirty="0">
                <a:latin typeface="Arial"/>
                <a:cs typeface="Arial"/>
              </a:rPr>
              <a:t>1.</a:t>
            </a:r>
            <a:r>
              <a:rPr lang="en-AU" sz="1800" dirty="0">
                <a:latin typeface="Arial"/>
                <a:cs typeface="Arial"/>
              </a:rPr>
              <a:t>Torpedo shape      2.Boxy shape       3.Round &amp; narrow      4.Flat      5. Elongated </a:t>
            </a:r>
          </a:p>
          <a:p>
            <a:pPr algn="ctr">
              <a:spcBef>
                <a:spcPts val="300"/>
              </a:spcBef>
              <a:spcAft>
                <a:spcPts val="300"/>
              </a:spcAft>
            </a:pPr>
            <a:endParaRPr lang="en-US" sz="1800" dirty="0">
              <a:latin typeface="Arial"/>
              <a:cs typeface="Arial"/>
            </a:endParaRPr>
          </a:p>
        </p:txBody>
      </p:sp>
      <p:pic>
        <p:nvPicPr>
          <p:cNvPr id="6" name="Picture 5" descr="Screenshot 2020-05-06 10.32.31.png">
            <a:hlinkClick r:id="rId6"/>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125223" y="1059353"/>
            <a:ext cx="1607747" cy="919682"/>
          </a:xfrm>
          <a:prstGeom prst="rect">
            <a:avLst/>
          </a:prstGeom>
        </p:spPr>
      </p:pic>
      <p:pic>
        <p:nvPicPr>
          <p:cNvPr id="11" name="Picture 10" descr="Screenshot 2020-05-06 10.44.10.png">
            <a:hlinkClick r:id="rId9"/>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108562" y="1059353"/>
            <a:ext cx="1812150" cy="914258"/>
          </a:xfrm>
          <a:prstGeom prst="rect">
            <a:avLst/>
          </a:prstGeom>
        </p:spPr>
      </p:pic>
      <p:pic>
        <p:nvPicPr>
          <p:cNvPr id="17" name="Picture 16" descr="Screenshot 2020-05-06 10.37.36.png">
            <a:hlinkClick r:id="rId7"/>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3796718" y="1077308"/>
            <a:ext cx="1798926" cy="919682"/>
          </a:xfrm>
          <a:prstGeom prst="rect">
            <a:avLst/>
          </a:prstGeom>
        </p:spPr>
      </p:pic>
      <p:pic>
        <p:nvPicPr>
          <p:cNvPr id="18" name="Picture 17" descr="Screenshot 2020-05-06 10.32.45.png">
            <a:hlinkClick r:id="rId5"/>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302407" y="1077308"/>
            <a:ext cx="1760940" cy="901727"/>
          </a:xfrm>
          <a:prstGeom prst="rect">
            <a:avLst/>
          </a:prstGeom>
        </p:spPr>
      </p:pic>
      <p:pic>
        <p:nvPicPr>
          <p:cNvPr id="19" name="Picture 18" descr="Screenshot 2020-05-06 10.49.05.png">
            <a:hlinkClick r:id="rId8"/>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5673580" y="1077308"/>
            <a:ext cx="1358796" cy="914258"/>
          </a:xfrm>
          <a:prstGeom prst="rect">
            <a:avLst/>
          </a:prstGeom>
        </p:spPr>
      </p:pic>
    </p:spTree>
    <p:extLst>
      <p:ext uri="{BB962C8B-B14F-4D97-AF65-F5344CB8AC3E}">
        <p14:creationId xmlns:p14="http://schemas.microsoft.com/office/powerpoint/2010/main" val="4356704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Sebastes Marinus Rose fish illustration-lpr.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95169" y="3463224"/>
            <a:ext cx="2437041" cy="1151476"/>
          </a:xfrm>
          <a:prstGeom prst="rect">
            <a:avLst/>
          </a:prstGeom>
        </p:spPr>
      </p:pic>
      <p:pic>
        <p:nvPicPr>
          <p:cNvPr id="21" name="Picture 20" descr="Yellowfin Tuna (Thunnus albacares)-lpr.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6540500" y="3134567"/>
            <a:ext cx="2418878" cy="1019974"/>
          </a:xfrm>
          <a:prstGeom prst="rect">
            <a:avLst/>
          </a:prstGeom>
        </p:spPr>
      </p:pic>
      <p:pic>
        <p:nvPicPr>
          <p:cNvPr id="2" name="Picture 1" descr="Orange Roughy-lpr.pn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738837" y="1078289"/>
            <a:ext cx="2289358" cy="1321308"/>
          </a:xfrm>
          <a:prstGeom prst="rect">
            <a:avLst/>
          </a:prstGeom>
        </p:spPr>
      </p:pic>
      <p:pic>
        <p:nvPicPr>
          <p:cNvPr id="14" name="Blue_YellowSquare.png" descr="/Users/rika/Dropbox/MSC Job/2020/MSC templates and graphics/TEMPLATE FILES/MSC GRAPHIC ASSETS/SCREEN RES/Illustration_BlueAssets/PNG/Blue_YellowSquare.png"/>
          <p:cNvPicPr>
            <a:picLocks noChangeAspect="1"/>
          </p:cNvPicPr>
          <p:nvPr/>
        </p:nvPicPr>
        <p:blipFill>
          <a:blip r:embed="rId6" r:link="rId7">
            <a:extLst>
              <a:ext uri="{28A0092B-C50C-407E-A947-70E740481C1C}">
                <a14:useLocalDpi xmlns:a14="http://schemas.microsoft.com/office/drawing/2010/main"/>
              </a:ext>
            </a:extLst>
          </a:blip>
          <a:stretch>
            <a:fillRect/>
          </a:stretch>
        </p:blipFill>
        <p:spPr>
          <a:xfrm>
            <a:off x="-1" y="762000"/>
            <a:ext cx="4028289" cy="1955800"/>
          </a:xfrm>
          <a:prstGeom prst="rect">
            <a:avLst/>
          </a:prstGeom>
        </p:spPr>
      </p:pic>
      <p:sp>
        <p:nvSpPr>
          <p:cNvPr id="3" name="Content Placeholder 2"/>
          <p:cNvSpPr>
            <a:spLocks noGrp="1"/>
          </p:cNvSpPr>
          <p:nvPr>
            <p:ph sz="half" idx="1"/>
          </p:nvPr>
        </p:nvSpPr>
        <p:spPr>
          <a:xfrm>
            <a:off x="152616" y="1079499"/>
            <a:ext cx="3755402" cy="1935960"/>
          </a:xfrm>
        </p:spPr>
        <p:txBody>
          <a:bodyPr>
            <a:normAutofit fontScale="70000" lnSpcReduction="20000"/>
          </a:bodyPr>
          <a:lstStyle/>
          <a:p>
            <a:pPr marL="0" indent="0" algn="ctr">
              <a:buNone/>
            </a:pPr>
            <a:r>
              <a:rPr lang="en-AU" sz="2900" b="1" noProof="0" dirty="0">
                <a:solidFill>
                  <a:srgbClr val="175EAA"/>
                </a:solidFill>
                <a:latin typeface="Arial Narrow"/>
                <a:cs typeface="Arial Narrow"/>
              </a:rPr>
              <a:t>MAHI / ACTIVITY</a:t>
            </a:r>
          </a:p>
          <a:p>
            <a:pPr marL="0" indent="0" algn="ctr">
              <a:buNone/>
            </a:pPr>
            <a:r>
              <a:rPr lang="en-AU" noProof="0" dirty="0">
                <a:latin typeface="Arial"/>
                <a:cs typeface="Arial"/>
              </a:rPr>
              <a:t>Use </a:t>
            </a:r>
            <a:r>
              <a:rPr lang="en-AU" noProof="0" dirty="0">
                <a:solidFill>
                  <a:srgbClr val="175EAA"/>
                </a:solidFill>
                <a:latin typeface="Arial"/>
                <a:cs typeface="Arial"/>
              </a:rPr>
              <a:t>Scientific Keys Fish Adaptations </a:t>
            </a:r>
            <a:r>
              <a:rPr lang="en-AU" noProof="0" dirty="0">
                <a:latin typeface="Arial"/>
                <a:cs typeface="Arial"/>
              </a:rPr>
              <a:t>to complete the following: </a:t>
            </a:r>
          </a:p>
          <a:p>
            <a:pPr marL="0" indent="0">
              <a:buNone/>
            </a:pPr>
            <a:r>
              <a:rPr lang="en-AU" noProof="0" dirty="0">
                <a:latin typeface="Aral"/>
                <a:cs typeface="Aral"/>
              </a:rPr>
              <a:t> </a:t>
            </a:r>
          </a:p>
        </p:txBody>
      </p:sp>
      <p:sp>
        <p:nvSpPr>
          <p:cNvPr id="10" name="Rectangle 9"/>
          <p:cNvSpPr/>
          <p:nvPr/>
        </p:nvSpPr>
        <p:spPr>
          <a:xfrm>
            <a:off x="4083660" y="1362056"/>
            <a:ext cx="2847495" cy="1200329"/>
          </a:xfrm>
          <a:prstGeom prst="rect">
            <a:avLst/>
          </a:prstGeom>
        </p:spPr>
        <p:txBody>
          <a:bodyPr wrap="square">
            <a:spAutoFit/>
          </a:bodyPr>
          <a:lstStyle/>
          <a:p>
            <a:pPr algn="ctr"/>
            <a:r>
              <a:rPr lang="en-US" dirty="0">
                <a:latin typeface="Arial"/>
                <a:cs typeface="Arial"/>
              </a:rPr>
              <a:t>A. Look at the eyes of this fish. Use scientific key 2. What can you tell about where this fish lives?</a:t>
            </a:r>
          </a:p>
        </p:txBody>
      </p:sp>
      <p:pic>
        <p:nvPicPr>
          <p:cNvPr id="15" name="Picture 14" descr="White_Butterflyfish.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442200" y="12700"/>
            <a:ext cx="1132332" cy="964692"/>
          </a:xfrm>
          <a:prstGeom prst="rect">
            <a:avLst/>
          </a:prstGeom>
        </p:spPr>
      </p:pic>
      <p:pic>
        <p:nvPicPr>
          <p:cNvPr id="16" name="Picture 15" descr="White_Butterflyfish.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437328" y="139700"/>
            <a:ext cx="1132332" cy="964692"/>
          </a:xfrm>
          <a:prstGeom prst="rect">
            <a:avLst/>
          </a:prstGeom>
        </p:spPr>
      </p:pic>
      <p:pic>
        <p:nvPicPr>
          <p:cNvPr id="17" name="Picture 16" descr="White_Butterflyfish.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101794" y="-380746"/>
            <a:ext cx="1132332" cy="964692"/>
          </a:xfrm>
          <a:prstGeom prst="rect">
            <a:avLst/>
          </a:prstGeom>
        </p:spPr>
      </p:pic>
      <p:sp>
        <p:nvSpPr>
          <p:cNvPr id="19" name="Rectangle 18"/>
          <p:cNvSpPr/>
          <p:nvPr/>
        </p:nvSpPr>
        <p:spPr>
          <a:xfrm>
            <a:off x="152616" y="2611462"/>
            <a:ext cx="3488918" cy="923330"/>
          </a:xfrm>
          <a:prstGeom prst="rect">
            <a:avLst/>
          </a:prstGeom>
        </p:spPr>
        <p:txBody>
          <a:bodyPr wrap="square">
            <a:spAutoFit/>
          </a:bodyPr>
          <a:lstStyle/>
          <a:p>
            <a:pPr algn="ctr"/>
            <a:r>
              <a:rPr lang="en-US" dirty="0">
                <a:latin typeface="Arial"/>
                <a:cs typeface="Arial"/>
              </a:rPr>
              <a:t>B. Look at the mouth of this fish. Use scientific key 3. What can you tell about how it eats?</a:t>
            </a:r>
          </a:p>
        </p:txBody>
      </p:sp>
      <p:sp>
        <p:nvSpPr>
          <p:cNvPr id="22" name="Rectangle 21"/>
          <p:cNvSpPr/>
          <p:nvPr/>
        </p:nvSpPr>
        <p:spPr>
          <a:xfrm>
            <a:off x="3964789" y="3066259"/>
            <a:ext cx="2784204" cy="1200329"/>
          </a:xfrm>
          <a:prstGeom prst="rect">
            <a:avLst/>
          </a:prstGeom>
        </p:spPr>
        <p:txBody>
          <a:bodyPr wrap="square">
            <a:spAutoFit/>
          </a:bodyPr>
          <a:lstStyle/>
          <a:p>
            <a:pPr algn="ctr"/>
            <a:r>
              <a:rPr lang="en-US" dirty="0">
                <a:latin typeface="Arial"/>
                <a:cs typeface="Arial"/>
              </a:rPr>
              <a:t>C. Look at the tail of this fish. Use scientific key 4. What can you tell about its swimming speed?</a:t>
            </a:r>
          </a:p>
        </p:txBody>
      </p:sp>
      <p:sp>
        <p:nvSpPr>
          <p:cNvPr id="8" name="Rectangle 7"/>
          <p:cNvSpPr/>
          <p:nvPr/>
        </p:nvSpPr>
        <p:spPr>
          <a:xfrm>
            <a:off x="152616" y="2611462"/>
            <a:ext cx="3779594" cy="1952660"/>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p:cNvSpPr/>
          <p:nvPr/>
        </p:nvSpPr>
        <p:spPr>
          <a:xfrm>
            <a:off x="4028288" y="1078289"/>
            <a:ext cx="4999905" cy="1639511"/>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p:cNvSpPr/>
          <p:nvPr/>
        </p:nvSpPr>
        <p:spPr>
          <a:xfrm>
            <a:off x="4028289" y="2909897"/>
            <a:ext cx="4999905" cy="1639965"/>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6" name="Picture 25"/>
          <p:cNvPicPr>
            <a:picLocks noChangeAspect="1"/>
          </p:cNvPicPr>
          <p:nvPr/>
        </p:nvPicPr>
        <p:blipFill>
          <a:blip r:embed="rId9"/>
          <a:stretch>
            <a:fillRect/>
          </a:stretch>
        </p:blipFill>
        <p:spPr>
          <a:xfrm rot="16729644" flipH="1">
            <a:off x="3059884" y="2945450"/>
            <a:ext cx="900285" cy="820555"/>
          </a:xfrm>
          <a:prstGeom prst="rect">
            <a:avLst/>
          </a:prstGeom>
        </p:spPr>
      </p:pic>
      <p:pic>
        <p:nvPicPr>
          <p:cNvPr id="28" name="Picture 27"/>
          <p:cNvPicPr>
            <a:picLocks noChangeAspect="1"/>
          </p:cNvPicPr>
          <p:nvPr/>
        </p:nvPicPr>
        <p:blipFill>
          <a:blip r:embed="rId9"/>
          <a:stretch>
            <a:fillRect/>
          </a:stretch>
        </p:blipFill>
        <p:spPr>
          <a:xfrm rot="9275344" flipH="1" flipV="1">
            <a:off x="6675461" y="1906072"/>
            <a:ext cx="900285" cy="832008"/>
          </a:xfrm>
          <a:prstGeom prst="rect">
            <a:avLst/>
          </a:prstGeom>
        </p:spPr>
      </p:pic>
      <p:pic>
        <p:nvPicPr>
          <p:cNvPr id="29" name="Picture 28"/>
          <p:cNvPicPr>
            <a:picLocks noChangeAspect="1"/>
          </p:cNvPicPr>
          <p:nvPr/>
        </p:nvPicPr>
        <p:blipFill>
          <a:blip r:embed="rId9"/>
          <a:stretch>
            <a:fillRect/>
          </a:stretch>
        </p:blipFill>
        <p:spPr>
          <a:xfrm rot="9275344" flipH="1" flipV="1">
            <a:off x="6405958" y="3769702"/>
            <a:ext cx="900285" cy="832008"/>
          </a:xfrm>
          <a:prstGeom prst="rect">
            <a:avLst/>
          </a:prstGeom>
        </p:spPr>
      </p:pic>
      <p:sp>
        <p:nvSpPr>
          <p:cNvPr id="23" name="Title 1"/>
          <p:cNvSpPr txBox="1">
            <a:spLocks/>
          </p:cNvSpPr>
          <p:nvPr/>
        </p:nvSpPr>
        <p:spPr>
          <a:xfrm>
            <a:off x="156689" y="11682"/>
            <a:ext cx="7178404" cy="851608"/>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4400" b="0" i="0" kern="1200">
                <a:solidFill>
                  <a:schemeClr val="bg1"/>
                </a:solidFill>
                <a:latin typeface="Local Brewery Five"/>
                <a:ea typeface="+mj-ea"/>
                <a:cs typeface="Local Brewery Five"/>
              </a:defRPr>
            </a:lvl1pPr>
          </a:lstStyle>
          <a:p>
            <a:r>
              <a:rPr lang="en-US" sz="3300" dirty="0">
                <a:latin typeface="Arial Narrow"/>
                <a:cs typeface="Arial Narrow"/>
              </a:rPr>
              <a:t>BODY SHAPES OF FISHES</a:t>
            </a:r>
          </a:p>
        </p:txBody>
      </p:sp>
    </p:spTree>
    <p:extLst>
      <p:ext uri="{BB962C8B-B14F-4D97-AF65-F5344CB8AC3E}">
        <p14:creationId xmlns:p14="http://schemas.microsoft.com/office/powerpoint/2010/main" val="448859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par>
                                <p:cTn id="11" presetID="9"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ssolve">
                                      <p:cBhvr>
                                        <p:cTn id="13" dur="500"/>
                                        <p:tgtEl>
                                          <p:spTgt spid="2"/>
                                        </p:tgtEl>
                                      </p:cBhvr>
                                    </p:animEffect>
                                  </p:childTnLst>
                                </p:cTn>
                              </p:par>
                              <p:par>
                                <p:cTn id="14" presetID="9" presetClass="entr" presetSubtype="0"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dissolve">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ssolve">
                                      <p:cBhvr>
                                        <p:cTn id="21" dur="500"/>
                                        <p:tgtEl>
                                          <p:spTgt spid="8"/>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dissolve">
                                      <p:cBhvr>
                                        <p:cTn id="24" dur="500"/>
                                        <p:tgtEl>
                                          <p:spTgt spid="19"/>
                                        </p:tgtEl>
                                      </p:cBhvr>
                                    </p:animEffect>
                                  </p:childTnLst>
                                </p:cTn>
                              </p:par>
                              <p:par>
                                <p:cTn id="25" presetID="9"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dissolve">
                                      <p:cBhvr>
                                        <p:cTn id="27" dur="500"/>
                                        <p:tgtEl>
                                          <p:spTgt spid="26"/>
                                        </p:tgtEl>
                                      </p:cBhvr>
                                    </p:animEffect>
                                  </p:childTnLst>
                                </p:cTn>
                              </p:par>
                              <p:par>
                                <p:cTn id="28" presetID="9"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dissolv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dissolve">
                                      <p:cBhvr>
                                        <p:cTn id="35" dur="500"/>
                                        <p:tgtEl>
                                          <p:spTgt spid="25"/>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dissolve">
                                      <p:cBhvr>
                                        <p:cTn id="38" dur="500"/>
                                        <p:tgtEl>
                                          <p:spTgt spid="22"/>
                                        </p:tgtEl>
                                      </p:cBhvr>
                                    </p:animEffect>
                                  </p:childTnLst>
                                </p:cTn>
                              </p:par>
                              <p:par>
                                <p:cTn id="39" presetID="9"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dissolve">
                                      <p:cBhvr>
                                        <p:cTn id="41" dur="500"/>
                                        <p:tgtEl>
                                          <p:spTgt spid="21"/>
                                        </p:tgtEl>
                                      </p:cBhvr>
                                    </p:animEffect>
                                  </p:childTnLst>
                                </p:cTn>
                              </p:par>
                              <p:par>
                                <p:cTn id="42" presetID="9" presetClass="entr" presetSubtype="0" fill="hold"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dissolve">
                                      <p:cBhvr>
                                        <p:cTn id="4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9" grpId="0"/>
      <p:bldP spid="22" grpId="0"/>
      <p:bldP spid="8" grpId="0" animBg="1"/>
      <p:bldP spid="24" grpId="0" animBg="1"/>
      <p:bldP spid="2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Xiphias Gladiu Swordfish fish illustration-lpr.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27673" y="2885788"/>
            <a:ext cx="4389027" cy="1661247"/>
          </a:xfrm>
          <a:prstGeom prst="rect">
            <a:avLst/>
          </a:prstGeom>
        </p:spPr>
      </p:pic>
      <p:pic>
        <p:nvPicPr>
          <p:cNvPr id="2" name="Picture 1" descr="Orange Roughy-lpr.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63796" y="1933955"/>
            <a:ext cx="2706265" cy="1234785"/>
          </a:xfrm>
          <a:prstGeom prst="rect">
            <a:avLst/>
          </a:prstGeom>
        </p:spPr>
      </p:pic>
      <p:pic>
        <p:nvPicPr>
          <p:cNvPr id="11" name="Picture 10" descr="Yellowfin Tuna (Thunnus albacares)-lp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425255" y="1739900"/>
            <a:ext cx="3161150" cy="1428840"/>
          </a:xfrm>
          <a:prstGeom prst="rect">
            <a:avLst/>
          </a:prstGeom>
        </p:spPr>
      </p:pic>
      <p:pic>
        <p:nvPicPr>
          <p:cNvPr id="15" name="Picture 14" descr="Hippoglossus Stenolepis Pacific Halibut fish illustration-lpr.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H="1">
            <a:off x="6484527" y="3138652"/>
            <a:ext cx="2468973" cy="1327558"/>
          </a:xfrm>
          <a:prstGeom prst="rect">
            <a:avLst/>
          </a:prstGeom>
        </p:spPr>
      </p:pic>
      <p:pic>
        <p:nvPicPr>
          <p:cNvPr id="17" name="Picture 16" descr="fish-2744797_1280.jp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413482" y="1962701"/>
            <a:ext cx="1783173" cy="1034557"/>
          </a:xfrm>
          <a:prstGeom prst="rect">
            <a:avLst/>
          </a:prstGeom>
        </p:spPr>
      </p:pic>
      <p:sp>
        <p:nvSpPr>
          <p:cNvPr id="18" name="TextBox 17"/>
          <p:cNvSpPr txBox="1"/>
          <p:nvPr/>
        </p:nvSpPr>
        <p:spPr>
          <a:xfrm>
            <a:off x="263796" y="2034178"/>
            <a:ext cx="396054" cy="369332"/>
          </a:xfrm>
          <a:prstGeom prst="rect">
            <a:avLst/>
          </a:prstGeom>
          <a:noFill/>
        </p:spPr>
        <p:txBody>
          <a:bodyPr wrap="square" rtlCol="0">
            <a:spAutoFit/>
          </a:bodyPr>
          <a:lstStyle/>
          <a:p>
            <a:r>
              <a:rPr lang="en-US" dirty="0">
                <a:solidFill>
                  <a:srgbClr val="175EAA"/>
                </a:solidFill>
              </a:rPr>
              <a:t>1</a:t>
            </a:r>
          </a:p>
        </p:txBody>
      </p:sp>
      <p:sp>
        <p:nvSpPr>
          <p:cNvPr id="19" name="TextBox 18"/>
          <p:cNvSpPr txBox="1"/>
          <p:nvPr/>
        </p:nvSpPr>
        <p:spPr>
          <a:xfrm>
            <a:off x="3446873" y="2398236"/>
            <a:ext cx="396054" cy="369332"/>
          </a:xfrm>
          <a:prstGeom prst="rect">
            <a:avLst/>
          </a:prstGeom>
          <a:noFill/>
        </p:spPr>
        <p:txBody>
          <a:bodyPr wrap="square" rtlCol="0">
            <a:spAutoFit/>
          </a:bodyPr>
          <a:lstStyle/>
          <a:p>
            <a:r>
              <a:rPr lang="en-US" dirty="0">
                <a:solidFill>
                  <a:srgbClr val="175EAA"/>
                </a:solidFill>
              </a:rPr>
              <a:t>2</a:t>
            </a:r>
          </a:p>
        </p:txBody>
      </p:sp>
      <p:sp>
        <p:nvSpPr>
          <p:cNvPr id="20" name="TextBox 19"/>
          <p:cNvSpPr txBox="1"/>
          <p:nvPr/>
        </p:nvSpPr>
        <p:spPr>
          <a:xfrm>
            <a:off x="5428073" y="2034178"/>
            <a:ext cx="396054" cy="369332"/>
          </a:xfrm>
          <a:prstGeom prst="rect">
            <a:avLst/>
          </a:prstGeom>
          <a:noFill/>
        </p:spPr>
        <p:txBody>
          <a:bodyPr wrap="square" rtlCol="0">
            <a:spAutoFit/>
          </a:bodyPr>
          <a:lstStyle/>
          <a:p>
            <a:r>
              <a:rPr lang="en-US" dirty="0">
                <a:solidFill>
                  <a:srgbClr val="175EAA"/>
                </a:solidFill>
              </a:rPr>
              <a:t>3</a:t>
            </a:r>
          </a:p>
        </p:txBody>
      </p:sp>
      <p:sp>
        <p:nvSpPr>
          <p:cNvPr id="21" name="TextBox 20"/>
          <p:cNvSpPr txBox="1"/>
          <p:nvPr/>
        </p:nvSpPr>
        <p:spPr>
          <a:xfrm>
            <a:off x="2227673" y="3716412"/>
            <a:ext cx="396054" cy="369332"/>
          </a:xfrm>
          <a:prstGeom prst="rect">
            <a:avLst/>
          </a:prstGeom>
          <a:noFill/>
        </p:spPr>
        <p:txBody>
          <a:bodyPr wrap="square" rtlCol="0">
            <a:spAutoFit/>
          </a:bodyPr>
          <a:lstStyle/>
          <a:p>
            <a:r>
              <a:rPr lang="en-US" dirty="0">
                <a:solidFill>
                  <a:srgbClr val="175EAA"/>
                </a:solidFill>
              </a:rPr>
              <a:t>5</a:t>
            </a:r>
          </a:p>
        </p:txBody>
      </p:sp>
      <p:sp>
        <p:nvSpPr>
          <p:cNvPr id="22" name="TextBox 21"/>
          <p:cNvSpPr txBox="1"/>
          <p:nvPr/>
        </p:nvSpPr>
        <p:spPr>
          <a:xfrm>
            <a:off x="6484527" y="4085744"/>
            <a:ext cx="396054" cy="369332"/>
          </a:xfrm>
          <a:prstGeom prst="rect">
            <a:avLst/>
          </a:prstGeom>
          <a:noFill/>
        </p:spPr>
        <p:txBody>
          <a:bodyPr wrap="square" rtlCol="0">
            <a:spAutoFit/>
          </a:bodyPr>
          <a:lstStyle/>
          <a:p>
            <a:r>
              <a:rPr lang="en-US" dirty="0">
                <a:solidFill>
                  <a:srgbClr val="175EAA"/>
                </a:solidFill>
              </a:rPr>
              <a:t>6</a:t>
            </a:r>
          </a:p>
        </p:txBody>
      </p:sp>
      <p:pic>
        <p:nvPicPr>
          <p:cNvPr id="14" name="Blue_YellowSquare.png" descr="/Users/rika/Dropbox/MSC Job/2020/MSC templates and graphics/TEMPLATE FILES/MSC GRAPHIC ASSETS/SCREEN RES/Illustration_BlueAssets/PNG/Blue_YellowSquare.png"/>
          <p:cNvPicPr>
            <a:picLocks noChangeAspect="1"/>
          </p:cNvPicPr>
          <p:nvPr/>
        </p:nvPicPr>
        <p:blipFill>
          <a:blip r:embed="rId8" r:link="rId9">
            <a:extLst>
              <a:ext uri="{28A0092B-C50C-407E-A947-70E740481C1C}">
                <a14:useLocalDpi xmlns:a14="http://schemas.microsoft.com/office/drawing/2010/main"/>
              </a:ext>
            </a:extLst>
          </a:blip>
          <a:stretch>
            <a:fillRect/>
          </a:stretch>
        </p:blipFill>
        <p:spPr>
          <a:xfrm>
            <a:off x="-336612" y="977392"/>
            <a:ext cx="9906272" cy="1056786"/>
          </a:xfrm>
          <a:prstGeom prst="rect">
            <a:avLst/>
          </a:prstGeom>
        </p:spPr>
      </p:pic>
      <p:sp>
        <p:nvSpPr>
          <p:cNvPr id="10" name="Rectangle 9"/>
          <p:cNvSpPr/>
          <p:nvPr/>
        </p:nvSpPr>
        <p:spPr>
          <a:xfrm>
            <a:off x="0" y="1110848"/>
            <a:ext cx="9144000" cy="677108"/>
          </a:xfrm>
          <a:prstGeom prst="rect">
            <a:avLst/>
          </a:prstGeom>
        </p:spPr>
        <p:txBody>
          <a:bodyPr wrap="square">
            <a:spAutoFit/>
          </a:bodyPr>
          <a:lstStyle/>
          <a:p>
            <a:pPr algn="ctr"/>
            <a:r>
              <a:rPr lang="en-US" sz="2000" b="1" dirty="0">
                <a:solidFill>
                  <a:srgbClr val="175EAA"/>
                </a:solidFill>
                <a:latin typeface="Arial Narrow"/>
                <a:cs typeface="Arial Narrow"/>
              </a:rPr>
              <a:t>MAHI / ACTIVITY</a:t>
            </a:r>
          </a:p>
          <a:p>
            <a:pPr algn="ctr"/>
            <a:r>
              <a:rPr lang="en-US" dirty="0">
                <a:latin typeface="Arial"/>
                <a:cs typeface="Arial"/>
              </a:rPr>
              <a:t>Use </a:t>
            </a:r>
            <a:r>
              <a:rPr lang="en-US" dirty="0">
                <a:solidFill>
                  <a:srgbClr val="175EAA"/>
                </a:solidFill>
                <a:latin typeface="Arial"/>
                <a:cs typeface="Arial"/>
              </a:rPr>
              <a:t>Scientific Keys Fish Adaptations </a:t>
            </a:r>
            <a:r>
              <a:rPr lang="en-US" dirty="0">
                <a:latin typeface="Arial"/>
                <a:cs typeface="Arial"/>
              </a:rPr>
              <a:t>for clues about how and where these fish live?</a:t>
            </a:r>
          </a:p>
        </p:txBody>
      </p:sp>
      <p:sp>
        <p:nvSpPr>
          <p:cNvPr id="23" name="TextBox 22"/>
          <p:cNvSpPr txBox="1"/>
          <p:nvPr/>
        </p:nvSpPr>
        <p:spPr>
          <a:xfrm>
            <a:off x="263796" y="3901078"/>
            <a:ext cx="396054" cy="369332"/>
          </a:xfrm>
          <a:prstGeom prst="rect">
            <a:avLst/>
          </a:prstGeom>
          <a:noFill/>
        </p:spPr>
        <p:txBody>
          <a:bodyPr wrap="square" rtlCol="0">
            <a:spAutoFit/>
          </a:bodyPr>
          <a:lstStyle/>
          <a:p>
            <a:r>
              <a:rPr lang="en-US" dirty="0">
                <a:solidFill>
                  <a:srgbClr val="175EAA"/>
                </a:solidFill>
              </a:rPr>
              <a:t>4</a:t>
            </a:r>
          </a:p>
        </p:txBody>
      </p:sp>
      <p:pic>
        <p:nvPicPr>
          <p:cNvPr id="24" name="Picture 23" descr="fish-1331812_1280.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flipH="1">
            <a:off x="352696" y="3168740"/>
            <a:ext cx="1501504" cy="1378295"/>
          </a:xfrm>
          <a:prstGeom prst="rect">
            <a:avLst/>
          </a:prstGeom>
        </p:spPr>
      </p:pic>
      <p:pic>
        <p:nvPicPr>
          <p:cNvPr id="25" name="Picture 24" descr="White_Butterflyfish.pn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442200" y="12700"/>
            <a:ext cx="1132332" cy="964692"/>
          </a:xfrm>
          <a:prstGeom prst="rect">
            <a:avLst/>
          </a:prstGeom>
        </p:spPr>
      </p:pic>
      <p:pic>
        <p:nvPicPr>
          <p:cNvPr id="26" name="Picture 25" descr="White_Butterflyfish.pn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437328" y="139700"/>
            <a:ext cx="1132332" cy="964692"/>
          </a:xfrm>
          <a:prstGeom prst="rect">
            <a:avLst/>
          </a:prstGeom>
        </p:spPr>
      </p:pic>
      <p:pic>
        <p:nvPicPr>
          <p:cNvPr id="27" name="Picture 26" descr="White_Butterflyfish.pn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101794" y="-380746"/>
            <a:ext cx="1132332" cy="964692"/>
          </a:xfrm>
          <a:prstGeom prst="rect">
            <a:avLst/>
          </a:prstGeom>
        </p:spPr>
      </p:pic>
      <p:sp>
        <p:nvSpPr>
          <p:cNvPr id="28" name="Title 1"/>
          <p:cNvSpPr txBox="1">
            <a:spLocks/>
          </p:cNvSpPr>
          <p:nvPr/>
        </p:nvSpPr>
        <p:spPr>
          <a:xfrm>
            <a:off x="156689" y="11682"/>
            <a:ext cx="7178404" cy="851608"/>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4400" b="0" i="0" kern="1200">
                <a:solidFill>
                  <a:schemeClr val="bg1"/>
                </a:solidFill>
                <a:latin typeface="Local Brewery Five"/>
                <a:ea typeface="+mj-ea"/>
                <a:cs typeface="Local Brewery Five"/>
              </a:defRPr>
            </a:lvl1pPr>
          </a:lstStyle>
          <a:p>
            <a:r>
              <a:rPr lang="en-US" sz="3300" dirty="0">
                <a:latin typeface="Arial Narrow"/>
                <a:cs typeface="Arial Narrow"/>
              </a:rPr>
              <a:t>BODY SHAPES OF FISHES</a:t>
            </a:r>
          </a:p>
        </p:txBody>
      </p:sp>
    </p:spTree>
    <p:extLst>
      <p:ext uri="{BB962C8B-B14F-4D97-AF65-F5344CB8AC3E}">
        <p14:creationId xmlns:p14="http://schemas.microsoft.com/office/powerpoint/2010/main" val="22822144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Xiphias Gladiu Swordfish fish illustration-lpr.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27673" y="2885788"/>
            <a:ext cx="4389027" cy="1661247"/>
          </a:xfrm>
          <a:prstGeom prst="rect">
            <a:avLst/>
          </a:prstGeom>
        </p:spPr>
      </p:pic>
      <p:pic>
        <p:nvPicPr>
          <p:cNvPr id="2" name="Picture 1" descr="Orange Roughy-lpr.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63796" y="1933955"/>
            <a:ext cx="2706265" cy="1234785"/>
          </a:xfrm>
          <a:prstGeom prst="rect">
            <a:avLst/>
          </a:prstGeom>
        </p:spPr>
      </p:pic>
      <p:pic>
        <p:nvPicPr>
          <p:cNvPr id="11" name="Picture 10" descr="Yellowfin Tuna (Thunnus albacares)-lp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425255" y="1739900"/>
            <a:ext cx="3161150" cy="1428840"/>
          </a:xfrm>
          <a:prstGeom prst="rect">
            <a:avLst/>
          </a:prstGeom>
        </p:spPr>
      </p:pic>
      <p:pic>
        <p:nvPicPr>
          <p:cNvPr id="15" name="Picture 14" descr="Hippoglossus Stenolepis Pacific Halibut fish illustration-lpr.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H="1">
            <a:off x="6484527" y="3138652"/>
            <a:ext cx="2468973" cy="1327558"/>
          </a:xfrm>
          <a:prstGeom prst="rect">
            <a:avLst/>
          </a:prstGeom>
        </p:spPr>
      </p:pic>
      <p:pic>
        <p:nvPicPr>
          <p:cNvPr id="17" name="Picture 16" descr="fish-2744797_1280.jp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413482" y="1962701"/>
            <a:ext cx="1783173" cy="1034557"/>
          </a:xfrm>
          <a:prstGeom prst="rect">
            <a:avLst/>
          </a:prstGeom>
        </p:spPr>
      </p:pic>
      <p:sp>
        <p:nvSpPr>
          <p:cNvPr id="18" name="TextBox 17"/>
          <p:cNvSpPr txBox="1"/>
          <p:nvPr/>
        </p:nvSpPr>
        <p:spPr>
          <a:xfrm>
            <a:off x="263796" y="2034178"/>
            <a:ext cx="396054" cy="369332"/>
          </a:xfrm>
          <a:prstGeom prst="rect">
            <a:avLst/>
          </a:prstGeom>
          <a:noFill/>
        </p:spPr>
        <p:txBody>
          <a:bodyPr wrap="square" rtlCol="0">
            <a:spAutoFit/>
          </a:bodyPr>
          <a:lstStyle/>
          <a:p>
            <a:r>
              <a:rPr lang="en-US" dirty="0">
                <a:solidFill>
                  <a:srgbClr val="175EAA"/>
                </a:solidFill>
              </a:rPr>
              <a:t>1</a:t>
            </a:r>
          </a:p>
        </p:txBody>
      </p:sp>
      <p:sp>
        <p:nvSpPr>
          <p:cNvPr id="19" name="TextBox 18"/>
          <p:cNvSpPr txBox="1"/>
          <p:nvPr/>
        </p:nvSpPr>
        <p:spPr>
          <a:xfrm>
            <a:off x="3446873" y="2398236"/>
            <a:ext cx="396054" cy="369332"/>
          </a:xfrm>
          <a:prstGeom prst="rect">
            <a:avLst/>
          </a:prstGeom>
          <a:noFill/>
        </p:spPr>
        <p:txBody>
          <a:bodyPr wrap="square" rtlCol="0">
            <a:spAutoFit/>
          </a:bodyPr>
          <a:lstStyle/>
          <a:p>
            <a:r>
              <a:rPr lang="en-US" dirty="0">
                <a:solidFill>
                  <a:srgbClr val="175EAA"/>
                </a:solidFill>
              </a:rPr>
              <a:t>2</a:t>
            </a:r>
          </a:p>
        </p:txBody>
      </p:sp>
      <p:sp>
        <p:nvSpPr>
          <p:cNvPr id="20" name="TextBox 19"/>
          <p:cNvSpPr txBox="1"/>
          <p:nvPr/>
        </p:nvSpPr>
        <p:spPr>
          <a:xfrm>
            <a:off x="5428073" y="2034178"/>
            <a:ext cx="396054" cy="369332"/>
          </a:xfrm>
          <a:prstGeom prst="rect">
            <a:avLst/>
          </a:prstGeom>
          <a:noFill/>
        </p:spPr>
        <p:txBody>
          <a:bodyPr wrap="square" rtlCol="0">
            <a:spAutoFit/>
          </a:bodyPr>
          <a:lstStyle/>
          <a:p>
            <a:r>
              <a:rPr lang="en-US" dirty="0">
                <a:solidFill>
                  <a:srgbClr val="175EAA"/>
                </a:solidFill>
              </a:rPr>
              <a:t>3</a:t>
            </a:r>
          </a:p>
        </p:txBody>
      </p:sp>
      <p:sp>
        <p:nvSpPr>
          <p:cNvPr id="21" name="TextBox 20"/>
          <p:cNvSpPr txBox="1"/>
          <p:nvPr/>
        </p:nvSpPr>
        <p:spPr>
          <a:xfrm>
            <a:off x="2227673" y="3716412"/>
            <a:ext cx="396054" cy="369332"/>
          </a:xfrm>
          <a:prstGeom prst="rect">
            <a:avLst/>
          </a:prstGeom>
          <a:noFill/>
        </p:spPr>
        <p:txBody>
          <a:bodyPr wrap="square" rtlCol="0">
            <a:spAutoFit/>
          </a:bodyPr>
          <a:lstStyle/>
          <a:p>
            <a:r>
              <a:rPr lang="en-US" dirty="0">
                <a:solidFill>
                  <a:srgbClr val="175EAA"/>
                </a:solidFill>
              </a:rPr>
              <a:t>5</a:t>
            </a:r>
          </a:p>
        </p:txBody>
      </p:sp>
      <p:sp>
        <p:nvSpPr>
          <p:cNvPr id="22" name="TextBox 21"/>
          <p:cNvSpPr txBox="1"/>
          <p:nvPr/>
        </p:nvSpPr>
        <p:spPr>
          <a:xfrm>
            <a:off x="6484527" y="4085744"/>
            <a:ext cx="396054" cy="369332"/>
          </a:xfrm>
          <a:prstGeom prst="rect">
            <a:avLst/>
          </a:prstGeom>
          <a:noFill/>
        </p:spPr>
        <p:txBody>
          <a:bodyPr wrap="square" rtlCol="0">
            <a:spAutoFit/>
          </a:bodyPr>
          <a:lstStyle/>
          <a:p>
            <a:r>
              <a:rPr lang="en-US" dirty="0">
                <a:solidFill>
                  <a:srgbClr val="175EAA"/>
                </a:solidFill>
              </a:rPr>
              <a:t>6</a:t>
            </a:r>
          </a:p>
        </p:txBody>
      </p:sp>
      <p:pic>
        <p:nvPicPr>
          <p:cNvPr id="14" name="Blue_YellowSquare.png" descr="/Users/rika/Dropbox/MSC Job/2020/MSC templates and graphics/TEMPLATE FILES/MSC GRAPHIC ASSETS/SCREEN RES/Illustration_BlueAssets/PNG/Blue_YellowSquare.png"/>
          <p:cNvPicPr>
            <a:picLocks noChangeAspect="1"/>
          </p:cNvPicPr>
          <p:nvPr/>
        </p:nvPicPr>
        <p:blipFill>
          <a:blip r:embed="rId8" r:link="rId9">
            <a:extLst>
              <a:ext uri="{28A0092B-C50C-407E-A947-70E740481C1C}">
                <a14:useLocalDpi xmlns:a14="http://schemas.microsoft.com/office/drawing/2010/main"/>
              </a:ext>
            </a:extLst>
          </a:blip>
          <a:stretch>
            <a:fillRect/>
          </a:stretch>
        </p:blipFill>
        <p:spPr>
          <a:xfrm>
            <a:off x="-292100" y="1023298"/>
            <a:ext cx="9734760" cy="985309"/>
          </a:xfrm>
          <a:prstGeom prst="rect">
            <a:avLst/>
          </a:prstGeom>
        </p:spPr>
      </p:pic>
      <p:sp>
        <p:nvSpPr>
          <p:cNvPr id="10" name="Rectangle 9"/>
          <p:cNvSpPr/>
          <p:nvPr/>
        </p:nvSpPr>
        <p:spPr>
          <a:xfrm>
            <a:off x="1" y="1110848"/>
            <a:ext cx="9144000" cy="677108"/>
          </a:xfrm>
          <a:prstGeom prst="rect">
            <a:avLst/>
          </a:prstGeom>
        </p:spPr>
        <p:txBody>
          <a:bodyPr wrap="square">
            <a:spAutoFit/>
          </a:bodyPr>
          <a:lstStyle/>
          <a:p>
            <a:pPr algn="ctr"/>
            <a:r>
              <a:rPr lang="en-US" sz="2000" b="1" dirty="0">
                <a:solidFill>
                  <a:srgbClr val="175EAA"/>
                </a:solidFill>
                <a:latin typeface="Arial Narrow"/>
                <a:cs typeface="Arial Narrow"/>
              </a:rPr>
              <a:t>MAHI / ACTIVITY</a:t>
            </a:r>
          </a:p>
          <a:p>
            <a:pPr algn="ctr"/>
            <a:r>
              <a:rPr lang="en-US" dirty="0">
                <a:latin typeface="Arial"/>
                <a:cs typeface="Arial"/>
              </a:rPr>
              <a:t>Use books and websites to confirm your findings. Present back to the rest of the class.</a:t>
            </a:r>
          </a:p>
        </p:txBody>
      </p:sp>
      <p:sp>
        <p:nvSpPr>
          <p:cNvPr id="23" name="TextBox 22"/>
          <p:cNvSpPr txBox="1"/>
          <p:nvPr/>
        </p:nvSpPr>
        <p:spPr>
          <a:xfrm>
            <a:off x="263796" y="3901078"/>
            <a:ext cx="396054" cy="369332"/>
          </a:xfrm>
          <a:prstGeom prst="rect">
            <a:avLst/>
          </a:prstGeom>
          <a:noFill/>
        </p:spPr>
        <p:txBody>
          <a:bodyPr wrap="square" rtlCol="0">
            <a:spAutoFit/>
          </a:bodyPr>
          <a:lstStyle/>
          <a:p>
            <a:r>
              <a:rPr lang="en-US" dirty="0">
                <a:solidFill>
                  <a:srgbClr val="175EAA"/>
                </a:solidFill>
              </a:rPr>
              <a:t>4</a:t>
            </a:r>
          </a:p>
        </p:txBody>
      </p:sp>
      <p:pic>
        <p:nvPicPr>
          <p:cNvPr id="24" name="Picture 23" descr="fish-1331812_1280.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flipH="1">
            <a:off x="352696" y="3168740"/>
            <a:ext cx="1501504" cy="1378295"/>
          </a:xfrm>
          <a:prstGeom prst="rect">
            <a:avLst/>
          </a:prstGeom>
        </p:spPr>
      </p:pic>
      <p:pic>
        <p:nvPicPr>
          <p:cNvPr id="25" name="Picture 24" descr="White_Butterflyfish.pn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442200" y="12700"/>
            <a:ext cx="1132332" cy="964692"/>
          </a:xfrm>
          <a:prstGeom prst="rect">
            <a:avLst/>
          </a:prstGeom>
        </p:spPr>
      </p:pic>
      <p:pic>
        <p:nvPicPr>
          <p:cNvPr id="26" name="Picture 25" descr="White_Butterflyfish.pn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437328" y="139700"/>
            <a:ext cx="1132332" cy="964692"/>
          </a:xfrm>
          <a:prstGeom prst="rect">
            <a:avLst/>
          </a:prstGeom>
        </p:spPr>
      </p:pic>
      <p:pic>
        <p:nvPicPr>
          <p:cNvPr id="27" name="Picture 26" descr="White_Butterflyfish.pn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101794" y="-380746"/>
            <a:ext cx="1132332" cy="964692"/>
          </a:xfrm>
          <a:prstGeom prst="rect">
            <a:avLst/>
          </a:prstGeom>
        </p:spPr>
      </p:pic>
      <p:sp>
        <p:nvSpPr>
          <p:cNvPr id="29" name="Title 1"/>
          <p:cNvSpPr txBox="1">
            <a:spLocks/>
          </p:cNvSpPr>
          <p:nvPr/>
        </p:nvSpPr>
        <p:spPr>
          <a:xfrm>
            <a:off x="156689" y="11682"/>
            <a:ext cx="7178404" cy="851608"/>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4400" b="0" i="0" kern="1200">
                <a:solidFill>
                  <a:schemeClr val="bg1"/>
                </a:solidFill>
                <a:latin typeface="Local Brewery Five"/>
                <a:ea typeface="+mj-ea"/>
                <a:cs typeface="Local Brewery Five"/>
              </a:defRPr>
            </a:lvl1pPr>
          </a:lstStyle>
          <a:p>
            <a:r>
              <a:rPr lang="en-US" sz="3300" dirty="0">
                <a:latin typeface="Arial Narrow"/>
                <a:cs typeface="Arial Narrow"/>
              </a:rPr>
              <a:t>BODY SHAPES OF FISHES</a:t>
            </a:r>
          </a:p>
        </p:txBody>
      </p:sp>
      <p:sp>
        <p:nvSpPr>
          <p:cNvPr id="30" name="Rectangle 29"/>
          <p:cNvSpPr/>
          <p:nvPr/>
        </p:nvSpPr>
        <p:spPr>
          <a:xfrm rot="1355423">
            <a:off x="6245472" y="139172"/>
            <a:ext cx="3613809" cy="417941"/>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0000"/>
                </a:solidFill>
                <a:latin typeface="Arial Narrow"/>
                <a:cs typeface="Arial Narrow"/>
              </a:rPr>
              <a:t>         EXPERTS ONLY!</a:t>
            </a:r>
          </a:p>
        </p:txBody>
      </p:sp>
    </p:spTree>
    <p:extLst>
      <p:ext uri="{BB962C8B-B14F-4D97-AF65-F5344CB8AC3E}">
        <p14:creationId xmlns:p14="http://schemas.microsoft.com/office/powerpoint/2010/main" val="18206012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lue_YellowSquare.png" descr="/Users/rika/Dropbox/MSC Job/2020/MSC templates and graphics/TEMPLATE FILES/MSC GRAPHIC ASSETS/SCREEN RES/Illustration_BlueAssets/PNG/Blue_YellowSquare.png"/>
          <p:cNvPicPr>
            <a:picLocks noChangeAspect="1"/>
          </p:cNvPicPr>
          <p:nvPr/>
        </p:nvPicPr>
        <p:blipFill>
          <a:blip r:embed="rId3" r:link="rId4">
            <a:extLst>
              <a:ext uri="{28A0092B-C50C-407E-A947-70E740481C1C}">
                <a14:useLocalDpi xmlns:a14="http://schemas.microsoft.com/office/drawing/2010/main"/>
              </a:ext>
            </a:extLst>
          </a:blip>
          <a:stretch>
            <a:fillRect/>
          </a:stretch>
        </p:blipFill>
        <p:spPr>
          <a:xfrm>
            <a:off x="-128619" y="660401"/>
            <a:ext cx="9552495" cy="4253292"/>
          </a:xfrm>
          <a:prstGeom prst="rect">
            <a:avLst/>
          </a:prstGeom>
        </p:spPr>
      </p:pic>
      <p:sp>
        <p:nvSpPr>
          <p:cNvPr id="11" name="Content Placeholder 2"/>
          <p:cNvSpPr txBox="1">
            <a:spLocks/>
          </p:cNvSpPr>
          <p:nvPr/>
        </p:nvSpPr>
        <p:spPr>
          <a:xfrm>
            <a:off x="3926615" y="1420625"/>
            <a:ext cx="4848627" cy="3464087"/>
          </a:xfrm>
          <a:prstGeom prst="rect">
            <a:avLst/>
          </a:prstGeom>
          <a:ln>
            <a:noFill/>
          </a:ln>
        </p:spPr>
        <p:txBody>
          <a:bodyPr vert="horz" lIns="91440" tIns="45720" rIns="91440" bIns="45720" rtlCol="0">
            <a:noAutofit/>
          </a:bodyPr>
          <a:lstStyle>
            <a:lvl1pPr marL="342900" indent="-342900" algn="l" defTabSz="457200" rtl="0" eaLnBrk="1" latinLnBrk="0" hangingPunct="1">
              <a:lnSpc>
                <a:spcPct val="112000"/>
              </a:lnSpc>
              <a:spcBef>
                <a:spcPts val="600"/>
              </a:spcBef>
              <a:spcAft>
                <a:spcPts val="600"/>
              </a:spcAft>
              <a:buFont typeface="Arial"/>
              <a:buChar char="•"/>
              <a:defRPr sz="3200" kern="1200">
                <a:solidFill>
                  <a:schemeClr val="tx1"/>
                </a:solidFill>
                <a:latin typeface="Meta office pro"/>
                <a:ea typeface="+mn-ea"/>
                <a:cs typeface="Meta office pro"/>
              </a:defRPr>
            </a:lvl1pPr>
            <a:lvl2pPr marL="742950" indent="-285750" algn="l" defTabSz="457200" rtl="0" eaLnBrk="1" latinLnBrk="0" hangingPunct="1">
              <a:lnSpc>
                <a:spcPct val="112000"/>
              </a:lnSpc>
              <a:spcBef>
                <a:spcPts val="600"/>
              </a:spcBef>
              <a:spcAft>
                <a:spcPts val="600"/>
              </a:spcAft>
              <a:buFont typeface="Arial"/>
              <a:buChar char="–"/>
              <a:defRPr sz="2800" kern="1200">
                <a:solidFill>
                  <a:schemeClr val="tx1"/>
                </a:solidFill>
                <a:latin typeface="Meta office pro"/>
                <a:ea typeface="+mn-ea"/>
                <a:cs typeface="Meta office pro"/>
              </a:defRPr>
            </a:lvl2pPr>
            <a:lvl3pPr marL="1143000" indent="-228600" algn="l" defTabSz="457200" rtl="0" eaLnBrk="1" latinLnBrk="0" hangingPunct="1">
              <a:lnSpc>
                <a:spcPct val="112000"/>
              </a:lnSpc>
              <a:spcBef>
                <a:spcPts val="600"/>
              </a:spcBef>
              <a:spcAft>
                <a:spcPts val="600"/>
              </a:spcAft>
              <a:buFont typeface="Arial"/>
              <a:buChar char="•"/>
              <a:defRPr sz="2400" kern="1200">
                <a:solidFill>
                  <a:schemeClr val="tx1"/>
                </a:solidFill>
                <a:latin typeface="Meta office pro"/>
                <a:ea typeface="+mn-ea"/>
                <a:cs typeface="Meta office pro"/>
              </a:defRPr>
            </a:lvl3pPr>
            <a:lvl4pPr marL="1600200" indent="-228600" algn="l" defTabSz="457200" rtl="0" eaLnBrk="1" latinLnBrk="0" hangingPunct="1">
              <a:lnSpc>
                <a:spcPct val="112000"/>
              </a:lnSpc>
              <a:spcBef>
                <a:spcPts val="600"/>
              </a:spcBef>
              <a:spcAft>
                <a:spcPts val="600"/>
              </a:spcAft>
              <a:buFont typeface="Arial"/>
              <a:buChar char="–"/>
              <a:defRPr sz="2000" kern="1200">
                <a:solidFill>
                  <a:schemeClr val="tx1"/>
                </a:solidFill>
                <a:latin typeface="Meta office pro"/>
                <a:ea typeface="+mn-ea"/>
                <a:cs typeface="Meta office pro"/>
              </a:defRPr>
            </a:lvl4pPr>
            <a:lvl5pPr marL="2057400" indent="-228600" algn="l" defTabSz="457200" rtl="0" eaLnBrk="1" latinLnBrk="0" hangingPunct="1">
              <a:lnSpc>
                <a:spcPct val="112000"/>
              </a:lnSpc>
              <a:spcBef>
                <a:spcPts val="600"/>
              </a:spcBef>
              <a:spcAft>
                <a:spcPts val="600"/>
              </a:spcAft>
              <a:buFont typeface="Arial"/>
              <a:buChar char="»"/>
              <a:defRPr sz="2000" kern="1200">
                <a:solidFill>
                  <a:schemeClr val="tx1"/>
                </a:solidFill>
                <a:latin typeface="Meta office pro"/>
                <a:ea typeface="+mn-ea"/>
                <a:cs typeface="Meta office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32000"/>
              </a:lnSpc>
              <a:spcBef>
                <a:spcPts val="300"/>
              </a:spcBef>
              <a:spcAft>
                <a:spcPts val="300"/>
              </a:spcAft>
              <a:buNone/>
            </a:pPr>
            <a:r>
              <a:rPr lang="en-US" sz="2000" b="1" dirty="0">
                <a:solidFill>
                  <a:srgbClr val="00B6DE"/>
                </a:solidFill>
                <a:latin typeface="Arial Narrow"/>
                <a:cs typeface="Arial Narrow"/>
              </a:rPr>
              <a:t>HE PĀTAI / CONSIDER THIS</a:t>
            </a:r>
          </a:p>
          <a:p>
            <a:pPr algn="ctr">
              <a:spcBef>
                <a:spcPts val="300"/>
              </a:spcBef>
              <a:spcAft>
                <a:spcPts val="300"/>
              </a:spcAft>
              <a:buFont typeface="+mj-lt"/>
              <a:buAutoNum type="arabicPeriod"/>
            </a:pPr>
            <a:r>
              <a:rPr lang="en-US" sz="1800" dirty="0">
                <a:latin typeface="Arial"/>
                <a:cs typeface="Arial"/>
              </a:rPr>
              <a:t>What was one cool new thing you learnt?</a:t>
            </a:r>
          </a:p>
          <a:p>
            <a:pPr marL="72000" indent="0" algn="ctr">
              <a:spcBef>
                <a:spcPts val="300"/>
              </a:spcBef>
              <a:spcAft>
                <a:spcPts val="300"/>
              </a:spcAft>
              <a:buFont typeface="+mj-lt"/>
              <a:buAutoNum type="arabicPeriod"/>
            </a:pPr>
            <a:r>
              <a:rPr lang="en-US" sz="1800" dirty="0">
                <a:latin typeface="Arial"/>
                <a:cs typeface="Arial"/>
              </a:rPr>
              <a:t> What is it like in the open ocean? What might it be like in the open ocean </a:t>
            </a:r>
          </a:p>
          <a:p>
            <a:pPr marL="72000" indent="0" algn="ctr">
              <a:spcBef>
                <a:spcPts val="300"/>
              </a:spcBef>
              <a:spcAft>
                <a:spcPts val="300"/>
              </a:spcAft>
              <a:buFont typeface="+mj-lt"/>
              <a:buAutoNum type="arabicPeriod"/>
            </a:pPr>
            <a:r>
              <a:rPr lang="en-US" sz="1800" dirty="0">
                <a:latin typeface="Arial"/>
                <a:cs typeface="Arial"/>
              </a:rPr>
              <a:t>What changes [adaptations] have fish made to live in the open ocean? Make a list</a:t>
            </a:r>
          </a:p>
          <a:p>
            <a:pPr marL="72000" indent="0" algn="ctr">
              <a:spcBef>
                <a:spcPts val="300"/>
              </a:spcBef>
              <a:spcAft>
                <a:spcPts val="300"/>
              </a:spcAft>
              <a:buFont typeface="+mj-lt"/>
              <a:buAutoNum type="arabicPeriod"/>
            </a:pPr>
            <a:r>
              <a:rPr lang="en-US" sz="1800" dirty="0">
                <a:latin typeface="Arial"/>
                <a:cs typeface="Arial"/>
              </a:rPr>
              <a:t> How might deep oceans creatures benefit from pelagic feeding frenzies like this one?</a:t>
            </a:r>
          </a:p>
          <a:p>
            <a:pPr marL="72000" indent="0" algn="ctr">
              <a:spcBef>
                <a:spcPts val="300"/>
              </a:spcBef>
              <a:spcAft>
                <a:spcPts val="300"/>
              </a:spcAft>
              <a:buFont typeface="+mj-lt"/>
              <a:buAutoNum type="arabicPeriod"/>
            </a:pPr>
            <a:endParaRPr lang="en-US" sz="1800" dirty="0">
              <a:latin typeface="Arial"/>
              <a:cs typeface="Arial"/>
            </a:endParaRPr>
          </a:p>
          <a:p>
            <a:pPr marL="72000" indent="0" algn="ctr">
              <a:spcBef>
                <a:spcPts val="300"/>
              </a:spcBef>
              <a:spcAft>
                <a:spcPts val="300"/>
              </a:spcAft>
              <a:buFont typeface="+mj-lt"/>
              <a:buAutoNum type="arabicPeriod"/>
            </a:pPr>
            <a:endParaRPr lang="en-US" sz="1800" dirty="0">
              <a:latin typeface="Arial"/>
              <a:cs typeface="Arial"/>
            </a:endParaRPr>
          </a:p>
        </p:txBody>
      </p:sp>
      <p:sp>
        <p:nvSpPr>
          <p:cNvPr id="7" name="Content Placeholder 6"/>
          <p:cNvSpPr>
            <a:spLocks noGrp="1"/>
          </p:cNvSpPr>
          <p:nvPr>
            <p:ph sz="half" idx="1"/>
          </p:nvPr>
        </p:nvSpPr>
        <p:spPr>
          <a:xfrm>
            <a:off x="133672" y="1189013"/>
            <a:ext cx="3926615" cy="3562964"/>
          </a:xfrm>
          <a:ln>
            <a:noFill/>
          </a:ln>
        </p:spPr>
        <p:txBody>
          <a:bodyPr>
            <a:normAutofit/>
          </a:bodyPr>
          <a:lstStyle/>
          <a:p>
            <a:pPr marL="0" indent="0" algn="ctr">
              <a:spcBef>
                <a:spcPts val="300"/>
              </a:spcBef>
              <a:spcAft>
                <a:spcPts val="300"/>
              </a:spcAft>
              <a:buNone/>
            </a:pPr>
            <a:r>
              <a:rPr lang="en-AU" sz="2000" b="1" noProof="0" dirty="0">
                <a:solidFill>
                  <a:srgbClr val="011F59"/>
                </a:solidFill>
                <a:latin typeface="Arial Narrow"/>
                <a:cs typeface="Arial Narrow"/>
              </a:rPr>
              <a:t>MĀTAKI TĒNEI / WATCH THIS</a:t>
            </a:r>
          </a:p>
          <a:p>
            <a:pPr marL="0" indent="0" algn="ctr">
              <a:spcBef>
                <a:spcPts val="300"/>
              </a:spcBef>
              <a:spcAft>
                <a:spcPts val="300"/>
              </a:spcAft>
              <a:buNone/>
            </a:pPr>
            <a:r>
              <a:rPr lang="en-AU" sz="1800" noProof="0" dirty="0">
                <a:latin typeface="Arial"/>
                <a:cs typeface="Arial"/>
              </a:rPr>
              <a:t>Short BBC [3.39] footage of </a:t>
            </a:r>
            <a:r>
              <a:rPr lang="en-AU" sz="1800" dirty="0">
                <a:hlinkClick r:id="rId5"/>
              </a:rPr>
              <a:t>pelagic [open ocean] species</a:t>
            </a:r>
            <a:endParaRPr lang="en-AU" sz="1800" noProof="0" dirty="0"/>
          </a:p>
        </p:txBody>
      </p:sp>
      <p:sp>
        <p:nvSpPr>
          <p:cNvPr id="19" name="Title 1"/>
          <p:cNvSpPr txBox="1">
            <a:spLocks/>
          </p:cNvSpPr>
          <p:nvPr/>
        </p:nvSpPr>
        <p:spPr>
          <a:xfrm>
            <a:off x="263796" y="57588"/>
            <a:ext cx="7178404" cy="851608"/>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4400" b="0" i="0" kern="1200">
                <a:solidFill>
                  <a:schemeClr val="bg1"/>
                </a:solidFill>
                <a:latin typeface="Local Brewery Five"/>
                <a:ea typeface="+mj-ea"/>
                <a:cs typeface="Local Brewery Five"/>
              </a:defRPr>
            </a:lvl1pPr>
          </a:lstStyle>
          <a:p>
            <a:r>
              <a:rPr lang="en-US" sz="3300" dirty="0">
                <a:latin typeface="Arial Narrow"/>
                <a:cs typeface="Arial Narrow"/>
              </a:rPr>
              <a:t>BODY SHAPES OF FISHES</a:t>
            </a:r>
          </a:p>
        </p:txBody>
      </p:sp>
      <p:pic>
        <p:nvPicPr>
          <p:cNvPr id="20" name="Picture 19" descr="White_Butterflyfish.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442200" y="12700"/>
            <a:ext cx="1132332" cy="964692"/>
          </a:xfrm>
          <a:prstGeom prst="rect">
            <a:avLst/>
          </a:prstGeom>
        </p:spPr>
      </p:pic>
      <p:pic>
        <p:nvPicPr>
          <p:cNvPr id="21" name="Picture 20" descr="White_Butterflyfish.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437328" y="139700"/>
            <a:ext cx="1132332" cy="964692"/>
          </a:xfrm>
          <a:prstGeom prst="rect">
            <a:avLst/>
          </a:prstGeom>
        </p:spPr>
      </p:pic>
      <p:pic>
        <p:nvPicPr>
          <p:cNvPr id="22" name="Picture 21" descr="White_Butterflyfish.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101794" y="-380746"/>
            <a:ext cx="1132332" cy="964692"/>
          </a:xfrm>
          <a:prstGeom prst="rect">
            <a:avLst/>
          </a:prstGeom>
        </p:spPr>
      </p:pic>
      <p:pic>
        <p:nvPicPr>
          <p:cNvPr id="3" name="Picture 2" descr="Screenshot 2020-05-04 11.00.47.png">
            <a:hlinkClick r:id="rId5"/>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02729" y="2574527"/>
            <a:ext cx="2861771" cy="1553884"/>
          </a:xfrm>
          <a:prstGeom prst="rect">
            <a:avLst/>
          </a:prstGeom>
        </p:spPr>
      </p:pic>
    </p:spTree>
    <p:extLst>
      <p:ext uri="{BB962C8B-B14F-4D97-AF65-F5344CB8AC3E}">
        <p14:creationId xmlns:p14="http://schemas.microsoft.com/office/powerpoint/2010/main" val="390132596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dissolv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dissolv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dissolve">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dissolve">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dissolve">
                                      <p:cBhvr>
                                        <p:cTn id="27"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lue_YellowSquare.png" descr="/Users/rika/Dropbox/MSC Job/2020/MSC templates and graphics/TEMPLATE FILES/MSC GRAPHIC ASSETS/SCREEN RES/Illustration_BlueAssets/PNG/Blue_YellowSquare.png"/>
          <p:cNvPicPr>
            <a:picLocks noChangeAspect="1"/>
          </p:cNvPicPr>
          <p:nvPr/>
        </p:nvPicPr>
        <p:blipFill>
          <a:blip r:embed="rId3" r:link="rId4">
            <a:extLst>
              <a:ext uri="{28A0092B-C50C-407E-A947-70E740481C1C}">
                <a14:useLocalDpi xmlns:a14="http://schemas.microsoft.com/office/drawing/2010/main"/>
              </a:ext>
            </a:extLst>
          </a:blip>
          <a:stretch>
            <a:fillRect/>
          </a:stretch>
        </p:blipFill>
        <p:spPr>
          <a:xfrm>
            <a:off x="4275228" y="660401"/>
            <a:ext cx="4958898" cy="4153012"/>
          </a:xfrm>
          <a:prstGeom prst="rect">
            <a:avLst/>
          </a:prstGeom>
        </p:spPr>
      </p:pic>
      <p:pic>
        <p:nvPicPr>
          <p:cNvPr id="10" name="Picture 9" descr="Blue_Fish5 copy 2.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2890" y="966943"/>
            <a:ext cx="4445000" cy="3685451"/>
          </a:xfrm>
          <a:prstGeom prst="rect">
            <a:avLst/>
          </a:prstGeom>
        </p:spPr>
      </p:pic>
      <p:sp>
        <p:nvSpPr>
          <p:cNvPr id="11" name="Content Placeholder 2"/>
          <p:cNvSpPr txBox="1">
            <a:spLocks/>
          </p:cNvSpPr>
          <p:nvPr/>
        </p:nvSpPr>
        <p:spPr>
          <a:xfrm>
            <a:off x="4557889" y="1473617"/>
            <a:ext cx="4401151" cy="3891328"/>
          </a:xfrm>
          <a:prstGeom prst="rect">
            <a:avLst/>
          </a:prstGeom>
          <a:ln>
            <a:noFill/>
          </a:ln>
        </p:spPr>
        <p:txBody>
          <a:bodyPr vert="horz" lIns="91440" tIns="45720" rIns="91440" bIns="45720" rtlCol="0">
            <a:noAutofit/>
          </a:bodyPr>
          <a:lstStyle>
            <a:lvl1pPr marL="342900" indent="-342900" algn="l" defTabSz="457200" rtl="0" eaLnBrk="1" latinLnBrk="0" hangingPunct="1">
              <a:lnSpc>
                <a:spcPct val="112000"/>
              </a:lnSpc>
              <a:spcBef>
                <a:spcPts val="600"/>
              </a:spcBef>
              <a:spcAft>
                <a:spcPts val="600"/>
              </a:spcAft>
              <a:buFont typeface="Arial"/>
              <a:buChar char="•"/>
              <a:defRPr sz="3200" kern="1200">
                <a:solidFill>
                  <a:schemeClr val="tx1"/>
                </a:solidFill>
                <a:latin typeface="Meta office pro"/>
                <a:ea typeface="+mn-ea"/>
                <a:cs typeface="Meta office pro"/>
              </a:defRPr>
            </a:lvl1pPr>
            <a:lvl2pPr marL="742950" indent="-285750" algn="l" defTabSz="457200" rtl="0" eaLnBrk="1" latinLnBrk="0" hangingPunct="1">
              <a:lnSpc>
                <a:spcPct val="112000"/>
              </a:lnSpc>
              <a:spcBef>
                <a:spcPts val="600"/>
              </a:spcBef>
              <a:spcAft>
                <a:spcPts val="600"/>
              </a:spcAft>
              <a:buFont typeface="Arial"/>
              <a:buChar char="–"/>
              <a:defRPr sz="2800" kern="1200">
                <a:solidFill>
                  <a:schemeClr val="tx1"/>
                </a:solidFill>
                <a:latin typeface="Meta office pro"/>
                <a:ea typeface="+mn-ea"/>
                <a:cs typeface="Meta office pro"/>
              </a:defRPr>
            </a:lvl2pPr>
            <a:lvl3pPr marL="1143000" indent="-228600" algn="l" defTabSz="457200" rtl="0" eaLnBrk="1" latinLnBrk="0" hangingPunct="1">
              <a:lnSpc>
                <a:spcPct val="112000"/>
              </a:lnSpc>
              <a:spcBef>
                <a:spcPts val="600"/>
              </a:spcBef>
              <a:spcAft>
                <a:spcPts val="600"/>
              </a:spcAft>
              <a:buFont typeface="Arial"/>
              <a:buChar char="•"/>
              <a:defRPr sz="2400" kern="1200">
                <a:solidFill>
                  <a:schemeClr val="tx1"/>
                </a:solidFill>
                <a:latin typeface="Meta office pro"/>
                <a:ea typeface="+mn-ea"/>
                <a:cs typeface="Meta office pro"/>
              </a:defRPr>
            </a:lvl3pPr>
            <a:lvl4pPr marL="1600200" indent="-228600" algn="l" defTabSz="457200" rtl="0" eaLnBrk="1" latinLnBrk="0" hangingPunct="1">
              <a:lnSpc>
                <a:spcPct val="112000"/>
              </a:lnSpc>
              <a:spcBef>
                <a:spcPts val="600"/>
              </a:spcBef>
              <a:spcAft>
                <a:spcPts val="600"/>
              </a:spcAft>
              <a:buFont typeface="Arial"/>
              <a:buChar char="–"/>
              <a:defRPr sz="2000" kern="1200">
                <a:solidFill>
                  <a:schemeClr val="tx1"/>
                </a:solidFill>
                <a:latin typeface="Meta office pro"/>
                <a:ea typeface="+mn-ea"/>
                <a:cs typeface="Meta office pro"/>
              </a:defRPr>
            </a:lvl4pPr>
            <a:lvl5pPr marL="2057400" indent="-228600" algn="l" defTabSz="457200" rtl="0" eaLnBrk="1" latinLnBrk="0" hangingPunct="1">
              <a:lnSpc>
                <a:spcPct val="112000"/>
              </a:lnSpc>
              <a:spcBef>
                <a:spcPts val="600"/>
              </a:spcBef>
              <a:spcAft>
                <a:spcPts val="600"/>
              </a:spcAft>
              <a:buFont typeface="Arial"/>
              <a:buChar char="»"/>
              <a:defRPr sz="2000" kern="1200">
                <a:solidFill>
                  <a:schemeClr val="tx1"/>
                </a:solidFill>
                <a:latin typeface="Meta office pro"/>
                <a:ea typeface="+mn-ea"/>
                <a:cs typeface="Meta office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32000"/>
              </a:lnSpc>
              <a:spcBef>
                <a:spcPts val="300"/>
              </a:spcBef>
              <a:spcAft>
                <a:spcPts val="300"/>
              </a:spcAft>
              <a:buNone/>
            </a:pPr>
            <a:r>
              <a:rPr lang="en-US" sz="2000" b="1" dirty="0">
                <a:solidFill>
                  <a:srgbClr val="00B6DE"/>
                </a:solidFill>
                <a:latin typeface="Arial Narrow"/>
                <a:cs typeface="Arial Narrow"/>
              </a:rPr>
              <a:t>HE PĀTAI / CONSIDER THIS</a:t>
            </a:r>
          </a:p>
          <a:p>
            <a:pPr algn="ctr">
              <a:spcBef>
                <a:spcPts val="300"/>
              </a:spcBef>
              <a:spcAft>
                <a:spcPts val="300"/>
              </a:spcAft>
              <a:buFont typeface="+mj-lt"/>
              <a:buAutoNum type="arabicPeriod"/>
            </a:pPr>
            <a:r>
              <a:rPr lang="en-US" sz="1800" dirty="0">
                <a:latin typeface="Arial"/>
                <a:cs typeface="Arial"/>
              </a:rPr>
              <a:t>What was one cool thing you learnt?</a:t>
            </a:r>
          </a:p>
          <a:p>
            <a:pPr marL="72000" indent="0" algn="ctr">
              <a:spcBef>
                <a:spcPts val="300"/>
              </a:spcBef>
              <a:spcAft>
                <a:spcPts val="300"/>
              </a:spcAft>
              <a:buFont typeface="+mj-lt"/>
              <a:buAutoNum type="arabicPeriod"/>
            </a:pPr>
            <a:r>
              <a:rPr lang="en-US" sz="1800" dirty="0">
                <a:latin typeface="Arial"/>
                <a:cs typeface="Arial"/>
              </a:rPr>
              <a:t> What is it like in the deep ocean? What might it be like in the deep ocean </a:t>
            </a:r>
          </a:p>
          <a:p>
            <a:pPr marL="72000" indent="0" algn="ctr">
              <a:spcBef>
                <a:spcPts val="300"/>
              </a:spcBef>
              <a:spcAft>
                <a:spcPts val="300"/>
              </a:spcAft>
              <a:buFont typeface="+mj-lt"/>
              <a:buAutoNum type="arabicPeriod"/>
            </a:pPr>
            <a:r>
              <a:rPr lang="en-US" sz="1800" dirty="0">
                <a:latin typeface="Arial"/>
                <a:cs typeface="Arial"/>
              </a:rPr>
              <a:t> What changes [adaptations] have creatures made to their bodies to live in the deep ocean? Make a list</a:t>
            </a:r>
          </a:p>
        </p:txBody>
      </p:sp>
      <p:sp>
        <p:nvSpPr>
          <p:cNvPr id="7" name="Content Placeholder 6"/>
          <p:cNvSpPr>
            <a:spLocks noGrp="1"/>
          </p:cNvSpPr>
          <p:nvPr>
            <p:ph sz="half" idx="1"/>
          </p:nvPr>
        </p:nvSpPr>
        <p:spPr>
          <a:xfrm>
            <a:off x="348356" y="1122161"/>
            <a:ext cx="3822951" cy="3562964"/>
          </a:xfrm>
          <a:ln>
            <a:noFill/>
          </a:ln>
        </p:spPr>
        <p:txBody>
          <a:bodyPr>
            <a:normAutofit/>
          </a:bodyPr>
          <a:lstStyle/>
          <a:p>
            <a:pPr marL="0" indent="0" algn="ctr">
              <a:spcBef>
                <a:spcPts val="300"/>
              </a:spcBef>
              <a:spcAft>
                <a:spcPts val="300"/>
              </a:spcAft>
              <a:buNone/>
            </a:pPr>
            <a:r>
              <a:rPr lang="en-AU" sz="2000" b="1" noProof="0" dirty="0">
                <a:solidFill>
                  <a:srgbClr val="011F59"/>
                </a:solidFill>
                <a:latin typeface="Arial Narrow"/>
                <a:cs typeface="Arial Narrow"/>
              </a:rPr>
              <a:t>MĀTAKI TĒNEI / WATCH THIS</a:t>
            </a:r>
          </a:p>
          <a:p>
            <a:pPr marL="0" indent="0" algn="ctr">
              <a:spcBef>
                <a:spcPts val="300"/>
              </a:spcBef>
              <a:spcAft>
                <a:spcPts val="300"/>
              </a:spcAft>
              <a:buNone/>
            </a:pPr>
            <a:r>
              <a:rPr lang="en-AU" sz="1800" noProof="0" dirty="0">
                <a:latin typeface="Arial"/>
                <a:cs typeface="Arial"/>
              </a:rPr>
              <a:t>Short Te Papa video clip of </a:t>
            </a:r>
            <a:r>
              <a:rPr lang="en-AU" sz="1800" noProof="0" dirty="0">
                <a:latin typeface="Arial"/>
                <a:cs typeface="Arial"/>
                <a:hlinkClick r:id="rId6"/>
              </a:rPr>
              <a:t>deep water species</a:t>
            </a:r>
            <a:endParaRPr lang="en-AU" sz="1800" noProof="0" dirty="0"/>
          </a:p>
        </p:txBody>
      </p:sp>
      <p:sp>
        <p:nvSpPr>
          <p:cNvPr id="19" name="Title 1"/>
          <p:cNvSpPr txBox="1">
            <a:spLocks/>
          </p:cNvSpPr>
          <p:nvPr/>
        </p:nvSpPr>
        <p:spPr>
          <a:xfrm>
            <a:off x="263796" y="57588"/>
            <a:ext cx="7178404" cy="851608"/>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4400" b="0" i="0" kern="1200">
                <a:solidFill>
                  <a:schemeClr val="bg1"/>
                </a:solidFill>
                <a:latin typeface="Local Brewery Five"/>
                <a:ea typeface="+mj-ea"/>
                <a:cs typeface="Local Brewery Five"/>
              </a:defRPr>
            </a:lvl1pPr>
          </a:lstStyle>
          <a:p>
            <a:r>
              <a:rPr lang="en-US" sz="3300" dirty="0">
                <a:latin typeface="Arial Narrow"/>
                <a:cs typeface="Arial Narrow"/>
              </a:rPr>
              <a:t>BODY SHAPES OF FISHES</a:t>
            </a:r>
          </a:p>
        </p:txBody>
      </p:sp>
      <p:pic>
        <p:nvPicPr>
          <p:cNvPr id="20" name="Picture 19" descr="White_Butterflyfish.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442200" y="12700"/>
            <a:ext cx="1132332" cy="964692"/>
          </a:xfrm>
          <a:prstGeom prst="rect">
            <a:avLst/>
          </a:prstGeom>
        </p:spPr>
      </p:pic>
      <p:pic>
        <p:nvPicPr>
          <p:cNvPr id="21" name="Picture 20" descr="White_Butterflyfish.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437328" y="139700"/>
            <a:ext cx="1132332" cy="964692"/>
          </a:xfrm>
          <a:prstGeom prst="rect">
            <a:avLst/>
          </a:prstGeom>
        </p:spPr>
      </p:pic>
      <p:pic>
        <p:nvPicPr>
          <p:cNvPr id="22" name="Picture 21" descr="White_Butterflyfish.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101794" y="-380746"/>
            <a:ext cx="1132332" cy="964692"/>
          </a:xfrm>
          <a:prstGeom prst="rect">
            <a:avLst/>
          </a:prstGeom>
        </p:spPr>
      </p:pic>
      <p:pic>
        <p:nvPicPr>
          <p:cNvPr id="2" name="Picture 1" descr="Screenshot 2020-05-04 10.36.57.png">
            <a:hlinkClick r:id="rId6"/>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40468" y="2365574"/>
            <a:ext cx="3301207" cy="1791690"/>
          </a:xfrm>
          <a:prstGeom prst="rect">
            <a:avLst/>
          </a:prstGeom>
        </p:spPr>
      </p:pic>
    </p:spTree>
    <p:extLst>
      <p:ext uri="{BB962C8B-B14F-4D97-AF65-F5344CB8AC3E}">
        <p14:creationId xmlns:p14="http://schemas.microsoft.com/office/powerpoint/2010/main" val="2120864190"/>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dissolv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dissolv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dissolve">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dissolve">
                                      <p:cBhvr>
                                        <p:cTn id="22"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Hippoglossus Stenolepis Pacific Halibut fish illustration-lpr.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6248204" y="1945647"/>
            <a:ext cx="2203920" cy="1185040"/>
          </a:xfrm>
          <a:prstGeom prst="rect">
            <a:avLst/>
          </a:prstGeom>
        </p:spPr>
      </p:pic>
      <p:pic>
        <p:nvPicPr>
          <p:cNvPr id="17" name="Blue_YellowSquare.png" descr="/Users/rika/Dropbox/MSC Job/2020/MSC templates and graphics/TEMPLATE FILES/MSC GRAPHIC ASSETS/SCREEN RES/Illustration_BlueAssets/PNG/Blue_YellowSquare.png"/>
          <p:cNvPicPr>
            <a:picLocks noChangeAspect="1"/>
          </p:cNvPicPr>
          <p:nvPr/>
        </p:nvPicPr>
        <p:blipFill>
          <a:blip r:embed="rId4" r:link="rId5">
            <a:extLst>
              <a:ext uri="{28A0092B-C50C-407E-A947-70E740481C1C}">
                <a14:useLocalDpi xmlns:a14="http://schemas.microsoft.com/office/drawing/2010/main"/>
              </a:ext>
            </a:extLst>
          </a:blip>
          <a:stretch>
            <a:fillRect/>
          </a:stretch>
        </p:blipFill>
        <p:spPr>
          <a:xfrm>
            <a:off x="0" y="1002062"/>
            <a:ext cx="8963260" cy="1309084"/>
          </a:xfrm>
          <a:prstGeom prst="rect">
            <a:avLst/>
          </a:prstGeom>
        </p:spPr>
      </p:pic>
      <p:pic>
        <p:nvPicPr>
          <p:cNvPr id="2" name="Picture 1" descr="Orange Roughy-lpr.pn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63796" y="3400514"/>
            <a:ext cx="2425700" cy="1106772"/>
          </a:xfrm>
          <a:prstGeom prst="rect">
            <a:avLst/>
          </a:prstGeom>
        </p:spPr>
      </p:pic>
      <p:pic>
        <p:nvPicPr>
          <p:cNvPr id="11" name="Picture 10" descr="Yellowfin Tuna (Thunnus albacares)-lpr.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921140" y="3129053"/>
            <a:ext cx="3042120" cy="1375038"/>
          </a:xfrm>
          <a:prstGeom prst="rect">
            <a:avLst/>
          </a:prstGeom>
        </p:spPr>
      </p:pic>
      <p:sp>
        <p:nvSpPr>
          <p:cNvPr id="10" name="Rectangle 9"/>
          <p:cNvSpPr/>
          <p:nvPr/>
        </p:nvSpPr>
        <p:spPr>
          <a:xfrm>
            <a:off x="263796" y="1063270"/>
            <a:ext cx="8689704" cy="954107"/>
          </a:xfrm>
          <a:prstGeom prst="rect">
            <a:avLst/>
          </a:prstGeom>
        </p:spPr>
        <p:txBody>
          <a:bodyPr wrap="square">
            <a:spAutoFit/>
          </a:bodyPr>
          <a:lstStyle/>
          <a:p>
            <a:pPr algn="ctr"/>
            <a:r>
              <a:rPr lang="en-US" sz="2000" b="1" dirty="0">
                <a:solidFill>
                  <a:srgbClr val="175EAA"/>
                </a:solidFill>
                <a:latin typeface="Arial Narrow"/>
                <a:cs typeface="Arial Narrow"/>
              </a:rPr>
              <a:t>MAHI / ACTIVITY</a:t>
            </a:r>
          </a:p>
          <a:p>
            <a:pPr algn="ctr"/>
            <a:r>
              <a:rPr lang="en-US" dirty="0">
                <a:latin typeface="Arial"/>
                <a:cs typeface="Arial"/>
              </a:rPr>
              <a:t>Each fish shown here lives in a different place or habitat within the ocean</a:t>
            </a:r>
          </a:p>
          <a:p>
            <a:pPr algn="ctr"/>
            <a:r>
              <a:rPr lang="en-US" dirty="0">
                <a:latin typeface="Arial"/>
                <a:cs typeface="Arial"/>
              </a:rPr>
              <a:t>Use </a:t>
            </a:r>
            <a:r>
              <a:rPr lang="en-US" dirty="0">
                <a:solidFill>
                  <a:srgbClr val="175EAA"/>
                </a:solidFill>
                <a:latin typeface="Arial"/>
                <a:cs typeface="Arial"/>
              </a:rPr>
              <a:t>2.3 Scientific Keys Fish Adaptations </a:t>
            </a:r>
            <a:r>
              <a:rPr lang="en-US" dirty="0">
                <a:latin typeface="Arial"/>
                <a:cs typeface="Arial"/>
              </a:rPr>
              <a:t>to figure out which fish lives where?</a:t>
            </a:r>
          </a:p>
        </p:txBody>
      </p:sp>
      <p:pic>
        <p:nvPicPr>
          <p:cNvPr id="24" name="Picture 23" descr="fish-1331812_1280.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flipH="1">
            <a:off x="552685" y="2224617"/>
            <a:ext cx="1452066" cy="1332914"/>
          </a:xfrm>
          <a:prstGeom prst="rect">
            <a:avLst/>
          </a:prstGeom>
        </p:spPr>
      </p:pic>
      <p:pic>
        <p:nvPicPr>
          <p:cNvPr id="25" name="Picture 24" descr="White_Butterflyfish.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442200" y="12700"/>
            <a:ext cx="1132332" cy="964692"/>
          </a:xfrm>
          <a:prstGeom prst="rect">
            <a:avLst/>
          </a:prstGeom>
        </p:spPr>
      </p:pic>
      <p:pic>
        <p:nvPicPr>
          <p:cNvPr id="26" name="Picture 25" descr="White_Butterflyfish.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437328" y="139700"/>
            <a:ext cx="1132332" cy="964692"/>
          </a:xfrm>
          <a:prstGeom prst="rect">
            <a:avLst/>
          </a:prstGeom>
        </p:spPr>
      </p:pic>
      <p:pic>
        <p:nvPicPr>
          <p:cNvPr id="27" name="Picture 26" descr="White_Butterflyfish.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101794" y="-380746"/>
            <a:ext cx="1132332" cy="964692"/>
          </a:xfrm>
          <a:prstGeom prst="rect">
            <a:avLst/>
          </a:prstGeom>
        </p:spPr>
      </p:pic>
      <p:sp>
        <p:nvSpPr>
          <p:cNvPr id="3" name="TextBox 2"/>
          <p:cNvSpPr txBox="1"/>
          <p:nvPr/>
        </p:nvSpPr>
        <p:spPr>
          <a:xfrm>
            <a:off x="3320223" y="2197100"/>
            <a:ext cx="2216977" cy="2031325"/>
          </a:xfrm>
          <a:prstGeom prst="rect">
            <a:avLst/>
          </a:prstGeom>
          <a:noFill/>
        </p:spPr>
        <p:txBody>
          <a:bodyPr wrap="square" rtlCol="0">
            <a:spAutoFit/>
          </a:bodyPr>
          <a:lstStyle/>
          <a:p>
            <a:pPr algn="ctr"/>
            <a:r>
              <a:rPr lang="en-US" dirty="0">
                <a:latin typeface="Arial "/>
                <a:cs typeface="Arial "/>
              </a:rPr>
              <a:t>Open ocean</a:t>
            </a:r>
          </a:p>
          <a:p>
            <a:pPr algn="ctr"/>
            <a:endParaRPr lang="en-US" dirty="0">
              <a:latin typeface="Arial "/>
              <a:cs typeface="Arial "/>
            </a:endParaRPr>
          </a:p>
          <a:p>
            <a:pPr algn="ctr"/>
            <a:r>
              <a:rPr lang="en-US" dirty="0">
                <a:latin typeface="Arial "/>
                <a:cs typeface="Arial "/>
              </a:rPr>
              <a:t>Deep ocean</a:t>
            </a:r>
          </a:p>
          <a:p>
            <a:pPr algn="ctr"/>
            <a:endParaRPr lang="en-US" dirty="0">
              <a:latin typeface="Arial "/>
              <a:cs typeface="Arial "/>
            </a:endParaRPr>
          </a:p>
          <a:p>
            <a:pPr algn="ctr"/>
            <a:r>
              <a:rPr lang="en-US" dirty="0">
                <a:latin typeface="Arial "/>
                <a:cs typeface="Arial "/>
              </a:rPr>
              <a:t>Rocky or coral reef</a:t>
            </a:r>
          </a:p>
          <a:p>
            <a:pPr algn="ctr"/>
            <a:endParaRPr lang="en-US" dirty="0">
              <a:latin typeface="Arial "/>
              <a:cs typeface="Arial "/>
            </a:endParaRPr>
          </a:p>
          <a:p>
            <a:pPr algn="ctr"/>
            <a:r>
              <a:rPr lang="en-US" dirty="0">
                <a:latin typeface="Arial "/>
                <a:cs typeface="Arial "/>
              </a:rPr>
              <a:t>Sandy seafloor</a:t>
            </a:r>
          </a:p>
        </p:txBody>
      </p:sp>
      <p:pic>
        <p:nvPicPr>
          <p:cNvPr id="28" name="Picture 27"/>
          <p:cNvPicPr>
            <a:picLocks noChangeAspect="1"/>
          </p:cNvPicPr>
          <p:nvPr/>
        </p:nvPicPr>
        <p:blipFill>
          <a:blip r:embed="rId10"/>
          <a:stretch>
            <a:fillRect/>
          </a:stretch>
        </p:blipFill>
        <p:spPr>
          <a:xfrm rot="13443988" flipH="1">
            <a:off x="4939078" y="2589642"/>
            <a:ext cx="1926875" cy="592360"/>
          </a:xfrm>
          <a:prstGeom prst="rect">
            <a:avLst/>
          </a:prstGeom>
        </p:spPr>
      </p:pic>
      <p:pic>
        <p:nvPicPr>
          <p:cNvPr id="29" name="Picture 28"/>
          <p:cNvPicPr>
            <a:picLocks noChangeAspect="1"/>
          </p:cNvPicPr>
          <p:nvPr/>
        </p:nvPicPr>
        <p:blipFill>
          <a:blip r:embed="rId10"/>
          <a:stretch>
            <a:fillRect/>
          </a:stretch>
        </p:blipFill>
        <p:spPr>
          <a:xfrm rot="7096117" flipH="1" flipV="1">
            <a:off x="4853159" y="2972044"/>
            <a:ext cx="2013927" cy="793467"/>
          </a:xfrm>
          <a:prstGeom prst="rect">
            <a:avLst/>
          </a:prstGeom>
        </p:spPr>
      </p:pic>
      <p:pic>
        <p:nvPicPr>
          <p:cNvPr id="30" name="Picture 29"/>
          <p:cNvPicPr>
            <a:picLocks noChangeAspect="1"/>
          </p:cNvPicPr>
          <p:nvPr/>
        </p:nvPicPr>
        <p:blipFill>
          <a:blip r:embed="rId10"/>
          <a:stretch>
            <a:fillRect/>
          </a:stretch>
        </p:blipFill>
        <p:spPr>
          <a:xfrm rot="2190895" flipH="1">
            <a:off x="1772826" y="2798097"/>
            <a:ext cx="1819292" cy="846131"/>
          </a:xfrm>
          <a:prstGeom prst="rect">
            <a:avLst/>
          </a:prstGeom>
        </p:spPr>
      </p:pic>
      <p:pic>
        <p:nvPicPr>
          <p:cNvPr id="31" name="Picture 30"/>
          <p:cNvPicPr>
            <a:picLocks noChangeAspect="1"/>
          </p:cNvPicPr>
          <p:nvPr/>
        </p:nvPicPr>
        <p:blipFill>
          <a:blip r:embed="rId10"/>
          <a:stretch>
            <a:fillRect/>
          </a:stretch>
        </p:blipFill>
        <p:spPr>
          <a:xfrm rot="19879461" flipH="1" flipV="1">
            <a:off x="1899629" y="2846113"/>
            <a:ext cx="2014271" cy="674875"/>
          </a:xfrm>
          <a:prstGeom prst="rect">
            <a:avLst/>
          </a:prstGeom>
        </p:spPr>
      </p:pic>
      <p:sp>
        <p:nvSpPr>
          <p:cNvPr id="18" name="Title 1"/>
          <p:cNvSpPr txBox="1">
            <a:spLocks/>
          </p:cNvSpPr>
          <p:nvPr/>
        </p:nvSpPr>
        <p:spPr>
          <a:xfrm>
            <a:off x="156689" y="11682"/>
            <a:ext cx="7178404" cy="851608"/>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4400" b="0" i="0" kern="1200">
                <a:solidFill>
                  <a:schemeClr val="bg1"/>
                </a:solidFill>
                <a:latin typeface="Local Brewery Five"/>
                <a:ea typeface="+mj-ea"/>
                <a:cs typeface="Local Brewery Five"/>
              </a:defRPr>
            </a:lvl1pPr>
          </a:lstStyle>
          <a:p>
            <a:r>
              <a:rPr lang="en-US" sz="3300" dirty="0">
                <a:latin typeface="Arial Narrow"/>
                <a:cs typeface="Arial Narrow"/>
              </a:rPr>
              <a:t>BODY SHAPES OF FISHES</a:t>
            </a:r>
          </a:p>
        </p:txBody>
      </p:sp>
    </p:spTree>
    <p:extLst>
      <p:ext uri="{BB962C8B-B14F-4D97-AF65-F5344CB8AC3E}">
        <p14:creationId xmlns:p14="http://schemas.microsoft.com/office/powerpoint/2010/main" val="3455580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par>
                                <p:cTn id="8" presetID="9"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par>
                                <p:cTn id="14" presetID="9"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dissolve">
                                      <p:cBhvr>
                                        <p:cTn id="16" dur="500"/>
                                        <p:tgtEl>
                                          <p:spTgt spid="15"/>
                                        </p:tgtEl>
                                      </p:cBhvr>
                                    </p:animEffect>
                                  </p:childTnLst>
                                </p:cTn>
                              </p:par>
                              <p:par>
                                <p:cTn id="17" presetID="9"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dissolv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dissolve">
                                      <p:cBhvr>
                                        <p:cTn id="24" dur="5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dissolve">
                                      <p:cBhvr>
                                        <p:cTn id="29" dur="500"/>
                                        <p:tgtEl>
                                          <p:spTgt spid="31"/>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dissolve">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dissolve">
                                      <p:cBhvr>
                                        <p:cTn id="3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3200" noProof="0"/>
              <a:t>HELPFUL STUFF FOR TEACHERS</a:t>
            </a:r>
          </a:p>
        </p:txBody>
      </p:sp>
      <p:sp>
        <p:nvSpPr>
          <p:cNvPr id="4" name="Content Placeholder 8"/>
          <p:cNvSpPr>
            <a:spLocks noGrp="1"/>
          </p:cNvSpPr>
          <p:nvPr>
            <p:ph sz="half" idx="1"/>
          </p:nvPr>
        </p:nvSpPr>
        <p:spPr>
          <a:xfrm>
            <a:off x="3252621" y="1061639"/>
            <a:ext cx="5891379" cy="3779094"/>
          </a:xfrm>
        </p:spPr>
        <p:txBody>
          <a:bodyPr>
            <a:noAutofit/>
          </a:bodyPr>
          <a:lstStyle/>
          <a:p>
            <a:pPr marL="265113" lvl="0" indent="-179388">
              <a:spcBef>
                <a:spcPts val="300"/>
              </a:spcBef>
              <a:spcAft>
                <a:spcPts val="300"/>
              </a:spcAft>
              <a:tabLst>
                <a:tab pos="169863" algn="l"/>
              </a:tabLst>
            </a:pPr>
            <a:r>
              <a:rPr lang="en-AU" sz="1800" b="1" noProof="0" dirty="0">
                <a:solidFill>
                  <a:srgbClr val="005DAA"/>
                </a:solidFill>
                <a:latin typeface="Arial"/>
                <a:cs typeface="Arial"/>
              </a:rPr>
              <a:t>Topic focus</a:t>
            </a:r>
            <a:r>
              <a:rPr lang="en-AU" sz="1800" noProof="0" dirty="0">
                <a:solidFill>
                  <a:srgbClr val="005DAA"/>
                </a:solidFill>
                <a:latin typeface="Arial"/>
                <a:cs typeface="Arial"/>
              </a:rPr>
              <a:t>: </a:t>
            </a:r>
            <a:r>
              <a:rPr lang="en-AU" sz="1800" noProof="0" dirty="0">
                <a:latin typeface="Arial"/>
                <a:cs typeface="Arial"/>
              </a:rPr>
              <a:t>Ecology</a:t>
            </a:r>
            <a:endParaRPr lang="en-AU" sz="1800" dirty="0"/>
          </a:p>
          <a:p>
            <a:pPr marL="265113" lvl="0" indent="-179388">
              <a:spcBef>
                <a:spcPts val="300"/>
              </a:spcBef>
              <a:spcAft>
                <a:spcPts val="300"/>
              </a:spcAft>
              <a:tabLst>
                <a:tab pos="169863" algn="l"/>
              </a:tabLst>
            </a:pPr>
            <a:r>
              <a:rPr lang="en-IN" sz="1800" b="1" dirty="0">
                <a:solidFill>
                  <a:srgbClr val="005DAA"/>
                </a:solidFill>
              </a:rPr>
              <a:t>Curriculum Level</a:t>
            </a:r>
            <a:r>
              <a:rPr lang="en-IN" sz="1800" b="1" dirty="0"/>
              <a:t>: </a:t>
            </a:r>
            <a:r>
              <a:rPr lang="en-IN" sz="1800" dirty="0"/>
              <a:t>Level 3 - 5 </a:t>
            </a:r>
          </a:p>
          <a:p>
            <a:pPr marL="265113" lvl="0" indent="-179388">
              <a:spcBef>
                <a:spcPts val="300"/>
              </a:spcBef>
              <a:spcAft>
                <a:spcPts val="300"/>
              </a:spcAft>
              <a:tabLst>
                <a:tab pos="169863" algn="l"/>
              </a:tabLst>
            </a:pPr>
            <a:r>
              <a:rPr lang="en-IN" sz="1800" b="1" dirty="0">
                <a:solidFill>
                  <a:srgbClr val="005DAA"/>
                </a:solidFill>
              </a:rPr>
              <a:t>Curriculum relevance</a:t>
            </a:r>
            <a:r>
              <a:rPr lang="en-IN" sz="1800" b="1" dirty="0"/>
              <a:t>: </a:t>
            </a:r>
            <a:r>
              <a:rPr lang="en-IN" sz="1800" dirty="0"/>
              <a:t>Science; Pūtaiao</a:t>
            </a:r>
          </a:p>
          <a:p>
            <a:pPr marL="265113" lvl="0" indent="-179388">
              <a:spcBef>
                <a:spcPts val="300"/>
              </a:spcBef>
              <a:spcAft>
                <a:spcPts val="300"/>
              </a:spcAft>
              <a:tabLst>
                <a:tab pos="169863" algn="l"/>
              </a:tabLst>
            </a:pPr>
            <a:r>
              <a:rPr lang="en-AU" sz="1800" b="1" dirty="0">
                <a:solidFill>
                  <a:srgbClr val="005DAA"/>
                </a:solidFill>
              </a:rPr>
              <a:t>Key competencies</a:t>
            </a:r>
            <a:r>
              <a:rPr lang="en-IN" sz="1800" dirty="0">
                <a:solidFill>
                  <a:srgbClr val="005DAA"/>
                </a:solidFill>
              </a:rPr>
              <a:t>: </a:t>
            </a:r>
            <a:r>
              <a:rPr lang="en-AU" sz="1800" dirty="0"/>
              <a:t>Thinking; Managing Self; Using language, symbols &amp; texts; Relating to others</a:t>
            </a:r>
            <a:endParaRPr lang="en-IN" sz="1800" dirty="0"/>
          </a:p>
          <a:p>
            <a:pPr marL="265113" indent="-179388">
              <a:spcBef>
                <a:spcPts val="300"/>
              </a:spcBef>
              <a:spcAft>
                <a:spcPts val="300"/>
              </a:spcAft>
              <a:tabLst>
                <a:tab pos="185738" algn="l"/>
              </a:tabLst>
            </a:pPr>
            <a:r>
              <a:rPr lang="en-AU" sz="1800" b="1" dirty="0">
                <a:solidFill>
                  <a:srgbClr val="005DAA"/>
                </a:solidFill>
              </a:rPr>
              <a:t>Planning</a:t>
            </a:r>
            <a:r>
              <a:rPr lang="en-AU" sz="1800" dirty="0">
                <a:solidFill>
                  <a:srgbClr val="005DAA"/>
                </a:solidFill>
              </a:rPr>
              <a:t>: </a:t>
            </a:r>
            <a:r>
              <a:rPr lang="en-AU" sz="1800" dirty="0"/>
              <a:t>See also </a:t>
            </a:r>
            <a:r>
              <a:rPr lang="en-AU" sz="1800" dirty="0">
                <a:solidFill>
                  <a:srgbClr val="0081C6"/>
                </a:solidFill>
              </a:rPr>
              <a:t>Marine Ecology Planner </a:t>
            </a:r>
            <a:r>
              <a:rPr lang="en-AU" sz="1800" dirty="0"/>
              <a:t>and </a:t>
            </a:r>
            <a:r>
              <a:rPr lang="en-IN" sz="1800" dirty="0"/>
              <a:t>teacher notes below slides</a:t>
            </a:r>
          </a:p>
          <a:p>
            <a:pPr marL="265113" indent="-179388">
              <a:spcBef>
                <a:spcPts val="300"/>
              </a:spcBef>
              <a:spcAft>
                <a:spcPts val="300"/>
              </a:spcAft>
              <a:tabLst>
                <a:tab pos="185738" algn="l"/>
              </a:tabLst>
            </a:pPr>
            <a:r>
              <a:rPr lang="en-IN" sz="1800" b="1" dirty="0">
                <a:solidFill>
                  <a:srgbClr val="005DAA"/>
                </a:solidFill>
              </a:rPr>
              <a:t>Extending learning</a:t>
            </a:r>
            <a:r>
              <a:rPr lang="en-IN" sz="1800" dirty="0"/>
              <a:t>: See Topic Outlines and slides labelled </a:t>
            </a:r>
            <a:r>
              <a:rPr lang="en-IN" sz="1800" dirty="0">
                <a:solidFill>
                  <a:srgbClr val="FF0000"/>
                </a:solidFill>
              </a:rPr>
              <a:t>expert</a:t>
            </a:r>
            <a:r>
              <a:rPr lang="en-IN" sz="1800" dirty="0"/>
              <a:t> [top right corner] </a:t>
            </a:r>
          </a:p>
          <a:p>
            <a:endParaRPr lang="en-IN" sz="1800" dirty="0"/>
          </a:p>
          <a:p>
            <a:pPr marL="265113" indent="-179388">
              <a:spcBef>
                <a:spcPts val="300"/>
              </a:spcBef>
              <a:spcAft>
                <a:spcPts val="300"/>
              </a:spcAft>
              <a:tabLst>
                <a:tab pos="169863" algn="l"/>
              </a:tabLst>
            </a:pPr>
            <a:endParaRPr lang="en-AU" sz="1800" noProof="0" dirty="0">
              <a:latin typeface="Arial"/>
              <a:cs typeface="Arial"/>
            </a:endParaRPr>
          </a:p>
        </p:txBody>
      </p:sp>
      <p:pic>
        <p:nvPicPr>
          <p:cNvPr id="11" name="Picture 10" descr="White_Hear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951029" y="-80232"/>
            <a:ext cx="1147125" cy="938557"/>
          </a:xfrm>
          <a:prstGeom prst="rect">
            <a:avLst/>
          </a:prstGeom>
        </p:spPr>
      </p:pic>
      <p:pic>
        <p:nvPicPr>
          <p:cNvPr id="12" name="Picture 11" descr="White_Heart.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8841562">
            <a:off x="7430719" y="189865"/>
            <a:ext cx="808858" cy="661793"/>
          </a:xfrm>
          <a:prstGeom prst="rect">
            <a:avLst/>
          </a:prstGeom>
        </p:spPr>
      </p:pic>
      <p:sp>
        <p:nvSpPr>
          <p:cNvPr id="13" name="Oval 12"/>
          <p:cNvSpPr/>
          <p:nvPr/>
        </p:nvSpPr>
        <p:spPr>
          <a:xfrm rot="343789">
            <a:off x="6544053" y="-5835"/>
            <a:ext cx="1544199" cy="1075925"/>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p:cNvSpPr txBox="1"/>
          <p:nvPr/>
        </p:nvSpPr>
        <p:spPr>
          <a:xfrm rot="343789">
            <a:off x="6421411" y="204271"/>
            <a:ext cx="1789483" cy="630942"/>
          </a:xfrm>
          <a:prstGeom prst="rect">
            <a:avLst/>
          </a:prstGeom>
          <a:noFill/>
        </p:spPr>
        <p:txBody>
          <a:bodyPr wrap="square" rtlCol="0">
            <a:spAutoFit/>
          </a:bodyPr>
          <a:lstStyle/>
          <a:p>
            <a:pPr algn="ctr"/>
            <a:r>
              <a:rPr lang="en-US" sz="1500" b="1" dirty="0">
                <a:solidFill>
                  <a:srgbClr val="175EAA"/>
                </a:solidFill>
                <a:latin typeface="Arial Narrow"/>
                <a:cs typeface="Arial Narrow"/>
              </a:rPr>
              <a:t>Target age range: </a:t>
            </a:r>
          </a:p>
          <a:p>
            <a:pPr algn="ctr"/>
            <a:r>
              <a:rPr lang="en-US" sz="2000" dirty="0">
                <a:latin typeface="Arial Narrow"/>
                <a:cs typeface="Arial Narrow"/>
              </a:rPr>
              <a:t>10</a:t>
            </a:r>
            <a:r>
              <a:rPr lang="mr-IN" sz="2000" dirty="0">
                <a:latin typeface="Arial Narrow"/>
                <a:cs typeface="Arial Narrow"/>
              </a:rPr>
              <a:t>–</a:t>
            </a:r>
            <a:r>
              <a:rPr lang="en-US" sz="2000" dirty="0">
                <a:latin typeface="Arial Narrow"/>
                <a:cs typeface="Arial Narrow"/>
              </a:rPr>
              <a:t>15 years</a:t>
            </a:r>
          </a:p>
        </p:txBody>
      </p:sp>
      <p:pic>
        <p:nvPicPr>
          <p:cNvPr id="15" name="Picture 14" descr="Blue_Seabrea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21412763" flipH="1">
            <a:off x="1056717" y="3327686"/>
            <a:ext cx="1906040" cy="1680772"/>
          </a:xfrm>
          <a:prstGeom prst="rect">
            <a:avLst/>
          </a:prstGeom>
        </p:spPr>
      </p:pic>
      <p:pic>
        <p:nvPicPr>
          <p:cNvPr id="16" name="Picture 15" descr="Blue_Splash3.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630144" y="3407834"/>
            <a:ext cx="893064" cy="792480"/>
          </a:xfrm>
          <a:prstGeom prst="rect">
            <a:avLst/>
          </a:prstGeom>
        </p:spPr>
      </p:pic>
      <p:pic>
        <p:nvPicPr>
          <p:cNvPr id="17" name="Picture 16" descr="Blue_Heart.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19277530">
            <a:off x="138684" y="3823644"/>
            <a:ext cx="637032" cy="521208"/>
          </a:xfrm>
          <a:prstGeom prst="rect">
            <a:avLst/>
          </a:prstGeom>
        </p:spPr>
      </p:pic>
      <p:pic>
        <p:nvPicPr>
          <p:cNvPr id="18" name="Picture 17" descr="Blue_Bubbles.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007667" y="1220171"/>
            <a:ext cx="1244954" cy="2902452"/>
          </a:xfrm>
          <a:prstGeom prst="rect">
            <a:avLst/>
          </a:prstGeom>
        </p:spPr>
      </p:pic>
      <p:sp>
        <p:nvSpPr>
          <p:cNvPr id="20" name="Rectangular Callout 19">
            <a:extLst>
              <a:ext uri="{FF2B5EF4-FFF2-40B4-BE49-F238E27FC236}">
                <a16:creationId xmlns:a16="http://schemas.microsoft.com/office/drawing/2014/main" id="{C4B2B1BE-11D1-9B41-4F1B-40F4CB964657}"/>
              </a:ext>
            </a:extLst>
          </p:cNvPr>
          <p:cNvSpPr/>
          <p:nvPr/>
        </p:nvSpPr>
        <p:spPr>
          <a:xfrm>
            <a:off x="296018" y="1234522"/>
            <a:ext cx="1713339" cy="1967591"/>
          </a:xfrm>
          <a:prstGeom prst="wedgeRectCallout">
            <a:avLst>
              <a:gd name="adj1" fmla="val -3331"/>
              <a:gd name="adj2" fmla="val 102639"/>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175EAA"/>
                </a:solidFill>
                <a:latin typeface="Arial Narrow"/>
                <a:cs typeface="Arial Narrow"/>
              </a:rPr>
              <a:t>Welcome to OUR STORY! </a:t>
            </a:r>
          </a:p>
          <a:p>
            <a:pPr algn="ctr"/>
            <a:r>
              <a:rPr lang="en-US" sz="1600" dirty="0">
                <a:solidFill>
                  <a:srgbClr val="175EAA"/>
                </a:solidFill>
                <a:latin typeface="Arial Narrow"/>
                <a:cs typeface="Arial Narrow"/>
              </a:rPr>
              <a:t>In this topic we explore MARINE ECOLOGY</a:t>
            </a:r>
          </a:p>
        </p:txBody>
      </p:sp>
    </p:spTree>
    <p:extLst>
      <p:ext uri="{BB962C8B-B14F-4D97-AF65-F5344CB8AC3E}">
        <p14:creationId xmlns:p14="http://schemas.microsoft.com/office/powerpoint/2010/main" val="3385547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Micromesistius Australis Southern blue whiting fish illustration-lpr.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42973" y="3617367"/>
            <a:ext cx="2078484" cy="770078"/>
          </a:xfrm>
          <a:prstGeom prst="rect">
            <a:avLst/>
          </a:prstGeom>
        </p:spPr>
      </p:pic>
      <p:pic>
        <p:nvPicPr>
          <p:cNvPr id="34" name="Picture 33" descr="Ling - New Zealand-lpr.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128630" y="3663273"/>
            <a:ext cx="2272993" cy="925531"/>
          </a:xfrm>
          <a:prstGeom prst="rect">
            <a:avLst/>
          </a:prstGeom>
        </p:spPr>
      </p:pic>
      <p:pic>
        <p:nvPicPr>
          <p:cNvPr id="4" name="Picture 3" descr="Macruronus Novaezelandiae Blue grenadier fish illustration-lp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956299" y="2595572"/>
            <a:ext cx="2913375" cy="828854"/>
          </a:xfrm>
          <a:prstGeom prst="rect">
            <a:avLst/>
          </a:prstGeom>
        </p:spPr>
      </p:pic>
      <p:pic>
        <p:nvPicPr>
          <p:cNvPr id="2" name="Picture 1" descr="Orange Roughy-lpr.pn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74897" y="2481627"/>
            <a:ext cx="2352404" cy="1073329"/>
          </a:xfrm>
          <a:prstGeom prst="rect">
            <a:avLst/>
          </a:prstGeom>
        </p:spPr>
      </p:pic>
      <p:pic>
        <p:nvPicPr>
          <p:cNvPr id="3" name="Picture 2" descr="Thunnus Alalunga Albacore fish illustration-lpr.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200400" y="2466686"/>
            <a:ext cx="2547106" cy="1110538"/>
          </a:xfrm>
          <a:prstGeom prst="rect">
            <a:avLst/>
          </a:prstGeom>
        </p:spPr>
      </p:pic>
      <p:pic>
        <p:nvPicPr>
          <p:cNvPr id="29" name="Picture 28" descr="Blue_Fish5 copy 2.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78563" y="953314"/>
            <a:ext cx="9890863" cy="3864624"/>
          </a:xfrm>
          <a:prstGeom prst="rect">
            <a:avLst/>
          </a:prstGeom>
        </p:spPr>
      </p:pic>
      <p:sp>
        <p:nvSpPr>
          <p:cNvPr id="18" name="TextBox 17"/>
          <p:cNvSpPr txBox="1"/>
          <p:nvPr/>
        </p:nvSpPr>
        <p:spPr>
          <a:xfrm>
            <a:off x="708296" y="3424426"/>
            <a:ext cx="2822854" cy="369332"/>
          </a:xfrm>
          <a:prstGeom prst="rect">
            <a:avLst/>
          </a:prstGeom>
          <a:noFill/>
        </p:spPr>
        <p:txBody>
          <a:bodyPr wrap="square" rtlCol="0">
            <a:spAutoFit/>
          </a:bodyPr>
          <a:lstStyle/>
          <a:p>
            <a:r>
              <a:rPr lang="en-US" dirty="0">
                <a:solidFill>
                  <a:srgbClr val="175EAA"/>
                </a:solidFill>
              </a:rPr>
              <a:t>1. Orange Roughy</a:t>
            </a:r>
          </a:p>
        </p:txBody>
      </p:sp>
      <p:sp>
        <p:nvSpPr>
          <p:cNvPr id="10" name="Rectangle 9"/>
          <p:cNvSpPr/>
          <p:nvPr/>
        </p:nvSpPr>
        <p:spPr>
          <a:xfrm>
            <a:off x="88900" y="1002538"/>
            <a:ext cx="8953500" cy="1508105"/>
          </a:xfrm>
          <a:prstGeom prst="rect">
            <a:avLst/>
          </a:prstGeom>
        </p:spPr>
        <p:txBody>
          <a:bodyPr wrap="square">
            <a:spAutoFit/>
          </a:bodyPr>
          <a:lstStyle/>
          <a:p>
            <a:pPr algn="ctr"/>
            <a:r>
              <a:rPr lang="en-US" sz="2000" b="1" dirty="0">
                <a:solidFill>
                  <a:srgbClr val="175EAA"/>
                </a:solidFill>
                <a:latin typeface="Arial Narrow"/>
                <a:cs typeface="Arial Narrow"/>
              </a:rPr>
              <a:t>MAHI / ACTIVITY</a:t>
            </a:r>
          </a:p>
          <a:p>
            <a:pPr algn="ctr"/>
            <a:r>
              <a:rPr lang="en-US" dirty="0"/>
              <a:t>Select one of the fish pictures below. </a:t>
            </a:r>
            <a:r>
              <a:rPr lang="en-US" b="1" dirty="0"/>
              <a:t>All are fished in Aotearoa New Zealand waters and are MSC certified. </a:t>
            </a:r>
            <a:r>
              <a:rPr lang="en-US" dirty="0"/>
              <a:t>Observe your fish. What adaptations [eyes, mouth, body shape, fins etc] do you see? Think about how the fish moves, eats, protects itself. Draw your own picture of the fish and label the picture to show your observations. </a:t>
            </a:r>
            <a:endParaRPr lang="en-US" b="1" dirty="0"/>
          </a:p>
        </p:txBody>
      </p:sp>
      <p:pic>
        <p:nvPicPr>
          <p:cNvPr id="25" name="Picture 24" descr="White_Butterflyfish.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442200" y="12700"/>
            <a:ext cx="1132332" cy="964692"/>
          </a:xfrm>
          <a:prstGeom prst="rect">
            <a:avLst/>
          </a:prstGeom>
        </p:spPr>
      </p:pic>
      <p:pic>
        <p:nvPicPr>
          <p:cNvPr id="26" name="Picture 25" descr="White_Butterflyfish.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437328" y="139700"/>
            <a:ext cx="1132332" cy="964692"/>
          </a:xfrm>
          <a:prstGeom prst="rect">
            <a:avLst/>
          </a:prstGeom>
        </p:spPr>
      </p:pic>
      <p:pic>
        <p:nvPicPr>
          <p:cNvPr id="27" name="Picture 26" descr="White_Butterflyfish.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101794" y="-380746"/>
            <a:ext cx="1132332" cy="964692"/>
          </a:xfrm>
          <a:prstGeom prst="rect">
            <a:avLst/>
          </a:prstGeom>
        </p:spPr>
      </p:pic>
      <p:sp>
        <p:nvSpPr>
          <p:cNvPr id="30" name="TextBox 29"/>
          <p:cNvSpPr txBox="1"/>
          <p:nvPr/>
        </p:nvSpPr>
        <p:spPr>
          <a:xfrm>
            <a:off x="3803957" y="3424426"/>
            <a:ext cx="2822854" cy="369332"/>
          </a:xfrm>
          <a:prstGeom prst="rect">
            <a:avLst/>
          </a:prstGeom>
          <a:noFill/>
        </p:spPr>
        <p:txBody>
          <a:bodyPr wrap="square" rtlCol="0">
            <a:spAutoFit/>
          </a:bodyPr>
          <a:lstStyle/>
          <a:p>
            <a:r>
              <a:rPr lang="en-US" dirty="0">
                <a:solidFill>
                  <a:srgbClr val="175EAA"/>
                </a:solidFill>
              </a:rPr>
              <a:t>2. Albacore Tuna </a:t>
            </a:r>
          </a:p>
        </p:txBody>
      </p:sp>
      <p:sp>
        <p:nvSpPr>
          <p:cNvPr id="31" name="TextBox 30"/>
          <p:cNvSpPr txBox="1"/>
          <p:nvPr/>
        </p:nvSpPr>
        <p:spPr>
          <a:xfrm>
            <a:off x="174897" y="4173997"/>
            <a:ext cx="2822854" cy="369332"/>
          </a:xfrm>
          <a:prstGeom prst="rect">
            <a:avLst/>
          </a:prstGeom>
          <a:noFill/>
        </p:spPr>
        <p:txBody>
          <a:bodyPr wrap="square" rtlCol="0">
            <a:spAutoFit/>
          </a:bodyPr>
          <a:lstStyle/>
          <a:p>
            <a:r>
              <a:rPr lang="en-US" dirty="0">
                <a:solidFill>
                  <a:srgbClr val="175EAA"/>
                </a:solidFill>
              </a:rPr>
              <a:t>4. Southern Blue Whiting</a:t>
            </a:r>
          </a:p>
        </p:txBody>
      </p:sp>
      <p:sp>
        <p:nvSpPr>
          <p:cNvPr id="32" name="TextBox 31"/>
          <p:cNvSpPr txBox="1"/>
          <p:nvPr/>
        </p:nvSpPr>
        <p:spPr>
          <a:xfrm>
            <a:off x="6689446" y="3303146"/>
            <a:ext cx="2822854" cy="369332"/>
          </a:xfrm>
          <a:prstGeom prst="rect">
            <a:avLst/>
          </a:prstGeom>
          <a:noFill/>
        </p:spPr>
        <p:txBody>
          <a:bodyPr wrap="square" rtlCol="0">
            <a:spAutoFit/>
          </a:bodyPr>
          <a:lstStyle/>
          <a:p>
            <a:r>
              <a:rPr lang="en-US" dirty="0">
                <a:solidFill>
                  <a:srgbClr val="175EAA"/>
                </a:solidFill>
              </a:rPr>
              <a:t>3. Hoki</a:t>
            </a:r>
          </a:p>
        </p:txBody>
      </p:sp>
      <p:sp>
        <p:nvSpPr>
          <p:cNvPr id="33" name="TextBox 32"/>
          <p:cNvSpPr txBox="1"/>
          <p:nvPr/>
        </p:nvSpPr>
        <p:spPr>
          <a:xfrm>
            <a:off x="5650279" y="4097487"/>
            <a:ext cx="2822854" cy="369332"/>
          </a:xfrm>
          <a:prstGeom prst="rect">
            <a:avLst/>
          </a:prstGeom>
          <a:noFill/>
        </p:spPr>
        <p:txBody>
          <a:bodyPr wrap="square" rtlCol="0">
            <a:spAutoFit/>
          </a:bodyPr>
          <a:lstStyle/>
          <a:p>
            <a:r>
              <a:rPr lang="en-US" dirty="0">
                <a:solidFill>
                  <a:srgbClr val="175EAA"/>
                </a:solidFill>
              </a:rPr>
              <a:t>5. Ling</a:t>
            </a:r>
          </a:p>
        </p:txBody>
      </p:sp>
      <p:pic>
        <p:nvPicPr>
          <p:cNvPr id="6" name="Picture 5" descr="RS12728_MSC_ecolabel_Certified-Sustainable_blue.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rot="918268">
            <a:off x="7416496" y="3764820"/>
            <a:ext cx="1658625" cy="849280"/>
          </a:xfrm>
          <a:prstGeom prst="rect">
            <a:avLst/>
          </a:prstGeom>
        </p:spPr>
      </p:pic>
      <p:sp>
        <p:nvSpPr>
          <p:cNvPr id="21" name="Title 1"/>
          <p:cNvSpPr txBox="1">
            <a:spLocks/>
          </p:cNvSpPr>
          <p:nvPr/>
        </p:nvSpPr>
        <p:spPr>
          <a:xfrm>
            <a:off x="156689" y="11682"/>
            <a:ext cx="7178404" cy="851608"/>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4400" b="0" i="0" kern="1200">
                <a:solidFill>
                  <a:schemeClr val="bg1"/>
                </a:solidFill>
                <a:latin typeface="Local Brewery Five"/>
                <a:ea typeface="+mj-ea"/>
                <a:cs typeface="Local Brewery Five"/>
              </a:defRPr>
            </a:lvl1pPr>
          </a:lstStyle>
          <a:p>
            <a:r>
              <a:rPr lang="en-US" sz="3300" dirty="0">
                <a:latin typeface="Arial Narrow"/>
                <a:cs typeface="Arial Narrow"/>
              </a:rPr>
              <a:t>BODY SHAPES OF FISHES</a:t>
            </a:r>
          </a:p>
        </p:txBody>
      </p:sp>
    </p:spTree>
    <p:extLst>
      <p:ext uri="{BB962C8B-B14F-4D97-AF65-F5344CB8AC3E}">
        <p14:creationId xmlns:p14="http://schemas.microsoft.com/office/powerpoint/2010/main" val="7092774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31042" y="920059"/>
            <a:ext cx="5884139" cy="3727449"/>
          </a:xfrm>
        </p:spPr>
        <p:txBody>
          <a:bodyPr>
            <a:noAutofit/>
          </a:bodyPr>
          <a:lstStyle/>
          <a:p>
            <a:pPr marL="0" indent="0">
              <a:spcBef>
                <a:spcPts val="300"/>
              </a:spcBef>
              <a:spcAft>
                <a:spcPts val="100"/>
              </a:spcAft>
              <a:buNone/>
            </a:pPr>
            <a:r>
              <a:rPr lang="en-US" sz="1800" b="1" dirty="0">
                <a:solidFill>
                  <a:srgbClr val="00B194"/>
                </a:solidFill>
                <a:latin typeface="Arial Narrow"/>
                <a:cs typeface="Arial Narrow"/>
              </a:rPr>
              <a:t>KŌRERORERO / DISCUSSION</a:t>
            </a:r>
          </a:p>
          <a:p>
            <a:pPr marL="0" indent="0">
              <a:spcBef>
                <a:spcPts val="300"/>
              </a:spcBef>
              <a:spcAft>
                <a:spcPts val="100"/>
              </a:spcAft>
              <a:buNone/>
            </a:pPr>
            <a:r>
              <a:rPr lang="en-AU" sz="1800" noProof="0" dirty="0">
                <a:latin typeface="Arial"/>
                <a:cs typeface="Arial"/>
              </a:rPr>
              <a:t>The Marine Stewardship Council has certified fisheries in many different habitats</a:t>
            </a:r>
            <a:r>
              <a:rPr lang="en-AU" sz="1800" noProof="0" dirty="0">
                <a:solidFill>
                  <a:srgbClr val="175EAA"/>
                </a:solidFill>
                <a:latin typeface="Arial"/>
                <a:cs typeface="Arial"/>
              </a:rPr>
              <a:t>. </a:t>
            </a:r>
            <a:r>
              <a:rPr lang="en-AU" sz="1800" dirty="0">
                <a:solidFill>
                  <a:srgbClr val="175EAA"/>
                </a:solidFill>
                <a:latin typeface="Arial"/>
                <a:cs typeface="Arial"/>
              </a:rPr>
              <a:t> </a:t>
            </a:r>
            <a:r>
              <a:rPr lang="en-AU" sz="1800" noProof="0" dirty="0">
                <a:latin typeface="Arial"/>
                <a:cs typeface="Arial"/>
              </a:rPr>
              <a:t>A Habitat is: </a:t>
            </a:r>
          </a:p>
          <a:p>
            <a:pPr>
              <a:spcBef>
                <a:spcPts val="300"/>
              </a:spcBef>
              <a:spcAft>
                <a:spcPts val="300"/>
              </a:spcAft>
            </a:pPr>
            <a:r>
              <a:rPr lang="en-AU" sz="1800" noProof="0" dirty="0">
                <a:latin typeface="Arial"/>
                <a:cs typeface="Arial"/>
              </a:rPr>
              <a:t>A place where a group [community] of living things [organisms] live and breed</a:t>
            </a:r>
          </a:p>
          <a:p>
            <a:pPr>
              <a:spcBef>
                <a:spcPts val="300"/>
              </a:spcBef>
              <a:spcAft>
                <a:spcPts val="300"/>
              </a:spcAft>
            </a:pPr>
            <a:r>
              <a:rPr lang="en-AU" sz="1800" noProof="0" dirty="0">
                <a:latin typeface="Arial"/>
                <a:cs typeface="Arial"/>
              </a:rPr>
              <a:t>Different habitats have different characteristics: temperature, current, tide, seafloor [substrate], light</a:t>
            </a:r>
          </a:p>
          <a:p>
            <a:pPr>
              <a:spcBef>
                <a:spcPts val="300"/>
              </a:spcBef>
              <a:spcAft>
                <a:spcPts val="300"/>
              </a:spcAft>
            </a:pPr>
            <a:endParaRPr lang="en-AU" sz="500" noProof="0" dirty="0">
              <a:latin typeface="Arial"/>
              <a:cs typeface="Arial"/>
            </a:endParaRPr>
          </a:p>
        </p:txBody>
      </p:sp>
      <p:sp>
        <p:nvSpPr>
          <p:cNvPr id="6" name="Title 1"/>
          <p:cNvSpPr>
            <a:spLocks noGrp="1"/>
          </p:cNvSpPr>
          <p:nvPr>
            <p:ph type="title"/>
          </p:nvPr>
        </p:nvSpPr>
        <p:spPr>
          <a:xfrm>
            <a:off x="177223" y="25473"/>
            <a:ext cx="8229600" cy="836704"/>
          </a:xfrm>
        </p:spPr>
        <p:txBody>
          <a:bodyPr>
            <a:normAutofit fontScale="90000"/>
          </a:bodyPr>
          <a:lstStyle/>
          <a:p>
            <a:r>
              <a:rPr lang="en-AU" sz="3700" dirty="0">
                <a:latin typeface="Arial Narrow"/>
                <a:cs typeface="Arial Narrow"/>
              </a:rPr>
              <a:t>MARINE HABITAT</a:t>
            </a:r>
            <a:br>
              <a:rPr lang="en-AU" noProof="0" dirty="0">
                <a:latin typeface="Arial Narrow"/>
                <a:cs typeface="Arial Narrow"/>
              </a:rPr>
            </a:br>
            <a:r>
              <a:rPr lang="en-AU" sz="2200" noProof="0" dirty="0">
                <a:latin typeface="Arial Narrow"/>
                <a:cs typeface="Arial Narrow"/>
              </a:rPr>
              <a:t>Focusing Question: How do marine habitats differ from one another?</a:t>
            </a:r>
          </a:p>
        </p:txBody>
      </p:sp>
      <p:graphicFrame>
        <p:nvGraphicFramePr>
          <p:cNvPr id="7" name="Content Placeholder 4"/>
          <p:cNvGraphicFramePr>
            <a:graphicFrameLocks noGrp="1"/>
          </p:cNvGraphicFramePr>
          <p:nvPr>
            <p:ph sz="half" idx="2"/>
            <p:extLst>
              <p:ext uri="{D42A27DB-BD31-4B8C-83A1-F6EECF244321}">
                <p14:modId xmlns:p14="http://schemas.microsoft.com/office/powerpoint/2010/main" val="2452174812"/>
              </p:ext>
            </p:extLst>
          </p:nvPr>
        </p:nvGraphicFramePr>
        <p:xfrm>
          <a:off x="6106987" y="1146984"/>
          <a:ext cx="2887857" cy="3244322"/>
        </p:xfrm>
        <a:graphic>
          <a:graphicData uri="http://schemas.openxmlformats.org/drawingml/2006/table">
            <a:tbl>
              <a:tblPr firstRow="1" bandRow="1">
                <a:tableStyleId>{5C22544A-7EE6-4342-B048-85BDC9FD1C3A}</a:tableStyleId>
              </a:tblPr>
              <a:tblGrid>
                <a:gridCol w="962619">
                  <a:extLst>
                    <a:ext uri="{9D8B030D-6E8A-4147-A177-3AD203B41FA5}">
                      <a16:colId xmlns:a16="http://schemas.microsoft.com/office/drawing/2014/main" val="20000"/>
                    </a:ext>
                  </a:extLst>
                </a:gridCol>
                <a:gridCol w="962619">
                  <a:extLst>
                    <a:ext uri="{9D8B030D-6E8A-4147-A177-3AD203B41FA5}">
                      <a16:colId xmlns:a16="http://schemas.microsoft.com/office/drawing/2014/main" val="20001"/>
                    </a:ext>
                  </a:extLst>
                </a:gridCol>
                <a:gridCol w="962619">
                  <a:extLst>
                    <a:ext uri="{9D8B030D-6E8A-4147-A177-3AD203B41FA5}">
                      <a16:colId xmlns:a16="http://schemas.microsoft.com/office/drawing/2014/main" val="20002"/>
                    </a:ext>
                  </a:extLst>
                </a:gridCol>
              </a:tblGrid>
              <a:tr h="875753">
                <a:tc gridSpan="3">
                  <a:txBody>
                    <a:bodyPr/>
                    <a:lstStyle/>
                    <a:p>
                      <a:pPr algn="ctr"/>
                      <a:r>
                        <a:rPr lang="en-US" sz="1800" b="0" i="0" baseline="0" dirty="0">
                          <a:latin typeface="Arial Narrow"/>
                          <a:cs typeface="Arial Narrow"/>
                        </a:rPr>
                        <a:t>MARINE HABITAT </a:t>
                      </a:r>
                      <a:r>
                        <a:rPr lang="mr-IN" sz="1800" b="0" i="0" baseline="0" dirty="0">
                          <a:latin typeface="Arial Narrow"/>
                          <a:cs typeface="Arial Narrow"/>
                        </a:rPr>
                        <a:t>–</a:t>
                      </a:r>
                      <a:r>
                        <a:rPr lang="en-US" sz="1800" b="0" i="0" baseline="0" dirty="0">
                          <a:latin typeface="Arial Narrow"/>
                          <a:cs typeface="Arial Narrow"/>
                        </a:rPr>
                        <a:t> </a:t>
                      </a:r>
                      <a:r>
                        <a:rPr lang="en-US" sz="1800" b="0" i="0" dirty="0">
                          <a:latin typeface="Arial Narrow"/>
                          <a:cs typeface="Arial Narrow"/>
                        </a:rPr>
                        <a:t>PRIOR KNOWLEDGE</a:t>
                      </a:r>
                      <a:r>
                        <a:rPr lang="en-US" sz="1800" b="0" i="0" baseline="0" dirty="0">
                          <a:latin typeface="Arial Narrow"/>
                          <a:cs typeface="Arial Narrow"/>
                        </a:rPr>
                        <a:t> </a:t>
                      </a:r>
                      <a:r>
                        <a:rPr lang="en-US" sz="1800" b="0" i="0" dirty="0">
                          <a:latin typeface="Arial Narrow"/>
                          <a:cs typeface="Arial Narrow"/>
                        </a:rPr>
                        <a:t>CHART</a:t>
                      </a:r>
                    </a:p>
                  </a:txBody>
                  <a:tcPr marL="76245" marR="76245" anchor="ctr">
                    <a:solidFill>
                      <a:srgbClr val="175EAA"/>
                    </a:solidFill>
                  </a:tcPr>
                </a:tc>
                <a:tc hMerge="1">
                  <a:txBody>
                    <a:bodyPr/>
                    <a:lstStyle/>
                    <a:p>
                      <a:pPr algn="ctr"/>
                      <a:endParaRPr lang="en-US" dirty="0"/>
                    </a:p>
                  </a:txBody>
                  <a:tcPr marL="76245" marR="76245" anchor="ctr">
                    <a:solidFill>
                      <a:srgbClr val="175EAA"/>
                    </a:solidFill>
                  </a:tcPr>
                </a:tc>
                <a:tc hMerge="1">
                  <a:txBody>
                    <a:bodyPr/>
                    <a:lstStyle/>
                    <a:p>
                      <a:pPr algn="ctr"/>
                      <a:endParaRPr lang="en-US" dirty="0"/>
                    </a:p>
                  </a:txBody>
                  <a:tcPr marL="76245" marR="76245" anchor="ctr">
                    <a:solidFill>
                      <a:srgbClr val="175EAA"/>
                    </a:solidFill>
                  </a:tcPr>
                </a:tc>
                <a:extLst>
                  <a:ext uri="{0D108BD9-81ED-4DB2-BD59-A6C34878D82A}">
                    <a16:rowId xmlns:a16="http://schemas.microsoft.com/office/drawing/2014/main" val="10000"/>
                  </a:ext>
                </a:extLst>
              </a:tr>
              <a:tr h="1345766">
                <a:tc>
                  <a:txBody>
                    <a:bodyPr/>
                    <a:lstStyle/>
                    <a:p>
                      <a:pPr algn="ctr"/>
                      <a:r>
                        <a:rPr lang="en-US" sz="1800" dirty="0">
                          <a:solidFill>
                            <a:schemeClr val="bg1"/>
                          </a:solidFill>
                          <a:latin typeface="Arial Narrow"/>
                          <a:cs typeface="Arial Narrow"/>
                        </a:rPr>
                        <a:t>What we know</a:t>
                      </a:r>
                    </a:p>
                  </a:txBody>
                  <a:tcPr marL="76245" marR="76245" anchor="ctr">
                    <a:solidFill>
                      <a:srgbClr val="175EAA"/>
                    </a:solidFill>
                  </a:tcPr>
                </a:tc>
                <a:tc>
                  <a:txBody>
                    <a:bodyPr/>
                    <a:lstStyle/>
                    <a:p>
                      <a:pPr algn="ctr"/>
                      <a:r>
                        <a:rPr lang="en-US" sz="1800" dirty="0">
                          <a:solidFill>
                            <a:schemeClr val="bg1"/>
                          </a:solidFill>
                          <a:latin typeface="Arial Narrow"/>
                          <a:cs typeface="Arial Narrow"/>
                        </a:rPr>
                        <a:t>What we would like to know</a:t>
                      </a:r>
                    </a:p>
                  </a:txBody>
                  <a:tcPr marL="76245" marR="76245" anchor="ctr">
                    <a:solidFill>
                      <a:srgbClr val="175EAA"/>
                    </a:solidFill>
                  </a:tcPr>
                </a:tc>
                <a:tc>
                  <a:txBody>
                    <a:bodyPr/>
                    <a:lstStyle/>
                    <a:p>
                      <a:pPr algn="ctr"/>
                      <a:r>
                        <a:rPr lang="en-US" sz="1800" dirty="0">
                          <a:solidFill>
                            <a:schemeClr val="bg1"/>
                          </a:solidFill>
                          <a:latin typeface="Arial Narrow"/>
                          <a:cs typeface="Arial Narrow"/>
                        </a:rPr>
                        <a:t>What we have learned</a:t>
                      </a:r>
                    </a:p>
                  </a:txBody>
                  <a:tcPr marL="76245" marR="76245" anchor="ctr">
                    <a:solidFill>
                      <a:srgbClr val="175EAA"/>
                    </a:solidFill>
                  </a:tcPr>
                </a:tc>
                <a:extLst>
                  <a:ext uri="{0D108BD9-81ED-4DB2-BD59-A6C34878D82A}">
                    <a16:rowId xmlns:a16="http://schemas.microsoft.com/office/drawing/2014/main" val="10001"/>
                  </a:ext>
                </a:extLst>
              </a:tr>
              <a:tr h="1022803">
                <a:tc>
                  <a:txBody>
                    <a:bodyPr/>
                    <a:lstStyle/>
                    <a:p>
                      <a:endParaRPr lang="en-US" sz="1900" dirty="0"/>
                    </a:p>
                  </a:txBody>
                  <a:tcPr marL="76245" marR="76245">
                    <a:lnL w="12700" cap="flat" cmpd="sng" algn="ctr">
                      <a:solidFill>
                        <a:srgbClr val="175EAA"/>
                      </a:solidFill>
                      <a:prstDash val="solid"/>
                      <a:round/>
                      <a:headEnd type="none" w="med" len="med"/>
                      <a:tailEnd type="none" w="med" len="med"/>
                    </a:lnL>
                    <a:lnR w="12700" cap="flat" cmpd="sng" algn="ctr">
                      <a:solidFill>
                        <a:srgbClr val="175EAA"/>
                      </a:solidFill>
                      <a:prstDash val="solid"/>
                      <a:round/>
                      <a:headEnd type="none" w="med" len="med"/>
                      <a:tailEnd type="none" w="med" len="med"/>
                    </a:lnR>
                    <a:solidFill>
                      <a:schemeClr val="bg1"/>
                    </a:solidFill>
                  </a:tcPr>
                </a:tc>
                <a:tc>
                  <a:txBody>
                    <a:bodyPr/>
                    <a:lstStyle/>
                    <a:p>
                      <a:endParaRPr lang="en-US" sz="1900" dirty="0"/>
                    </a:p>
                  </a:txBody>
                  <a:tcPr marL="76245" marR="76245">
                    <a:lnL w="12700" cap="flat" cmpd="sng" algn="ctr">
                      <a:solidFill>
                        <a:srgbClr val="175EAA"/>
                      </a:solidFill>
                      <a:prstDash val="solid"/>
                      <a:round/>
                      <a:headEnd type="none" w="med" len="med"/>
                      <a:tailEnd type="none" w="med" len="med"/>
                    </a:lnL>
                    <a:lnR w="12700" cap="flat" cmpd="sng" algn="ctr">
                      <a:solidFill>
                        <a:srgbClr val="175EAA"/>
                      </a:solidFill>
                      <a:prstDash val="solid"/>
                      <a:round/>
                      <a:headEnd type="none" w="med" len="med"/>
                      <a:tailEnd type="none" w="med" len="med"/>
                    </a:lnR>
                    <a:solidFill>
                      <a:schemeClr val="bg1"/>
                    </a:solidFill>
                  </a:tcPr>
                </a:tc>
                <a:tc>
                  <a:txBody>
                    <a:bodyPr/>
                    <a:lstStyle/>
                    <a:p>
                      <a:endParaRPr lang="en-US" sz="1900" dirty="0"/>
                    </a:p>
                  </a:txBody>
                  <a:tcPr marL="76245" marR="76245">
                    <a:lnL w="12700" cap="flat" cmpd="sng" algn="ctr">
                      <a:solidFill>
                        <a:srgbClr val="175EAA"/>
                      </a:solidFill>
                      <a:prstDash val="solid"/>
                      <a:round/>
                      <a:headEnd type="none" w="med" len="med"/>
                      <a:tailEnd type="none" w="med" len="med"/>
                    </a:lnL>
                    <a:lnR w="12700" cap="flat" cmpd="sng" algn="ctr">
                      <a:solidFill>
                        <a:srgbClr val="175EAA"/>
                      </a:solidFill>
                      <a:prstDash val="solid"/>
                      <a:round/>
                      <a:headEnd type="none" w="med" len="med"/>
                      <a:tailEnd type="none" w="med" len="med"/>
                    </a:lnR>
                    <a:solidFill>
                      <a:schemeClr val="bg1"/>
                    </a:solidFill>
                  </a:tcPr>
                </a:tc>
                <a:extLst>
                  <a:ext uri="{0D108BD9-81ED-4DB2-BD59-A6C34878D82A}">
                    <a16:rowId xmlns:a16="http://schemas.microsoft.com/office/drawing/2014/main" val="10002"/>
                  </a:ext>
                </a:extLst>
              </a:tr>
            </a:tbl>
          </a:graphicData>
        </a:graphic>
      </p:graphicFrame>
      <p:pic>
        <p:nvPicPr>
          <p:cNvPr id="8" name="Blue_YellowSquare.png" descr="/Users/rika/Dropbox/MSC Job/2020/MSC templates and graphics/TEMPLATE FILES/MSC GRAPHIC ASSETS/SCREEN RES/Illustration_BlueAssets/PNG/Blue_YellowSquare.png"/>
          <p:cNvPicPr>
            <a:picLocks noChangeAspect="1"/>
          </p:cNvPicPr>
          <p:nvPr/>
        </p:nvPicPr>
        <p:blipFill>
          <a:blip r:embed="rId3" r:link="rId4">
            <a:extLst>
              <a:ext uri="{28A0092B-C50C-407E-A947-70E740481C1C}">
                <a14:useLocalDpi xmlns:a14="http://schemas.microsoft.com/office/drawing/2010/main"/>
              </a:ext>
            </a:extLst>
          </a:blip>
          <a:stretch>
            <a:fillRect/>
          </a:stretch>
        </p:blipFill>
        <p:spPr>
          <a:xfrm>
            <a:off x="-93911" y="3106410"/>
            <a:ext cx="6456838" cy="1695663"/>
          </a:xfrm>
          <a:prstGeom prst="rect">
            <a:avLst/>
          </a:prstGeom>
        </p:spPr>
      </p:pic>
      <p:sp>
        <p:nvSpPr>
          <p:cNvPr id="9" name="Content Placeholder 4"/>
          <p:cNvSpPr txBox="1">
            <a:spLocks/>
          </p:cNvSpPr>
          <p:nvPr/>
        </p:nvSpPr>
        <p:spPr>
          <a:xfrm>
            <a:off x="160238" y="3269652"/>
            <a:ext cx="5884139" cy="1763824"/>
          </a:xfrm>
          <a:prstGeom prst="rect">
            <a:avLst/>
          </a:prstGeom>
        </p:spPr>
        <p:txBody>
          <a:bodyPr vert="horz" lIns="91440" tIns="45720" rIns="91440" bIns="45720" rtlCol="0">
            <a:noAutofit/>
          </a:bodyPr>
          <a:lstStyle>
            <a:lvl1pPr marL="342900" indent="-342900" algn="l" defTabSz="457200" rtl="0" eaLnBrk="1" latinLnBrk="0" hangingPunct="1">
              <a:lnSpc>
                <a:spcPct val="112000"/>
              </a:lnSpc>
              <a:spcBef>
                <a:spcPts val="600"/>
              </a:spcBef>
              <a:spcAft>
                <a:spcPts val="600"/>
              </a:spcAft>
              <a:buFont typeface="Arial"/>
              <a:buChar char="•"/>
              <a:defRPr sz="2800" kern="1200">
                <a:solidFill>
                  <a:schemeClr val="tx1"/>
                </a:solidFill>
                <a:latin typeface="MetaPro-Normal"/>
                <a:ea typeface="+mn-ea"/>
                <a:cs typeface="MetaPro-Normal"/>
              </a:defRPr>
            </a:lvl1pPr>
            <a:lvl2pPr marL="742950" indent="-285750" algn="l" defTabSz="457200" rtl="0" eaLnBrk="1" latinLnBrk="0" hangingPunct="1">
              <a:lnSpc>
                <a:spcPct val="112000"/>
              </a:lnSpc>
              <a:spcBef>
                <a:spcPts val="300"/>
              </a:spcBef>
              <a:spcAft>
                <a:spcPts val="300"/>
              </a:spcAft>
              <a:buFont typeface="Arial"/>
              <a:buChar char="–"/>
              <a:defRPr sz="2400" kern="1200">
                <a:solidFill>
                  <a:schemeClr val="tx1"/>
                </a:solidFill>
                <a:latin typeface="MetaPro-Normal"/>
                <a:ea typeface="+mn-ea"/>
                <a:cs typeface="MetaPro-Normal"/>
              </a:defRPr>
            </a:lvl2pPr>
            <a:lvl3pPr marL="1143000" indent="-228600" algn="l" defTabSz="457200" rtl="0" eaLnBrk="1" latinLnBrk="0" hangingPunct="1">
              <a:lnSpc>
                <a:spcPct val="112000"/>
              </a:lnSpc>
              <a:spcBef>
                <a:spcPts val="300"/>
              </a:spcBef>
              <a:spcAft>
                <a:spcPts val="300"/>
              </a:spcAft>
              <a:buFont typeface="Arial"/>
              <a:buChar char="•"/>
              <a:defRPr sz="2000" kern="1200">
                <a:solidFill>
                  <a:schemeClr val="tx1"/>
                </a:solidFill>
                <a:latin typeface="MetaPro-Normal"/>
                <a:ea typeface="+mn-ea"/>
                <a:cs typeface="MetaPro-Normal"/>
              </a:defRPr>
            </a:lvl3pPr>
            <a:lvl4pPr marL="1600200" indent="-228600" algn="l" defTabSz="457200" rtl="0" eaLnBrk="1" latinLnBrk="0" hangingPunct="1">
              <a:lnSpc>
                <a:spcPct val="112000"/>
              </a:lnSpc>
              <a:spcBef>
                <a:spcPts val="300"/>
              </a:spcBef>
              <a:spcAft>
                <a:spcPts val="300"/>
              </a:spcAft>
              <a:buFont typeface="Arial"/>
              <a:buChar char="–"/>
              <a:defRPr sz="1800" kern="1200">
                <a:solidFill>
                  <a:schemeClr val="tx1"/>
                </a:solidFill>
                <a:latin typeface="MetaPro-Normal"/>
                <a:ea typeface="+mn-ea"/>
                <a:cs typeface="MetaPro-Normal"/>
              </a:defRPr>
            </a:lvl4pPr>
            <a:lvl5pPr marL="2057400" indent="-228600" algn="l" defTabSz="457200" rtl="0" eaLnBrk="1" latinLnBrk="0" hangingPunct="1">
              <a:lnSpc>
                <a:spcPct val="112000"/>
              </a:lnSpc>
              <a:spcBef>
                <a:spcPts val="300"/>
              </a:spcBef>
              <a:spcAft>
                <a:spcPts val="300"/>
              </a:spcAft>
              <a:buFont typeface="Arial"/>
              <a:buChar char="»"/>
              <a:defRPr sz="1800" kern="1200">
                <a:solidFill>
                  <a:schemeClr val="tx1"/>
                </a:solidFill>
                <a:latin typeface="MetaPro-Normal"/>
                <a:ea typeface="+mn-ea"/>
                <a:cs typeface="MetaPro-Normal"/>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lnSpc>
                <a:spcPct val="100000"/>
              </a:lnSpc>
              <a:spcBef>
                <a:spcPts val="0"/>
              </a:spcBef>
              <a:spcAft>
                <a:spcPts val="0"/>
              </a:spcAft>
              <a:buNone/>
              <a:defRPr/>
            </a:pPr>
            <a:r>
              <a:rPr lang="x-none" sz="2000" b="1" dirty="0">
                <a:solidFill>
                  <a:srgbClr val="175EAA"/>
                </a:solidFill>
                <a:latin typeface="Arial Narrow"/>
                <a:cs typeface="Arial Narrow"/>
              </a:rPr>
              <a:t>MAHI / ACTIVIT</a:t>
            </a:r>
            <a:r>
              <a:rPr lang="en-AU" sz="2000" b="1" dirty="0">
                <a:solidFill>
                  <a:srgbClr val="175EAA"/>
                </a:solidFill>
                <a:latin typeface="Arial Narrow"/>
                <a:cs typeface="Arial Narrow"/>
              </a:rPr>
              <a:t>Y</a:t>
            </a:r>
            <a:endParaRPr lang="x-none" sz="2000" b="1" dirty="0">
              <a:solidFill>
                <a:srgbClr val="175EAA"/>
              </a:solidFill>
              <a:latin typeface="Arial Narrow"/>
              <a:cs typeface="Arial Narrow"/>
            </a:endParaRPr>
          </a:p>
          <a:p>
            <a:pPr marL="0" indent="0" algn="ctr">
              <a:spcBef>
                <a:spcPts val="300"/>
              </a:spcBef>
              <a:spcAft>
                <a:spcPts val="300"/>
              </a:spcAft>
              <a:buNone/>
            </a:pPr>
            <a:r>
              <a:rPr lang="en-US" sz="1800" dirty="0">
                <a:latin typeface="Arial"/>
                <a:cs typeface="Arial"/>
              </a:rPr>
              <a:t>What do you know about marine habitats &amp; the creatures that live there? Complete </a:t>
            </a:r>
            <a:r>
              <a:rPr lang="en-US" sz="1800" dirty="0">
                <a:solidFill>
                  <a:srgbClr val="175EAA"/>
                </a:solidFill>
                <a:latin typeface="Arial"/>
                <a:cs typeface="Arial"/>
              </a:rPr>
              <a:t>Marine Habitat Prior Knowledge Chart </a:t>
            </a:r>
            <a:r>
              <a:rPr lang="en-US" sz="1800" dirty="0">
                <a:latin typeface="Arial"/>
                <a:cs typeface="Arial"/>
              </a:rPr>
              <a:t>columns</a:t>
            </a:r>
            <a:r>
              <a:rPr lang="en-US" sz="1800" dirty="0">
                <a:solidFill>
                  <a:srgbClr val="175EAA"/>
                </a:solidFill>
                <a:latin typeface="Arial"/>
                <a:cs typeface="Arial"/>
              </a:rPr>
              <a:t> </a:t>
            </a:r>
            <a:r>
              <a:rPr lang="en-US" sz="1800" dirty="0">
                <a:latin typeface="Arial"/>
                <a:cs typeface="Arial"/>
              </a:rPr>
              <a:t>1 &amp; 2</a:t>
            </a:r>
          </a:p>
        </p:txBody>
      </p:sp>
      <p:pic>
        <p:nvPicPr>
          <p:cNvPr id="10" name="Picture 9" descr="White_Shell.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20331327">
            <a:off x="8803001" y="236122"/>
            <a:ext cx="682000" cy="612462"/>
          </a:xfrm>
          <a:prstGeom prst="rect">
            <a:avLst/>
          </a:prstGeom>
        </p:spPr>
      </p:pic>
      <p:pic>
        <p:nvPicPr>
          <p:cNvPr id="11" name="Picture 10" descr="White_Shell.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1234587">
            <a:off x="7948198" y="146900"/>
            <a:ext cx="825500" cy="741331"/>
          </a:xfrm>
          <a:prstGeom prst="rect">
            <a:avLst/>
          </a:prstGeom>
        </p:spPr>
      </p:pic>
      <p:pic>
        <p:nvPicPr>
          <p:cNvPr id="12" name="Picture 11" descr="White_Shell.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20331327">
            <a:off x="8437999" y="-280956"/>
            <a:ext cx="625716" cy="561917"/>
          </a:xfrm>
          <a:prstGeom prst="rect">
            <a:avLst/>
          </a:prstGeom>
        </p:spPr>
      </p:pic>
      <p:pic>
        <p:nvPicPr>
          <p:cNvPr id="13" name="Picture 12"/>
          <p:cNvPicPr>
            <a:picLocks noChangeAspect="1"/>
          </p:cNvPicPr>
          <p:nvPr/>
        </p:nvPicPr>
        <p:blipFill>
          <a:blip r:embed="rId8"/>
          <a:stretch>
            <a:fillRect/>
          </a:stretch>
        </p:blipFill>
        <p:spPr>
          <a:xfrm rot="8146351" flipH="1" flipV="1">
            <a:off x="5422223" y="3780442"/>
            <a:ext cx="1185915" cy="793467"/>
          </a:xfrm>
          <a:prstGeom prst="rect">
            <a:avLst/>
          </a:prstGeom>
        </p:spPr>
      </p:pic>
    </p:spTree>
    <p:extLst>
      <p:ext uri="{BB962C8B-B14F-4D97-AF65-F5344CB8AC3E}">
        <p14:creationId xmlns:p14="http://schemas.microsoft.com/office/powerpoint/2010/main" val="676416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dissolv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dissolve">
                                      <p:cBhvr>
                                        <p:cTn id="17" dur="500"/>
                                        <p:tgtEl>
                                          <p:spTgt spid="9">
                                            <p:txEl>
                                              <p:pRg st="0" end="0"/>
                                            </p:txEl>
                                          </p:spTgt>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Effect transition="in" filter="dissolve">
                                      <p:cBhvr>
                                        <p:cTn id="20" dur="500"/>
                                        <p:tgtEl>
                                          <p:spTgt spid="9">
                                            <p:txEl>
                                              <p:pRg st="1" end="1"/>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dissolve">
                                      <p:cBhvr>
                                        <p:cTn id="23" dur="500"/>
                                        <p:tgtEl>
                                          <p:spTgt spid="8"/>
                                        </p:tgtEl>
                                      </p:cBhvr>
                                    </p:animEffect>
                                  </p:childTnLst>
                                </p:cTn>
                              </p:par>
                              <p:par>
                                <p:cTn id="24" presetID="9"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dissolve">
                                      <p:cBhvr>
                                        <p:cTn id="26" dur="500"/>
                                        <p:tgtEl>
                                          <p:spTgt spid="13"/>
                                        </p:tgtEl>
                                      </p:cBhvr>
                                    </p:animEffect>
                                  </p:childTnLst>
                                </p:cTn>
                              </p:par>
                              <p:par>
                                <p:cTn id="27" presetID="9"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dissolve">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7577" y="1000461"/>
            <a:ext cx="6158432" cy="4529954"/>
          </a:xfrm>
        </p:spPr>
        <p:txBody>
          <a:bodyPr>
            <a:normAutofit fontScale="32500" lnSpcReduction="20000"/>
          </a:bodyPr>
          <a:lstStyle/>
          <a:p>
            <a:pPr marL="88900" indent="0">
              <a:buNone/>
            </a:pPr>
            <a:r>
              <a:rPr lang="en-US" sz="6200" b="1" dirty="0">
                <a:solidFill>
                  <a:srgbClr val="00B194"/>
                </a:solidFill>
                <a:latin typeface="Arial Narrow"/>
                <a:cs typeface="Arial Narrow"/>
              </a:rPr>
              <a:t>KŌRERORERO / DISCUSSION</a:t>
            </a:r>
          </a:p>
          <a:p>
            <a:pPr marL="88900" indent="0">
              <a:buNone/>
            </a:pPr>
            <a:r>
              <a:rPr lang="en-AU" sz="5500" noProof="0" dirty="0">
                <a:latin typeface="Arial"/>
                <a:cs typeface="Arial"/>
              </a:rPr>
              <a:t>Habitats are really made by physical things such as light, depth, pressure, bottom type [substrate], temperature</a:t>
            </a:r>
          </a:p>
          <a:p>
            <a:pPr marL="88900" indent="0">
              <a:buNone/>
            </a:pPr>
            <a:r>
              <a:rPr lang="en-AU" sz="5500" noProof="0" dirty="0">
                <a:latin typeface="Arial"/>
                <a:cs typeface="Arial"/>
              </a:rPr>
              <a:t>These physical things then create an environment for a community of creatures, plants, algae to live</a:t>
            </a:r>
          </a:p>
          <a:p>
            <a:pPr marL="88900" indent="0">
              <a:buNone/>
            </a:pPr>
            <a:r>
              <a:rPr lang="en-AU" sz="5500" noProof="0" dirty="0">
                <a:latin typeface="Arial"/>
                <a:cs typeface="Arial"/>
              </a:rPr>
              <a:t>Main ocean habitat types are:</a:t>
            </a:r>
          </a:p>
          <a:p>
            <a:pPr marL="571500" indent="-215900">
              <a:buFont typeface="+mj-lt"/>
              <a:buAutoNum type="arabicPeriod"/>
            </a:pPr>
            <a:r>
              <a:rPr lang="en-AU" sz="5500" noProof="0" dirty="0">
                <a:latin typeface="Arial"/>
                <a:cs typeface="Arial"/>
              </a:rPr>
              <a:t>Open water (very large)</a:t>
            </a:r>
          </a:p>
          <a:p>
            <a:pPr marL="571500" indent="-215900">
              <a:buFont typeface="+mj-lt"/>
              <a:buAutoNum type="arabicPeriod"/>
            </a:pPr>
            <a:r>
              <a:rPr lang="en-AU" sz="5500" noProof="0" dirty="0">
                <a:latin typeface="Arial"/>
                <a:cs typeface="Arial"/>
              </a:rPr>
              <a:t>Soft sandy to muddy bottom (large)</a:t>
            </a:r>
          </a:p>
          <a:p>
            <a:pPr marL="571500" indent="-215900">
              <a:buFont typeface="+mj-lt"/>
              <a:buAutoNum type="arabicPeriod"/>
            </a:pPr>
            <a:r>
              <a:rPr lang="en-AU" sz="5500" noProof="0" dirty="0">
                <a:latin typeface="Arial"/>
                <a:cs typeface="Arial"/>
              </a:rPr>
              <a:t>Hard (rocky, coral) bottom (small area but has the most diversity / variety of life)</a:t>
            </a:r>
          </a:p>
          <a:p>
            <a:endParaRPr lang="en-AU" sz="5500" noProof="0" dirty="0">
              <a:latin typeface="Arial"/>
              <a:cs typeface="Arial"/>
            </a:endParaRPr>
          </a:p>
        </p:txBody>
      </p:sp>
      <p:sp>
        <p:nvSpPr>
          <p:cNvPr id="6" name="Title 1"/>
          <p:cNvSpPr>
            <a:spLocks noGrp="1"/>
          </p:cNvSpPr>
          <p:nvPr>
            <p:ph type="title"/>
          </p:nvPr>
        </p:nvSpPr>
        <p:spPr>
          <a:xfrm>
            <a:off x="177223" y="163191"/>
            <a:ext cx="8229600" cy="836704"/>
          </a:xfrm>
        </p:spPr>
        <p:txBody>
          <a:bodyPr>
            <a:normAutofit/>
          </a:bodyPr>
          <a:lstStyle/>
          <a:p>
            <a:r>
              <a:rPr lang="en-AU" sz="3300" noProof="0" dirty="0">
                <a:latin typeface="Arial Narrow"/>
                <a:cs typeface="Arial Narrow"/>
              </a:rPr>
              <a:t>MARINE HABITAT</a:t>
            </a:r>
          </a:p>
        </p:txBody>
      </p:sp>
      <p:pic>
        <p:nvPicPr>
          <p:cNvPr id="7" name="Picture 6" descr="White_Shell.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0331327">
            <a:off x="8803001" y="236122"/>
            <a:ext cx="682000" cy="612462"/>
          </a:xfrm>
          <a:prstGeom prst="rect">
            <a:avLst/>
          </a:prstGeom>
        </p:spPr>
      </p:pic>
      <p:pic>
        <p:nvPicPr>
          <p:cNvPr id="8" name="Picture 7" descr="White_Shell.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234587">
            <a:off x="7948198" y="146900"/>
            <a:ext cx="825500" cy="741331"/>
          </a:xfrm>
          <a:prstGeom prst="rect">
            <a:avLst/>
          </a:prstGeom>
        </p:spPr>
      </p:pic>
      <p:pic>
        <p:nvPicPr>
          <p:cNvPr id="9" name="Picture 8" descr="White_Shell.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20331327">
            <a:off x="8437999" y="-280956"/>
            <a:ext cx="625716" cy="561917"/>
          </a:xfrm>
          <a:prstGeom prst="rect">
            <a:avLst/>
          </a:prstGeom>
        </p:spPr>
      </p:pic>
      <p:pic>
        <p:nvPicPr>
          <p:cNvPr id="2" name="Picture 1" descr="Eck radiata with wall view.jpg"/>
          <p:cNvPicPr>
            <a:picLocks noChangeAspect="1"/>
          </p:cNvPicPr>
          <p:nvPr/>
        </p:nvPicPr>
        <p:blipFill rotWithShape="1">
          <a:blip r:embed="rId6" cstate="print">
            <a:extLst>
              <a:ext uri="{28A0092B-C50C-407E-A947-70E740481C1C}">
                <a14:useLocalDpi xmlns:a14="http://schemas.microsoft.com/office/drawing/2010/main"/>
              </a:ext>
            </a:extLst>
          </a:blip>
          <a:srcRect r="-1"/>
          <a:stretch/>
        </p:blipFill>
        <p:spPr>
          <a:xfrm rot="692361">
            <a:off x="5879271" y="2012219"/>
            <a:ext cx="1803400" cy="17977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underwater-2615376_1920.jp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rot="363693">
            <a:off x="7337435" y="1543623"/>
            <a:ext cx="1706291" cy="15849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underwater-1741171_1920.jpg"/>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rot="21180330">
            <a:off x="7074150" y="2809202"/>
            <a:ext cx="1714500" cy="15663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Blue_Seabream.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rot="21148772">
            <a:off x="3999938" y="2622323"/>
            <a:ext cx="1647364" cy="1183827"/>
          </a:xfrm>
          <a:prstGeom prst="rect">
            <a:avLst/>
          </a:prstGeom>
        </p:spPr>
      </p:pic>
      <p:sp>
        <p:nvSpPr>
          <p:cNvPr id="12" name="Rectangular Callout 11"/>
          <p:cNvSpPr/>
          <p:nvPr/>
        </p:nvSpPr>
        <p:spPr>
          <a:xfrm>
            <a:off x="6246009" y="203368"/>
            <a:ext cx="2839640" cy="1646642"/>
          </a:xfrm>
          <a:prstGeom prst="wedgeRectCallout">
            <a:avLst>
              <a:gd name="adj1" fmla="val -72003"/>
              <a:gd name="adj2" fmla="val 125151"/>
            </a:avLst>
          </a:prstGeom>
          <a:solidFill>
            <a:schemeClr val="bg1"/>
          </a:solidFill>
          <a:ln>
            <a:solidFill>
              <a:srgbClr val="175EAA"/>
            </a:solidFill>
          </a:ln>
        </p:spPr>
        <p:style>
          <a:lnRef idx="1">
            <a:schemeClr val="accent1"/>
          </a:lnRef>
          <a:fillRef idx="3">
            <a:schemeClr val="accent1"/>
          </a:fillRef>
          <a:effectRef idx="2">
            <a:schemeClr val="accent1"/>
          </a:effectRef>
          <a:fontRef idx="minor">
            <a:schemeClr val="lt1"/>
          </a:fontRef>
        </p:style>
        <p:txBody>
          <a:bodyPr rtlCol="0" anchor="ctr"/>
          <a:lstStyle/>
          <a:p>
            <a:pPr marL="88900" lvl="1" algn="ctr">
              <a:lnSpc>
                <a:spcPct val="110000"/>
              </a:lnSpc>
            </a:pPr>
            <a:r>
              <a:rPr lang="en-AU" dirty="0">
                <a:solidFill>
                  <a:srgbClr val="175EAA"/>
                </a:solidFill>
                <a:latin typeface="Arial"/>
                <a:cs typeface="Arial"/>
              </a:rPr>
              <a:t>Most Marine Stewardship Council certified fisheries are in open water and sandy bottom habitats</a:t>
            </a:r>
            <a:r>
              <a:rPr lang="x-none" dirty="0">
                <a:solidFill>
                  <a:srgbClr val="175EAA"/>
                </a:solidFill>
                <a:latin typeface="Arial"/>
                <a:cs typeface="Arial"/>
              </a:rPr>
              <a:t>!</a:t>
            </a:r>
          </a:p>
        </p:txBody>
      </p:sp>
    </p:spTree>
    <p:extLst>
      <p:ext uri="{BB962C8B-B14F-4D97-AF65-F5344CB8AC3E}">
        <p14:creationId xmlns:p14="http://schemas.microsoft.com/office/powerpoint/2010/main" val="2552571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par>
                                <p:cTn id="28" presetID="9" presetClass="entr" presetSubtype="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dissolve">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dissolve">
                                      <p:cBhvr>
                                        <p:cTn id="35" dur="500"/>
                                        <p:tgtEl>
                                          <p:spTgt spid="3">
                                            <p:txEl>
                                              <p:pRg st="5" end="5"/>
                                            </p:txEl>
                                          </p:spTgt>
                                        </p:tgtEl>
                                      </p:cBhvr>
                                    </p:animEffect>
                                  </p:childTnLst>
                                </p:cTn>
                              </p:par>
                              <p:par>
                                <p:cTn id="36" presetID="9" presetClass="entr" presetSubtype="0"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dissolve">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dissolve">
                                      <p:cBhvr>
                                        <p:cTn id="43" dur="500"/>
                                        <p:tgtEl>
                                          <p:spTgt spid="3">
                                            <p:txEl>
                                              <p:pRg st="6" end="6"/>
                                            </p:txEl>
                                          </p:spTgt>
                                        </p:tgtEl>
                                      </p:cBhvr>
                                    </p:animEffect>
                                  </p:childTnLst>
                                </p:cTn>
                              </p:par>
                              <p:par>
                                <p:cTn id="44" presetID="9" presetClass="entr" presetSubtype="0" fill="hold" nodeType="with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dissolve">
                                      <p:cBhvr>
                                        <p:cTn id="46" dur="500"/>
                                        <p:tgtEl>
                                          <p:spTgt spid="2"/>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dissolve">
                                      <p:cBhvr>
                                        <p:cTn id="5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656596" y="1280154"/>
            <a:ext cx="2354099" cy="3254939"/>
          </a:xfrm>
          <a:prstGeom prst="rect">
            <a:avLst/>
          </a:prstGeom>
          <a:noFill/>
          <a:ln>
            <a:solidFill>
              <a:srgbClr val="175EA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577" y="992324"/>
            <a:ext cx="4295486" cy="4077494"/>
          </a:xfrm>
        </p:spPr>
        <p:txBody>
          <a:bodyPr>
            <a:noAutofit/>
          </a:bodyPr>
          <a:lstStyle/>
          <a:p>
            <a:pPr marL="177800" indent="0">
              <a:lnSpc>
                <a:spcPct val="110000"/>
              </a:lnSpc>
              <a:buNone/>
            </a:pPr>
            <a:r>
              <a:rPr lang="en-US" sz="2000" b="1" dirty="0">
                <a:solidFill>
                  <a:srgbClr val="00B194"/>
                </a:solidFill>
                <a:latin typeface="Arial Narrow"/>
                <a:cs typeface="Arial Narrow"/>
              </a:rPr>
              <a:t>KŌRERORERO / DISCUSSION</a:t>
            </a:r>
          </a:p>
          <a:p>
            <a:pPr indent="-165100">
              <a:lnSpc>
                <a:spcPct val="110000"/>
              </a:lnSpc>
              <a:spcBef>
                <a:spcPts val="300"/>
              </a:spcBef>
              <a:spcAft>
                <a:spcPts val="300"/>
              </a:spcAft>
            </a:pPr>
            <a:r>
              <a:rPr lang="en-AU" sz="1800" noProof="0" dirty="0">
                <a:latin typeface="Arial"/>
                <a:cs typeface="Arial"/>
              </a:rPr>
              <a:t>Within each of the main habitat types there are many smaller habitats</a:t>
            </a:r>
          </a:p>
          <a:p>
            <a:pPr indent="-165100">
              <a:lnSpc>
                <a:spcPct val="110000"/>
              </a:lnSpc>
              <a:spcBef>
                <a:spcPts val="300"/>
              </a:spcBef>
              <a:spcAft>
                <a:spcPts val="300"/>
              </a:spcAft>
            </a:pPr>
            <a:r>
              <a:rPr lang="en-AU" sz="1800" noProof="0" dirty="0">
                <a:latin typeface="Arial"/>
                <a:cs typeface="Arial"/>
              </a:rPr>
              <a:t>Every habitat is home to many    types of organisms [living things]</a:t>
            </a:r>
          </a:p>
          <a:p>
            <a:pPr lvl="1">
              <a:lnSpc>
                <a:spcPct val="110000"/>
              </a:lnSpc>
            </a:pPr>
            <a:endParaRPr lang="en-AU" sz="1800" noProof="0" dirty="0">
              <a:solidFill>
                <a:srgbClr val="175EAA"/>
              </a:solidFill>
              <a:latin typeface="Arial"/>
              <a:cs typeface="Arial"/>
            </a:endParaRPr>
          </a:p>
          <a:p>
            <a:pPr>
              <a:lnSpc>
                <a:spcPct val="110000"/>
              </a:lnSpc>
            </a:pPr>
            <a:endParaRPr lang="en-AU" sz="2200" noProof="0" dirty="0">
              <a:solidFill>
                <a:srgbClr val="175EAA"/>
              </a:solidFill>
              <a:latin typeface="Arial"/>
              <a:cs typeface="Arial"/>
            </a:endParaRPr>
          </a:p>
        </p:txBody>
      </p:sp>
      <p:pic>
        <p:nvPicPr>
          <p:cNvPr id="14" name="Blue_YellowSquare.png" descr="/Users/rika/Dropbox/MSC Job/2020/MSC templates and graphics/TEMPLATE FILES/MSC GRAPHIC ASSETS/SCREEN RES/Illustration_BlueAssets/PNG/Blue_YellowSquare.png"/>
          <p:cNvPicPr>
            <a:picLocks noChangeAspect="1"/>
          </p:cNvPicPr>
          <p:nvPr/>
        </p:nvPicPr>
        <p:blipFill>
          <a:blip r:embed="rId3" r:link="rId4">
            <a:extLst>
              <a:ext uri="{28A0092B-C50C-407E-A947-70E740481C1C}">
                <a14:useLocalDpi xmlns:a14="http://schemas.microsoft.com/office/drawing/2010/main"/>
              </a:ext>
            </a:extLst>
          </a:blip>
          <a:stretch>
            <a:fillRect/>
          </a:stretch>
        </p:blipFill>
        <p:spPr>
          <a:xfrm>
            <a:off x="-67757" y="2514911"/>
            <a:ext cx="4699577" cy="2276667"/>
          </a:xfrm>
          <a:prstGeom prst="rect">
            <a:avLst/>
          </a:prstGeom>
        </p:spPr>
      </p:pic>
      <p:sp>
        <p:nvSpPr>
          <p:cNvPr id="4" name="Content Placeholder 3"/>
          <p:cNvSpPr>
            <a:spLocks noGrp="1"/>
          </p:cNvSpPr>
          <p:nvPr>
            <p:ph sz="half" idx="2"/>
          </p:nvPr>
        </p:nvSpPr>
        <p:spPr>
          <a:xfrm>
            <a:off x="6481670" y="1284162"/>
            <a:ext cx="2395970" cy="2461497"/>
          </a:xfrm>
        </p:spPr>
        <p:txBody>
          <a:bodyPr>
            <a:normAutofit fontScale="92500" lnSpcReduction="10000"/>
          </a:bodyPr>
          <a:lstStyle/>
          <a:p>
            <a:pPr marL="177800" indent="0" algn="r">
              <a:lnSpc>
                <a:spcPct val="110000"/>
              </a:lnSpc>
              <a:buNone/>
            </a:pPr>
            <a:r>
              <a:rPr lang="en-AU" sz="1900" noProof="0" dirty="0">
                <a:solidFill>
                  <a:srgbClr val="175EAA"/>
                </a:solidFill>
                <a:latin typeface="Arial"/>
                <a:cs typeface="Arial"/>
              </a:rPr>
              <a:t>Fisheries certified by the Marine Stewardship Council have been assessed to ensure impacts on local habitats are minimised</a:t>
            </a:r>
          </a:p>
          <a:p>
            <a:endParaRPr lang="en-AU" sz="1800" noProof="0" dirty="0">
              <a:latin typeface="Arial"/>
              <a:cs typeface="Arial"/>
            </a:endParaRPr>
          </a:p>
        </p:txBody>
      </p:sp>
      <p:pic>
        <p:nvPicPr>
          <p:cNvPr id="7" name="Picture 6" descr="White_Shell.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20331327">
            <a:off x="8803001" y="236122"/>
            <a:ext cx="682000" cy="612462"/>
          </a:xfrm>
          <a:prstGeom prst="rect">
            <a:avLst/>
          </a:prstGeom>
        </p:spPr>
      </p:pic>
      <p:pic>
        <p:nvPicPr>
          <p:cNvPr id="8" name="Picture 7" descr="White_Shell.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1234587">
            <a:off x="7948198" y="146900"/>
            <a:ext cx="825500" cy="741331"/>
          </a:xfrm>
          <a:prstGeom prst="rect">
            <a:avLst/>
          </a:prstGeom>
        </p:spPr>
      </p:pic>
      <p:pic>
        <p:nvPicPr>
          <p:cNvPr id="9" name="Picture 8" descr="White_Shell.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20331327">
            <a:off x="8437999" y="-280956"/>
            <a:ext cx="625716" cy="561917"/>
          </a:xfrm>
          <a:prstGeom prst="rect">
            <a:avLst/>
          </a:prstGeom>
        </p:spPr>
      </p:pic>
      <p:sp>
        <p:nvSpPr>
          <p:cNvPr id="12" name="Content Placeholder 3"/>
          <p:cNvSpPr txBox="1">
            <a:spLocks/>
          </p:cNvSpPr>
          <p:nvPr/>
        </p:nvSpPr>
        <p:spPr>
          <a:xfrm>
            <a:off x="0" y="2849684"/>
            <a:ext cx="3610933" cy="1826488"/>
          </a:xfrm>
          <a:prstGeom prst="rect">
            <a:avLst/>
          </a:prstGeom>
        </p:spPr>
        <p:txBody>
          <a:bodyPr vert="horz" lIns="91440" tIns="45720" rIns="91440" bIns="45720" rtlCol="0">
            <a:normAutofit/>
          </a:bodyPr>
          <a:lstStyle>
            <a:lvl1pPr marL="342900" indent="-342900" algn="l" defTabSz="457200" rtl="0" eaLnBrk="1" latinLnBrk="0" hangingPunct="1">
              <a:lnSpc>
                <a:spcPct val="112000"/>
              </a:lnSpc>
              <a:spcBef>
                <a:spcPts val="600"/>
              </a:spcBef>
              <a:spcAft>
                <a:spcPts val="600"/>
              </a:spcAft>
              <a:buFont typeface="Arial"/>
              <a:buChar char="•"/>
              <a:defRPr sz="2800" kern="1200">
                <a:solidFill>
                  <a:schemeClr val="tx1"/>
                </a:solidFill>
                <a:latin typeface="MetaPro-Normal"/>
                <a:ea typeface="+mn-ea"/>
                <a:cs typeface="MetaPro-Normal"/>
              </a:defRPr>
            </a:lvl1pPr>
            <a:lvl2pPr marL="742950" indent="-285750" algn="l" defTabSz="457200" rtl="0" eaLnBrk="1" latinLnBrk="0" hangingPunct="1">
              <a:lnSpc>
                <a:spcPct val="112000"/>
              </a:lnSpc>
              <a:spcBef>
                <a:spcPts val="300"/>
              </a:spcBef>
              <a:spcAft>
                <a:spcPts val="300"/>
              </a:spcAft>
              <a:buFont typeface="Arial"/>
              <a:buChar char="–"/>
              <a:defRPr sz="2400" kern="1200">
                <a:solidFill>
                  <a:schemeClr val="tx1"/>
                </a:solidFill>
                <a:latin typeface="MetaPro-Normal"/>
                <a:ea typeface="+mn-ea"/>
                <a:cs typeface="MetaPro-Normal"/>
              </a:defRPr>
            </a:lvl2pPr>
            <a:lvl3pPr marL="1143000" indent="-228600" algn="l" defTabSz="457200" rtl="0" eaLnBrk="1" latinLnBrk="0" hangingPunct="1">
              <a:lnSpc>
                <a:spcPct val="112000"/>
              </a:lnSpc>
              <a:spcBef>
                <a:spcPts val="300"/>
              </a:spcBef>
              <a:spcAft>
                <a:spcPts val="300"/>
              </a:spcAft>
              <a:buFont typeface="Arial"/>
              <a:buChar char="•"/>
              <a:defRPr sz="2000" kern="1200">
                <a:solidFill>
                  <a:schemeClr val="tx1"/>
                </a:solidFill>
                <a:latin typeface="MetaPro-Normal"/>
                <a:ea typeface="+mn-ea"/>
                <a:cs typeface="MetaPro-Normal"/>
              </a:defRPr>
            </a:lvl3pPr>
            <a:lvl4pPr marL="1600200" indent="-228600" algn="l" defTabSz="457200" rtl="0" eaLnBrk="1" latinLnBrk="0" hangingPunct="1">
              <a:lnSpc>
                <a:spcPct val="112000"/>
              </a:lnSpc>
              <a:spcBef>
                <a:spcPts val="300"/>
              </a:spcBef>
              <a:spcAft>
                <a:spcPts val="300"/>
              </a:spcAft>
              <a:buFont typeface="Arial"/>
              <a:buChar char="–"/>
              <a:defRPr sz="1800" kern="1200">
                <a:solidFill>
                  <a:schemeClr val="tx1"/>
                </a:solidFill>
                <a:latin typeface="MetaPro-Normal"/>
                <a:ea typeface="+mn-ea"/>
                <a:cs typeface="MetaPro-Normal"/>
              </a:defRPr>
            </a:lvl4pPr>
            <a:lvl5pPr marL="2057400" indent="-228600" algn="l" defTabSz="457200" rtl="0" eaLnBrk="1" latinLnBrk="0" hangingPunct="1">
              <a:lnSpc>
                <a:spcPct val="112000"/>
              </a:lnSpc>
              <a:spcBef>
                <a:spcPts val="300"/>
              </a:spcBef>
              <a:spcAft>
                <a:spcPts val="300"/>
              </a:spcAft>
              <a:buFont typeface="Arial"/>
              <a:buChar char="»"/>
              <a:defRPr sz="1800" kern="1200">
                <a:solidFill>
                  <a:schemeClr val="tx1"/>
                </a:solidFill>
                <a:latin typeface="MetaPro-Normal"/>
                <a:ea typeface="+mn-ea"/>
                <a:cs typeface="MetaPro-Normal"/>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177800" indent="0">
              <a:lnSpc>
                <a:spcPct val="110000"/>
              </a:lnSpc>
              <a:spcBef>
                <a:spcPts val="300"/>
              </a:spcBef>
              <a:spcAft>
                <a:spcPts val="300"/>
              </a:spcAft>
              <a:buNone/>
            </a:pPr>
            <a:r>
              <a:rPr lang="x-none" sz="2000" b="1" dirty="0">
                <a:solidFill>
                  <a:srgbClr val="00B6DE"/>
                </a:solidFill>
                <a:latin typeface="Arial Narrow"/>
                <a:cs typeface="Arial Narrow"/>
              </a:rPr>
              <a:t>HE PĀTAI / CONSIDER THIS</a:t>
            </a:r>
          </a:p>
          <a:p>
            <a:pPr marL="346075" indent="-157163">
              <a:lnSpc>
                <a:spcPct val="110000"/>
              </a:lnSpc>
              <a:spcBef>
                <a:spcPts val="300"/>
              </a:spcBef>
              <a:spcAft>
                <a:spcPts val="300"/>
              </a:spcAft>
            </a:pPr>
            <a:r>
              <a:rPr lang="en-US" sz="1800" dirty="0">
                <a:latin typeface="Arial"/>
                <a:cs typeface="Arial"/>
              </a:rPr>
              <a:t>Look carefully! Is the starfish the only living thing in this      tiny patch of rocky reef   habitat?</a:t>
            </a:r>
          </a:p>
          <a:p>
            <a:endParaRPr lang="en-US" sz="1800" dirty="0"/>
          </a:p>
        </p:txBody>
      </p:sp>
      <p:pic>
        <p:nvPicPr>
          <p:cNvPr id="13" name="Picture 12" descr="Coscinasterias calamaria - spiny sea star 2 D13.jpg"/>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a:ext>
            </a:extLst>
          </a:blip>
          <a:srcRect/>
          <a:stretch/>
        </p:blipFill>
        <p:spPr>
          <a:xfrm rot="21063740">
            <a:off x="4017291" y="1972542"/>
            <a:ext cx="2306815" cy="22086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p:cNvPicPr>
            <a:picLocks noChangeAspect="1"/>
          </p:cNvPicPr>
          <p:nvPr/>
        </p:nvPicPr>
        <p:blipFill>
          <a:blip r:embed="rId10"/>
          <a:stretch>
            <a:fillRect/>
          </a:stretch>
        </p:blipFill>
        <p:spPr>
          <a:xfrm rot="9354618" flipH="1" flipV="1">
            <a:off x="2529185" y="3735797"/>
            <a:ext cx="1736496" cy="1106896"/>
          </a:xfrm>
          <a:prstGeom prst="rect">
            <a:avLst/>
          </a:prstGeom>
        </p:spPr>
      </p:pic>
      <p:pic>
        <p:nvPicPr>
          <p:cNvPr id="2" name="Picture 1" descr="RS12728_MSC_ecolabel_Certified-Sustainable_blue.pn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rot="211608">
            <a:off x="7294201" y="3752687"/>
            <a:ext cx="1702871" cy="8719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Title 1"/>
          <p:cNvSpPr txBox="1">
            <a:spLocks/>
          </p:cNvSpPr>
          <p:nvPr/>
        </p:nvSpPr>
        <p:spPr>
          <a:xfrm>
            <a:off x="177223" y="163191"/>
            <a:ext cx="8229600" cy="836704"/>
          </a:xfrm>
          <a:prstGeom prst="rect">
            <a:avLst/>
          </a:prstGeom>
        </p:spPr>
        <p:txBody>
          <a:bodyPr>
            <a:normAutofit/>
          </a:bodyPr>
          <a:lstStyle>
            <a:lvl1pPr algn="l" defTabSz="457200" rtl="0" eaLnBrk="1" latinLnBrk="0" hangingPunct="1">
              <a:spcBef>
                <a:spcPct val="0"/>
              </a:spcBef>
              <a:buNone/>
              <a:defRPr sz="4400" b="0" i="0" kern="1200">
                <a:solidFill>
                  <a:schemeClr val="bg1"/>
                </a:solidFill>
                <a:latin typeface="Local Brewery Five"/>
                <a:ea typeface="+mj-ea"/>
                <a:cs typeface="Local Brewery Five"/>
              </a:defRPr>
            </a:lvl1pPr>
          </a:lstStyle>
          <a:p>
            <a:r>
              <a:rPr lang="en-AU" sz="3300" dirty="0">
                <a:latin typeface="Arial Narrow"/>
                <a:cs typeface="Arial Narrow"/>
              </a:rPr>
              <a:t>MARINE HABITAT</a:t>
            </a:r>
          </a:p>
        </p:txBody>
      </p:sp>
    </p:spTree>
    <p:extLst>
      <p:ext uri="{BB962C8B-B14F-4D97-AF65-F5344CB8AC3E}">
        <p14:creationId xmlns:p14="http://schemas.microsoft.com/office/powerpoint/2010/main" val="1816009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ssolve">
                                      <p:cBhvr>
                                        <p:cTn id="22" dur="500"/>
                                        <p:tgtEl>
                                          <p:spTgt spid="14"/>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dissolve">
                                      <p:cBhvr>
                                        <p:cTn id="25" dur="500"/>
                                        <p:tgtEl>
                                          <p:spTgt spid="12"/>
                                        </p:tgtEl>
                                      </p:cBhvr>
                                    </p:animEffect>
                                  </p:childTnLst>
                                </p:cTn>
                              </p:par>
                              <p:par>
                                <p:cTn id="26" presetID="9"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dissolve">
                                      <p:cBhvr>
                                        <p:cTn id="28" dur="500"/>
                                        <p:tgtEl>
                                          <p:spTgt spid="13"/>
                                        </p:tgtEl>
                                      </p:cBhvr>
                                    </p:animEffect>
                                  </p:childTnLst>
                                </p:cTn>
                              </p:par>
                              <p:par>
                                <p:cTn id="29" presetID="9"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dissolve">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4">
                                            <p:txEl>
                                              <p:pRg st="0" end="0"/>
                                            </p:txEl>
                                          </p:spTgt>
                                        </p:tgtEl>
                                        <p:attrNameLst>
                                          <p:attrName>style.visibility</p:attrName>
                                        </p:attrNameLst>
                                      </p:cBhvr>
                                      <p:to>
                                        <p:strVal val="visible"/>
                                      </p:to>
                                    </p:set>
                                    <p:animEffect transition="in" filter="dissolve">
                                      <p:cBhvr>
                                        <p:cTn id="36" dur="500"/>
                                        <p:tgtEl>
                                          <p:spTgt spid="4">
                                            <p:txEl>
                                              <p:pRg st="0" end="0"/>
                                            </p:txEl>
                                          </p:spTgt>
                                        </p:tgtEl>
                                      </p:cBhvr>
                                    </p:animEffect>
                                  </p:childTnLst>
                                </p:cTn>
                              </p:par>
                              <p:par>
                                <p:cTn id="37" presetID="9" presetClass="entr" presetSubtype="0"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dissolve">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Blue_YellowSquare.png" descr="/Users/rika/Dropbox/MSC Job/2020/MSC templates and graphics/TEMPLATE FILES/MSC GRAPHIC ASSETS/SCREEN RES/Illustration_BlueAssets/PNG/Blue_YellowSquare.png"/>
          <p:cNvPicPr>
            <a:picLocks noChangeAspect="1"/>
          </p:cNvPicPr>
          <p:nvPr/>
        </p:nvPicPr>
        <p:blipFill>
          <a:blip r:embed="rId3" r:link="rId4">
            <a:extLst>
              <a:ext uri="{28A0092B-C50C-407E-A947-70E740481C1C}">
                <a14:useLocalDpi xmlns:a14="http://schemas.microsoft.com/office/drawing/2010/main"/>
              </a:ext>
            </a:extLst>
          </a:blip>
          <a:stretch>
            <a:fillRect/>
          </a:stretch>
        </p:blipFill>
        <p:spPr>
          <a:xfrm>
            <a:off x="1" y="559323"/>
            <a:ext cx="9298982" cy="4308295"/>
          </a:xfrm>
          <a:prstGeom prst="rect">
            <a:avLst/>
          </a:prstGeom>
        </p:spPr>
      </p:pic>
      <p:sp>
        <p:nvSpPr>
          <p:cNvPr id="4" name="Content Placeholder 3"/>
          <p:cNvSpPr>
            <a:spLocks noGrp="1"/>
          </p:cNvSpPr>
          <p:nvPr>
            <p:ph sz="half" idx="2"/>
          </p:nvPr>
        </p:nvSpPr>
        <p:spPr>
          <a:xfrm>
            <a:off x="5246743" y="1112097"/>
            <a:ext cx="3630898" cy="4016286"/>
          </a:xfrm>
        </p:spPr>
        <p:txBody>
          <a:bodyPr>
            <a:normAutofit/>
          </a:bodyPr>
          <a:lstStyle/>
          <a:p>
            <a:pPr marL="0" indent="0" algn="ctr">
              <a:lnSpc>
                <a:spcPct val="100000"/>
              </a:lnSpc>
              <a:spcBef>
                <a:spcPts val="0"/>
              </a:spcBef>
              <a:buNone/>
              <a:defRPr/>
            </a:pPr>
            <a:r>
              <a:rPr lang="x-none" sz="2000" b="1" dirty="0">
                <a:solidFill>
                  <a:srgbClr val="175EAA"/>
                </a:solidFill>
                <a:latin typeface="Arial Narrow"/>
                <a:cs typeface="Arial Narrow"/>
              </a:rPr>
              <a:t>MAHI / ACTIVIT</a:t>
            </a:r>
            <a:r>
              <a:rPr lang="en-AU" sz="2000" b="1" dirty="0">
                <a:solidFill>
                  <a:srgbClr val="175EAA"/>
                </a:solidFill>
                <a:latin typeface="Arial Narrow"/>
                <a:cs typeface="Arial Narrow"/>
              </a:rPr>
              <a:t>Y</a:t>
            </a:r>
            <a:endParaRPr lang="x-none" sz="2000" b="1" dirty="0">
              <a:solidFill>
                <a:srgbClr val="175EAA"/>
              </a:solidFill>
              <a:latin typeface="Arial Narrow"/>
              <a:cs typeface="Arial Narrow"/>
            </a:endParaRPr>
          </a:p>
          <a:p>
            <a:pPr marL="0" indent="0" algn="r">
              <a:lnSpc>
                <a:spcPct val="100000"/>
              </a:lnSpc>
              <a:spcBef>
                <a:spcPts val="400"/>
              </a:spcBef>
              <a:spcAft>
                <a:spcPts val="400"/>
              </a:spcAft>
              <a:buNone/>
              <a:defRPr/>
            </a:pPr>
            <a:r>
              <a:rPr lang="en-US" sz="1800" dirty="0">
                <a:latin typeface="Arial"/>
                <a:cs typeface="Arial"/>
              </a:rPr>
              <a:t>Just for fun! Check out </a:t>
            </a:r>
            <a:r>
              <a:rPr lang="en-US" sz="1800" dirty="0">
                <a:latin typeface="Arial"/>
                <a:cs typeface="Arial"/>
                <a:hlinkClick r:id="rId5"/>
              </a:rPr>
              <a:t>The Deep Sea </a:t>
            </a:r>
            <a:endParaRPr lang="en-US" sz="1800" dirty="0">
              <a:latin typeface="Arial"/>
              <a:cs typeface="Arial"/>
            </a:endParaRPr>
          </a:p>
          <a:p>
            <a:pPr marL="0" indent="0" algn="r">
              <a:lnSpc>
                <a:spcPct val="100000"/>
              </a:lnSpc>
              <a:spcBef>
                <a:spcPts val="400"/>
              </a:spcBef>
              <a:spcAft>
                <a:spcPts val="400"/>
              </a:spcAft>
              <a:buNone/>
              <a:defRPr/>
            </a:pPr>
            <a:r>
              <a:rPr lang="en-US" sz="1800" dirty="0">
                <a:latin typeface="Arial"/>
                <a:cs typeface="Arial"/>
              </a:rPr>
              <a:t>by Neal </a:t>
            </a:r>
            <a:r>
              <a:rPr lang="en-US" sz="1800" dirty="0" err="1">
                <a:latin typeface="Arial"/>
                <a:cs typeface="Arial"/>
              </a:rPr>
              <a:t>Agarwal</a:t>
            </a:r>
            <a:r>
              <a:rPr lang="en-US" sz="1800" dirty="0">
                <a:latin typeface="Arial"/>
                <a:cs typeface="Arial"/>
              </a:rPr>
              <a:t>!</a:t>
            </a:r>
          </a:p>
          <a:p>
            <a:pPr marL="0" indent="0" algn="ctr">
              <a:lnSpc>
                <a:spcPct val="100000"/>
              </a:lnSpc>
              <a:spcBef>
                <a:spcPts val="400"/>
              </a:spcBef>
              <a:spcAft>
                <a:spcPts val="400"/>
              </a:spcAft>
              <a:buNone/>
              <a:defRPr/>
            </a:pPr>
            <a:endParaRPr lang="en-US" sz="1800" dirty="0">
              <a:latin typeface="Arial"/>
              <a:cs typeface="Arial"/>
            </a:endParaRPr>
          </a:p>
          <a:p>
            <a:pPr marL="0" indent="0" algn="ctr">
              <a:lnSpc>
                <a:spcPct val="100000"/>
              </a:lnSpc>
              <a:spcBef>
                <a:spcPts val="400"/>
              </a:spcBef>
              <a:spcAft>
                <a:spcPts val="400"/>
              </a:spcAft>
              <a:buNone/>
              <a:defRPr/>
            </a:pPr>
            <a:endParaRPr lang="en-US" sz="1800" dirty="0">
              <a:latin typeface="Arial"/>
              <a:cs typeface="Arial"/>
            </a:endParaRPr>
          </a:p>
          <a:p>
            <a:pPr marL="0" indent="0" algn="ctr">
              <a:lnSpc>
                <a:spcPct val="100000"/>
              </a:lnSpc>
              <a:spcBef>
                <a:spcPts val="400"/>
              </a:spcBef>
              <a:spcAft>
                <a:spcPts val="400"/>
              </a:spcAft>
              <a:buNone/>
              <a:defRPr/>
            </a:pPr>
            <a:r>
              <a:rPr lang="en-US" sz="1800" dirty="0">
                <a:latin typeface="Arial"/>
                <a:cs typeface="Arial"/>
              </a:rPr>
              <a:t>Play the true false card game and the matching game (see </a:t>
            </a:r>
            <a:r>
              <a:rPr lang="en-US" sz="1800" dirty="0">
                <a:solidFill>
                  <a:srgbClr val="175EAA"/>
                </a:solidFill>
                <a:latin typeface="Arial"/>
                <a:cs typeface="Arial"/>
              </a:rPr>
              <a:t>Habitat Cards </a:t>
            </a:r>
            <a:r>
              <a:rPr lang="en-US" sz="1800" dirty="0">
                <a:latin typeface="Arial"/>
                <a:cs typeface="Arial"/>
              </a:rPr>
              <a:t>or </a:t>
            </a:r>
            <a:r>
              <a:rPr lang="en-US" sz="1800" dirty="0">
                <a:solidFill>
                  <a:srgbClr val="175EAA"/>
                </a:solidFill>
                <a:latin typeface="Arial"/>
                <a:cs typeface="Arial"/>
              </a:rPr>
              <a:t>Teacher Outline</a:t>
            </a:r>
            <a:r>
              <a:rPr lang="en-US" sz="1800" dirty="0">
                <a:latin typeface="Arial"/>
                <a:cs typeface="Arial"/>
              </a:rPr>
              <a:t>)</a:t>
            </a:r>
          </a:p>
        </p:txBody>
      </p:sp>
      <p:pic>
        <p:nvPicPr>
          <p:cNvPr id="7" name="Picture 6" descr="White_Shell.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20331327">
            <a:off x="8803001" y="236122"/>
            <a:ext cx="682000" cy="612462"/>
          </a:xfrm>
          <a:prstGeom prst="rect">
            <a:avLst/>
          </a:prstGeom>
        </p:spPr>
      </p:pic>
      <p:pic>
        <p:nvPicPr>
          <p:cNvPr id="8" name="Picture 7" descr="White_Shell.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1234587">
            <a:off x="7948198" y="146900"/>
            <a:ext cx="825500" cy="741331"/>
          </a:xfrm>
          <a:prstGeom prst="rect">
            <a:avLst/>
          </a:prstGeom>
        </p:spPr>
      </p:pic>
      <p:pic>
        <p:nvPicPr>
          <p:cNvPr id="9" name="Picture 8" descr="White_Shell.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rot="20331327">
            <a:off x="8437999" y="-280956"/>
            <a:ext cx="625716" cy="561917"/>
          </a:xfrm>
          <a:prstGeom prst="rect">
            <a:avLst/>
          </a:prstGeom>
        </p:spPr>
      </p:pic>
      <p:sp>
        <p:nvSpPr>
          <p:cNvPr id="18" name="Title 1"/>
          <p:cNvSpPr txBox="1">
            <a:spLocks/>
          </p:cNvSpPr>
          <p:nvPr/>
        </p:nvSpPr>
        <p:spPr>
          <a:xfrm>
            <a:off x="177223" y="163191"/>
            <a:ext cx="8229600" cy="836704"/>
          </a:xfrm>
          <a:prstGeom prst="rect">
            <a:avLst/>
          </a:prstGeom>
        </p:spPr>
        <p:txBody>
          <a:bodyPr>
            <a:normAutofit/>
          </a:bodyPr>
          <a:lstStyle>
            <a:lvl1pPr algn="l" defTabSz="457200" rtl="0" eaLnBrk="1" latinLnBrk="0" hangingPunct="1">
              <a:spcBef>
                <a:spcPct val="0"/>
              </a:spcBef>
              <a:buNone/>
              <a:defRPr sz="4400" b="0" i="0" kern="1200">
                <a:solidFill>
                  <a:schemeClr val="bg1"/>
                </a:solidFill>
                <a:latin typeface="Local Brewery Five"/>
                <a:ea typeface="+mj-ea"/>
                <a:cs typeface="Local Brewery Five"/>
              </a:defRPr>
            </a:lvl1pPr>
          </a:lstStyle>
          <a:p>
            <a:r>
              <a:rPr lang="en-AU" sz="3300" dirty="0">
                <a:latin typeface="Arial Narrow"/>
                <a:cs typeface="Arial Narrow"/>
              </a:rPr>
              <a:t>MARINE HABITAT</a:t>
            </a:r>
          </a:p>
        </p:txBody>
      </p:sp>
      <p:sp>
        <p:nvSpPr>
          <p:cNvPr id="19" name="Content Placeholder 2"/>
          <p:cNvSpPr>
            <a:spLocks noGrp="1"/>
          </p:cNvSpPr>
          <p:nvPr>
            <p:ph sz="half" idx="1"/>
          </p:nvPr>
        </p:nvSpPr>
        <p:spPr>
          <a:xfrm>
            <a:off x="372103" y="1056697"/>
            <a:ext cx="4432999" cy="2185927"/>
          </a:xfrm>
        </p:spPr>
        <p:txBody>
          <a:bodyPr>
            <a:normAutofit/>
          </a:bodyPr>
          <a:lstStyle/>
          <a:p>
            <a:pPr marL="0" indent="0" algn="ctr">
              <a:spcBef>
                <a:spcPts val="400"/>
              </a:spcBef>
              <a:spcAft>
                <a:spcPts val="400"/>
              </a:spcAft>
              <a:buNone/>
            </a:pPr>
            <a:r>
              <a:rPr lang="en-AU" sz="2000" b="1" noProof="0" dirty="0">
                <a:solidFill>
                  <a:srgbClr val="011F59"/>
                </a:solidFill>
                <a:latin typeface="Arial Narrow"/>
                <a:cs typeface="Arial Narrow"/>
              </a:rPr>
              <a:t>MĀTAKI TĒNEI / WATCH THIS</a:t>
            </a:r>
          </a:p>
          <a:p>
            <a:pPr marL="0" indent="0" algn="ctr">
              <a:spcBef>
                <a:spcPts val="400"/>
              </a:spcBef>
              <a:spcAft>
                <a:spcPts val="400"/>
              </a:spcAft>
              <a:buNone/>
            </a:pPr>
            <a:r>
              <a:rPr lang="en-AU" sz="1800" dirty="0">
                <a:latin typeface="Arial"/>
                <a:cs typeface="Arial"/>
              </a:rPr>
              <a:t>Visit our partner organisation The </a:t>
            </a:r>
            <a:r>
              <a:rPr lang="en-AU" sz="1800" dirty="0">
                <a:latin typeface="Arial"/>
                <a:cs typeface="Arial"/>
                <a:hlinkClick r:id="rId9"/>
              </a:rPr>
              <a:t>National Aquarium of New Zealand </a:t>
            </a:r>
            <a:r>
              <a:rPr lang="en-AU" sz="1800" dirty="0">
                <a:latin typeface="Arial"/>
                <a:cs typeface="Arial"/>
              </a:rPr>
              <a:t>click on Deep Sea Exploration. Watch the film [1:30] and have a go at the activity! </a:t>
            </a:r>
          </a:p>
          <a:p>
            <a:pPr marL="0" indent="0" algn="ctr">
              <a:buNone/>
            </a:pPr>
            <a:endParaRPr lang="en-AU" sz="1800" noProof="0" dirty="0">
              <a:latin typeface="Arial"/>
              <a:cs typeface="Arial"/>
            </a:endParaRPr>
          </a:p>
        </p:txBody>
      </p:sp>
      <p:pic>
        <p:nvPicPr>
          <p:cNvPr id="6" name="Picture 5" descr="Screen Shot 2020-08-19 at 3.45.57 PM.png">
            <a:hlinkClick r:id="rId9"/>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907217" y="2907578"/>
            <a:ext cx="3309860" cy="1589134"/>
          </a:xfrm>
          <a:prstGeom prst="rect">
            <a:avLst/>
          </a:prstGeom>
        </p:spPr>
      </p:pic>
      <p:pic>
        <p:nvPicPr>
          <p:cNvPr id="10" name="Picture 9" descr="Screen Shot 2020-08-19 at 4.53.50 PM.png">
            <a:hlinkClick r:id="rId5"/>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413067" y="1913043"/>
            <a:ext cx="1572511" cy="1329581"/>
          </a:xfrm>
          <a:prstGeom prst="rect">
            <a:avLst/>
          </a:prstGeom>
        </p:spPr>
      </p:pic>
    </p:spTree>
    <p:extLst>
      <p:ext uri="{BB962C8B-B14F-4D97-AF65-F5344CB8AC3E}">
        <p14:creationId xmlns:p14="http://schemas.microsoft.com/office/powerpoint/2010/main" val="2694099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dissolve">
                                      <p:cBhvr>
                                        <p:cTn id="7" dur="500"/>
                                        <p:tgtEl>
                                          <p:spTgt spid="19">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9">
                                            <p:txEl>
                                              <p:pRg st="1" end="1"/>
                                            </p:txEl>
                                          </p:spTgt>
                                        </p:tgtEl>
                                        <p:attrNameLst>
                                          <p:attrName>style.visibility</p:attrName>
                                        </p:attrNameLst>
                                      </p:cBhvr>
                                      <p:to>
                                        <p:strVal val="visible"/>
                                      </p:to>
                                    </p:set>
                                    <p:animEffect transition="in" filter="dissolve">
                                      <p:cBhvr>
                                        <p:cTn id="10" dur="500"/>
                                        <p:tgtEl>
                                          <p:spTgt spid="19">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dissolve">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dissolve">
                                      <p:cBhvr>
                                        <p:cTn id="23" dur="500"/>
                                        <p:tgtEl>
                                          <p:spTgt spid="4">
                                            <p:txEl>
                                              <p:pRg st="1" end="1"/>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dissolve">
                                      <p:cBhvr>
                                        <p:cTn id="26" dur="500"/>
                                        <p:tgtEl>
                                          <p:spTgt spid="10"/>
                                        </p:tgtEl>
                                      </p:cBhvr>
                                    </p:animEffect>
                                  </p:childTnLst>
                                </p:cTn>
                              </p:par>
                              <p:par>
                                <p:cTn id="27" presetID="9" presetClass="entr" presetSubtype="0" fill="hold" nodeType="with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dissolve">
                                      <p:cBhvr>
                                        <p:cTn id="29" dur="500"/>
                                        <p:tgtEl>
                                          <p:spTgt spid="4">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dissolve">
                                      <p:cBhvr>
                                        <p:cTn id="34"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Blue_Fish5 copy 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07655" y="862178"/>
            <a:ext cx="5114145" cy="3892445"/>
          </a:xfrm>
          <a:prstGeom prst="rect">
            <a:avLst/>
          </a:prstGeom>
        </p:spPr>
      </p:pic>
      <p:sp>
        <p:nvSpPr>
          <p:cNvPr id="3" name="Content Placeholder 2"/>
          <p:cNvSpPr>
            <a:spLocks noGrp="1"/>
          </p:cNvSpPr>
          <p:nvPr>
            <p:ph sz="half" idx="1"/>
          </p:nvPr>
        </p:nvSpPr>
        <p:spPr>
          <a:xfrm>
            <a:off x="224107" y="1095963"/>
            <a:ext cx="4160779" cy="3658660"/>
          </a:xfrm>
        </p:spPr>
        <p:txBody>
          <a:bodyPr>
            <a:normAutofit/>
          </a:bodyPr>
          <a:lstStyle/>
          <a:p>
            <a:pPr marL="0" indent="0">
              <a:spcBef>
                <a:spcPts val="300"/>
              </a:spcBef>
              <a:spcAft>
                <a:spcPts val="300"/>
              </a:spcAft>
              <a:buNone/>
            </a:pPr>
            <a:r>
              <a:rPr lang="en-US" sz="2000" b="1" dirty="0">
                <a:solidFill>
                  <a:srgbClr val="00B194"/>
                </a:solidFill>
                <a:latin typeface="Arial Narrow"/>
                <a:cs typeface="Arial Narrow"/>
              </a:rPr>
              <a:t>KŌRERORERO / DISCUSSION</a:t>
            </a:r>
          </a:p>
          <a:p>
            <a:pPr>
              <a:spcBef>
                <a:spcPts val="300"/>
              </a:spcBef>
              <a:spcAft>
                <a:spcPts val="300"/>
              </a:spcAft>
            </a:pPr>
            <a:r>
              <a:rPr lang="en-AU" sz="1800" noProof="0" dirty="0">
                <a:latin typeface="Arial"/>
                <a:cs typeface="Arial"/>
              </a:rPr>
              <a:t>Scientists now believe that reduced numbers of fish (such as Tāmure or Snapper) is how kina [sea urchin] barrens are created</a:t>
            </a:r>
          </a:p>
          <a:p>
            <a:pPr>
              <a:spcBef>
                <a:spcPts val="300"/>
              </a:spcBef>
              <a:spcAft>
                <a:spcPts val="300"/>
              </a:spcAft>
            </a:pPr>
            <a:r>
              <a:rPr lang="en-AU" sz="1800" noProof="0" dirty="0">
                <a:latin typeface="Arial"/>
                <a:cs typeface="Arial"/>
              </a:rPr>
              <a:t>Tāmure / Snapper eat kina [sea urchins] who eat seaweed [kelp]</a:t>
            </a:r>
          </a:p>
          <a:p>
            <a:pPr>
              <a:spcBef>
                <a:spcPts val="300"/>
              </a:spcBef>
              <a:spcAft>
                <a:spcPts val="300"/>
              </a:spcAft>
            </a:pPr>
            <a:r>
              <a:rPr lang="en-AU" sz="1800" noProof="0" dirty="0">
                <a:latin typeface="Arial"/>
                <a:cs typeface="Arial"/>
              </a:rPr>
              <a:t>Less Tāmure / Snapper has resulted in more kina and less kelp</a:t>
            </a:r>
          </a:p>
          <a:p>
            <a:pPr>
              <a:spcBef>
                <a:spcPts val="300"/>
              </a:spcBef>
              <a:spcAft>
                <a:spcPts val="300"/>
              </a:spcAft>
            </a:pPr>
            <a:endParaRPr lang="en-AU" sz="2000" noProof="0" dirty="0">
              <a:latin typeface="Arial"/>
              <a:cs typeface="Arial"/>
            </a:endParaRPr>
          </a:p>
        </p:txBody>
      </p:sp>
      <p:pic>
        <p:nvPicPr>
          <p:cNvPr id="8" name="Picture 7">
            <a:hlinkClick r:id="rId4"/>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49208" y="2942372"/>
            <a:ext cx="1637443" cy="14647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hlinkClick r:id="rId4"/>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00554" y="2942371"/>
            <a:ext cx="1632783" cy="14647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descr="White_Shell.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20331327">
            <a:off x="8803001" y="236122"/>
            <a:ext cx="682000" cy="612462"/>
          </a:xfrm>
          <a:prstGeom prst="rect">
            <a:avLst/>
          </a:prstGeom>
        </p:spPr>
      </p:pic>
      <p:pic>
        <p:nvPicPr>
          <p:cNvPr id="17" name="Picture 16" descr="White_Shell.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rot="1234587">
            <a:off x="7948198" y="146900"/>
            <a:ext cx="825500" cy="741331"/>
          </a:xfrm>
          <a:prstGeom prst="rect">
            <a:avLst/>
          </a:prstGeom>
        </p:spPr>
      </p:pic>
      <p:pic>
        <p:nvPicPr>
          <p:cNvPr id="18" name="Picture 17" descr="White_Shell.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rot="20331327">
            <a:off x="8437999" y="-280956"/>
            <a:ext cx="625716" cy="561917"/>
          </a:xfrm>
          <a:prstGeom prst="rect">
            <a:avLst/>
          </a:prstGeom>
        </p:spPr>
      </p:pic>
      <p:sp>
        <p:nvSpPr>
          <p:cNvPr id="20" name="Content Placeholder 2"/>
          <p:cNvSpPr>
            <a:spLocks noGrp="1"/>
          </p:cNvSpPr>
          <p:nvPr>
            <p:ph sz="half" idx="1"/>
          </p:nvPr>
        </p:nvSpPr>
        <p:spPr>
          <a:xfrm>
            <a:off x="4544266" y="979548"/>
            <a:ext cx="4523229" cy="2185927"/>
          </a:xfrm>
        </p:spPr>
        <p:txBody>
          <a:bodyPr>
            <a:normAutofit/>
          </a:bodyPr>
          <a:lstStyle/>
          <a:p>
            <a:pPr marL="0" indent="0" algn="ctr">
              <a:buNone/>
            </a:pPr>
            <a:r>
              <a:rPr lang="en-AU" sz="2000" b="1" noProof="0" dirty="0">
                <a:solidFill>
                  <a:srgbClr val="011F59"/>
                </a:solidFill>
                <a:latin typeface="Arial Narrow"/>
                <a:cs typeface="Arial Narrow"/>
              </a:rPr>
              <a:t>MĀTAKI TĒNEI / WATCH THIS</a:t>
            </a:r>
          </a:p>
          <a:p>
            <a:pPr marL="0" indent="0" algn="ctr">
              <a:buNone/>
            </a:pPr>
            <a:r>
              <a:rPr lang="en-AU" sz="1800" noProof="0" dirty="0">
                <a:latin typeface="Arial"/>
                <a:cs typeface="Arial"/>
              </a:rPr>
              <a:t>Watch the kina barren 360 VR videos and take on the task of being a virtual marine biologist. Record your observations from each virtual expedition!</a:t>
            </a:r>
          </a:p>
        </p:txBody>
      </p:sp>
      <p:sp>
        <p:nvSpPr>
          <p:cNvPr id="15" name="Title 1"/>
          <p:cNvSpPr>
            <a:spLocks noGrp="1"/>
          </p:cNvSpPr>
          <p:nvPr>
            <p:ph type="title"/>
          </p:nvPr>
        </p:nvSpPr>
        <p:spPr>
          <a:xfrm>
            <a:off x="177223" y="163191"/>
            <a:ext cx="8229600" cy="836704"/>
          </a:xfrm>
        </p:spPr>
        <p:txBody>
          <a:bodyPr>
            <a:normAutofit/>
          </a:bodyPr>
          <a:lstStyle/>
          <a:p>
            <a:r>
              <a:rPr lang="en-AU" sz="3300" noProof="0" dirty="0">
                <a:latin typeface="Arial Narrow"/>
                <a:cs typeface="Arial Narrow"/>
              </a:rPr>
              <a:t>MARINE HABITAT</a:t>
            </a:r>
          </a:p>
        </p:txBody>
      </p:sp>
      <p:sp>
        <p:nvSpPr>
          <p:cNvPr id="21" name="Rectangle 20"/>
          <p:cNvSpPr/>
          <p:nvPr/>
        </p:nvSpPr>
        <p:spPr>
          <a:xfrm rot="1355423">
            <a:off x="6245472" y="139172"/>
            <a:ext cx="3613809" cy="417941"/>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0000"/>
                </a:solidFill>
                <a:latin typeface="Arial Narrow"/>
                <a:cs typeface="Arial Narrow"/>
              </a:rPr>
              <a:t>         EXPERTS ONLY!</a:t>
            </a:r>
          </a:p>
        </p:txBody>
      </p:sp>
    </p:spTree>
    <p:extLst>
      <p:ext uri="{BB962C8B-B14F-4D97-AF65-F5344CB8AC3E}">
        <p14:creationId xmlns:p14="http://schemas.microsoft.com/office/powerpoint/2010/main" val="2789844115"/>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animEffect transition="in" filter="dissolve">
                                      <p:cBhvr>
                                        <p:cTn id="27" dur="500"/>
                                        <p:tgtEl>
                                          <p:spTgt spid="2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0">
                                            <p:txEl>
                                              <p:pRg st="1" end="1"/>
                                            </p:txEl>
                                          </p:spTgt>
                                        </p:tgtEl>
                                        <p:attrNameLst>
                                          <p:attrName>style.visibility</p:attrName>
                                        </p:attrNameLst>
                                      </p:cBhvr>
                                      <p:to>
                                        <p:strVal val="visible"/>
                                      </p:to>
                                    </p:set>
                                    <p:animEffect transition="in" filter="dissolve">
                                      <p:cBhvr>
                                        <p:cTn id="32" dur="500"/>
                                        <p:tgtEl>
                                          <p:spTgt spid="20">
                                            <p:txEl>
                                              <p:pRg st="1" end="1"/>
                                            </p:txEl>
                                          </p:spTgt>
                                        </p:tgtEl>
                                      </p:cBhvr>
                                    </p:animEffect>
                                  </p:childTnLst>
                                </p:cTn>
                              </p:par>
                              <p:par>
                                <p:cTn id="33" presetID="9"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dissolve">
                                      <p:cBhvr>
                                        <p:cTn id="35" dur="500"/>
                                        <p:tgtEl>
                                          <p:spTgt spid="13"/>
                                        </p:tgtEl>
                                      </p:cBhvr>
                                    </p:animEffect>
                                  </p:childTnLst>
                                </p:cTn>
                              </p:par>
                              <p:par>
                                <p:cTn id="36" presetID="9"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dissolve">
                                      <p:cBhvr>
                                        <p:cTn id="38" dur="500"/>
                                        <p:tgtEl>
                                          <p:spTgt spid="8"/>
                                        </p:tgtEl>
                                      </p:cBhvr>
                                    </p:animEffect>
                                  </p:childTnLst>
                                </p:cTn>
                              </p:par>
                              <p:par>
                                <p:cTn id="39" presetID="9" presetClass="entr" presetSubtype="0"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dissolve">
                                      <p:cBhvr>
                                        <p:cTn id="4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Blue_Fish5 copy 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64000" y="1025257"/>
            <a:ext cx="4902131" cy="3764376"/>
          </a:xfrm>
          <a:prstGeom prst="rect">
            <a:avLst/>
          </a:prstGeom>
        </p:spPr>
      </p:pic>
      <p:sp>
        <p:nvSpPr>
          <p:cNvPr id="4" name="Content Placeholder 3"/>
          <p:cNvSpPr>
            <a:spLocks noGrp="1"/>
          </p:cNvSpPr>
          <p:nvPr>
            <p:ph sz="half" idx="2"/>
          </p:nvPr>
        </p:nvSpPr>
        <p:spPr/>
        <p:txBody>
          <a:bodyPr>
            <a:normAutofit/>
          </a:bodyPr>
          <a:lstStyle/>
          <a:p>
            <a:pPr marL="0" indent="0" algn="r">
              <a:buNone/>
            </a:pPr>
            <a:r>
              <a:rPr lang="en-AU" noProof="0" dirty="0">
                <a:solidFill>
                  <a:srgbClr val="175EAA"/>
                </a:solidFill>
                <a:latin typeface="Arial"/>
                <a:cs typeface="Arial"/>
              </a:rPr>
              <a:t>Tāmure / Snapper</a:t>
            </a:r>
          </a:p>
          <a:p>
            <a:pPr marL="0" indent="0" algn="r">
              <a:buNone/>
            </a:pPr>
            <a:endParaRPr lang="en-AU" noProof="0" dirty="0">
              <a:latin typeface="Arial"/>
              <a:cs typeface="Arial"/>
            </a:endParaRPr>
          </a:p>
          <a:p>
            <a:pPr marL="0" indent="0" algn="r">
              <a:buNone/>
            </a:pPr>
            <a:r>
              <a:rPr lang="en-AU" noProof="0" dirty="0">
                <a:solidFill>
                  <a:srgbClr val="175EAA"/>
                </a:solidFill>
                <a:latin typeface="Arial"/>
                <a:cs typeface="Arial"/>
              </a:rPr>
              <a:t>Kina / Sea urchin</a:t>
            </a:r>
          </a:p>
          <a:p>
            <a:pPr marL="0" indent="0" algn="r">
              <a:buNone/>
            </a:pPr>
            <a:endParaRPr lang="en-AU" noProof="0" dirty="0">
              <a:latin typeface="Arial"/>
              <a:cs typeface="Arial"/>
            </a:endParaRPr>
          </a:p>
          <a:p>
            <a:pPr marL="0" indent="0" algn="r">
              <a:buNone/>
            </a:pPr>
            <a:r>
              <a:rPr lang="en-AU" noProof="0" dirty="0">
                <a:solidFill>
                  <a:srgbClr val="175EAA"/>
                </a:solidFill>
                <a:latin typeface="Arial"/>
                <a:cs typeface="Arial"/>
              </a:rPr>
              <a:t>Seaweed / Kelp</a:t>
            </a:r>
          </a:p>
          <a:p>
            <a:pPr marL="0" indent="0" algn="r">
              <a:buNone/>
            </a:pPr>
            <a:endParaRPr lang="en-AU" noProof="0" dirty="0">
              <a:latin typeface="Arial"/>
              <a:cs typeface="Arial"/>
            </a:endParaRPr>
          </a:p>
        </p:txBody>
      </p:sp>
      <p:sp>
        <p:nvSpPr>
          <p:cNvPr id="16" name="Content Placeholder 3"/>
          <p:cNvSpPr>
            <a:spLocks noGrp="1"/>
          </p:cNvSpPr>
          <p:nvPr>
            <p:ph sz="half" idx="2"/>
          </p:nvPr>
        </p:nvSpPr>
        <p:spPr>
          <a:xfrm>
            <a:off x="165100" y="1065682"/>
            <a:ext cx="3898900" cy="3394471"/>
          </a:xfrm>
        </p:spPr>
        <p:txBody>
          <a:bodyPr>
            <a:normAutofit fontScale="55000" lnSpcReduction="20000"/>
          </a:bodyPr>
          <a:lstStyle/>
          <a:p>
            <a:pPr marL="0" indent="0">
              <a:buNone/>
            </a:pPr>
            <a:r>
              <a:rPr lang="en-US" sz="3600" b="1" dirty="0">
                <a:solidFill>
                  <a:srgbClr val="00B194"/>
                </a:solidFill>
                <a:latin typeface="Arial Narrow"/>
                <a:cs typeface="Arial Narrow"/>
              </a:rPr>
              <a:t>KŌRERORERO / DISCUSSION</a:t>
            </a:r>
            <a:endParaRPr lang="en-AU" sz="3600" noProof="0" dirty="0">
              <a:latin typeface="Arial"/>
              <a:cs typeface="Arial"/>
            </a:endParaRPr>
          </a:p>
          <a:p>
            <a:r>
              <a:rPr lang="en-AU" sz="3600" noProof="0" dirty="0">
                <a:latin typeface="Arial"/>
                <a:cs typeface="Arial"/>
              </a:rPr>
              <a:t>Many of the creatures that live together [community] in a habitat are connected in predator – prey relationships</a:t>
            </a:r>
          </a:p>
          <a:p>
            <a:r>
              <a:rPr lang="en-AU" sz="3600" noProof="0" dirty="0">
                <a:latin typeface="Arial"/>
                <a:cs typeface="Arial"/>
              </a:rPr>
              <a:t>In other words they eat each other!</a:t>
            </a:r>
          </a:p>
          <a:p>
            <a:r>
              <a:rPr lang="en-AU" sz="3600" noProof="0" dirty="0">
                <a:latin typeface="Arial"/>
                <a:cs typeface="Arial"/>
              </a:rPr>
              <a:t>These relationships can be shown simply as a </a:t>
            </a:r>
            <a:r>
              <a:rPr lang="en-AU" sz="3600" b="1" u="sng" noProof="0" dirty="0">
                <a:latin typeface="Arial"/>
                <a:cs typeface="Arial"/>
              </a:rPr>
              <a:t>food chain</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16610509" flipH="1" flipV="1">
            <a:off x="7053555" y="1066433"/>
            <a:ext cx="685097" cy="2247832"/>
          </a:xfrm>
          <a:prstGeom prst="rect">
            <a:avLst/>
          </a:prstGeom>
        </p:spPr>
      </p:pic>
      <p:sp>
        <p:nvSpPr>
          <p:cNvPr id="2" name="TextBox 1"/>
          <p:cNvSpPr txBox="1"/>
          <p:nvPr/>
        </p:nvSpPr>
        <p:spPr>
          <a:xfrm rot="21217500">
            <a:off x="7191743" y="1861860"/>
            <a:ext cx="665154" cy="369332"/>
          </a:xfrm>
          <a:prstGeom prst="rect">
            <a:avLst/>
          </a:prstGeom>
          <a:noFill/>
        </p:spPr>
        <p:txBody>
          <a:bodyPr wrap="none" rtlCol="0">
            <a:spAutoFit/>
          </a:bodyPr>
          <a:lstStyle/>
          <a:p>
            <a:r>
              <a:rPr lang="en-US" dirty="0">
                <a:solidFill>
                  <a:srgbClr val="175EAA"/>
                </a:solidFill>
                <a:latin typeface="Arial Narrow"/>
                <a:cs typeface="Arial Narrow"/>
              </a:rPr>
              <a:t>EATS</a:t>
            </a:r>
            <a:endParaRPr lang="en-US" dirty="0">
              <a:latin typeface="Arial Narrow"/>
              <a:cs typeface="Arial Narrow"/>
            </a:endParaRPr>
          </a:p>
        </p:txBody>
      </p:sp>
      <p:pic>
        <p:nvPicPr>
          <p:cNvPr id="12" name="Picture 11"/>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16610509" flipH="1" flipV="1">
            <a:off x="7053553" y="2433557"/>
            <a:ext cx="685097" cy="2247832"/>
          </a:xfrm>
          <a:prstGeom prst="rect">
            <a:avLst/>
          </a:prstGeom>
        </p:spPr>
      </p:pic>
      <p:pic>
        <p:nvPicPr>
          <p:cNvPr id="6" name="Picture 5" descr="Pagrus auratus - snapper D8.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655032" y="1200150"/>
            <a:ext cx="996468" cy="990200"/>
          </a:xfrm>
          <a:prstGeom prst="rect">
            <a:avLst/>
          </a:prstGeom>
        </p:spPr>
      </p:pic>
      <p:pic>
        <p:nvPicPr>
          <p:cNvPr id="14" name="Picture 13" descr="evichinus 2.jp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655032" y="2335550"/>
            <a:ext cx="996468" cy="1011304"/>
          </a:xfrm>
          <a:prstGeom prst="rect">
            <a:avLst/>
          </a:prstGeom>
        </p:spPr>
      </p:pic>
      <p:pic>
        <p:nvPicPr>
          <p:cNvPr id="15" name="Picture 14" descr="Eck radiata with wall view.jp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655032" y="3465662"/>
            <a:ext cx="1021868" cy="1052026"/>
          </a:xfrm>
          <a:prstGeom prst="rect">
            <a:avLst/>
          </a:prstGeom>
        </p:spPr>
      </p:pic>
      <p:sp>
        <p:nvSpPr>
          <p:cNvPr id="17" name="Title 1"/>
          <p:cNvSpPr txBox="1">
            <a:spLocks/>
          </p:cNvSpPr>
          <p:nvPr/>
        </p:nvSpPr>
        <p:spPr>
          <a:xfrm>
            <a:off x="165101" y="-14529"/>
            <a:ext cx="8387724" cy="920261"/>
          </a:xfrm>
          <a:prstGeom prst="rect">
            <a:avLst/>
          </a:prstGeom>
        </p:spPr>
        <p:txBody>
          <a:bodyPr vert="horz" lIns="91440" tIns="45720" rIns="91440" bIns="45720" rtlCol="0" anchor="ctr">
            <a:normAutofit fontScale="52500" lnSpcReduction="20000"/>
          </a:bodyPr>
          <a:lstStyle>
            <a:lvl1pPr algn="l" defTabSz="457200" rtl="0" eaLnBrk="1" latinLnBrk="0" hangingPunct="1">
              <a:spcBef>
                <a:spcPct val="0"/>
              </a:spcBef>
              <a:buNone/>
              <a:defRPr sz="4400" b="0" i="0" kern="1200">
                <a:solidFill>
                  <a:schemeClr val="bg1"/>
                </a:solidFill>
                <a:latin typeface="Local Brewery Five"/>
                <a:ea typeface="+mj-ea"/>
                <a:cs typeface="Local Brewery Five"/>
              </a:defRPr>
            </a:lvl1pPr>
          </a:lstStyle>
          <a:p>
            <a:r>
              <a:rPr lang="en-US" sz="5500" dirty="0">
                <a:latin typeface="Arial Narrow"/>
                <a:cs typeface="Arial Narrow"/>
              </a:rPr>
              <a:t>MARINE FOOD WEBS</a:t>
            </a:r>
          </a:p>
          <a:p>
            <a:r>
              <a:rPr lang="en-US" sz="3000" dirty="0">
                <a:latin typeface="MetaPro-Normal"/>
                <a:cs typeface="MetaPro-Normal"/>
              </a:rPr>
              <a:t>Focusing Question: </a:t>
            </a:r>
            <a:r>
              <a:rPr lang="en-US" sz="3000" b="1" dirty="0">
                <a:latin typeface="MetaPro-Normal"/>
                <a:cs typeface="MetaPro-Normal"/>
              </a:rPr>
              <a:t>What is a food web and how can overfishing affect food webs?</a:t>
            </a:r>
            <a:endParaRPr lang="en-US" sz="3000" b="1" dirty="0"/>
          </a:p>
        </p:txBody>
      </p:sp>
      <p:sp>
        <p:nvSpPr>
          <p:cNvPr id="18" name="TextBox 17"/>
          <p:cNvSpPr txBox="1"/>
          <p:nvPr/>
        </p:nvSpPr>
        <p:spPr>
          <a:xfrm rot="21217500">
            <a:off x="7176441" y="3238698"/>
            <a:ext cx="665154" cy="369332"/>
          </a:xfrm>
          <a:prstGeom prst="rect">
            <a:avLst/>
          </a:prstGeom>
          <a:noFill/>
        </p:spPr>
        <p:txBody>
          <a:bodyPr wrap="none" rtlCol="0">
            <a:spAutoFit/>
          </a:bodyPr>
          <a:lstStyle/>
          <a:p>
            <a:r>
              <a:rPr lang="en-US" dirty="0">
                <a:solidFill>
                  <a:srgbClr val="175EAA"/>
                </a:solidFill>
                <a:latin typeface="Arial Narrow"/>
                <a:cs typeface="Arial Narrow"/>
              </a:rPr>
              <a:t>EATS</a:t>
            </a:r>
            <a:endParaRPr lang="en-US" dirty="0">
              <a:latin typeface="Arial Narrow"/>
              <a:cs typeface="Arial Narrow"/>
            </a:endParaRPr>
          </a:p>
        </p:txBody>
      </p:sp>
    </p:spTree>
    <p:extLst>
      <p:ext uri="{BB962C8B-B14F-4D97-AF65-F5344CB8AC3E}">
        <p14:creationId xmlns:p14="http://schemas.microsoft.com/office/powerpoint/2010/main" val="3589914071"/>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animEffect transition="in" filter="dissolve">
                                      <p:cBhvr>
                                        <p:cTn id="7" dur="500"/>
                                        <p:tgtEl>
                                          <p:spTgt spid="1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6">
                                            <p:txEl>
                                              <p:pRg st="2" end="2"/>
                                            </p:txEl>
                                          </p:spTgt>
                                        </p:tgtEl>
                                        <p:attrNameLst>
                                          <p:attrName>style.visibility</p:attrName>
                                        </p:attrNameLst>
                                      </p:cBhvr>
                                      <p:to>
                                        <p:strVal val="visible"/>
                                      </p:to>
                                    </p:set>
                                    <p:animEffect transition="in" filter="dissolve">
                                      <p:cBhvr>
                                        <p:cTn id="12" dur="500"/>
                                        <p:tgtEl>
                                          <p:spTgt spid="1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6">
                                            <p:txEl>
                                              <p:pRg st="3" end="3"/>
                                            </p:txEl>
                                          </p:spTgt>
                                        </p:tgtEl>
                                        <p:attrNameLst>
                                          <p:attrName>style.visibility</p:attrName>
                                        </p:attrNameLst>
                                      </p:cBhvr>
                                      <p:to>
                                        <p:strVal val="visible"/>
                                      </p:to>
                                    </p:set>
                                    <p:animEffect transition="in" filter="dissolve">
                                      <p:cBhvr>
                                        <p:cTn id="17" dur="500"/>
                                        <p:tgtEl>
                                          <p:spTgt spid="1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dissolve">
                                      <p:cBhvr>
                                        <p:cTn id="27" dur="500"/>
                                        <p:tgtEl>
                                          <p:spTgt spid="14"/>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dissolve">
                                      <p:cBhvr>
                                        <p:cTn id="30" dur="500"/>
                                        <p:tgtEl>
                                          <p:spTgt spid="2"/>
                                        </p:tgtEl>
                                      </p:cBhvr>
                                    </p:animEffect>
                                  </p:childTnLst>
                                </p:cTn>
                              </p:par>
                              <p:par>
                                <p:cTn id="31" presetID="9"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dissolve">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dissolve">
                                      <p:cBhvr>
                                        <p:cTn id="38" dur="500"/>
                                        <p:tgtEl>
                                          <p:spTgt spid="15"/>
                                        </p:tgtEl>
                                      </p:cBhvr>
                                    </p:animEffect>
                                  </p:childTnLst>
                                </p:cTn>
                              </p:par>
                              <p:par>
                                <p:cTn id="39" presetID="9"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dissolve">
                                      <p:cBhvr>
                                        <p:cTn id="41" dur="500"/>
                                        <p:tgtEl>
                                          <p:spTgt spid="12"/>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dissolve">
                                      <p:cBhvr>
                                        <p:cTn id="4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Blue_YellowSquare.png" descr="/Users/rika/Dropbox/MSC Job/2020/MSC templates and graphics/TEMPLATE FILES/MSC GRAPHIC ASSETS/SCREEN RES/Illustration_BlueAssets/PNG/Blue_YellowSquare.png"/>
          <p:cNvPicPr>
            <a:picLocks noChangeAspect="1"/>
          </p:cNvPicPr>
          <p:nvPr/>
        </p:nvPicPr>
        <p:blipFill>
          <a:blip r:embed="rId3" r:link="rId4">
            <a:extLst>
              <a:ext uri="{28A0092B-C50C-407E-A947-70E740481C1C}">
                <a14:useLocalDpi xmlns:a14="http://schemas.microsoft.com/office/drawing/2010/main"/>
              </a:ext>
            </a:extLst>
          </a:blip>
          <a:stretch>
            <a:fillRect/>
          </a:stretch>
        </p:blipFill>
        <p:spPr>
          <a:xfrm>
            <a:off x="42667" y="2974698"/>
            <a:ext cx="4498365" cy="1759534"/>
          </a:xfrm>
          <a:prstGeom prst="rect">
            <a:avLst/>
          </a:prstGeom>
        </p:spPr>
      </p:pic>
      <p:sp>
        <p:nvSpPr>
          <p:cNvPr id="9" name="Title 1"/>
          <p:cNvSpPr txBox="1">
            <a:spLocks/>
          </p:cNvSpPr>
          <p:nvPr/>
        </p:nvSpPr>
        <p:spPr>
          <a:xfrm>
            <a:off x="203201" y="0"/>
            <a:ext cx="8349624" cy="780419"/>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4400" b="0" i="0" kern="1200">
                <a:solidFill>
                  <a:schemeClr val="bg1"/>
                </a:solidFill>
                <a:latin typeface="Local Brewery Five"/>
                <a:ea typeface="+mj-ea"/>
                <a:cs typeface="Local Brewery Five"/>
              </a:defRPr>
            </a:lvl1pPr>
          </a:lstStyle>
          <a:p>
            <a:r>
              <a:rPr lang="en-US" sz="3300" dirty="0">
                <a:latin typeface="Arial Narrow"/>
                <a:cs typeface="Arial Narrow"/>
              </a:rPr>
              <a:t>MARINE FOOD WEBS</a:t>
            </a:r>
            <a:endParaRPr lang="en-US" sz="3300" b="1" dirty="0">
              <a:latin typeface="Arial Narrow"/>
              <a:cs typeface="Arial Narrow"/>
            </a:endParaRPr>
          </a:p>
        </p:txBody>
      </p:sp>
      <p:sp>
        <p:nvSpPr>
          <p:cNvPr id="19" name="Content Placeholder 3"/>
          <p:cNvSpPr>
            <a:spLocks noGrp="1"/>
          </p:cNvSpPr>
          <p:nvPr>
            <p:ph sz="half" idx="2"/>
          </p:nvPr>
        </p:nvSpPr>
        <p:spPr>
          <a:xfrm>
            <a:off x="89646" y="1059475"/>
            <a:ext cx="4114800" cy="3671170"/>
          </a:xfrm>
        </p:spPr>
        <p:txBody>
          <a:bodyPr>
            <a:normAutofit fontScale="25000" lnSpcReduction="20000"/>
          </a:bodyPr>
          <a:lstStyle/>
          <a:p>
            <a:pPr marL="88900" indent="0">
              <a:spcBef>
                <a:spcPts val="300"/>
              </a:spcBef>
              <a:spcAft>
                <a:spcPts val="300"/>
              </a:spcAft>
              <a:buNone/>
            </a:pPr>
            <a:r>
              <a:rPr lang="en-US" sz="7200" b="1" dirty="0">
                <a:solidFill>
                  <a:srgbClr val="00B194"/>
                </a:solidFill>
                <a:latin typeface="Arial Narrow"/>
                <a:cs typeface="Arial Narrow"/>
              </a:rPr>
              <a:t>KŌRERORERO / DISCUSSION</a:t>
            </a:r>
            <a:endParaRPr lang="en-AU" sz="7200" dirty="0">
              <a:latin typeface="Arial"/>
              <a:cs typeface="Arial"/>
            </a:endParaRPr>
          </a:p>
          <a:p>
            <a:pPr indent="-254000">
              <a:spcBef>
                <a:spcPts val="300"/>
              </a:spcBef>
              <a:spcAft>
                <a:spcPts val="300"/>
              </a:spcAft>
            </a:pPr>
            <a:r>
              <a:rPr lang="en-AU" sz="7200" noProof="0" dirty="0">
                <a:latin typeface="Arial "/>
                <a:cs typeface="Arial "/>
              </a:rPr>
              <a:t>Food webs are a more realistic way of showing food chain relationships</a:t>
            </a:r>
          </a:p>
          <a:p>
            <a:pPr indent="-254000">
              <a:spcBef>
                <a:spcPts val="300"/>
              </a:spcBef>
              <a:spcAft>
                <a:spcPts val="300"/>
              </a:spcAft>
            </a:pPr>
            <a:r>
              <a:rPr lang="en-AU" sz="7200" noProof="0" dirty="0">
                <a:latin typeface="Arial "/>
                <a:cs typeface="Arial "/>
              </a:rPr>
              <a:t>In a food web, energy and nutrients [in the form of food] are passed from one living thing to another</a:t>
            </a:r>
          </a:p>
          <a:p>
            <a:pPr indent="-254000">
              <a:spcBef>
                <a:spcPts val="300"/>
              </a:spcBef>
              <a:spcAft>
                <a:spcPts val="300"/>
              </a:spcAft>
            </a:pPr>
            <a:endParaRPr lang="en-AU" sz="2000" noProof="0" dirty="0">
              <a:latin typeface="Arial "/>
              <a:cs typeface="Arial "/>
            </a:endParaRPr>
          </a:p>
          <a:p>
            <a:pPr marL="177800" indent="0" algn="ctr">
              <a:lnSpc>
                <a:spcPct val="110000"/>
              </a:lnSpc>
              <a:spcAft>
                <a:spcPts val="300"/>
              </a:spcAft>
              <a:buNone/>
            </a:pPr>
            <a:r>
              <a:rPr lang="en-AU" sz="8000" b="1" noProof="0" dirty="0">
                <a:solidFill>
                  <a:srgbClr val="175EAA"/>
                </a:solidFill>
                <a:latin typeface="Arial Narrow"/>
                <a:cs typeface="Arial Narrow"/>
              </a:rPr>
              <a:t>MAHI / ACTIVITY</a:t>
            </a:r>
          </a:p>
          <a:p>
            <a:pPr marL="177800" indent="0" algn="ctr">
              <a:lnSpc>
                <a:spcPct val="110000"/>
              </a:lnSpc>
              <a:spcBef>
                <a:spcPts val="300"/>
              </a:spcBef>
              <a:spcAft>
                <a:spcPts val="300"/>
              </a:spcAft>
              <a:buNone/>
            </a:pPr>
            <a:r>
              <a:rPr lang="en-AU" sz="7200" noProof="0" dirty="0">
                <a:latin typeface="Arial "/>
                <a:cs typeface="Arial "/>
              </a:rPr>
              <a:t>Use the </a:t>
            </a:r>
            <a:r>
              <a:rPr lang="en-AU" sz="7200" noProof="0" dirty="0">
                <a:solidFill>
                  <a:srgbClr val="175EAA"/>
                </a:solidFill>
                <a:latin typeface="Arial "/>
                <a:cs typeface="Arial "/>
              </a:rPr>
              <a:t>Marine Stewardship Council NZ Marine Food Web Terms </a:t>
            </a:r>
            <a:r>
              <a:rPr lang="en-AU" sz="7200" noProof="0" dirty="0">
                <a:solidFill>
                  <a:srgbClr val="175EAA"/>
                </a:solidFill>
                <a:latin typeface="Arial "/>
                <a:cs typeface="Arial "/>
                <a:hlinkClick r:id="rId5"/>
              </a:rPr>
              <a:t>Quizlet </a:t>
            </a:r>
            <a:r>
              <a:rPr lang="en-AU" sz="7200" noProof="0" dirty="0">
                <a:latin typeface="Arial "/>
                <a:cs typeface="Arial "/>
              </a:rPr>
              <a:t>to help with new words</a:t>
            </a:r>
          </a:p>
        </p:txBody>
      </p:sp>
      <p:sp>
        <p:nvSpPr>
          <p:cNvPr id="24" name="TextBox 23"/>
          <p:cNvSpPr txBox="1"/>
          <p:nvPr/>
        </p:nvSpPr>
        <p:spPr>
          <a:xfrm rot="16200000">
            <a:off x="7092811" y="2570288"/>
            <a:ext cx="3548734" cy="430887"/>
          </a:xfrm>
          <a:prstGeom prst="rect">
            <a:avLst/>
          </a:prstGeom>
          <a:noFill/>
        </p:spPr>
        <p:txBody>
          <a:bodyPr wrap="square" rtlCol="0">
            <a:spAutoFit/>
          </a:bodyPr>
          <a:lstStyle/>
          <a:p>
            <a:r>
              <a:rPr lang="en-US" sz="1100" dirty="0">
                <a:latin typeface="Arial"/>
                <a:cs typeface="Arial"/>
              </a:rPr>
              <a:t>©</a:t>
            </a:r>
            <a:r>
              <a:rPr lang="en-US" sz="1100" b="1" dirty="0">
                <a:latin typeface="Arial"/>
                <a:ea typeface="Lucida Grande"/>
                <a:cs typeface="Arial"/>
              </a:rPr>
              <a:t> </a:t>
            </a:r>
            <a:r>
              <a:rPr lang="en-US" sz="1100" dirty="0">
                <a:latin typeface="Arial"/>
                <a:cs typeface="Arial"/>
              </a:rPr>
              <a:t>Science Learning Hub – Pokapū Akoranga Pūtaiao, University of Waikato, www.sciencelearn.org.nz</a:t>
            </a:r>
          </a:p>
        </p:txBody>
      </p:sp>
      <p:pic>
        <p:nvPicPr>
          <p:cNvPr id="25" name="Picture 24" descr="Screenshot 2020-03-10 15.43.31.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406563" y="1484905"/>
            <a:ext cx="4027063" cy="29592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6" name="Rectangle 25"/>
          <p:cNvSpPr/>
          <p:nvPr/>
        </p:nvSpPr>
        <p:spPr>
          <a:xfrm>
            <a:off x="4360661" y="1011366"/>
            <a:ext cx="4076588" cy="461665"/>
          </a:xfrm>
          <a:prstGeom prst="rect">
            <a:avLst/>
          </a:prstGeom>
        </p:spPr>
        <p:txBody>
          <a:bodyPr wrap="square">
            <a:spAutoFit/>
          </a:bodyPr>
          <a:lstStyle/>
          <a:p>
            <a:pPr algn="ctr"/>
            <a:r>
              <a:rPr lang="en-US" sz="2400" dirty="0">
                <a:latin typeface="Arial Narrow"/>
                <a:cs typeface="Arial Narrow"/>
              </a:rPr>
              <a:t>MARINE TROPHIC PYRAMID</a:t>
            </a:r>
          </a:p>
        </p:txBody>
      </p:sp>
      <p:pic>
        <p:nvPicPr>
          <p:cNvPr id="27" name="Picture 26"/>
          <p:cNvPicPr>
            <a:picLocks noChangeAspect="1"/>
          </p:cNvPicPr>
          <p:nvPr/>
        </p:nvPicPr>
        <p:blipFill>
          <a:blip r:embed="rId7"/>
          <a:stretch>
            <a:fillRect/>
          </a:stretch>
        </p:blipFill>
        <p:spPr>
          <a:xfrm rot="10800000" flipH="1" flipV="1">
            <a:off x="3603377" y="2507252"/>
            <a:ext cx="1022845" cy="1106896"/>
          </a:xfrm>
          <a:prstGeom prst="rect">
            <a:avLst/>
          </a:prstGeom>
        </p:spPr>
      </p:pic>
    </p:spTree>
    <p:extLst>
      <p:ext uri="{BB962C8B-B14F-4D97-AF65-F5344CB8AC3E}">
        <p14:creationId xmlns:p14="http://schemas.microsoft.com/office/powerpoint/2010/main" val="443006690"/>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dissolve">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dissolve">
                                      <p:cBhvr>
                                        <p:cTn id="12" dur="500"/>
                                        <p:tgtEl>
                                          <p:spTgt spid="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dissolve">
                                      <p:cBhvr>
                                        <p:cTn id="17" dur="500"/>
                                        <p:tgtEl>
                                          <p:spTgt spid="26"/>
                                        </p:tgtEl>
                                      </p:cBhvr>
                                    </p:animEffect>
                                  </p:childTnLst>
                                </p:cTn>
                              </p:par>
                              <p:par>
                                <p:cTn id="18" presetID="9" presetClass="entr" presetSubtype="0"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dissolve">
                                      <p:cBhvr>
                                        <p:cTn id="20" dur="500"/>
                                        <p:tgtEl>
                                          <p:spTgt spid="27"/>
                                        </p:tgtEl>
                                      </p:cBhvr>
                                    </p:animEffect>
                                  </p:childTnLst>
                                </p:cTn>
                              </p:par>
                              <p:par>
                                <p:cTn id="21" presetID="9"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dissolve">
                                      <p:cBhvr>
                                        <p:cTn id="23" dur="500"/>
                                        <p:tgtEl>
                                          <p:spTgt spid="25"/>
                                        </p:tgtEl>
                                      </p:cBhvr>
                                    </p:animEffect>
                                  </p:childTnLst>
                                </p:cTn>
                              </p:par>
                              <p:par>
                                <p:cTn id="24" presetID="9" presetClass="entr" presetSubtype="0" fill="hold" nodeType="withEffect">
                                  <p:stCondLst>
                                    <p:cond delay="0"/>
                                  </p:stCondLst>
                                  <p:childTnLst>
                                    <p:set>
                                      <p:cBhvr>
                                        <p:cTn id="25" dur="1" fill="hold">
                                          <p:stCondLst>
                                            <p:cond delay="0"/>
                                          </p:stCondLst>
                                        </p:cTn>
                                        <p:tgtEl>
                                          <p:spTgt spid="19">
                                            <p:txEl>
                                              <p:pRg st="2" end="2"/>
                                            </p:txEl>
                                          </p:spTgt>
                                        </p:tgtEl>
                                        <p:attrNameLst>
                                          <p:attrName>style.visibility</p:attrName>
                                        </p:attrNameLst>
                                      </p:cBhvr>
                                      <p:to>
                                        <p:strVal val="visible"/>
                                      </p:to>
                                    </p:set>
                                    <p:animEffect transition="in" filter="dissolve">
                                      <p:cBhvr>
                                        <p:cTn id="26" dur="500"/>
                                        <p:tgtEl>
                                          <p:spTgt spid="19">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9">
                                            <p:txEl>
                                              <p:pRg st="4" end="4"/>
                                            </p:txEl>
                                          </p:spTgt>
                                        </p:tgtEl>
                                        <p:attrNameLst>
                                          <p:attrName>style.visibility</p:attrName>
                                        </p:attrNameLst>
                                      </p:cBhvr>
                                      <p:to>
                                        <p:strVal val="visible"/>
                                      </p:to>
                                    </p:set>
                                    <p:animEffect transition="in" filter="dissolve">
                                      <p:cBhvr>
                                        <p:cTn id="31" dur="500"/>
                                        <p:tgtEl>
                                          <p:spTgt spid="19">
                                            <p:txEl>
                                              <p:pRg st="4" end="4"/>
                                            </p:txEl>
                                          </p:spTgt>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9">
                                            <p:txEl>
                                              <p:pRg st="5" end="5"/>
                                            </p:txEl>
                                          </p:spTgt>
                                        </p:tgtEl>
                                        <p:attrNameLst>
                                          <p:attrName>style.visibility</p:attrName>
                                        </p:attrNameLst>
                                      </p:cBhvr>
                                      <p:to>
                                        <p:strVal val="visible"/>
                                      </p:to>
                                    </p:set>
                                    <p:animEffect transition="in" filter="dissolve">
                                      <p:cBhvr>
                                        <p:cTn id="34" dur="500"/>
                                        <p:tgtEl>
                                          <p:spTgt spid="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P spid="2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Blue_YellowSquare.png" descr="/Users/rika/Dropbox/MSC Job/2020/MSC templates and graphics/TEMPLATE FILES/MSC GRAPHIC ASSETS/SCREEN RES/Illustration_BlueAssets/PNG/Blue_YellowSquare.png"/>
          <p:cNvPicPr>
            <a:picLocks noChangeAspect="1"/>
          </p:cNvPicPr>
          <p:nvPr/>
        </p:nvPicPr>
        <p:blipFill>
          <a:blip r:embed="rId3" r:link="rId4">
            <a:extLst>
              <a:ext uri="{28A0092B-C50C-407E-A947-70E740481C1C}">
                <a14:useLocalDpi xmlns:a14="http://schemas.microsoft.com/office/drawing/2010/main"/>
              </a:ext>
            </a:extLst>
          </a:blip>
          <a:stretch>
            <a:fillRect/>
          </a:stretch>
        </p:blipFill>
        <p:spPr>
          <a:xfrm>
            <a:off x="-137706" y="627397"/>
            <a:ext cx="9409847" cy="4284656"/>
          </a:xfrm>
          <a:prstGeom prst="rect">
            <a:avLst/>
          </a:prstGeom>
        </p:spPr>
      </p:pic>
      <p:sp>
        <p:nvSpPr>
          <p:cNvPr id="19" name="Content Placeholder 3"/>
          <p:cNvSpPr>
            <a:spLocks noGrp="1"/>
          </p:cNvSpPr>
          <p:nvPr>
            <p:ph sz="half" idx="2"/>
          </p:nvPr>
        </p:nvSpPr>
        <p:spPr>
          <a:xfrm>
            <a:off x="6429323" y="3222301"/>
            <a:ext cx="2435331" cy="1389398"/>
          </a:xfrm>
        </p:spPr>
        <p:txBody>
          <a:bodyPr>
            <a:normAutofit fontScale="70000" lnSpcReduction="20000"/>
          </a:bodyPr>
          <a:lstStyle/>
          <a:p>
            <a:pPr marL="177800" indent="0" algn="ctr">
              <a:lnSpc>
                <a:spcPct val="110000"/>
              </a:lnSpc>
              <a:spcBef>
                <a:spcPts val="300"/>
              </a:spcBef>
              <a:spcAft>
                <a:spcPts val="300"/>
              </a:spcAft>
              <a:buNone/>
            </a:pPr>
            <a:r>
              <a:rPr lang="en-AU" sz="2900" b="1" noProof="0" dirty="0">
                <a:solidFill>
                  <a:srgbClr val="175EAA"/>
                </a:solidFill>
                <a:latin typeface="Arial Narrow"/>
                <a:cs typeface="Arial Narrow"/>
              </a:rPr>
              <a:t>MAHI / ACTIVITY</a:t>
            </a:r>
          </a:p>
          <a:p>
            <a:pPr marL="177800" indent="0" algn="ctr">
              <a:lnSpc>
                <a:spcPct val="132000"/>
              </a:lnSpc>
              <a:spcBef>
                <a:spcPts val="300"/>
              </a:spcBef>
              <a:spcAft>
                <a:spcPts val="300"/>
              </a:spcAft>
              <a:buNone/>
            </a:pPr>
            <a:r>
              <a:rPr lang="en-AU" sz="3200" noProof="0" dirty="0">
                <a:latin typeface="Arial"/>
                <a:cs typeface="Arial"/>
              </a:rPr>
              <a:t>Play the online </a:t>
            </a:r>
            <a:r>
              <a:rPr lang="en-AU" sz="3200" noProof="0" dirty="0">
                <a:latin typeface="Arial"/>
                <a:cs typeface="Arial"/>
                <a:hlinkClick r:id="rId5"/>
              </a:rPr>
              <a:t>food web game</a:t>
            </a:r>
            <a:endParaRPr lang="en-AU" sz="3200" noProof="0" dirty="0">
              <a:latin typeface="Arial"/>
              <a:cs typeface="Arial"/>
            </a:endParaRPr>
          </a:p>
          <a:p>
            <a:pPr>
              <a:lnSpc>
                <a:spcPct val="132000"/>
              </a:lnSpc>
            </a:pPr>
            <a:endParaRPr lang="en-AU" noProof="0" dirty="0">
              <a:latin typeface="MetaPro-Normal"/>
              <a:cs typeface="MetaPro-Normal"/>
            </a:endParaRPr>
          </a:p>
        </p:txBody>
      </p:sp>
      <p:sp>
        <p:nvSpPr>
          <p:cNvPr id="15" name="Content Placeholder 2"/>
          <p:cNvSpPr>
            <a:spLocks noGrp="1"/>
          </p:cNvSpPr>
          <p:nvPr>
            <p:ph sz="half" idx="1"/>
          </p:nvPr>
        </p:nvSpPr>
        <p:spPr>
          <a:xfrm>
            <a:off x="203201" y="3436263"/>
            <a:ext cx="3273623" cy="1475790"/>
          </a:xfrm>
        </p:spPr>
        <p:txBody>
          <a:bodyPr>
            <a:noAutofit/>
          </a:bodyPr>
          <a:lstStyle/>
          <a:p>
            <a:pPr marL="0" indent="0" algn="ctr">
              <a:spcBef>
                <a:spcPts val="300"/>
              </a:spcBef>
              <a:spcAft>
                <a:spcPts val="300"/>
              </a:spcAft>
              <a:buNone/>
            </a:pPr>
            <a:r>
              <a:rPr lang="en-AU" sz="2000" b="1" noProof="0" dirty="0">
                <a:solidFill>
                  <a:srgbClr val="011F59"/>
                </a:solidFill>
                <a:latin typeface="Arial Narrow"/>
                <a:cs typeface="Arial Narrow"/>
              </a:rPr>
              <a:t>MĀTAKI TĒNEI / WATCH THIS</a:t>
            </a:r>
          </a:p>
          <a:p>
            <a:pPr marL="0" indent="0" algn="ctr">
              <a:spcBef>
                <a:spcPts val="300"/>
              </a:spcBef>
              <a:spcAft>
                <a:spcPts val="300"/>
              </a:spcAft>
              <a:buNone/>
            </a:pPr>
            <a:r>
              <a:rPr lang="en-AU" sz="1800" noProof="0" dirty="0">
                <a:latin typeface="Arial"/>
                <a:cs typeface="Arial"/>
              </a:rPr>
              <a:t>A short video [2.06] explaining </a:t>
            </a:r>
            <a:r>
              <a:rPr lang="en-AU" sz="1800" noProof="0" dirty="0">
                <a:latin typeface="Arial"/>
                <a:cs typeface="Arial"/>
                <a:hlinkClick r:id="rId6"/>
              </a:rPr>
              <a:t>food webs</a:t>
            </a:r>
            <a:endParaRPr lang="en-AU" sz="1800" noProof="0" dirty="0">
              <a:latin typeface="Arial"/>
              <a:cs typeface="Arial"/>
            </a:endParaRPr>
          </a:p>
        </p:txBody>
      </p:sp>
      <p:pic>
        <p:nvPicPr>
          <p:cNvPr id="16" name="Picture 15" descr="Screenshot 2020-03-10 15.25.59.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21088098">
            <a:off x="565483" y="1655417"/>
            <a:ext cx="2503223" cy="1434615"/>
          </a:xfrm>
          <a:prstGeom prst="rect">
            <a:avLst/>
          </a:prstGeom>
        </p:spPr>
      </p:pic>
      <p:sp>
        <p:nvSpPr>
          <p:cNvPr id="10" name="Content Placeholder 3"/>
          <p:cNvSpPr txBox="1">
            <a:spLocks/>
          </p:cNvSpPr>
          <p:nvPr/>
        </p:nvSpPr>
        <p:spPr>
          <a:xfrm rot="726551">
            <a:off x="3517855" y="2597661"/>
            <a:ext cx="2370334" cy="1555521"/>
          </a:xfrm>
          <a:prstGeom prst="rect">
            <a:avLst/>
          </a:prstGeom>
          <a:solidFill>
            <a:schemeClr val="bg1"/>
          </a:solidFill>
          <a:ln>
            <a:solidFill>
              <a:srgbClr val="175EAA"/>
            </a:solidFill>
          </a:ln>
        </p:spPr>
        <p:txBody>
          <a:bodyPr vert="horz" lIns="91440" tIns="45720" rIns="91440" bIns="45720" rtlCol="0">
            <a:normAutofit/>
          </a:bodyPr>
          <a:lstStyle>
            <a:lvl1pPr marL="342900" indent="-342900" algn="l" defTabSz="457200" rtl="0" eaLnBrk="1" latinLnBrk="0" hangingPunct="1">
              <a:lnSpc>
                <a:spcPct val="112000"/>
              </a:lnSpc>
              <a:spcBef>
                <a:spcPts val="600"/>
              </a:spcBef>
              <a:spcAft>
                <a:spcPts val="600"/>
              </a:spcAft>
              <a:buFont typeface="Arial"/>
              <a:buChar char="•"/>
              <a:defRPr sz="2800" kern="1200">
                <a:solidFill>
                  <a:schemeClr val="tx1"/>
                </a:solidFill>
                <a:latin typeface="MetaPro-Normal"/>
                <a:ea typeface="+mn-ea"/>
                <a:cs typeface="MetaPro-Normal"/>
              </a:defRPr>
            </a:lvl1pPr>
            <a:lvl2pPr marL="742950" indent="-285750" algn="l" defTabSz="457200" rtl="0" eaLnBrk="1" latinLnBrk="0" hangingPunct="1">
              <a:lnSpc>
                <a:spcPct val="112000"/>
              </a:lnSpc>
              <a:spcBef>
                <a:spcPts val="300"/>
              </a:spcBef>
              <a:spcAft>
                <a:spcPts val="300"/>
              </a:spcAft>
              <a:buFont typeface="Arial"/>
              <a:buChar char="–"/>
              <a:defRPr sz="2400" kern="1200">
                <a:solidFill>
                  <a:schemeClr val="tx1"/>
                </a:solidFill>
                <a:latin typeface="MetaPro-Normal"/>
                <a:ea typeface="+mn-ea"/>
                <a:cs typeface="MetaPro-Normal"/>
              </a:defRPr>
            </a:lvl2pPr>
            <a:lvl3pPr marL="1143000" indent="-228600" algn="l" defTabSz="457200" rtl="0" eaLnBrk="1" latinLnBrk="0" hangingPunct="1">
              <a:lnSpc>
                <a:spcPct val="112000"/>
              </a:lnSpc>
              <a:spcBef>
                <a:spcPts val="300"/>
              </a:spcBef>
              <a:spcAft>
                <a:spcPts val="300"/>
              </a:spcAft>
              <a:buFont typeface="Arial"/>
              <a:buChar char="•"/>
              <a:defRPr sz="2000" kern="1200">
                <a:solidFill>
                  <a:schemeClr val="tx1"/>
                </a:solidFill>
                <a:latin typeface="MetaPro-Normal"/>
                <a:ea typeface="+mn-ea"/>
                <a:cs typeface="MetaPro-Normal"/>
              </a:defRPr>
            </a:lvl3pPr>
            <a:lvl4pPr marL="1600200" indent="-228600" algn="l" defTabSz="457200" rtl="0" eaLnBrk="1" latinLnBrk="0" hangingPunct="1">
              <a:lnSpc>
                <a:spcPct val="112000"/>
              </a:lnSpc>
              <a:spcBef>
                <a:spcPts val="300"/>
              </a:spcBef>
              <a:spcAft>
                <a:spcPts val="300"/>
              </a:spcAft>
              <a:buFont typeface="Arial"/>
              <a:buChar char="–"/>
              <a:defRPr sz="1800" kern="1200">
                <a:solidFill>
                  <a:schemeClr val="tx1"/>
                </a:solidFill>
                <a:latin typeface="MetaPro-Normal"/>
                <a:ea typeface="+mn-ea"/>
                <a:cs typeface="MetaPro-Normal"/>
              </a:defRPr>
            </a:lvl4pPr>
            <a:lvl5pPr marL="2057400" indent="-228600" algn="l" defTabSz="457200" rtl="0" eaLnBrk="1" latinLnBrk="0" hangingPunct="1">
              <a:lnSpc>
                <a:spcPct val="112000"/>
              </a:lnSpc>
              <a:spcBef>
                <a:spcPts val="300"/>
              </a:spcBef>
              <a:spcAft>
                <a:spcPts val="300"/>
              </a:spcAft>
              <a:buFont typeface="Arial"/>
              <a:buChar char="»"/>
              <a:defRPr sz="1800" kern="1200">
                <a:solidFill>
                  <a:schemeClr val="tx1"/>
                </a:solidFill>
                <a:latin typeface="MetaPro-Normal"/>
                <a:ea typeface="+mn-ea"/>
                <a:cs typeface="MetaPro-Normal"/>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177800" indent="0" algn="ctr">
              <a:lnSpc>
                <a:spcPct val="110000"/>
              </a:lnSpc>
              <a:spcBef>
                <a:spcPts val="300"/>
              </a:spcBef>
              <a:spcAft>
                <a:spcPts val="300"/>
              </a:spcAft>
              <a:buFont typeface="Arial"/>
              <a:buNone/>
            </a:pPr>
            <a:r>
              <a:rPr lang="x-none" sz="2200" b="1" dirty="0">
                <a:solidFill>
                  <a:srgbClr val="175EAA"/>
                </a:solidFill>
                <a:latin typeface="Arial Narrow"/>
                <a:cs typeface="Arial Narrow"/>
              </a:rPr>
              <a:t>MAHI / ACTIVITY</a:t>
            </a:r>
          </a:p>
          <a:p>
            <a:pPr marL="177800" indent="0" algn="ctr">
              <a:lnSpc>
                <a:spcPct val="110000"/>
              </a:lnSpc>
              <a:spcBef>
                <a:spcPts val="300"/>
              </a:spcBef>
              <a:spcAft>
                <a:spcPts val="300"/>
              </a:spcAft>
              <a:buFont typeface="Arial"/>
              <a:buNone/>
            </a:pPr>
            <a:r>
              <a:rPr lang="en-US" sz="2000" dirty="0">
                <a:latin typeface="Arial"/>
                <a:cs typeface="Arial"/>
              </a:rPr>
              <a:t>Play the </a:t>
            </a:r>
            <a:r>
              <a:rPr lang="en-US" sz="2000" dirty="0">
                <a:solidFill>
                  <a:srgbClr val="175EAA"/>
                </a:solidFill>
                <a:latin typeface="Arial"/>
                <a:cs typeface="Arial"/>
              </a:rPr>
              <a:t>String game NZ </a:t>
            </a:r>
            <a:r>
              <a:rPr lang="en-US" sz="2000" dirty="0">
                <a:latin typeface="Arial"/>
                <a:cs typeface="Arial"/>
              </a:rPr>
              <a:t>&amp; </a:t>
            </a:r>
            <a:r>
              <a:rPr lang="en-US" sz="2000" dirty="0">
                <a:solidFill>
                  <a:srgbClr val="175EAA"/>
                </a:solidFill>
                <a:latin typeface="Arial"/>
                <a:cs typeface="Arial"/>
              </a:rPr>
              <a:t>Food web game</a:t>
            </a:r>
          </a:p>
        </p:txBody>
      </p:sp>
      <p:pic>
        <p:nvPicPr>
          <p:cNvPr id="2" name="Picture 1" descr="Blue_Seabream.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rot="20197747">
            <a:off x="3519581" y="1529865"/>
            <a:ext cx="1747152" cy="1255537"/>
          </a:xfrm>
          <a:prstGeom prst="rect">
            <a:avLst/>
          </a:prstGeom>
        </p:spPr>
      </p:pic>
      <p:pic>
        <p:nvPicPr>
          <p:cNvPr id="4" name="Picture 3" descr="Blue_Fishes.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rot="19771056">
            <a:off x="4936368" y="1255406"/>
            <a:ext cx="1419860" cy="675048"/>
          </a:xfrm>
          <a:prstGeom prst="rect">
            <a:avLst/>
          </a:prstGeom>
        </p:spPr>
      </p:pic>
      <p:pic>
        <p:nvPicPr>
          <p:cNvPr id="13" name="Picture 12" descr="Blue_Fishes.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rot="19771056">
            <a:off x="5961522" y="1219211"/>
            <a:ext cx="1419860" cy="675048"/>
          </a:xfrm>
          <a:prstGeom prst="rect">
            <a:avLst/>
          </a:prstGeom>
        </p:spPr>
      </p:pic>
      <p:pic>
        <p:nvPicPr>
          <p:cNvPr id="3" name="Picture 2" descr="Screenshot 2020-03-10 15.30.43.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rot="21421543">
            <a:off x="6068944" y="1410790"/>
            <a:ext cx="2271344" cy="1753764"/>
          </a:xfrm>
          <a:prstGeom prst="rect">
            <a:avLst/>
          </a:prstGeom>
        </p:spPr>
      </p:pic>
      <p:sp>
        <p:nvSpPr>
          <p:cNvPr id="14" name="Title 1"/>
          <p:cNvSpPr txBox="1">
            <a:spLocks/>
          </p:cNvSpPr>
          <p:nvPr/>
        </p:nvSpPr>
        <p:spPr>
          <a:xfrm>
            <a:off x="203201" y="0"/>
            <a:ext cx="8349624" cy="780419"/>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4400" b="0" i="0" kern="1200">
                <a:solidFill>
                  <a:schemeClr val="bg1"/>
                </a:solidFill>
                <a:latin typeface="Local Brewery Five"/>
                <a:ea typeface="+mj-ea"/>
                <a:cs typeface="Local Brewery Five"/>
              </a:defRPr>
            </a:lvl1pPr>
          </a:lstStyle>
          <a:p>
            <a:r>
              <a:rPr lang="en-US" sz="3300" dirty="0">
                <a:latin typeface="Arial Narrow"/>
                <a:cs typeface="Arial Narrow"/>
              </a:rPr>
              <a:t>MARINE FOOD WEBS</a:t>
            </a:r>
            <a:endParaRPr lang="en-US" sz="3300" b="1" dirty="0">
              <a:latin typeface="Arial Narrow"/>
              <a:cs typeface="Arial Narrow"/>
            </a:endParaRPr>
          </a:p>
        </p:txBody>
      </p:sp>
    </p:spTree>
    <p:extLst>
      <p:ext uri="{BB962C8B-B14F-4D97-AF65-F5344CB8AC3E}">
        <p14:creationId xmlns:p14="http://schemas.microsoft.com/office/powerpoint/2010/main" val="144597114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Blue_YellowSquare.png" descr="/Users/rika/Dropbox/MSC Job/2020/MSC templates and graphics/TEMPLATE FILES/MSC GRAPHIC ASSETS/SCREEN RES/Illustration_BlueAssets/PNG/Blue_YellowSquare.png"/>
          <p:cNvPicPr>
            <a:picLocks noChangeAspect="1"/>
          </p:cNvPicPr>
          <p:nvPr/>
        </p:nvPicPr>
        <p:blipFill>
          <a:blip r:embed="rId3" r:link="rId4">
            <a:extLst>
              <a:ext uri="{28A0092B-C50C-407E-A947-70E740481C1C}">
                <a14:useLocalDpi xmlns:a14="http://schemas.microsoft.com/office/drawing/2010/main"/>
              </a:ext>
            </a:extLst>
          </a:blip>
          <a:stretch>
            <a:fillRect/>
          </a:stretch>
        </p:blipFill>
        <p:spPr>
          <a:xfrm>
            <a:off x="1" y="559323"/>
            <a:ext cx="9298982" cy="4308295"/>
          </a:xfrm>
          <a:prstGeom prst="rect">
            <a:avLst/>
          </a:prstGeom>
        </p:spPr>
      </p:pic>
      <p:sp>
        <p:nvSpPr>
          <p:cNvPr id="4" name="Content Placeholder 3"/>
          <p:cNvSpPr>
            <a:spLocks noGrp="1"/>
          </p:cNvSpPr>
          <p:nvPr>
            <p:ph sz="half" idx="2"/>
          </p:nvPr>
        </p:nvSpPr>
        <p:spPr>
          <a:xfrm>
            <a:off x="371819" y="652755"/>
            <a:ext cx="4114746" cy="2979496"/>
          </a:xfrm>
        </p:spPr>
        <p:txBody>
          <a:bodyPr>
            <a:normAutofit/>
          </a:bodyPr>
          <a:lstStyle/>
          <a:p>
            <a:pPr marL="0" indent="0" algn="ctr">
              <a:spcBef>
                <a:spcPts val="300"/>
              </a:spcBef>
              <a:spcAft>
                <a:spcPts val="300"/>
              </a:spcAft>
              <a:buNone/>
            </a:pPr>
            <a:endParaRPr lang="en-US" sz="600" b="1" dirty="0">
              <a:solidFill>
                <a:srgbClr val="00B194"/>
              </a:solidFill>
              <a:latin typeface="Arial"/>
              <a:cs typeface="Arial"/>
            </a:endParaRPr>
          </a:p>
          <a:p>
            <a:pPr marL="0" indent="0" algn="ctr">
              <a:spcBef>
                <a:spcPts val="300"/>
              </a:spcBef>
              <a:spcAft>
                <a:spcPts val="300"/>
              </a:spcAft>
              <a:buNone/>
            </a:pPr>
            <a:endParaRPr lang="en-US" sz="600" b="1" dirty="0">
              <a:solidFill>
                <a:srgbClr val="00B194"/>
              </a:solidFill>
              <a:latin typeface="Arial"/>
              <a:cs typeface="Arial"/>
            </a:endParaRPr>
          </a:p>
          <a:p>
            <a:pPr marL="177800" indent="0" algn="ctr">
              <a:lnSpc>
                <a:spcPct val="110000"/>
              </a:lnSpc>
              <a:spcBef>
                <a:spcPts val="300"/>
              </a:spcBef>
              <a:spcAft>
                <a:spcPts val="300"/>
              </a:spcAft>
              <a:buNone/>
            </a:pPr>
            <a:r>
              <a:rPr lang="x-none" sz="2000" b="1" dirty="0">
                <a:solidFill>
                  <a:srgbClr val="00B6DE"/>
                </a:solidFill>
                <a:latin typeface="Arial Narrow"/>
                <a:cs typeface="Arial Narrow"/>
              </a:rPr>
              <a:t>HE PĀTAI / CONSIDER THIS</a:t>
            </a:r>
          </a:p>
          <a:p>
            <a:pPr marL="177800" indent="0" algn="ctr">
              <a:lnSpc>
                <a:spcPct val="110000"/>
              </a:lnSpc>
              <a:buNone/>
            </a:pPr>
            <a:r>
              <a:rPr lang="en-AU" sz="2000" dirty="0">
                <a:latin typeface="Arial"/>
                <a:cs typeface="Arial"/>
              </a:rPr>
              <a:t>What happens when large numbers of one type of animal (or plant) are removed from a habitat?  </a:t>
            </a:r>
            <a:endParaRPr lang="en-AU" sz="1900" noProof="0" dirty="0">
              <a:latin typeface="Arial"/>
              <a:cs typeface="Arial"/>
            </a:endParaRPr>
          </a:p>
        </p:txBody>
      </p:sp>
      <p:pic>
        <p:nvPicPr>
          <p:cNvPr id="7" name="Picture 6" descr="White_Shell.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20331327">
            <a:off x="8803001" y="236122"/>
            <a:ext cx="682000" cy="612462"/>
          </a:xfrm>
          <a:prstGeom prst="rect">
            <a:avLst/>
          </a:prstGeom>
        </p:spPr>
      </p:pic>
      <p:pic>
        <p:nvPicPr>
          <p:cNvPr id="8" name="Picture 7" descr="White_Shell.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1234587">
            <a:off x="7948198" y="146900"/>
            <a:ext cx="825500" cy="741331"/>
          </a:xfrm>
          <a:prstGeom prst="rect">
            <a:avLst/>
          </a:prstGeom>
        </p:spPr>
      </p:pic>
      <p:pic>
        <p:nvPicPr>
          <p:cNvPr id="9" name="Picture 8" descr="White_Shell.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20331327">
            <a:off x="8437999" y="-280956"/>
            <a:ext cx="625716" cy="561917"/>
          </a:xfrm>
          <a:prstGeom prst="rect">
            <a:avLst/>
          </a:prstGeom>
        </p:spPr>
      </p:pic>
      <p:sp>
        <p:nvSpPr>
          <p:cNvPr id="18" name="Title 1"/>
          <p:cNvSpPr txBox="1">
            <a:spLocks/>
          </p:cNvSpPr>
          <p:nvPr/>
        </p:nvSpPr>
        <p:spPr>
          <a:xfrm>
            <a:off x="177223" y="163191"/>
            <a:ext cx="8229600" cy="836704"/>
          </a:xfrm>
          <a:prstGeom prst="rect">
            <a:avLst/>
          </a:prstGeom>
        </p:spPr>
        <p:txBody>
          <a:bodyPr>
            <a:normAutofit/>
          </a:bodyPr>
          <a:lstStyle>
            <a:lvl1pPr algn="l" defTabSz="457200" rtl="0" eaLnBrk="1" latinLnBrk="0" hangingPunct="1">
              <a:spcBef>
                <a:spcPct val="0"/>
              </a:spcBef>
              <a:buNone/>
              <a:defRPr sz="4400" b="0" i="0" kern="1200">
                <a:solidFill>
                  <a:schemeClr val="bg1"/>
                </a:solidFill>
                <a:latin typeface="Local Brewery Five"/>
                <a:ea typeface="+mj-ea"/>
                <a:cs typeface="Local Brewery Five"/>
              </a:defRPr>
            </a:lvl1pPr>
          </a:lstStyle>
          <a:p>
            <a:r>
              <a:rPr lang="en-AU" sz="3300" dirty="0">
                <a:latin typeface="Arial Narrow"/>
                <a:cs typeface="Arial Narrow"/>
              </a:rPr>
              <a:t>MARINE FOOD WEBS</a:t>
            </a:r>
          </a:p>
        </p:txBody>
      </p:sp>
      <p:sp>
        <p:nvSpPr>
          <p:cNvPr id="19" name="Content Placeholder 2"/>
          <p:cNvSpPr>
            <a:spLocks noGrp="1"/>
          </p:cNvSpPr>
          <p:nvPr>
            <p:ph sz="half" idx="1"/>
          </p:nvPr>
        </p:nvSpPr>
        <p:spPr>
          <a:xfrm>
            <a:off x="4717533" y="1056697"/>
            <a:ext cx="4187924" cy="2185927"/>
          </a:xfrm>
        </p:spPr>
        <p:txBody>
          <a:bodyPr>
            <a:normAutofit/>
          </a:bodyPr>
          <a:lstStyle/>
          <a:p>
            <a:pPr marL="0" indent="0" algn="ctr">
              <a:spcBef>
                <a:spcPts val="400"/>
              </a:spcBef>
              <a:spcAft>
                <a:spcPts val="400"/>
              </a:spcAft>
              <a:buNone/>
            </a:pPr>
            <a:r>
              <a:rPr lang="en-AU" sz="2000" b="1" noProof="0" dirty="0">
                <a:solidFill>
                  <a:srgbClr val="011F59"/>
                </a:solidFill>
                <a:latin typeface="Arial Narrow"/>
                <a:cs typeface="Arial Narrow"/>
              </a:rPr>
              <a:t>MĀTAKI TĒNEI / WATCH THIS</a:t>
            </a:r>
          </a:p>
          <a:p>
            <a:pPr marL="0" indent="0" algn="ctr">
              <a:spcBef>
                <a:spcPts val="400"/>
              </a:spcBef>
              <a:spcAft>
                <a:spcPts val="400"/>
              </a:spcAft>
              <a:buNone/>
            </a:pPr>
            <a:r>
              <a:rPr lang="en-AU" sz="2000" dirty="0">
                <a:latin typeface="Arial"/>
                <a:cs typeface="Arial"/>
              </a:rPr>
              <a:t>Short film by Pew on the role that </a:t>
            </a:r>
            <a:r>
              <a:rPr lang="en-AU" sz="2000" dirty="0">
                <a:latin typeface="Arial"/>
                <a:cs typeface="Arial"/>
                <a:hlinkClick r:id="rId8"/>
              </a:rPr>
              <a:t>sharks play in ocean food webs</a:t>
            </a:r>
            <a:r>
              <a:rPr lang="en-AU" sz="2000" dirty="0">
                <a:latin typeface="Arial"/>
                <a:cs typeface="Arial"/>
              </a:rPr>
              <a:t> [1:35]</a:t>
            </a:r>
          </a:p>
          <a:p>
            <a:pPr marL="0" indent="0" algn="ctr">
              <a:buNone/>
            </a:pPr>
            <a:endParaRPr lang="en-AU" sz="1800" noProof="0" dirty="0">
              <a:latin typeface="Arial"/>
              <a:cs typeface="Arial"/>
            </a:endParaRPr>
          </a:p>
        </p:txBody>
      </p:sp>
      <p:pic>
        <p:nvPicPr>
          <p:cNvPr id="2" name="Picture 1" descr="Screen Shot 2020-08-19 at 4.46.00 PM.png">
            <a:hlinkClick r:id="rId8"/>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186198" y="2637073"/>
            <a:ext cx="3220625" cy="1711928"/>
          </a:xfrm>
          <a:prstGeom prst="rect">
            <a:avLst/>
          </a:prstGeom>
        </p:spPr>
      </p:pic>
      <p:pic>
        <p:nvPicPr>
          <p:cNvPr id="3" name="Picture 2" descr="Blue_Shark.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 y="3609813"/>
            <a:ext cx="2607523" cy="1170064"/>
          </a:xfrm>
          <a:prstGeom prst="rect">
            <a:avLst/>
          </a:prstGeom>
        </p:spPr>
      </p:pic>
      <p:sp>
        <p:nvSpPr>
          <p:cNvPr id="5" name="Rectangular Callout 4"/>
          <p:cNvSpPr/>
          <p:nvPr/>
        </p:nvSpPr>
        <p:spPr>
          <a:xfrm>
            <a:off x="645996" y="2849272"/>
            <a:ext cx="3957355" cy="855964"/>
          </a:xfrm>
          <a:prstGeom prst="wedgeRectCallout">
            <a:avLst>
              <a:gd name="adj1" fmla="val 673"/>
              <a:gd name="adj2" fmla="val 109538"/>
            </a:avLst>
          </a:prstGeom>
          <a:solidFill>
            <a:schemeClr val="bg1"/>
          </a:solidFill>
          <a:ln>
            <a:solidFill>
              <a:srgbClr val="175EAA"/>
            </a:solidFill>
          </a:ln>
        </p:spPr>
        <p:style>
          <a:lnRef idx="1">
            <a:schemeClr val="accent1"/>
          </a:lnRef>
          <a:fillRef idx="3">
            <a:schemeClr val="accent1"/>
          </a:fillRef>
          <a:effectRef idx="2">
            <a:schemeClr val="accent1"/>
          </a:effectRef>
          <a:fontRef idx="minor">
            <a:schemeClr val="lt1"/>
          </a:fontRef>
        </p:style>
        <p:txBody>
          <a:bodyPr rtlCol="0" anchor="ctr"/>
          <a:lstStyle/>
          <a:p>
            <a:pPr marL="177800" indent="0" algn="ctr">
              <a:lnSpc>
                <a:spcPct val="110000"/>
              </a:lnSpc>
              <a:buNone/>
            </a:pPr>
            <a:r>
              <a:rPr lang="en-AU" dirty="0">
                <a:solidFill>
                  <a:srgbClr val="175EAA"/>
                </a:solidFill>
                <a:latin typeface="Arial"/>
                <a:cs typeface="Arial"/>
              </a:rPr>
              <a:t>It can cause the entire nature of the community to change </a:t>
            </a:r>
          </a:p>
        </p:txBody>
      </p:sp>
      <p:sp>
        <p:nvSpPr>
          <p:cNvPr id="13" name="Rounded Rectangular Callout 12"/>
          <p:cNvSpPr/>
          <p:nvPr/>
        </p:nvSpPr>
        <p:spPr>
          <a:xfrm>
            <a:off x="4934220" y="1129683"/>
            <a:ext cx="3755273" cy="3292304"/>
          </a:xfrm>
          <a:prstGeom prst="wedgeRoundRectCallout">
            <a:avLst>
              <a:gd name="adj1" fmla="val -59918"/>
              <a:gd name="adj2" fmla="val 40311"/>
              <a:gd name="adj3" fmla="val 16667"/>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175EAA"/>
                </a:solidFill>
              </a:rPr>
              <a:t>Want to know more about food webs? Take a virtual food web and adaptation lesson with our partners, the education team at the </a:t>
            </a:r>
            <a:r>
              <a:rPr lang="en-US" dirty="0">
                <a:solidFill>
                  <a:srgbClr val="175EAA"/>
                </a:solidFill>
                <a:hlinkClick r:id="rId11"/>
              </a:rPr>
              <a:t>National Aquarium of New Zealand</a:t>
            </a:r>
            <a:endParaRPr lang="en-US" dirty="0">
              <a:solidFill>
                <a:srgbClr val="175EAA"/>
              </a:solidFill>
            </a:endParaRPr>
          </a:p>
        </p:txBody>
      </p:sp>
      <p:pic>
        <p:nvPicPr>
          <p:cNvPr id="6" name="Picture 5" descr="Blue_Edible Crab.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647046">
            <a:off x="3967551" y="3945451"/>
            <a:ext cx="590295" cy="476536"/>
          </a:xfrm>
          <a:prstGeom prst="rect">
            <a:avLst/>
          </a:prstGeom>
        </p:spPr>
      </p:pic>
    </p:spTree>
    <p:extLst>
      <p:ext uri="{BB962C8B-B14F-4D97-AF65-F5344CB8AC3E}">
        <p14:creationId xmlns:p14="http://schemas.microsoft.com/office/powerpoint/2010/main" val="3715401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dissolv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dissolve">
                                      <p:cBhvr>
                                        <p:cTn id="12" dur="5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9">
                                            <p:txEl>
                                              <p:pRg st="0" end="0"/>
                                            </p:txEl>
                                          </p:spTgt>
                                        </p:tgtEl>
                                        <p:attrNameLst>
                                          <p:attrName>style.visibility</p:attrName>
                                        </p:attrNameLst>
                                      </p:cBhvr>
                                      <p:to>
                                        <p:strVal val="visible"/>
                                      </p:to>
                                    </p:set>
                                    <p:animEffect transition="in" filter="dissolve">
                                      <p:cBhvr>
                                        <p:cTn id="22" dur="500"/>
                                        <p:tgtEl>
                                          <p:spTgt spid="19">
                                            <p:txEl>
                                              <p:pRg st="0" end="0"/>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9">
                                            <p:txEl>
                                              <p:pRg st="1" end="1"/>
                                            </p:txEl>
                                          </p:spTgt>
                                        </p:tgtEl>
                                        <p:attrNameLst>
                                          <p:attrName>style.visibility</p:attrName>
                                        </p:attrNameLst>
                                      </p:cBhvr>
                                      <p:to>
                                        <p:strVal val="visible"/>
                                      </p:to>
                                    </p:set>
                                    <p:animEffect transition="in" filter="dissolve">
                                      <p:cBhvr>
                                        <p:cTn id="25" dur="500"/>
                                        <p:tgtEl>
                                          <p:spTgt spid="19">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1000"/>
                                        <p:tgtEl>
                                          <p:spTgt spid="3"/>
                                        </p:tgtEl>
                                      </p:cBhvr>
                                    </p:animEffect>
                                    <p:anim calcmode="lin" valueType="num">
                                      <p:cBhvr>
                                        <p:cTn id="31" dur="1000" fill="hold"/>
                                        <p:tgtEl>
                                          <p:spTgt spid="3"/>
                                        </p:tgtEl>
                                        <p:attrNameLst>
                                          <p:attrName>ppt_x</p:attrName>
                                        </p:attrNameLst>
                                      </p:cBhvr>
                                      <p:tavLst>
                                        <p:tav tm="0">
                                          <p:val>
                                            <p:strVal val="#ppt_x"/>
                                          </p:val>
                                        </p:tav>
                                        <p:tav tm="100000">
                                          <p:val>
                                            <p:strVal val="#ppt_x"/>
                                          </p:val>
                                        </p:tav>
                                      </p:tavLst>
                                    </p:anim>
                                    <p:anim calcmode="lin" valueType="num">
                                      <p:cBhvr>
                                        <p:cTn id="3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dissolve">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15" presetClass="entr" presetSubtype="0"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p:cTn id="42" dur="1000" fill="hold"/>
                                        <p:tgtEl>
                                          <p:spTgt spid="6"/>
                                        </p:tgtEl>
                                        <p:attrNameLst>
                                          <p:attrName>ppt_w</p:attrName>
                                        </p:attrNameLst>
                                      </p:cBhvr>
                                      <p:tavLst>
                                        <p:tav tm="0">
                                          <p:val>
                                            <p:fltVal val="0"/>
                                          </p:val>
                                        </p:tav>
                                        <p:tav tm="100000">
                                          <p:val>
                                            <p:strVal val="#ppt_w"/>
                                          </p:val>
                                        </p:tav>
                                      </p:tavLst>
                                    </p:anim>
                                    <p:anim calcmode="lin" valueType="num">
                                      <p:cBhvr>
                                        <p:cTn id="43" dur="1000" fill="hold"/>
                                        <p:tgtEl>
                                          <p:spTgt spid="6"/>
                                        </p:tgtEl>
                                        <p:attrNameLst>
                                          <p:attrName>ppt_h</p:attrName>
                                        </p:attrNameLst>
                                      </p:cBhvr>
                                      <p:tavLst>
                                        <p:tav tm="0">
                                          <p:val>
                                            <p:fltVal val="0"/>
                                          </p:val>
                                        </p:tav>
                                        <p:tav tm="100000">
                                          <p:val>
                                            <p:strVal val="#ppt_h"/>
                                          </p:val>
                                        </p:tav>
                                      </p:tavLst>
                                    </p:anim>
                                    <p:anim calcmode="lin" valueType="num">
                                      <p:cBhvr>
                                        <p:cTn id="44"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additive="base">
                                        <p:cTn id="50" dur="500" fill="hold"/>
                                        <p:tgtEl>
                                          <p:spTgt spid="13"/>
                                        </p:tgtEl>
                                        <p:attrNameLst>
                                          <p:attrName>ppt_x</p:attrName>
                                        </p:attrNameLst>
                                      </p:cBhvr>
                                      <p:tavLst>
                                        <p:tav tm="0">
                                          <p:val>
                                            <p:strVal val="#ppt_x"/>
                                          </p:val>
                                        </p:tav>
                                        <p:tav tm="100000">
                                          <p:val>
                                            <p:strVal val="#ppt_x"/>
                                          </p:val>
                                        </p:tav>
                                      </p:tavLst>
                                    </p:anim>
                                    <p:anim calcmode="lin" valueType="num">
                                      <p:cBhvr additive="base">
                                        <p:cTn id="5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P spid="5"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table&#10;&#10;Description automatically generated">
            <a:extLst>
              <a:ext uri="{FF2B5EF4-FFF2-40B4-BE49-F238E27FC236}">
                <a16:creationId xmlns:a16="http://schemas.microsoft.com/office/drawing/2014/main" id="{9D9FAAAF-175A-E898-2FDF-314AEA1CA1EF}"/>
              </a:ext>
            </a:extLst>
          </p:cNvPr>
          <p:cNvPicPr>
            <a:picLocks noChangeAspect="1"/>
          </p:cNvPicPr>
          <p:nvPr/>
        </p:nvPicPr>
        <p:blipFill>
          <a:blip r:embed="rId3"/>
          <a:stretch>
            <a:fillRect/>
          </a:stretch>
        </p:blipFill>
        <p:spPr>
          <a:xfrm>
            <a:off x="2704502" y="963119"/>
            <a:ext cx="5389398" cy="3600676"/>
          </a:xfrm>
          <a:prstGeom prst="rect">
            <a:avLst/>
          </a:prstGeom>
        </p:spPr>
      </p:pic>
      <p:pic>
        <p:nvPicPr>
          <p:cNvPr id="3" name="Picture 2" descr="Blue_Seabrea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21412763">
            <a:off x="50562" y="3259402"/>
            <a:ext cx="1904125" cy="1726951"/>
          </a:xfrm>
          <a:prstGeom prst="rect">
            <a:avLst/>
          </a:prstGeom>
        </p:spPr>
      </p:pic>
      <p:pic>
        <p:nvPicPr>
          <p:cNvPr id="7" name="Picture 6" descr="Blue_Splash3.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H="1">
            <a:off x="-180477" y="3194326"/>
            <a:ext cx="845862" cy="792480"/>
          </a:xfrm>
          <a:prstGeom prst="rect">
            <a:avLst/>
          </a:prstGeom>
        </p:spPr>
      </p:pic>
      <p:pic>
        <p:nvPicPr>
          <p:cNvPr id="11" name="Picture 10" descr="Blue_Heart.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451761">
            <a:off x="1681743" y="3365749"/>
            <a:ext cx="637032" cy="521208"/>
          </a:xfrm>
          <a:prstGeom prst="rect">
            <a:avLst/>
          </a:prstGeom>
        </p:spPr>
      </p:pic>
      <p:pic>
        <p:nvPicPr>
          <p:cNvPr id="12" name="Picture 11" descr="Blue_Bubbles.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045124" y="2175093"/>
            <a:ext cx="1049202" cy="2659942"/>
          </a:xfrm>
          <a:prstGeom prst="rect">
            <a:avLst/>
          </a:prstGeom>
        </p:spPr>
      </p:pic>
      <p:pic>
        <p:nvPicPr>
          <p:cNvPr id="13" name="Picture 12" descr="White_Heart.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111334" y="10545"/>
            <a:ext cx="875909" cy="716653"/>
          </a:xfrm>
          <a:prstGeom prst="rect">
            <a:avLst/>
          </a:prstGeom>
        </p:spPr>
      </p:pic>
      <p:pic>
        <p:nvPicPr>
          <p:cNvPr id="24" name="Picture 23" descr="Blue_Arrow2.png"/>
          <p:cNvPicPr>
            <a:picLocks noChangeAspect="1"/>
          </p:cNvPicPr>
          <p:nvPr/>
        </p:nvPicPr>
        <p:blipFill>
          <a:blip r:embed="rId9">
            <a:extLst>
              <a:ext uri="{28A0092B-C50C-407E-A947-70E740481C1C}">
                <a14:useLocalDpi xmlns:a14="http://schemas.microsoft.com/office/drawing/2010/main"/>
              </a:ext>
            </a:extLst>
          </a:blip>
          <a:stretch>
            <a:fillRect/>
          </a:stretch>
        </p:blipFill>
        <p:spPr>
          <a:xfrm rot="21234778" flipV="1">
            <a:off x="1051831" y="289122"/>
            <a:ext cx="4330149" cy="2205941"/>
          </a:xfrm>
          <a:prstGeom prst="rect">
            <a:avLst/>
          </a:prstGeom>
        </p:spPr>
      </p:pic>
      <p:pic>
        <p:nvPicPr>
          <p:cNvPr id="14" name="Picture 13" descr="White_Heart.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rot="18841562">
            <a:off x="7430719" y="189865"/>
            <a:ext cx="808858" cy="661793"/>
          </a:xfrm>
          <a:prstGeom prst="rect">
            <a:avLst/>
          </a:prstGeom>
        </p:spPr>
      </p:pic>
      <p:sp>
        <p:nvSpPr>
          <p:cNvPr id="15" name="Title 1"/>
          <p:cNvSpPr>
            <a:spLocks noGrp="1"/>
          </p:cNvSpPr>
          <p:nvPr>
            <p:ph type="title"/>
          </p:nvPr>
        </p:nvSpPr>
        <p:spPr>
          <a:xfrm>
            <a:off x="110792" y="230797"/>
            <a:ext cx="8576033" cy="627528"/>
          </a:xfrm>
        </p:spPr>
        <p:txBody>
          <a:bodyPr>
            <a:noAutofit/>
          </a:bodyPr>
          <a:lstStyle/>
          <a:p>
            <a:r>
              <a:rPr lang="en-US" sz="3200" dirty="0">
                <a:latin typeface="Arial Narrow"/>
                <a:cs typeface="Arial Narrow"/>
              </a:rPr>
              <a:t>HELPFUL STUFF FOR TEACHERS</a:t>
            </a:r>
            <a:br>
              <a:rPr lang="en-US" sz="3200" dirty="0"/>
            </a:br>
            <a:endParaRPr lang="en-AU" sz="3200" noProof="0" dirty="0">
              <a:latin typeface="Arial Narrow"/>
              <a:cs typeface="Arial Narrow"/>
            </a:endParaRPr>
          </a:p>
        </p:txBody>
      </p:sp>
      <p:sp>
        <p:nvSpPr>
          <p:cNvPr id="18" name="Rectangular Callout 17">
            <a:extLst>
              <a:ext uri="{FF2B5EF4-FFF2-40B4-BE49-F238E27FC236}">
                <a16:creationId xmlns:a16="http://schemas.microsoft.com/office/drawing/2014/main" id="{206B965E-0037-0461-ABE8-795D0DEDBD66}"/>
              </a:ext>
            </a:extLst>
          </p:cNvPr>
          <p:cNvSpPr/>
          <p:nvPr/>
        </p:nvSpPr>
        <p:spPr>
          <a:xfrm>
            <a:off x="296018" y="1234522"/>
            <a:ext cx="1713339" cy="1967591"/>
          </a:xfrm>
          <a:prstGeom prst="wedgeRectCallout">
            <a:avLst>
              <a:gd name="adj1" fmla="val -14160"/>
              <a:gd name="adj2" fmla="val 96577"/>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175EAA"/>
                </a:solidFill>
                <a:latin typeface="Arial Narrow"/>
                <a:cs typeface="Arial Narrow"/>
              </a:rPr>
              <a:t>Welcome to OUR STORY! </a:t>
            </a:r>
          </a:p>
          <a:p>
            <a:pPr algn="ctr"/>
            <a:r>
              <a:rPr lang="en-US" sz="1600" dirty="0">
                <a:solidFill>
                  <a:srgbClr val="175EAA"/>
                </a:solidFill>
                <a:latin typeface="Arial Narrow"/>
                <a:cs typeface="Arial Narrow"/>
              </a:rPr>
              <a:t>In this topic we explore MARINE ECOLOGY</a:t>
            </a:r>
          </a:p>
        </p:txBody>
      </p:sp>
    </p:spTree>
    <p:extLst>
      <p:ext uri="{BB962C8B-B14F-4D97-AF65-F5344CB8AC3E}">
        <p14:creationId xmlns:p14="http://schemas.microsoft.com/office/powerpoint/2010/main" val="42651288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ssolve">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Micromesistius Australis Southern blue whiting fish illustration-lpr.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80682" y="3580374"/>
            <a:ext cx="2078484" cy="770078"/>
          </a:xfrm>
          <a:prstGeom prst="rect">
            <a:avLst/>
          </a:prstGeom>
        </p:spPr>
      </p:pic>
      <p:pic>
        <p:nvPicPr>
          <p:cNvPr id="34" name="Picture 33" descr="Ling - New Zealand-lpr.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128630" y="3663273"/>
            <a:ext cx="2272993" cy="925531"/>
          </a:xfrm>
          <a:prstGeom prst="rect">
            <a:avLst/>
          </a:prstGeom>
        </p:spPr>
      </p:pic>
      <p:pic>
        <p:nvPicPr>
          <p:cNvPr id="4" name="Picture 3" descr="Macruronus Novaezelandiae Blue grenadier fish illustration-lp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956299" y="2595572"/>
            <a:ext cx="2913375" cy="828854"/>
          </a:xfrm>
          <a:prstGeom prst="rect">
            <a:avLst/>
          </a:prstGeom>
        </p:spPr>
      </p:pic>
      <p:pic>
        <p:nvPicPr>
          <p:cNvPr id="2" name="Picture 1" descr="Orange Roughy-lpr.pn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74897" y="2481627"/>
            <a:ext cx="2352404" cy="1073329"/>
          </a:xfrm>
          <a:prstGeom prst="rect">
            <a:avLst/>
          </a:prstGeom>
        </p:spPr>
      </p:pic>
      <p:pic>
        <p:nvPicPr>
          <p:cNvPr id="3" name="Picture 2" descr="Thunnus Alalunga Albacore fish illustration-lpr.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200400" y="2466686"/>
            <a:ext cx="2547106" cy="1110538"/>
          </a:xfrm>
          <a:prstGeom prst="rect">
            <a:avLst/>
          </a:prstGeom>
        </p:spPr>
      </p:pic>
      <p:pic>
        <p:nvPicPr>
          <p:cNvPr id="29" name="Picture 28" descr="Blue_Fish5 copy 2.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75410" y="872231"/>
            <a:ext cx="9787710" cy="4007311"/>
          </a:xfrm>
          <a:prstGeom prst="rect">
            <a:avLst/>
          </a:prstGeom>
        </p:spPr>
      </p:pic>
      <p:sp>
        <p:nvSpPr>
          <p:cNvPr id="18" name="TextBox 17"/>
          <p:cNvSpPr txBox="1"/>
          <p:nvPr/>
        </p:nvSpPr>
        <p:spPr>
          <a:xfrm>
            <a:off x="708296" y="3424426"/>
            <a:ext cx="2822854" cy="369332"/>
          </a:xfrm>
          <a:prstGeom prst="rect">
            <a:avLst/>
          </a:prstGeom>
          <a:noFill/>
        </p:spPr>
        <p:txBody>
          <a:bodyPr wrap="square" rtlCol="0">
            <a:spAutoFit/>
          </a:bodyPr>
          <a:lstStyle/>
          <a:p>
            <a:r>
              <a:rPr lang="en-US" dirty="0">
                <a:solidFill>
                  <a:srgbClr val="175EAA"/>
                </a:solidFill>
                <a:latin typeface="Arial"/>
                <a:cs typeface="Arial"/>
              </a:rPr>
              <a:t>1. Orange Roughy</a:t>
            </a:r>
          </a:p>
        </p:txBody>
      </p:sp>
      <p:sp>
        <p:nvSpPr>
          <p:cNvPr id="10" name="Rectangle 9"/>
          <p:cNvSpPr/>
          <p:nvPr/>
        </p:nvSpPr>
        <p:spPr>
          <a:xfrm>
            <a:off x="88900" y="1002538"/>
            <a:ext cx="8953500" cy="1508105"/>
          </a:xfrm>
          <a:prstGeom prst="rect">
            <a:avLst/>
          </a:prstGeom>
        </p:spPr>
        <p:txBody>
          <a:bodyPr wrap="square">
            <a:spAutoFit/>
          </a:bodyPr>
          <a:lstStyle/>
          <a:p>
            <a:pPr algn="ctr"/>
            <a:r>
              <a:rPr lang="en-US" sz="2000" b="1" dirty="0">
                <a:solidFill>
                  <a:srgbClr val="175EAA"/>
                </a:solidFill>
                <a:latin typeface="Arial Narrow"/>
                <a:cs typeface="Arial Narrow"/>
              </a:rPr>
              <a:t>MAHI / ACTIVITY</a:t>
            </a:r>
          </a:p>
          <a:p>
            <a:pPr algn="ctr"/>
            <a:r>
              <a:rPr lang="en-US" dirty="0">
                <a:latin typeface=""/>
                <a:cs typeface=""/>
              </a:rPr>
              <a:t>Select one of the fish pictures below.  </a:t>
            </a:r>
            <a:r>
              <a:rPr lang="en-US" b="1" dirty="0">
                <a:latin typeface=""/>
                <a:cs typeface=""/>
              </a:rPr>
              <a:t>All are fished in Aotearoa New Zealand waters and are MSC certified.  </a:t>
            </a:r>
            <a:r>
              <a:rPr lang="en-US" dirty="0">
                <a:latin typeface=""/>
                <a:cs typeface=""/>
              </a:rPr>
              <a:t>Research where the fish lives [habitat]. What does the fish eat and what eats it? Create a food chain or a food web for the fish. What impacts would overfishing have on the community and habitat of this fish?</a:t>
            </a:r>
            <a:endParaRPr lang="en-US" b="1" dirty="0">
              <a:latin typeface=""/>
              <a:cs typeface=""/>
            </a:endParaRPr>
          </a:p>
        </p:txBody>
      </p:sp>
      <p:pic>
        <p:nvPicPr>
          <p:cNvPr id="25" name="Picture 24" descr="White_Butterflyfish.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442200" y="12700"/>
            <a:ext cx="1132332" cy="964692"/>
          </a:xfrm>
          <a:prstGeom prst="rect">
            <a:avLst/>
          </a:prstGeom>
        </p:spPr>
      </p:pic>
      <p:pic>
        <p:nvPicPr>
          <p:cNvPr id="26" name="Picture 25" descr="White_Butterflyfish.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437328" y="139700"/>
            <a:ext cx="1132332" cy="964692"/>
          </a:xfrm>
          <a:prstGeom prst="rect">
            <a:avLst/>
          </a:prstGeom>
        </p:spPr>
      </p:pic>
      <p:pic>
        <p:nvPicPr>
          <p:cNvPr id="27" name="Picture 26" descr="White_Butterflyfish.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101794" y="-380746"/>
            <a:ext cx="1132332" cy="964692"/>
          </a:xfrm>
          <a:prstGeom prst="rect">
            <a:avLst/>
          </a:prstGeom>
        </p:spPr>
      </p:pic>
      <p:sp>
        <p:nvSpPr>
          <p:cNvPr id="28" name="Rectangle 27"/>
          <p:cNvSpPr/>
          <p:nvPr/>
        </p:nvSpPr>
        <p:spPr>
          <a:xfrm rot="1355423">
            <a:off x="6245472" y="139172"/>
            <a:ext cx="3613809" cy="417941"/>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0000"/>
                </a:solidFill>
                <a:latin typeface="Arial Narrow"/>
                <a:cs typeface="Arial Narrow"/>
              </a:rPr>
              <a:t>         EXPERTS ONLY!</a:t>
            </a:r>
          </a:p>
        </p:txBody>
      </p:sp>
      <p:sp>
        <p:nvSpPr>
          <p:cNvPr id="30" name="TextBox 29"/>
          <p:cNvSpPr txBox="1"/>
          <p:nvPr/>
        </p:nvSpPr>
        <p:spPr>
          <a:xfrm>
            <a:off x="3803957" y="3424426"/>
            <a:ext cx="2822854" cy="369332"/>
          </a:xfrm>
          <a:prstGeom prst="rect">
            <a:avLst/>
          </a:prstGeom>
          <a:noFill/>
        </p:spPr>
        <p:txBody>
          <a:bodyPr wrap="square" rtlCol="0">
            <a:spAutoFit/>
          </a:bodyPr>
          <a:lstStyle/>
          <a:p>
            <a:r>
              <a:rPr lang="en-US" dirty="0">
                <a:solidFill>
                  <a:srgbClr val="175EAA"/>
                </a:solidFill>
                <a:latin typeface="Arial"/>
                <a:cs typeface="Arial"/>
              </a:rPr>
              <a:t>2. Albacore Tuna </a:t>
            </a:r>
          </a:p>
        </p:txBody>
      </p:sp>
      <p:sp>
        <p:nvSpPr>
          <p:cNvPr id="31" name="TextBox 30"/>
          <p:cNvSpPr txBox="1"/>
          <p:nvPr/>
        </p:nvSpPr>
        <p:spPr>
          <a:xfrm>
            <a:off x="312606" y="4118838"/>
            <a:ext cx="2822854" cy="369332"/>
          </a:xfrm>
          <a:prstGeom prst="rect">
            <a:avLst/>
          </a:prstGeom>
          <a:noFill/>
        </p:spPr>
        <p:txBody>
          <a:bodyPr wrap="square" rtlCol="0">
            <a:spAutoFit/>
          </a:bodyPr>
          <a:lstStyle/>
          <a:p>
            <a:r>
              <a:rPr lang="en-US" dirty="0">
                <a:solidFill>
                  <a:srgbClr val="175EAA"/>
                </a:solidFill>
                <a:latin typeface="Arial"/>
                <a:cs typeface="Arial"/>
              </a:rPr>
              <a:t>4. Southern Blue Whiting</a:t>
            </a:r>
          </a:p>
        </p:txBody>
      </p:sp>
      <p:sp>
        <p:nvSpPr>
          <p:cNvPr id="32" name="TextBox 31"/>
          <p:cNvSpPr txBox="1"/>
          <p:nvPr/>
        </p:nvSpPr>
        <p:spPr>
          <a:xfrm>
            <a:off x="6689446" y="3303146"/>
            <a:ext cx="2822854" cy="369332"/>
          </a:xfrm>
          <a:prstGeom prst="rect">
            <a:avLst/>
          </a:prstGeom>
          <a:noFill/>
        </p:spPr>
        <p:txBody>
          <a:bodyPr wrap="square" rtlCol="0">
            <a:spAutoFit/>
          </a:bodyPr>
          <a:lstStyle/>
          <a:p>
            <a:r>
              <a:rPr lang="en-US" dirty="0">
                <a:solidFill>
                  <a:srgbClr val="175EAA"/>
                </a:solidFill>
                <a:latin typeface="Arial"/>
                <a:cs typeface="Arial"/>
              </a:rPr>
              <a:t>3. Hoki</a:t>
            </a:r>
          </a:p>
        </p:txBody>
      </p:sp>
      <p:sp>
        <p:nvSpPr>
          <p:cNvPr id="33" name="TextBox 32"/>
          <p:cNvSpPr txBox="1"/>
          <p:nvPr/>
        </p:nvSpPr>
        <p:spPr>
          <a:xfrm>
            <a:off x="5390178" y="4158264"/>
            <a:ext cx="2822854" cy="369332"/>
          </a:xfrm>
          <a:prstGeom prst="rect">
            <a:avLst/>
          </a:prstGeom>
          <a:noFill/>
        </p:spPr>
        <p:txBody>
          <a:bodyPr wrap="square" rtlCol="0">
            <a:spAutoFit/>
          </a:bodyPr>
          <a:lstStyle/>
          <a:p>
            <a:r>
              <a:rPr lang="en-US" dirty="0">
                <a:solidFill>
                  <a:srgbClr val="175EAA"/>
                </a:solidFill>
                <a:latin typeface="Arial"/>
                <a:cs typeface="Arial"/>
              </a:rPr>
              <a:t>5. Ling</a:t>
            </a:r>
          </a:p>
        </p:txBody>
      </p:sp>
      <p:pic>
        <p:nvPicPr>
          <p:cNvPr id="20" name="Picture 19" descr="RS12728_MSC_ecolabel_Certified-Sustainable_blue.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rot="918268">
            <a:off x="7416496" y="3764820"/>
            <a:ext cx="1658625" cy="849280"/>
          </a:xfrm>
          <a:prstGeom prst="rect">
            <a:avLst/>
          </a:prstGeom>
        </p:spPr>
      </p:pic>
      <p:sp>
        <p:nvSpPr>
          <p:cNvPr id="22" name="Title 1"/>
          <p:cNvSpPr txBox="1">
            <a:spLocks/>
          </p:cNvSpPr>
          <p:nvPr/>
        </p:nvSpPr>
        <p:spPr>
          <a:xfrm>
            <a:off x="203201" y="0"/>
            <a:ext cx="8349624" cy="780419"/>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4400" b="0" i="0" kern="1200">
                <a:solidFill>
                  <a:schemeClr val="bg1"/>
                </a:solidFill>
                <a:latin typeface="Local Brewery Five"/>
                <a:ea typeface="+mj-ea"/>
                <a:cs typeface="Local Brewery Five"/>
              </a:defRPr>
            </a:lvl1pPr>
          </a:lstStyle>
          <a:p>
            <a:r>
              <a:rPr lang="en-US" sz="3300" dirty="0">
                <a:latin typeface="Arial Narrow"/>
                <a:cs typeface="Arial Narrow"/>
              </a:rPr>
              <a:t>MARINE FOOD WEBS</a:t>
            </a:r>
            <a:endParaRPr lang="en-US" sz="3300" b="1" dirty="0">
              <a:latin typeface="Arial Narrow"/>
              <a:cs typeface="Arial Narrow"/>
            </a:endParaRPr>
          </a:p>
        </p:txBody>
      </p:sp>
    </p:spTree>
    <p:extLst>
      <p:ext uri="{BB962C8B-B14F-4D97-AF65-F5344CB8AC3E}">
        <p14:creationId xmlns:p14="http://schemas.microsoft.com/office/powerpoint/2010/main" val="27385827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lue_YellowSquare.png" descr="/Users/rika/Dropbox/MSC Job/2020/MSC templates and graphics/TEMPLATE FILES/MSC GRAPHIC ASSETS/SCREEN RES/Illustration_BlueAssets/PNG/Blue_YellowSquare.png"/>
          <p:cNvPicPr>
            <a:picLocks noChangeAspect="1"/>
          </p:cNvPicPr>
          <p:nvPr/>
        </p:nvPicPr>
        <p:blipFill>
          <a:blip r:embed="rId3" r:link="rId4">
            <a:extLst>
              <a:ext uri="{28A0092B-C50C-407E-A947-70E740481C1C}">
                <a14:useLocalDpi xmlns:a14="http://schemas.microsoft.com/office/drawing/2010/main"/>
              </a:ext>
            </a:extLst>
          </a:blip>
          <a:stretch>
            <a:fillRect/>
          </a:stretch>
        </p:blipFill>
        <p:spPr>
          <a:xfrm>
            <a:off x="241300" y="553182"/>
            <a:ext cx="9156699" cy="4328191"/>
          </a:xfrm>
          <a:prstGeom prst="rect">
            <a:avLst/>
          </a:prstGeom>
        </p:spPr>
      </p:pic>
      <p:sp>
        <p:nvSpPr>
          <p:cNvPr id="3" name="Content Placeholder 2"/>
          <p:cNvSpPr>
            <a:spLocks noGrp="1"/>
          </p:cNvSpPr>
          <p:nvPr>
            <p:ph sz="half" idx="1"/>
          </p:nvPr>
        </p:nvSpPr>
        <p:spPr>
          <a:xfrm>
            <a:off x="457200" y="1200151"/>
            <a:ext cx="3760093" cy="3394472"/>
          </a:xfrm>
        </p:spPr>
        <p:txBody>
          <a:bodyPr>
            <a:normAutofit fontScale="92500" lnSpcReduction="20000"/>
          </a:bodyPr>
          <a:lstStyle/>
          <a:p>
            <a:pPr marL="0" indent="0" algn="ctr">
              <a:buNone/>
            </a:pPr>
            <a:r>
              <a:rPr lang="en-AU" sz="2600" noProof="0" dirty="0">
                <a:solidFill>
                  <a:srgbClr val="175EAA"/>
                </a:solidFill>
                <a:latin typeface="Arial Narrow"/>
                <a:cs typeface="Arial Narrow"/>
              </a:rPr>
              <a:t>MAHI / ACTIVITY</a:t>
            </a:r>
          </a:p>
          <a:p>
            <a:pPr marL="457200" indent="-457200" algn="ctr">
              <a:buAutoNum type="arabicPeriod"/>
            </a:pPr>
            <a:r>
              <a:rPr lang="en-AU" sz="2000" noProof="0" dirty="0">
                <a:latin typeface="Arial"/>
                <a:cs typeface="Arial"/>
              </a:rPr>
              <a:t>Complete Marine Ecology Summary Quiz </a:t>
            </a:r>
            <a:r>
              <a:rPr lang="en-AU" sz="2000" noProof="0" dirty="0">
                <a:solidFill>
                  <a:srgbClr val="175EAA"/>
                </a:solidFill>
                <a:latin typeface="Arial"/>
                <a:cs typeface="Arial"/>
              </a:rPr>
              <a:t>Kahoot</a:t>
            </a:r>
          </a:p>
          <a:p>
            <a:pPr marL="457200" indent="-457200" algn="ctr">
              <a:buFont typeface="Arial"/>
              <a:buAutoNum type="arabicPeriod"/>
            </a:pPr>
            <a:r>
              <a:rPr lang="en-AU" sz="2000" noProof="0" dirty="0">
                <a:latin typeface="Arial"/>
                <a:cs typeface="Arial"/>
              </a:rPr>
              <a:t>Define it! Act it! Y</a:t>
            </a:r>
            <a:r>
              <a:rPr lang="en-AU" sz="2000" noProof="0" dirty="0">
                <a:solidFill>
                  <a:srgbClr val="000000"/>
                </a:solidFill>
                <a:latin typeface="Arial"/>
                <a:cs typeface="Arial"/>
              </a:rPr>
              <a:t>our teacher will give you a term.  Write your own group definition. Then …. Act it out using mime. No words!. The rest of the class will try and guess your term!</a:t>
            </a:r>
          </a:p>
          <a:p>
            <a:pPr marL="457200" indent="-457200" algn="ctr">
              <a:buAutoNum type="arabicPeriod"/>
            </a:pPr>
            <a:endParaRPr lang="en-AU" sz="2000" noProof="0" dirty="0">
              <a:solidFill>
                <a:srgbClr val="175EAA"/>
              </a:solidFill>
              <a:latin typeface="Arial"/>
              <a:cs typeface="Arial"/>
            </a:endParaRPr>
          </a:p>
          <a:p>
            <a:pPr marL="0" indent="0">
              <a:buNone/>
            </a:pPr>
            <a:endParaRPr lang="en-AU" b="1" noProof="0" dirty="0">
              <a:solidFill>
                <a:srgbClr val="175EAA"/>
              </a:solidFill>
            </a:endParaRPr>
          </a:p>
        </p:txBody>
      </p:sp>
      <p:sp>
        <p:nvSpPr>
          <p:cNvPr id="11" name="Title 1"/>
          <p:cNvSpPr txBox="1">
            <a:spLocks/>
          </p:cNvSpPr>
          <p:nvPr/>
        </p:nvSpPr>
        <p:spPr>
          <a:xfrm>
            <a:off x="241300" y="1"/>
            <a:ext cx="7789172" cy="968768"/>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4400" b="0" i="0" kern="1200">
                <a:solidFill>
                  <a:schemeClr val="bg1"/>
                </a:solidFill>
                <a:latin typeface="Local Brewery Five"/>
                <a:ea typeface="+mj-ea"/>
                <a:cs typeface="Local Brewery Five"/>
              </a:defRPr>
            </a:lvl1pPr>
          </a:lstStyle>
          <a:p>
            <a:r>
              <a:rPr lang="en-US" sz="3400" dirty="0">
                <a:latin typeface="Arial Narrow"/>
                <a:cs typeface="Arial Narrow"/>
              </a:rPr>
              <a:t>REVIEWING KEY CONCEPTS</a:t>
            </a:r>
          </a:p>
          <a:p>
            <a:r>
              <a:rPr lang="en-US" sz="2100" dirty="0">
                <a:latin typeface="Arial Narrow"/>
                <a:cs typeface="Arial Narrow"/>
              </a:rPr>
              <a:t>Focusing Question: What have we learnt? </a:t>
            </a:r>
          </a:p>
        </p:txBody>
      </p:sp>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51607" y="1"/>
            <a:ext cx="1554676" cy="968768"/>
          </a:xfrm>
          <a:prstGeom prst="rect">
            <a:avLst/>
          </a:prstGeom>
        </p:spPr>
      </p:pic>
      <p:sp>
        <p:nvSpPr>
          <p:cNvPr id="6" name="Rectangle 5"/>
          <p:cNvSpPr/>
          <p:nvPr/>
        </p:nvSpPr>
        <p:spPr>
          <a:xfrm rot="20647780">
            <a:off x="6445904" y="1449637"/>
            <a:ext cx="1140845" cy="430887"/>
          </a:xfrm>
          <a:prstGeom prst="rect">
            <a:avLst/>
          </a:prstGeom>
          <a:solidFill>
            <a:schemeClr val="bg1"/>
          </a:solidFill>
          <a:ln>
            <a:solidFill>
              <a:srgbClr val="175EAA"/>
            </a:solidFill>
          </a:ln>
        </p:spPr>
        <p:txBody>
          <a:bodyPr wrap="none">
            <a:spAutoFit/>
          </a:bodyPr>
          <a:lstStyle/>
          <a:p>
            <a:r>
              <a:rPr lang="en-US" sz="2200" b="1" dirty="0">
                <a:solidFill>
                  <a:srgbClr val="175EAA"/>
                </a:solidFill>
                <a:latin typeface="Arial"/>
                <a:cs typeface="Arial"/>
              </a:rPr>
              <a:t>Habitat</a:t>
            </a:r>
            <a:endParaRPr lang="en-US" sz="2200" dirty="0">
              <a:latin typeface="Arial"/>
              <a:cs typeface="Arial"/>
            </a:endParaRPr>
          </a:p>
        </p:txBody>
      </p:sp>
      <p:pic>
        <p:nvPicPr>
          <p:cNvPr id="14" name="Picture 13"/>
          <p:cNvPicPr>
            <a:picLocks noChangeAspect="1"/>
          </p:cNvPicPr>
          <p:nvPr/>
        </p:nvPicPr>
        <p:blipFill>
          <a:blip r:embed="rId6"/>
          <a:stretch>
            <a:fillRect/>
          </a:stretch>
        </p:blipFill>
        <p:spPr>
          <a:xfrm rot="9354618" flipH="1" flipV="1">
            <a:off x="3115917" y="3599960"/>
            <a:ext cx="1736496" cy="1106896"/>
          </a:xfrm>
          <a:prstGeom prst="rect">
            <a:avLst/>
          </a:prstGeom>
        </p:spPr>
      </p:pic>
      <p:sp>
        <p:nvSpPr>
          <p:cNvPr id="16" name="Rectangle 15"/>
          <p:cNvSpPr/>
          <p:nvPr/>
        </p:nvSpPr>
        <p:spPr>
          <a:xfrm rot="339878">
            <a:off x="4384470" y="1430553"/>
            <a:ext cx="1769510" cy="430887"/>
          </a:xfrm>
          <a:prstGeom prst="rect">
            <a:avLst/>
          </a:prstGeom>
          <a:solidFill>
            <a:schemeClr val="bg1"/>
          </a:solidFill>
          <a:ln>
            <a:solidFill>
              <a:srgbClr val="175EAA"/>
            </a:solidFill>
          </a:ln>
        </p:spPr>
        <p:txBody>
          <a:bodyPr wrap="none">
            <a:spAutoFit/>
          </a:bodyPr>
          <a:lstStyle/>
          <a:p>
            <a:r>
              <a:rPr lang="en-US" sz="2200" b="1" dirty="0">
                <a:solidFill>
                  <a:srgbClr val="175EAA"/>
                </a:solidFill>
                <a:latin typeface="Arial"/>
                <a:cs typeface="Arial"/>
              </a:rPr>
              <a:t>Bony</a:t>
            </a:r>
            <a:r>
              <a:rPr lang="en-US" b="1" dirty="0">
                <a:solidFill>
                  <a:srgbClr val="175EAA"/>
                </a:solidFill>
                <a:latin typeface="Arial"/>
                <a:cs typeface="Arial"/>
              </a:rPr>
              <a:t> </a:t>
            </a:r>
            <a:r>
              <a:rPr lang="en-US" sz="2200" b="1" dirty="0">
                <a:solidFill>
                  <a:srgbClr val="175EAA"/>
                </a:solidFill>
                <a:latin typeface="Arial"/>
                <a:cs typeface="Arial"/>
              </a:rPr>
              <a:t>fishes</a:t>
            </a:r>
            <a:endParaRPr lang="en-US" sz="2200" dirty="0">
              <a:latin typeface="Arial"/>
              <a:cs typeface="Arial"/>
            </a:endParaRPr>
          </a:p>
        </p:txBody>
      </p:sp>
      <p:sp>
        <p:nvSpPr>
          <p:cNvPr id="17" name="Rectangle 16"/>
          <p:cNvSpPr/>
          <p:nvPr/>
        </p:nvSpPr>
        <p:spPr>
          <a:xfrm rot="21038271">
            <a:off x="4644556" y="2177598"/>
            <a:ext cx="1579880" cy="430887"/>
          </a:xfrm>
          <a:prstGeom prst="rect">
            <a:avLst/>
          </a:prstGeom>
          <a:solidFill>
            <a:schemeClr val="bg1"/>
          </a:solidFill>
          <a:ln>
            <a:solidFill>
              <a:srgbClr val="175EAA"/>
            </a:solidFill>
          </a:ln>
        </p:spPr>
        <p:txBody>
          <a:bodyPr wrap="none">
            <a:spAutoFit/>
          </a:bodyPr>
          <a:lstStyle/>
          <a:p>
            <a:r>
              <a:rPr lang="en-US" sz="2200" b="1" dirty="0">
                <a:solidFill>
                  <a:srgbClr val="175EAA"/>
                </a:solidFill>
                <a:latin typeface="Arial"/>
                <a:cs typeface="Arial"/>
              </a:rPr>
              <a:t>Consumer</a:t>
            </a:r>
            <a:r>
              <a:rPr lang="en-US" b="1" dirty="0">
                <a:solidFill>
                  <a:srgbClr val="175EAA"/>
                </a:solidFill>
                <a:latin typeface="Arial"/>
                <a:cs typeface="Arial"/>
              </a:rPr>
              <a:t> </a:t>
            </a:r>
            <a:endParaRPr lang="en-US" dirty="0">
              <a:latin typeface="Arial"/>
              <a:cs typeface="Arial"/>
            </a:endParaRPr>
          </a:p>
        </p:txBody>
      </p:sp>
      <p:sp>
        <p:nvSpPr>
          <p:cNvPr id="18" name="Rectangle 17"/>
          <p:cNvSpPr/>
          <p:nvPr/>
        </p:nvSpPr>
        <p:spPr>
          <a:xfrm rot="339878">
            <a:off x="6722852" y="3739698"/>
            <a:ext cx="1893692" cy="430887"/>
          </a:xfrm>
          <a:prstGeom prst="rect">
            <a:avLst/>
          </a:prstGeom>
          <a:solidFill>
            <a:schemeClr val="bg1"/>
          </a:solidFill>
          <a:ln>
            <a:solidFill>
              <a:srgbClr val="175EAA"/>
            </a:solidFill>
          </a:ln>
        </p:spPr>
        <p:txBody>
          <a:bodyPr wrap="none">
            <a:spAutoFit/>
          </a:bodyPr>
          <a:lstStyle/>
          <a:p>
            <a:r>
              <a:rPr lang="en-US" sz="2200" b="1" dirty="0">
                <a:solidFill>
                  <a:srgbClr val="175EAA"/>
                </a:solidFill>
                <a:latin typeface="Arial"/>
                <a:cs typeface="Arial"/>
              </a:rPr>
              <a:t>Decomposer</a:t>
            </a:r>
            <a:endParaRPr lang="en-US" sz="2200" dirty="0">
              <a:latin typeface="Arial"/>
              <a:cs typeface="Arial"/>
            </a:endParaRPr>
          </a:p>
        </p:txBody>
      </p:sp>
      <p:sp>
        <p:nvSpPr>
          <p:cNvPr id="20" name="Rectangle 19"/>
          <p:cNvSpPr/>
          <p:nvPr/>
        </p:nvSpPr>
        <p:spPr>
          <a:xfrm rot="518188">
            <a:off x="6722366" y="3078328"/>
            <a:ext cx="1344864" cy="430887"/>
          </a:xfrm>
          <a:prstGeom prst="rect">
            <a:avLst/>
          </a:prstGeom>
          <a:solidFill>
            <a:schemeClr val="bg1"/>
          </a:solidFill>
          <a:ln>
            <a:solidFill>
              <a:srgbClr val="175EAA"/>
            </a:solidFill>
          </a:ln>
        </p:spPr>
        <p:txBody>
          <a:bodyPr wrap="none">
            <a:spAutoFit/>
          </a:bodyPr>
          <a:lstStyle/>
          <a:p>
            <a:r>
              <a:rPr lang="en-US" sz="2200" b="1" dirty="0">
                <a:solidFill>
                  <a:srgbClr val="175EAA"/>
                </a:solidFill>
                <a:latin typeface="Arial"/>
                <a:cs typeface="Arial"/>
              </a:rPr>
              <a:t>Predator</a:t>
            </a:r>
            <a:endParaRPr lang="en-US" sz="2200" dirty="0">
              <a:latin typeface="Arial"/>
              <a:cs typeface="Arial"/>
            </a:endParaRPr>
          </a:p>
        </p:txBody>
      </p:sp>
      <p:sp>
        <p:nvSpPr>
          <p:cNvPr id="21" name="Rectangle 20"/>
          <p:cNvSpPr/>
          <p:nvPr/>
        </p:nvSpPr>
        <p:spPr>
          <a:xfrm rot="20397021">
            <a:off x="5790018" y="4027382"/>
            <a:ext cx="796449" cy="430887"/>
          </a:xfrm>
          <a:prstGeom prst="rect">
            <a:avLst/>
          </a:prstGeom>
          <a:solidFill>
            <a:schemeClr val="bg1"/>
          </a:solidFill>
          <a:ln>
            <a:solidFill>
              <a:srgbClr val="175EAA"/>
            </a:solidFill>
          </a:ln>
        </p:spPr>
        <p:txBody>
          <a:bodyPr wrap="none">
            <a:spAutoFit/>
          </a:bodyPr>
          <a:lstStyle/>
          <a:p>
            <a:r>
              <a:rPr lang="en-US" sz="2200" b="1" dirty="0">
                <a:solidFill>
                  <a:srgbClr val="175EAA"/>
                </a:solidFill>
                <a:latin typeface="Arial"/>
                <a:cs typeface="Arial"/>
              </a:rPr>
              <a:t>Prey</a:t>
            </a:r>
            <a:endParaRPr lang="en-US" sz="2200" dirty="0">
              <a:latin typeface="Arial"/>
              <a:cs typeface="Arial"/>
            </a:endParaRPr>
          </a:p>
        </p:txBody>
      </p:sp>
      <p:pic>
        <p:nvPicPr>
          <p:cNvPr id="22" name="Picture 21" descr="Blue_Seabream.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20197747">
            <a:off x="4611263" y="2259983"/>
            <a:ext cx="1747152" cy="1255537"/>
          </a:xfrm>
          <a:prstGeom prst="rect">
            <a:avLst/>
          </a:prstGeom>
        </p:spPr>
      </p:pic>
      <p:pic>
        <p:nvPicPr>
          <p:cNvPr id="23" name="Picture 22" descr="Blue_Fishes.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rot="19771056">
            <a:off x="6058652" y="2000826"/>
            <a:ext cx="1419860" cy="675048"/>
          </a:xfrm>
          <a:prstGeom prst="rect">
            <a:avLst/>
          </a:prstGeom>
        </p:spPr>
      </p:pic>
      <p:pic>
        <p:nvPicPr>
          <p:cNvPr id="24" name="Picture 23" descr="Blue_Fishes.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rot="19771056">
            <a:off x="7053204" y="1842215"/>
            <a:ext cx="1419860" cy="675048"/>
          </a:xfrm>
          <a:prstGeom prst="rect">
            <a:avLst/>
          </a:prstGeom>
        </p:spPr>
      </p:pic>
      <p:pic>
        <p:nvPicPr>
          <p:cNvPr id="25" name="Picture 24" descr="Blue_Seabream.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20197747">
            <a:off x="4129118" y="3520473"/>
            <a:ext cx="1747152" cy="1255537"/>
          </a:xfrm>
          <a:prstGeom prst="rect">
            <a:avLst/>
          </a:prstGeom>
        </p:spPr>
      </p:pic>
      <p:pic>
        <p:nvPicPr>
          <p:cNvPr id="26" name="Picture 25" descr="Blue_Fishes.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rot="19771056">
            <a:off x="8103566" y="1036343"/>
            <a:ext cx="1419860" cy="675048"/>
          </a:xfrm>
          <a:prstGeom prst="rect">
            <a:avLst/>
          </a:prstGeom>
        </p:spPr>
      </p:pic>
      <p:sp>
        <p:nvSpPr>
          <p:cNvPr id="15" name="Rectangle 14"/>
          <p:cNvSpPr/>
          <p:nvPr/>
        </p:nvSpPr>
        <p:spPr>
          <a:xfrm rot="20647780">
            <a:off x="6161614" y="2333877"/>
            <a:ext cx="2522358" cy="430887"/>
          </a:xfrm>
          <a:prstGeom prst="rect">
            <a:avLst/>
          </a:prstGeom>
          <a:solidFill>
            <a:schemeClr val="bg1"/>
          </a:solidFill>
          <a:ln>
            <a:solidFill>
              <a:srgbClr val="175EAA"/>
            </a:solidFill>
          </a:ln>
        </p:spPr>
        <p:txBody>
          <a:bodyPr wrap="none">
            <a:spAutoFit/>
          </a:bodyPr>
          <a:lstStyle/>
          <a:p>
            <a:r>
              <a:rPr lang="en-US" sz="2200" b="1" dirty="0">
                <a:solidFill>
                  <a:srgbClr val="175EAA"/>
                </a:solidFill>
                <a:latin typeface="Arial"/>
                <a:cs typeface="Arial"/>
              </a:rPr>
              <a:t>Primary</a:t>
            </a:r>
            <a:r>
              <a:rPr lang="en-US" b="1" dirty="0">
                <a:solidFill>
                  <a:srgbClr val="175EAA"/>
                </a:solidFill>
                <a:latin typeface="Arial"/>
                <a:cs typeface="Arial"/>
              </a:rPr>
              <a:t> </a:t>
            </a:r>
            <a:r>
              <a:rPr lang="en-US" sz="2200" b="1" dirty="0">
                <a:solidFill>
                  <a:srgbClr val="175EAA"/>
                </a:solidFill>
                <a:latin typeface="Arial"/>
                <a:cs typeface="Arial"/>
              </a:rPr>
              <a:t>producer</a:t>
            </a:r>
            <a:endParaRPr lang="en-US" sz="2200" dirty="0">
              <a:latin typeface="Arial"/>
              <a:cs typeface="Arial"/>
            </a:endParaRPr>
          </a:p>
        </p:txBody>
      </p:sp>
      <p:sp>
        <p:nvSpPr>
          <p:cNvPr id="19" name="Rectangle 18"/>
          <p:cNvSpPr/>
          <p:nvPr/>
        </p:nvSpPr>
        <p:spPr>
          <a:xfrm rot="518188">
            <a:off x="4631737" y="3223931"/>
            <a:ext cx="1689260" cy="430887"/>
          </a:xfrm>
          <a:prstGeom prst="rect">
            <a:avLst/>
          </a:prstGeom>
          <a:solidFill>
            <a:schemeClr val="bg1"/>
          </a:solidFill>
          <a:ln>
            <a:solidFill>
              <a:srgbClr val="175EAA"/>
            </a:solidFill>
          </a:ln>
        </p:spPr>
        <p:txBody>
          <a:bodyPr wrap="none">
            <a:spAutoFit/>
          </a:bodyPr>
          <a:lstStyle/>
          <a:p>
            <a:r>
              <a:rPr lang="en-US" sz="2200" b="1" dirty="0">
                <a:solidFill>
                  <a:srgbClr val="175EAA"/>
                </a:solidFill>
                <a:latin typeface="Arial"/>
                <a:cs typeface="Arial"/>
              </a:rPr>
              <a:t>Food chain</a:t>
            </a:r>
            <a:endParaRPr lang="en-US" sz="2200" dirty="0">
              <a:latin typeface="Arial"/>
              <a:cs typeface="Arial"/>
            </a:endParaRPr>
          </a:p>
        </p:txBody>
      </p:sp>
    </p:spTree>
    <p:extLst>
      <p:ext uri="{BB962C8B-B14F-4D97-AF65-F5344CB8AC3E}">
        <p14:creationId xmlns:p14="http://schemas.microsoft.com/office/powerpoint/2010/main" val="94299601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730515" y="1058753"/>
            <a:ext cx="7739473" cy="3828315"/>
          </a:xfrm>
        </p:spPr>
        <p:txBody>
          <a:bodyPr>
            <a:normAutofit/>
          </a:bodyPr>
          <a:lstStyle/>
          <a:p>
            <a:pPr marL="0" indent="0" algn="ctr">
              <a:buNone/>
            </a:pPr>
            <a:r>
              <a:rPr lang="en-AU" sz="4900" noProof="0" dirty="0">
                <a:solidFill>
                  <a:srgbClr val="175EAA"/>
                </a:solidFill>
                <a:latin typeface="Arial Narrow"/>
                <a:cs typeface="Arial Narrow"/>
              </a:rPr>
              <a:t>He kura kainga te moana, he kura huna te moana</a:t>
            </a:r>
          </a:p>
          <a:p>
            <a:pPr marL="0" indent="0" algn="ctr">
              <a:lnSpc>
                <a:spcPct val="100000"/>
              </a:lnSpc>
              <a:spcBef>
                <a:spcPts val="0"/>
              </a:spcBef>
              <a:spcAft>
                <a:spcPts val="0"/>
              </a:spcAft>
              <a:buNone/>
              <a:defRPr/>
            </a:pPr>
            <a:endParaRPr lang="en-AU" sz="1000" noProof="0" dirty="0"/>
          </a:p>
          <a:p>
            <a:pPr marL="0" indent="0" algn="ctr">
              <a:buNone/>
            </a:pPr>
            <a:r>
              <a:rPr lang="en-AU" sz="2600" i="1" noProof="0" dirty="0">
                <a:latin typeface="Arial Narrow"/>
                <a:cs typeface="Arial Narrow"/>
              </a:rPr>
              <a:t>The oceans environment, </a:t>
            </a:r>
          </a:p>
          <a:p>
            <a:pPr marL="0" indent="0" algn="ctr">
              <a:buNone/>
            </a:pPr>
            <a:r>
              <a:rPr lang="en-AU" sz="2600" i="1" noProof="0" dirty="0">
                <a:latin typeface="Arial Narrow"/>
                <a:cs typeface="Arial Narrow"/>
              </a:rPr>
              <a:t>is a source of untapped knowledge</a:t>
            </a:r>
          </a:p>
        </p:txBody>
      </p:sp>
      <p:pic>
        <p:nvPicPr>
          <p:cNvPr id="6" name="Picture 5" descr="White_Seabrea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1255899">
            <a:off x="169367" y="-320789"/>
            <a:ext cx="1741159" cy="1251231"/>
          </a:xfrm>
          <a:prstGeom prst="rect">
            <a:avLst/>
          </a:prstGeom>
        </p:spPr>
      </p:pic>
      <p:pic>
        <p:nvPicPr>
          <p:cNvPr id="7" name="Picture 6" descr="White_Seabrea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39530">
            <a:off x="1589435" y="-88249"/>
            <a:ext cx="1741159" cy="1251231"/>
          </a:xfrm>
          <a:prstGeom prst="rect">
            <a:avLst/>
          </a:prstGeom>
        </p:spPr>
      </p:pic>
      <p:pic>
        <p:nvPicPr>
          <p:cNvPr id="9" name="Picture 8" descr="White_Seabrea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995685">
            <a:off x="2856433" y="-415059"/>
            <a:ext cx="1741159" cy="1251231"/>
          </a:xfrm>
          <a:prstGeom prst="rect">
            <a:avLst/>
          </a:prstGeom>
        </p:spPr>
      </p:pic>
    </p:spTree>
    <p:extLst>
      <p:ext uri="{BB962C8B-B14F-4D97-AF65-F5344CB8AC3E}">
        <p14:creationId xmlns:p14="http://schemas.microsoft.com/office/powerpoint/2010/main" val="26788307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6505" y="978221"/>
            <a:ext cx="8910738" cy="3541210"/>
          </a:xfrm>
          <a:noFill/>
          <a:ln>
            <a:solidFill>
              <a:srgbClr val="175EAA"/>
            </a:solidFill>
          </a:ln>
        </p:spPr>
        <p:txBody>
          <a:bodyPr>
            <a:noAutofit/>
          </a:bodyPr>
          <a:lstStyle/>
          <a:p>
            <a:pPr marL="0" indent="0">
              <a:spcBef>
                <a:spcPts val="300"/>
              </a:spcBef>
              <a:spcAft>
                <a:spcPts val="300"/>
              </a:spcAft>
              <a:buNone/>
            </a:pPr>
            <a:r>
              <a:rPr lang="en-AU" sz="2000" b="1" noProof="0" dirty="0">
                <a:solidFill>
                  <a:srgbClr val="175EAA"/>
                </a:solidFill>
                <a:latin typeface="Arial"/>
                <a:cs typeface="Arial"/>
              </a:rPr>
              <a:t>Learning outcomes</a:t>
            </a:r>
            <a:endParaRPr lang="en-AU" sz="2000" b="1" noProof="0" dirty="0">
              <a:solidFill>
                <a:srgbClr val="FF0000"/>
              </a:solidFill>
              <a:latin typeface="Arial"/>
              <a:cs typeface="Arial"/>
            </a:endParaRPr>
          </a:p>
          <a:p>
            <a:pPr>
              <a:spcBef>
                <a:spcPts val="200"/>
              </a:spcBef>
              <a:spcAft>
                <a:spcPts val="200"/>
              </a:spcAft>
            </a:pPr>
            <a:r>
              <a:rPr lang="en-AU" sz="1500" dirty="0">
                <a:latin typeface="Arial"/>
                <a:cs typeface="Arial"/>
              </a:rPr>
              <a:t>LO1 Identify ways we as people are connected with fish </a:t>
            </a:r>
          </a:p>
          <a:p>
            <a:pPr>
              <a:spcBef>
                <a:spcPts val="200"/>
              </a:spcBef>
              <a:spcAft>
                <a:spcPts val="200"/>
              </a:spcAft>
            </a:pPr>
            <a:r>
              <a:rPr lang="en-AU" sz="1500" dirty="0">
                <a:latin typeface="Arial"/>
                <a:cs typeface="Arial"/>
              </a:rPr>
              <a:t>LO2 Describe key features of fishes including fish certified by Marine Stewardship Council </a:t>
            </a:r>
          </a:p>
          <a:p>
            <a:pPr>
              <a:spcBef>
                <a:spcPts val="200"/>
              </a:spcBef>
              <a:spcAft>
                <a:spcPts val="200"/>
              </a:spcAft>
            </a:pPr>
            <a:r>
              <a:rPr lang="en-AU" sz="1500" dirty="0">
                <a:latin typeface="Arial"/>
                <a:cs typeface="Arial"/>
              </a:rPr>
              <a:t>LO3 Observe a fish and record evidence </a:t>
            </a:r>
          </a:p>
          <a:p>
            <a:pPr>
              <a:spcBef>
                <a:spcPts val="200"/>
              </a:spcBef>
              <a:spcAft>
                <a:spcPts val="200"/>
              </a:spcAft>
            </a:pPr>
            <a:r>
              <a:rPr lang="en-AU" sz="1500" dirty="0">
                <a:latin typeface="Arial"/>
                <a:cs typeface="Arial"/>
              </a:rPr>
              <a:t>LO4 Experience and identify local marine species </a:t>
            </a:r>
          </a:p>
          <a:p>
            <a:pPr>
              <a:spcBef>
                <a:spcPts val="200"/>
              </a:spcBef>
              <a:spcAft>
                <a:spcPts val="200"/>
              </a:spcAft>
            </a:pPr>
            <a:r>
              <a:rPr lang="en-AU" sz="1500" dirty="0">
                <a:latin typeface="Arial"/>
                <a:cs typeface="Arial"/>
              </a:rPr>
              <a:t>LO5 Identify key adaptations of fishes to suit their habitat and use a scientific key </a:t>
            </a:r>
          </a:p>
          <a:p>
            <a:pPr>
              <a:spcBef>
                <a:spcPts val="200"/>
              </a:spcBef>
              <a:spcAft>
                <a:spcPts val="200"/>
              </a:spcAft>
            </a:pPr>
            <a:r>
              <a:rPr lang="en-AU" sz="1500" dirty="0">
                <a:latin typeface="Arial"/>
                <a:cs typeface="Arial"/>
              </a:rPr>
              <a:t>LO6 Describe patterns in body shapes of fish that live in the same habitat </a:t>
            </a:r>
          </a:p>
          <a:p>
            <a:pPr>
              <a:spcBef>
                <a:spcPts val="200"/>
              </a:spcBef>
              <a:spcAft>
                <a:spcPts val="200"/>
              </a:spcAft>
            </a:pPr>
            <a:r>
              <a:rPr lang="en-AU" sz="1500" dirty="0">
                <a:latin typeface="Arial"/>
                <a:cs typeface="Arial"/>
              </a:rPr>
              <a:t>LO7 Describe the concept of ‘habitat’ and identify differences amongst three marine habitats</a:t>
            </a:r>
            <a:endParaRPr lang="en-IN" sz="1500" dirty="0">
              <a:latin typeface="Arial"/>
              <a:cs typeface="Arial"/>
            </a:endParaRPr>
          </a:p>
          <a:p>
            <a:pPr>
              <a:spcBef>
                <a:spcPts val="200"/>
              </a:spcBef>
              <a:spcAft>
                <a:spcPts val="200"/>
              </a:spcAft>
            </a:pPr>
            <a:r>
              <a:rPr lang="en-AU" sz="1500" dirty="0">
                <a:latin typeface="Arial"/>
                <a:cs typeface="Arial"/>
              </a:rPr>
              <a:t>LO8 Describe the concept of food web and the effect unsustainable fishing has on food webs</a:t>
            </a:r>
          </a:p>
          <a:p>
            <a:pPr>
              <a:spcBef>
                <a:spcPts val="200"/>
              </a:spcBef>
              <a:spcAft>
                <a:spcPts val="200"/>
              </a:spcAft>
            </a:pPr>
            <a:r>
              <a:rPr lang="en-AU" sz="1500" dirty="0">
                <a:latin typeface="Arial"/>
                <a:cs typeface="Arial"/>
              </a:rPr>
              <a:t>LO9 Describe a characteristic of orange roughy that makes it susceptible to overfishing </a:t>
            </a:r>
          </a:p>
          <a:p>
            <a:pPr>
              <a:spcBef>
                <a:spcPts val="200"/>
              </a:spcBef>
              <a:spcAft>
                <a:spcPts val="200"/>
              </a:spcAft>
            </a:pPr>
            <a:r>
              <a:rPr lang="en-AU" sz="1500" dirty="0">
                <a:latin typeface="Arial"/>
                <a:cs typeface="Arial"/>
              </a:rPr>
              <a:t>LO10 Use scientific and fishery related vocabulary </a:t>
            </a:r>
          </a:p>
          <a:p>
            <a:pPr marL="179388" indent="-179388">
              <a:spcBef>
                <a:spcPts val="150"/>
              </a:spcBef>
              <a:spcAft>
                <a:spcPts val="150"/>
              </a:spcAft>
              <a:buFont typeface="+mj-lt"/>
              <a:buAutoNum type="arabicPeriod"/>
            </a:pPr>
            <a:endParaRPr lang="en-AU" sz="1300" noProof="0" dirty="0"/>
          </a:p>
        </p:txBody>
      </p:sp>
      <p:sp>
        <p:nvSpPr>
          <p:cNvPr id="15" name="Oval 14"/>
          <p:cNvSpPr/>
          <p:nvPr/>
        </p:nvSpPr>
        <p:spPr>
          <a:xfrm rot="741521">
            <a:off x="6167572" y="632638"/>
            <a:ext cx="1544199" cy="1075925"/>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White_Hear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111334" y="10545"/>
            <a:ext cx="875909" cy="716653"/>
          </a:xfrm>
          <a:prstGeom prst="rect">
            <a:avLst/>
          </a:prstGeom>
        </p:spPr>
      </p:pic>
      <p:sp>
        <p:nvSpPr>
          <p:cNvPr id="12" name="TextBox 11"/>
          <p:cNvSpPr txBox="1"/>
          <p:nvPr/>
        </p:nvSpPr>
        <p:spPr>
          <a:xfrm rot="607872">
            <a:off x="6199330" y="984473"/>
            <a:ext cx="1480679" cy="523220"/>
          </a:xfrm>
          <a:prstGeom prst="rect">
            <a:avLst/>
          </a:prstGeom>
          <a:noFill/>
        </p:spPr>
        <p:txBody>
          <a:bodyPr wrap="square" rtlCol="0">
            <a:spAutoFit/>
          </a:bodyPr>
          <a:lstStyle/>
          <a:p>
            <a:pPr algn="ctr"/>
            <a:r>
              <a:rPr lang="en-US" sz="1400" b="1" dirty="0">
                <a:solidFill>
                  <a:srgbClr val="175EAA"/>
                </a:solidFill>
                <a:latin typeface="Arial Narrow"/>
                <a:cs typeface="Arial Narrow"/>
              </a:rPr>
              <a:t>Target age range: </a:t>
            </a:r>
          </a:p>
          <a:p>
            <a:pPr algn="ctr"/>
            <a:r>
              <a:rPr lang="en-US" sz="1400" dirty="0">
                <a:latin typeface="Arial Narrow"/>
                <a:cs typeface="Arial Narrow"/>
              </a:rPr>
              <a:t>10</a:t>
            </a:r>
            <a:r>
              <a:rPr lang="mr-IN" sz="1400" dirty="0">
                <a:latin typeface="Arial Narrow"/>
                <a:cs typeface="Arial Narrow"/>
              </a:rPr>
              <a:t>–</a:t>
            </a:r>
            <a:r>
              <a:rPr lang="en-US" sz="1400" dirty="0">
                <a:latin typeface="Arial Narrow"/>
                <a:cs typeface="Arial Narrow"/>
              </a:rPr>
              <a:t>15 years</a:t>
            </a:r>
          </a:p>
        </p:txBody>
      </p:sp>
      <p:pic>
        <p:nvPicPr>
          <p:cNvPr id="10" name="Picture 9" descr="White_Heart.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8841562">
            <a:off x="7430719" y="189865"/>
            <a:ext cx="808858" cy="661793"/>
          </a:xfrm>
          <a:prstGeom prst="rect">
            <a:avLst/>
          </a:prstGeom>
        </p:spPr>
      </p:pic>
      <p:sp>
        <p:nvSpPr>
          <p:cNvPr id="11" name="Title 1"/>
          <p:cNvSpPr txBox="1">
            <a:spLocks/>
          </p:cNvSpPr>
          <p:nvPr/>
        </p:nvSpPr>
        <p:spPr>
          <a:xfrm>
            <a:off x="110792" y="230797"/>
            <a:ext cx="8576033" cy="627528"/>
          </a:xfrm>
          <a:prstGeom prst="rect">
            <a:avLst/>
          </a:prstGeom>
        </p:spPr>
        <p:txBody>
          <a:bodyPr>
            <a:noAutofit/>
          </a:bodyPr>
          <a:lstStyle>
            <a:lvl1pPr algn="l" defTabSz="457200" rtl="0" eaLnBrk="1" latinLnBrk="0" hangingPunct="1">
              <a:spcBef>
                <a:spcPct val="0"/>
              </a:spcBef>
              <a:buNone/>
              <a:defRPr sz="4400" b="0" i="0" kern="1200">
                <a:solidFill>
                  <a:schemeClr val="bg1"/>
                </a:solidFill>
                <a:latin typeface="Local Brewery Five"/>
                <a:ea typeface="+mj-ea"/>
                <a:cs typeface="Local Brewery Five"/>
              </a:defRPr>
            </a:lvl1pPr>
          </a:lstStyle>
          <a:p>
            <a:r>
              <a:rPr lang="en-US" sz="3200" dirty="0">
                <a:latin typeface="Arial Narrow"/>
                <a:cs typeface="Arial Narrow"/>
              </a:rPr>
              <a:t>HELPFUL STUFF FOR TEACHERS</a:t>
            </a:r>
            <a:br>
              <a:rPr lang="en-US" sz="3200" dirty="0"/>
            </a:br>
            <a:endParaRPr lang="en-AU" sz="3200" dirty="0">
              <a:latin typeface="Arial Narrow"/>
              <a:cs typeface="Arial Narrow"/>
            </a:endParaRPr>
          </a:p>
        </p:txBody>
      </p:sp>
    </p:spTree>
    <p:extLst>
      <p:ext uri="{BB962C8B-B14F-4D97-AF65-F5344CB8AC3E}">
        <p14:creationId xmlns:p14="http://schemas.microsoft.com/office/powerpoint/2010/main" val="13047682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White_Hear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951029" y="-80232"/>
            <a:ext cx="1147125" cy="938557"/>
          </a:xfrm>
          <a:prstGeom prst="rect">
            <a:avLst/>
          </a:prstGeom>
        </p:spPr>
      </p:pic>
      <p:pic>
        <p:nvPicPr>
          <p:cNvPr id="15" name="Picture 14" descr="White_Heart.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8841562">
            <a:off x="7430719" y="189865"/>
            <a:ext cx="808858" cy="661793"/>
          </a:xfrm>
          <a:prstGeom prst="rect">
            <a:avLst/>
          </a:prstGeom>
        </p:spPr>
      </p:pic>
      <p:sp>
        <p:nvSpPr>
          <p:cNvPr id="16" name="Title 1"/>
          <p:cNvSpPr txBox="1">
            <a:spLocks/>
          </p:cNvSpPr>
          <p:nvPr/>
        </p:nvSpPr>
        <p:spPr>
          <a:xfrm>
            <a:off x="110768" y="0"/>
            <a:ext cx="8576033" cy="85832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b="0" i="0" kern="1200">
                <a:solidFill>
                  <a:schemeClr val="bg1"/>
                </a:solidFill>
                <a:latin typeface="MetaPro-Normal"/>
                <a:ea typeface="+mj-ea"/>
                <a:cs typeface="MetaPro-Normal"/>
              </a:defRPr>
            </a:lvl1pPr>
          </a:lstStyle>
          <a:p>
            <a:r>
              <a:rPr lang="en-US" sz="3200" dirty="0">
                <a:latin typeface="Arial Narrow"/>
                <a:cs typeface="Arial Narrow"/>
              </a:rPr>
              <a:t>HELPFUL STUFF FOR TEACHERS</a:t>
            </a:r>
            <a:endParaRPr lang="en-US" sz="3200" dirty="0"/>
          </a:p>
        </p:txBody>
      </p:sp>
      <p:pic>
        <p:nvPicPr>
          <p:cNvPr id="6" name="Picture 5" descr="Screen Shot 2020-12-19 at 4.19.19 PM.png">
            <a:extLst>
              <a:ext uri="{FF2B5EF4-FFF2-40B4-BE49-F238E27FC236}">
                <a16:creationId xmlns:a16="http://schemas.microsoft.com/office/drawing/2014/main" id="{0640825D-6468-054C-A23E-29290B04ADB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954342" y="1028094"/>
            <a:ext cx="5580991" cy="3410857"/>
          </a:xfrm>
          <a:prstGeom prst="rect">
            <a:avLst/>
          </a:prstGeom>
        </p:spPr>
      </p:pic>
    </p:spTree>
    <p:extLst>
      <p:ext uri="{BB962C8B-B14F-4D97-AF65-F5344CB8AC3E}">
        <p14:creationId xmlns:p14="http://schemas.microsoft.com/office/powerpoint/2010/main" val="393267571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137" y="205978"/>
            <a:ext cx="8418687" cy="627528"/>
          </a:xfrm>
        </p:spPr>
        <p:txBody>
          <a:bodyPr>
            <a:normAutofit/>
          </a:bodyPr>
          <a:lstStyle/>
          <a:p>
            <a:r>
              <a:rPr lang="x-none" sz="3200" dirty="0">
                <a:latin typeface="Arial Narrow"/>
                <a:cs typeface="Arial Narrow"/>
              </a:rPr>
              <a:t>IN THIS TOPIC WE WILL LEARN ABOUT</a:t>
            </a:r>
            <a:r>
              <a:rPr lang="mr-IN" sz="3200" dirty="0">
                <a:latin typeface="Arial Narrow"/>
                <a:cs typeface="Arial Narrow"/>
              </a:rPr>
              <a:t>…</a:t>
            </a:r>
            <a:endParaRPr lang="en-AU" sz="3200" noProof="0" dirty="0">
              <a:latin typeface="Arial Narrow"/>
              <a:cs typeface="Arial Narrow"/>
            </a:endParaRPr>
          </a:p>
        </p:txBody>
      </p: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739626" flipH="1">
            <a:off x="7515921" y="1239068"/>
            <a:ext cx="2119541" cy="1725450"/>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123763">
            <a:off x="8084274" y="4150890"/>
            <a:ext cx="746730" cy="502945"/>
          </a:xfrm>
          <a:prstGeom prst="rect">
            <a:avLst/>
          </a:prstGeom>
        </p:spPr>
      </p:pic>
      <p:sp>
        <p:nvSpPr>
          <p:cNvPr id="6" name="Rounded Rectangular Callout 5"/>
          <p:cNvSpPr/>
          <p:nvPr/>
        </p:nvSpPr>
        <p:spPr>
          <a:xfrm>
            <a:off x="136965" y="1001889"/>
            <a:ext cx="7460216" cy="3355690"/>
          </a:xfrm>
          <a:prstGeom prst="wedgeRoundRectCallout">
            <a:avLst>
              <a:gd name="adj1" fmla="val 54064"/>
              <a:gd name="adj2" fmla="val -24168"/>
              <a:gd name="adj3" fmla="val 16667"/>
            </a:avLst>
          </a:prstGeom>
          <a:solidFill>
            <a:srgbClr val="175EAA"/>
          </a:solidFill>
        </p:spPr>
        <p:style>
          <a:lnRef idx="1">
            <a:schemeClr val="accent1"/>
          </a:lnRef>
          <a:fillRef idx="3">
            <a:schemeClr val="accent1"/>
          </a:fillRef>
          <a:effectRef idx="2">
            <a:schemeClr val="accent1"/>
          </a:effectRef>
          <a:fontRef idx="minor">
            <a:schemeClr val="lt1"/>
          </a:fontRef>
        </p:style>
        <p:txBody>
          <a:bodyPr rtlCol="0" anchor="ctr"/>
          <a:lstStyle/>
          <a:p>
            <a:pPr marL="342900" indent="-342900">
              <a:spcBef>
                <a:spcPts val="300"/>
              </a:spcBef>
              <a:spcAft>
                <a:spcPts val="300"/>
              </a:spcAft>
              <a:buFont typeface="+mj-lt"/>
              <a:buAutoNum type="arabicPeriod"/>
            </a:pPr>
            <a:r>
              <a:rPr lang="en-AU" dirty="0">
                <a:solidFill>
                  <a:schemeClr val="bg1"/>
                </a:solidFill>
                <a:latin typeface="Arial Narrow"/>
                <a:cs typeface="Arial Narrow"/>
              </a:rPr>
              <a:t>How am I connected with fishes? </a:t>
            </a:r>
          </a:p>
          <a:p>
            <a:pPr marL="342900" indent="-342900">
              <a:spcBef>
                <a:spcPts val="300"/>
              </a:spcBef>
              <a:spcAft>
                <a:spcPts val="300"/>
              </a:spcAft>
              <a:buFont typeface="+mj-lt"/>
              <a:buAutoNum type="arabicPeriod"/>
            </a:pPr>
            <a:r>
              <a:rPr lang="en-AU" dirty="0">
                <a:solidFill>
                  <a:schemeClr val="bg1"/>
                </a:solidFill>
                <a:latin typeface="Arial Narrow"/>
                <a:cs typeface="Arial Narrow"/>
              </a:rPr>
              <a:t>What makes a fish a fish? What fish live near us? </a:t>
            </a:r>
          </a:p>
          <a:p>
            <a:pPr marL="342900" indent="-342900">
              <a:spcBef>
                <a:spcPts val="300"/>
              </a:spcBef>
              <a:spcAft>
                <a:spcPts val="300"/>
              </a:spcAft>
              <a:buFont typeface="+mj-lt"/>
              <a:buAutoNum type="arabicPeriod"/>
            </a:pPr>
            <a:r>
              <a:rPr lang="en-AU" dirty="0">
                <a:solidFill>
                  <a:schemeClr val="bg1"/>
                </a:solidFill>
                <a:latin typeface="Arial Narrow"/>
                <a:cs typeface="Arial Narrow"/>
              </a:rPr>
              <a:t>What patterns do we see in the body shapes of fish from similar habitats? </a:t>
            </a:r>
          </a:p>
          <a:p>
            <a:pPr marL="342900" indent="-342900">
              <a:spcBef>
                <a:spcPts val="300"/>
              </a:spcBef>
              <a:spcAft>
                <a:spcPts val="300"/>
              </a:spcAft>
              <a:buFont typeface="+mj-lt"/>
              <a:buAutoNum type="arabicPeriod"/>
            </a:pPr>
            <a:r>
              <a:rPr lang="en-AU" dirty="0">
                <a:solidFill>
                  <a:schemeClr val="bg1"/>
                </a:solidFill>
                <a:latin typeface="Arial Narrow"/>
                <a:cs typeface="Arial Narrow"/>
              </a:rPr>
              <a:t>How do marine habitats differ from one another? </a:t>
            </a:r>
          </a:p>
          <a:p>
            <a:pPr marL="342900" indent="-342900">
              <a:spcBef>
                <a:spcPts val="300"/>
              </a:spcBef>
              <a:spcAft>
                <a:spcPts val="300"/>
              </a:spcAft>
              <a:buFont typeface="+mj-lt"/>
              <a:buAutoNum type="arabicPeriod"/>
            </a:pPr>
            <a:r>
              <a:rPr lang="en-AU" dirty="0">
                <a:solidFill>
                  <a:schemeClr val="bg1"/>
                </a:solidFill>
                <a:latin typeface="Arial Narrow"/>
                <a:cs typeface="Arial Narrow"/>
              </a:rPr>
              <a:t>What is a food web and how can overfishing affect food webs? </a:t>
            </a:r>
          </a:p>
          <a:p>
            <a:pPr marL="342900" indent="-342900">
              <a:spcBef>
                <a:spcPts val="300"/>
              </a:spcBef>
              <a:spcAft>
                <a:spcPts val="300"/>
              </a:spcAft>
              <a:buFont typeface="+mj-lt"/>
              <a:buAutoNum type="arabicPeriod"/>
            </a:pPr>
            <a:r>
              <a:rPr lang="en-AU" dirty="0">
                <a:solidFill>
                  <a:schemeClr val="bg1"/>
                </a:solidFill>
                <a:latin typeface="Arial Narrow"/>
                <a:cs typeface="Arial Narrow"/>
              </a:rPr>
              <a:t>What characteristics of orange roughy make them susceptible to overfishing? </a:t>
            </a:r>
          </a:p>
          <a:p>
            <a:pPr marL="342900" indent="-342900">
              <a:spcBef>
                <a:spcPts val="300"/>
              </a:spcBef>
              <a:spcAft>
                <a:spcPts val="300"/>
              </a:spcAft>
              <a:buFont typeface="+mj-lt"/>
              <a:buAutoNum type="arabicPeriod"/>
            </a:pPr>
            <a:r>
              <a:rPr lang="en-AU" dirty="0">
                <a:solidFill>
                  <a:schemeClr val="bg1"/>
                </a:solidFill>
                <a:latin typeface="Arial Narrow"/>
                <a:cs typeface="Arial Narrow"/>
              </a:rPr>
              <a:t>What new words and concepts have we learnt? </a:t>
            </a:r>
          </a:p>
        </p:txBody>
      </p:sp>
      <p:pic>
        <p:nvPicPr>
          <p:cNvPr id="11" name="Picture 10" descr="White_Heart.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111334" y="10545"/>
            <a:ext cx="875909" cy="716653"/>
          </a:xfrm>
          <a:prstGeom prst="rect">
            <a:avLst/>
          </a:prstGeom>
        </p:spPr>
      </p:pic>
      <p:pic>
        <p:nvPicPr>
          <p:cNvPr id="8" name="Picture 7" descr="White_Heart.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8841562">
            <a:off x="7430719" y="189865"/>
            <a:ext cx="808858" cy="661793"/>
          </a:xfrm>
          <a:prstGeom prst="rect">
            <a:avLst/>
          </a:prstGeom>
        </p:spPr>
      </p:pic>
    </p:spTree>
    <p:extLst>
      <p:ext uri="{BB962C8B-B14F-4D97-AF65-F5344CB8AC3E}">
        <p14:creationId xmlns:p14="http://schemas.microsoft.com/office/powerpoint/2010/main" val="1601337788"/>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396" y="185706"/>
            <a:ext cx="8471204" cy="627528"/>
          </a:xfrm>
        </p:spPr>
        <p:txBody>
          <a:bodyPr>
            <a:normAutofit/>
          </a:bodyPr>
          <a:lstStyle/>
          <a:p>
            <a:r>
              <a:rPr lang="en-US" sz="3200" dirty="0">
                <a:latin typeface="Arial Narrow"/>
                <a:cs typeface="Arial Narrow"/>
              </a:rPr>
              <a:t>MIHI / INTRODUCTION</a:t>
            </a:r>
            <a:r>
              <a:rPr lang="en-US" sz="3200" dirty="0"/>
              <a:t>	</a:t>
            </a:r>
          </a:p>
        </p:txBody>
      </p:sp>
      <p:pic>
        <p:nvPicPr>
          <p:cNvPr id="15" name="Picture 14" descr="Blue_Seabrea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5118494" y="663153"/>
            <a:ext cx="1719264" cy="1318991"/>
          </a:xfrm>
          <a:prstGeom prst="rect">
            <a:avLst/>
          </a:prstGeom>
        </p:spPr>
      </p:pic>
      <p:sp>
        <p:nvSpPr>
          <p:cNvPr id="19" name="Oval Callout 18"/>
          <p:cNvSpPr/>
          <p:nvPr/>
        </p:nvSpPr>
        <p:spPr>
          <a:xfrm>
            <a:off x="720065" y="3206148"/>
            <a:ext cx="5071792" cy="1123008"/>
          </a:xfrm>
          <a:prstGeom prst="wedgeEllipseCallout">
            <a:avLst>
              <a:gd name="adj1" fmla="val 56974"/>
              <a:gd name="adj2" fmla="val 45856"/>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175EAA"/>
                </a:solidFill>
                <a:latin typeface="Arial Narrow"/>
                <a:cs typeface="Arial Narrow"/>
              </a:rPr>
              <a:t>No more sushi! No more fishing! </a:t>
            </a:r>
          </a:p>
          <a:p>
            <a:pPr algn="ctr"/>
            <a:r>
              <a:rPr lang="en-US" sz="2000" dirty="0">
                <a:solidFill>
                  <a:srgbClr val="175EAA"/>
                </a:solidFill>
                <a:latin typeface="Arial Narrow"/>
                <a:cs typeface="Arial Narrow"/>
              </a:rPr>
              <a:t>No more fish &amp; chips! No more</a:t>
            </a:r>
            <a:r>
              <a:rPr lang="mr-IN" sz="2000" dirty="0">
                <a:solidFill>
                  <a:srgbClr val="175EAA"/>
                </a:solidFill>
                <a:latin typeface="Arial Narrow"/>
                <a:cs typeface="Arial Narrow"/>
              </a:rPr>
              <a:t>…</a:t>
            </a:r>
            <a:r>
              <a:rPr lang="mi-NZ" sz="2000" dirty="0">
                <a:solidFill>
                  <a:srgbClr val="175EAA"/>
                </a:solidFill>
                <a:latin typeface="Arial Narrow"/>
                <a:cs typeface="Arial Narrow"/>
              </a:rPr>
              <a:t>.?</a:t>
            </a:r>
            <a:endParaRPr lang="en-US" sz="2000" dirty="0">
              <a:solidFill>
                <a:srgbClr val="175EAA"/>
              </a:solidFill>
              <a:latin typeface="Arial Narrow"/>
              <a:cs typeface="Arial Narrow"/>
            </a:endParaRPr>
          </a:p>
        </p:txBody>
      </p:sp>
      <p:sp>
        <p:nvSpPr>
          <p:cNvPr id="21" name="Oval Callout 20"/>
          <p:cNvSpPr/>
          <p:nvPr/>
        </p:nvSpPr>
        <p:spPr>
          <a:xfrm>
            <a:off x="139396" y="1050279"/>
            <a:ext cx="4770446" cy="1849603"/>
          </a:xfrm>
          <a:prstGeom prst="wedgeEllipseCallout">
            <a:avLst>
              <a:gd name="adj1" fmla="val 54653"/>
              <a:gd name="adj2" fmla="val -29963"/>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400" dirty="0">
                <a:solidFill>
                  <a:srgbClr val="175EAA"/>
                </a:solidFill>
                <a:latin typeface="Arial"/>
                <a:cs typeface="Arial"/>
              </a:rPr>
              <a:t>Can you imagine a world without fish?</a:t>
            </a:r>
          </a:p>
        </p:txBody>
      </p:sp>
      <p:sp>
        <p:nvSpPr>
          <p:cNvPr id="22" name="Oval Callout 21"/>
          <p:cNvSpPr/>
          <p:nvPr/>
        </p:nvSpPr>
        <p:spPr>
          <a:xfrm>
            <a:off x="5791858" y="1640204"/>
            <a:ext cx="3136516" cy="1955177"/>
          </a:xfrm>
          <a:prstGeom prst="wedgeEllipseCallout">
            <a:avLst>
              <a:gd name="adj1" fmla="val -54196"/>
              <a:gd name="adj2" fmla="val 18086"/>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rgbClr val="175EAA"/>
                </a:solidFill>
                <a:latin typeface="Arial"/>
                <a:cs typeface="Arial"/>
              </a:rPr>
              <a:t>What would that be like?</a:t>
            </a:r>
          </a:p>
        </p:txBody>
      </p:sp>
      <p:pic>
        <p:nvPicPr>
          <p:cNvPr id="23" name="Picture 22" descr="Blue_Seabrea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52402" y="2219529"/>
            <a:ext cx="1514879" cy="1318991"/>
          </a:xfrm>
          <a:prstGeom prst="rect">
            <a:avLst/>
          </a:prstGeom>
        </p:spPr>
      </p:pic>
      <p:pic>
        <p:nvPicPr>
          <p:cNvPr id="24" name="Picture 23" descr="Blue_Seabrea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6190290" y="3776404"/>
            <a:ext cx="1173137" cy="1049064"/>
          </a:xfrm>
          <a:prstGeom prst="rect">
            <a:avLst/>
          </a:prstGeom>
        </p:spPr>
      </p:pic>
      <p:pic>
        <p:nvPicPr>
          <p:cNvPr id="11" name="Picture 10" descr="White_Shell.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9349284">
            <a:off x="8171286" y="1"/>
            <a:ext cx="898750" cy="807113"/>
          </a:xfrm>
          <a:prstGeom prst="rect">
            <a:avLst/>
          </a:prstGeom>
        </p:spPr>
      </p:pic>
      <p:pic>
        <p:nvPicPr>
          <p:cNvPr id="12" name="Picture 11" descr="White_Shell.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784083">
            <a:off x="7496106" y="210297"/>
            <a:ext cx="623543" cy="559966"/>
          </a:xfrm>
          <a:prstGeom prst="rect">
            <a:avLst/>
          </a:prstGeom>
        </p:spPr>
      </p:pic>
    </p:spTree>
    <p:extLst>
      <p:ext uri="{BB962C8B-B14F-4D97-AF65-F5344CB8AC3E}">
        <p14:creationId xmlns:p14="http://schemas.microsoft.com/office/powerpoint/2010/main" val="247092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dissolv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dissolv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720065" y="999565"/>
            <a:ext cx="7581750" cy="3797344"/>
          </a:xfrm>
        </p:spPr>
        <p:txBody>
          <a:bodyPr>
            <a:normAutofit/>
          </a:bodyPr>
          <a:lstStyle/>
          <a:p>
            <a:pPr marL="0" indent="0" algn="ctr">
              <a:buNone/>
            </a:pPr>
            <a:r>
              <a:rPr lang="en-US" sz="3600" dirty="0">
                <a:solidFill>
                  <a:srgbClr val="175EAA"/>
                </a:solidFill>
                <a:latin typeface="Arial"/>
                <a:cs typeface="Arial"/>
              </a:rPr>
              <a:t>The good news is</a:t>
            </a:r>
            <a:r>
              <a:rPr lang="mr-IN" sz="3600" dirty="0">
                <a:solidFill>
                  <a:srgbClr val="175EAA"/>
                </a:solidFill>
                <a:latin typeface="Arial"/>
                <a:cs typeface="Arial"/>
              </a:rPr>
              <a:t>…</a:t>
            </a:r>
            <a:r>
              <a:rPr lang="en-US" sz="3600" dirty="0">
                <a:solidFill>
                  <a:srgbClr val="175EAA"/>
                </a:solidFill>
                <a:latin typeface="Arial"/>
                <a:cs typeface="Arial"/>
              </a:rPr>
              <a:t> </a:t>
            </a:r>
            <a:r>
              <a:rPr lang="en-US" dirty="0">
                <a:latin typeface="Arial"/>
                <a:cs typeface="Arial"/>
              </a:rPr>
              <a:t>some special people are working hard to make sure this doesn’t happen!</a:t>
            </a:r>
          </a:p>
          <a:p>
            <a:pPr marL="0" indent="0" algn="ctr">
              <a:buNone/>
            </a:pPr>
            <a:r>
              <a:rPr lang="en-US" dirty="0">
                <a:latin typeface="Arial"/>
                <a:cs typeface="Arial"/>
              </a:rPr>
              <a:t>In this topic we learn about </a:t>
            </a:r>
          </a:p>
          <a:p>
            <a:pPr marL="0" indent="0" algn="ctr">
              <a:buNone/>
            </a:pPr>
            <a:r>
              <a:rPr lang="mr-IN" dirty="0">
                <a:latin typeface="Arial"/>
                <a:cs typeface="Arial"/>
              </a:rPr>
              <a:t>…</a:t>
            </a:r>
            <a:r>
              <a:rPr lang="en-US" sz="3600" dirty="0">
                <a:solidFill>
                  <a:srgbClr val="175EAA"/>
                </a:solidFill>
                <a:latin typeface="Arial"/>
                <a:cs typeface="Arial"/>
              </a:rPr>
              <a:t> fish &amp; other creatures that live in the ocean</a:t>
            </a:r>
            <a:endParaRPr lang="en-US" sz="3600" dirty="0">
              <a:latin typeface="Arial"/>
              <a:cs typeface="Arial"/>
            </a:endParaRPr>
          </a:p>
        </p:txBody>
      </p:sp>
      <p:pic>
        <p:nvPicPr>
          <p:cNvPr id="10" name="Picture 9" descr="Blue_Heart.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9277530">
            <a:off x="837002" y="2850641"/>
            <a:ext cx="800949" cy="655322"/>
          </a:xfrm>
          <a:prstGeom prst="rect">
            <a:avLst/>
          </a:prstGeom>
        </p:spPr>
      </p:pic>
      <p:pic>
        <p:nvPicPr>
          <p:cNvPr id="3" name="Picture 2" descr="Blue_Splash3.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452963">
            <a:off x="7101753" y="1952665"/>
            <a:ext cx="893064" cy="792480"/>
          </a:xfrm>
          <a:prstGeom prst="rect">
            <a:avLst/>
          </a:prstGeom>
        </p:spPr>
      </p:pic>
      <p:pic>
        <p:nvPicPr>
          <p:cNvPr id="6" name="Picture 5" descr="Blue_Seabream.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490106" flipH="1">
            <a:off x="7486921" y="2608574"/>
            <a:ext cx="1394421" cy="1399805"/>
          </a:xfrm>
          <a:prstGeom prst="rect">
            <a:avLst/>
          </a:prstGeom>
        </p:spPr>
      </p:pic>
      <p:pic>
        <p:nvPicPr>
          <p:cNvPr id="9" name="Picture 8" descr="White_Shell.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19349284">
            <a:off x="8171286" y="1"/>
            <a:ext cx="898750" cy="807113"/>
          </a:xfrm>
          <a:prstGeom prst="rect">
            <a:avLst/>
          </a:prstGeom>
        </p:spPr>
      </p:pic>
      <p:pic>
        <p:nvPicPr>
          <p:cNvPr id="11" name="Picture 10" descr="White_Shell.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784083">
            <a:off x="7496106" y="210297"/>
            <a:ext cx="623543" cy="559966"/>
          </a:xfrm>
          <a:prstGeom prst="rect">
            <a:avLst/>
          </a:prstGeom>
        </p:spPr>
      </p:pic>
      <p:sp>
        <p:nvSpPr>
          <p:cNvPr id="12" name="Title 1"/>
          <p:cNvSpPr>
            <a:spLocks noGrp="1"/>
          </p:cNvSpPr>
          <p:nvPr>
            <p:ph type="title"/>
          </p:nvPr>
        </p:nvSpPr>
        <p:spPr>
          <a:xfrm>
            <a:off x="251470" y="185706"/>
            <a:ext cx="8359130" cy="627528"/>
          </a:xfrm>
        </p:spPr>
        <p:txBody>
          <a:bodyPr>
            <a:normAutofit/>
          </a:bodyPr>
          <a:lstStyle/>
          <a:p>
            <a:r>
              <a:rPr lang="en-US" sz="3200" dirty="0">
                <a:latin typeface="Arial Narrow"/>
                <a:cs typeface="Arial Narrow"/>
              </a:rPr>
              <a:t>MIHI / INTRODUCTION</a:t>
            </a:r>
            <a:r>
              <a:rPr lang="en-US" sz="3200" dirty="0"/>
              <a:t>	</a:t>
            </a:r>
          </a:p>
        </p:txBody>
      </p:sp>
    </p:spTree>
    <p:extLst>
      <p:ext uri="{BB962C8B-B14F-4D97-AF65-F5344CB8AC3E}">
        <p14:creationId xmlns:p14="http://schemas.microsoft.com/office/powerpoint/2010/main" val="95266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par>
                                <p:cTn id="11" presetID="9"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500"/>
                                        <p:tgtEl>
                                          <p:spTgt spid="10"/>
                                        </p:tgtEl>
                                      </p:cBhvr>
                                    </p:animEffect>
                                  </p:childTnLst>
                                </p:cTn>
                              </p:par>
                              <p:par>
                                <p:cTn id="14" presetID="9"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dissolve">
                                      <p:cBhvr>
                                        <p:cTn id="21" dur="500"/>
                                        <p:tgtEl>
                                          <p:spTgt spid="4">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dissolve">
                                      <p:cBhvr>
                                        <p:cTn id="26"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119142</TotalTime>
  <Words>5663</Words>
  <Application>Microsoft Macintosh PowerPoint</Application>
  <PresentationFormat>On-screen Show (16:9)</PresentationFormat>
  <Paragraphs>628</Paragraphs>
  <Slides>42</Slides>
  <Notes>41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42</vt:i4>
      </vt:variant>
    </vt:vector>
  </HeadingPairs>
  <TitlesOfParts>
    <vt:vector size="55" baseType="lpstr">
      <vt:lpstr>Aral</vt:lpstr>
      <vt:lpstr>Arial</vt:lpstr>
      <vt:lpstr>Arial </vt:lpstr>
      <vt:lpstr>Arial Narrow</vt:lpstr>
      <vt:lpstr>Calibri</vt:lpstr>
      <vt:lpstr>Cambria</vt:lpstr>
      <vt:lpstr>Local Brewery Five</vt:lpstr>
      <vt:lpstr>Meta office pro</vt:lpstr>
      <vt:lpstr>Meta Pro</vt:lpstr>
      <vt:lpstr>MetaPro-Normal</vt:lpstr>
      <vt:lpstr>Roboto-Regular</vt:lpstr>
      <vt:lpstr>Symbol</vt:lpstr>
      <vt:lpstr>Office Theme</vt:lpstr>
      <vt:lpstr>PowerPoint Presentation</vt:lpstr>
      <vt:lpstr>PowerPoint Presentation</vt:lpstr>
      <vt:lpstr>HELPFUL STUFF FOR TEACHERS</vt:lpstr>
      <vt:lpstr>HELPFUL STUFF FOR TEACHERS </vt:lpstr>
      <vt:lpstr>PowerPoint Presentation</vt:lpstr>
      <vt:lpstr>PowerPoint Presentation</vt:lpstr>
      <vt:lpstr>IN THIS TOPIC WE WILL LEARN ABOUT…</vt:lpstr>
      <vt:lpstr>MIHI / INTRODUCTION </vt:lpstr>
      <vt:lpstr>MIHI / INTRODUCTION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MARINE HABITAT Focusing Question: How do marine habitats differ from one another?</vt:lpstr>
      <vt:lpstr>MARINE HABITAT</vt:lpstr>
      <vt:lpstr>PowerPoint Presentation</vt:lpstr>
      <vt:lpstr>PowerPoint Presentation</vt:lpstr>
      <vt:lpstr>MARINE HABITAT</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Indigo Pacific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Rika Milne</dc:creator>
  <cp:lastModifiedBy>Rika Milne</cp:lastModifiedBy>
  <cp:revision>736</cp:revision>
  <dcterms:created xsi:type="dcterms:W3CDTF">2020-01-12T01:38:21Z</dcterms:created>
  <dcterms:modified xsi:type="dcterms:W3CDTF">2024-05-07T07:15:03Z</dcterms:modified>
</cp:coreProperties>
</file>