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" saveSubsetFonts="1" autoCompressPictures="0">
  <p:sldMasterIdLst>
    <p:sldMasterId id="2147483648" r:id="rId1"/>
  </p:sldMasterIdLst>
  <p:notesMasterIdLst>
    <p:notesMasterId r:id="rId12"/>
  </p:notesMasterIdLst>
  <p:sldIdLst>
    <p:sldId id="281" r:id="rId2"/>
    <p:sldId id="310" r:id="rId3"/>
    <p:sldId id="317" r:id="rId4"/>
    <p:sldId id="293" r:id="rId5"/>
    <p:sldId id="274" r:id="rId6"/>
    <p:sldId id="314" r:id="rId7"/>
    <p:sldId id="266" r:id="rId8"/>
    <p:sldId id="258" r:id="rId9"/>
    <p:sldId id="269" r:id="rId10"/>
    <p:sldId id="30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B194"/>
    <a:srgbClr val="005DAA"/>
    <a:srgbClr val="00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2231" autoAdjust="0"/>
  </p:normalViewPr>
  <p:slideViewPr>
    <p:cSldViewPr snapToGrid="0" snapToObjects="1">
      <p:cViewPr varScale="1">
        <p:scale>
          <a:sx n="109" d="100"/>
          <a:sy n="109" d="100"/>
        </p:scale>
        <p:origin x="6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7248"/>
    </p:cViewPr>
  </p:outlineViewPr>
  <p:notesTextViewPr>
    <p:cViewPr>
      <p:scale>
        <a:sx n="100" d="100"/>
        <a:sy n="100" d="100"/>
      </p:scale>
      <p:origin x="0" y="-936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136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Arial"/>
                <a:cs typeface="Arial"/>
              </a:rPr>
              <a:t>URL for film clip: https://</a:t>
            </a:r>
            <a:r>
              <a:rPr lang="en-US" sz="1200" b="0" dirty="0" err="1">
                <a:latin typeface="Arial"/>
                <a:cs typeface="Arial"/>
              </a:rPr>
              <a:t>www.youtube.com</a:t>
            </a:r>
            <a:r>
              <a:rPr lang="en-US" sz="1200" b="0" dirty="0">
                <a:latin typeface="Arial"/>
                <a:cs typeface="Arial"/>
              </a:rPr>
              <a:t>/</a:t>
            </a:r>
            <a:r>
              <a:rPr lang="en-US" sz="1200" b="0" dirty="0" err="1">
                <a:latin typeface="Arial"/>
                <a:cs typeface="Arial"/>
              </a:rPr>
              <a:t>watch?v</a:t>
            </a:r>
            <a:r>
              <a:rPr lang="en-US" sz="1200" b="0" dirty="0">
                <a:latin typeface="Arial"/>
                <a:cs typeface="Arial"/>
              </a:rPr>
              <a:t>=3rVeSBdpO6Q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57912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TEACHER</a:t>
            </a:r>
            <a:r>
              <a:rPr lang="en-US" dirty="0">
                <a:solidFill>
                  <a:srgbClr val="175EAA"/>
                </a:solidFill>
                <a:latin typeface="MetaPro-Normal"/>
                <a:cs typeface="MetaPro-Normal"/>
              </a:rPr>
              <a:t> NOTES</a:t>
            </a:r>
            <a:endParaRPr lang="en-US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For more information see the Overfishing and Sustainable fishing topic :]</a:t>
            </a:r>
            <a:endParaRPr lang="en-US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Start to define the difference between the concept of sustainable fishing (includes care for the ecosystem) and sustainable catch (the number of fish caught)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57912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sz="1200" dirty="0"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Invite a </a:t>
            </a:r>
            <a:r>
              <a:rPr lang="en-US" baseline="0" dirty="0" err="1">
                <a:solidFill>
                  <a:srgbClr val="000000"/>
                </a:solidFill>
                <a:latin typeface="Arial"/>
                <a:cs typeface="Arial"/>
              </a:rPr>
              <a:t>kaumātua</a:t>
            </a: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 or grandparent to visit and get them to talk about how fishing has changed over time and what measures have been used locally over time to ensure </a:t>
            </a:r>
            <a:r>
              <a:rPr lang="en-US" baseline="0" dirty="0" err="1">
                <a:solidFill>
                  <a:srgbClr val="000000"/>
                </a:solidFill>
                <a:latin typeface="Arial"/>
                <a:cs typeface="Arial"/>
              </a:rPr>
              <a:t>sustaianable</a:t>
            </a: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 fishing.</a:t>
            </a:r>
          </a:p>
          <a:p>
            <a:pPr marL="228600" indent="-228600">
              <a:buAutoNum type="arabicPeriod"/>
            </a:pP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Homework activity </a:t>
            </a:r>
            <a:r>
              <a:rPr lang="mr-IN" baseline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 learners interview a member of their whānau, family or community about their fishing practices (can adapt questions from this slide)</a:t>
            </a:r>
          </a:p>
          <a:p>
            <a:pPr marL="228600" indent="-228600">
              <a:buAutoNum type="arabicPeriod"/>
            </a:pP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Learners share their own fishing stories or those from family, whānau or community to share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Start to define the difference between the concept of sustainable fishing (includes care for the ecosystem) and sustainable catch (the number of fish caught)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Arial"/>
                <a:cs typeface="Arial"/>
              </a:rPr>
              <a:t>Film</a:t>
            </a:r>
            <a:r>
              <a:rPr lang="en-US" sz="1200" baseline="0" dirty="0">
                <a:latin typeface="Arial"/>
                <a:cs typeface="Arial"/>
              </a:rPr>
              <a:t> clips are cut sections from My Dad the Fisherman and can be found at: https://</a:t>
            </a:r>
            <a:r>
              <a:rPr lang="en-US" sz="1200" baseline="0" dirty="0" err="1">
                <a:latin typeface="Arial"/>
                <a:cs typeface="Arial"/>
              </a:rPr>
              <a:t>www.youtube.com</a:t>
            </a:r>
            <a:r>
              <a:rPr lang="en-US" sz="1200" baseline="0" dirty="0">
                <a:latin typeface="Arial"/>
                <a:cs typeface="Arial"/>
              </a:rPr>
              <a:t>/</a:t>
            </a:r>
            <a:r>
              <a:rPr lang="en-US" sz="1200" baseline="0" dirty="0" err="1">
                <a:latin typeface="Arial"/>
                <a:cs typeface="Arial"/>
              </a:rPr>
              <a:t>watch?v</a:t>
            </a:r>
            <a:r>
              <a:rPr lang="en-US" sz="1200" baseline="0" dirty="0">
                <a:latin typeface="Arial"/>
                <a:cs typeface="Arial"/>
              </a:rPr>
              <a:t>=OIsA8xQ7WbQ</a:t>
            </a:r>
          </a:p>
          <a:p>
            <a:pPr marL="171450" indent="-171450">
              <a:buFont typeface="Arial"/>
              <a:buChar char="•"/>
            </a:pPr>
            <a:r>
              <a:rPr lang="en-US" sz="1200" b="1" dirty="0">
                <a:latin typeface="Arial"/>
                <a:cs typeface="Arial"/>
              </a:rPr>
              <a:t>NOTE.</a:t>
            </a:r>
            <a:r>
              <a:rPr lang="en-US" sz="1200" b="1" baseline="0" dirty="0">
                <a:latin typeface="Arial"/>
                <a:cs typeface="Arial"/>
              </a:rPr>
              <a:t> </a:t>
            </a:r>
            <a:r>
              <a:rPr lang="en-US" sz="1200" baseline="0" dirty="0">
                <a:latin typeface="Arial"/>
                <a:cs typeface="Arial"/>
              </a:rPr>
              <a:t>These film clips can take a long time to download (up to 30 minutes) so best to download prior to class!</a:t>
            </a:r>
            <a:endParaRPr lang="en-US" dirty="0">
              <a:solidFill>
                <a:srgbClr val="175EAA"/>
              </a:solidFill>
              <a:latin typeface="Arial"/>
              <a:cs typeface="Arial"/>
            </a:endParaRPr>
          </a:p>
          <a:p>
            <a:endParaRPr lang="en-US" baseline="0" dirty="0">
              <a:latin typeface="Arial"/>
              <a:cs typeface="Arial"/>
            </a:endParaRPr>
          </a:p>
          <a:p>
            <a:r>
              <a:rPr lang="en-US" baseline="0" dirty="0">
                <a:solidFill>
                  <a:srgbClr val="175EAA"/>
                </a:solidFill>
                <a:latin typeface="Arial"/>
                <a:cs typeface="Arial"/>
              </a:rPr>
              <a:t>MAHI / ACTIVITY</a:t>
            </a:r>
          </a:p>
          <a:p>
            <a:pPr marL="171450" indent="-171450">
              <a:buFont typeface="Arial"/>
              <a:buChar char="•"/>
            </a:pPr>
            <a:r>
              <a:rPr lang="en-US" sz="1100" baseline="0" dirty="0">
                <a:latin typeface="Arial"/>
                <a:cs typeface="Arial"/>
              </a:rPr>
              <a:t>Estimated time to complete is 20+ minutes</a:t>
            </a:r>
          </a:p>
          <a:p>
            <a:pPr marL="171450" indent="-171450">
              <a:buFont typeface="Arial"/>
              <a:buChar char="•"/>
            </a:pPr>
            <a:r>
              <a:rPr lang="en-US" sz="1100" baseline="0" dirty="0">
                <a:latin typeface="Arial"/>
                <a:cs typeface="Arial"/>
              </a:rPr>
              <a:t>Use concept cards or the </a:t>
            </a:r>
            <a:r>
              <a:rPr lang="en-US" sz="1100" baseline="0" dirty="0" err="1">
                <a:latin typeface="Arial"/>
                <a:cs typeface="Arial"/>
              </a:rPr>
              <a:t>Kahoot</a:t>
            </a:r>
            <a:r>
              <a:rPr lang="en-US" sz="1100" baseline="0" dirty="0">
                <a:latin typeface="Arial"/>
                <a:cs typeface="Arial"/>
              </a:rPr>
              <a:t> quiz to reinforce key learning </a:t>
            </a:r>
          </a:p>
          <a:p>
            <a:pPr marL="171450" indent="-171450">
              <a:buFont typeface="Arial"/>
              <a:buChar char="•"/>
            </a:pPr>
            <a:r>
              <a:rPr lang="en-US" sz="1100" baseline="0" dirty="0">
                <a:latin typeface="Arial"/>
                <a:cs typeface="Arial"/>
              </a:rPr>
              <a:t>See Sustainable Fishing Concept Cards for extension activities</a:t>
            </a:r>
          </a:p>
          <a:p>
            <a:endParaRPr lang="en-US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Arial"/>
                <a:cs typeface="Arial"/>
              </a:rPr>
              <a:t>HOW TO PLAY KAHOOT</a:t>
            </a:r>
            <a:endParaRPr lang="en-US" sz="1200" b="0" baseline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>
                <a:latin typeface="Arial"/>
                <a:cs typeface="Arial"/>
              </a:rPr>
              <a:t>Connect a device to a projector or screen in front of the classroom.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>
                <a:latin typeface="Arial"/>
                <a:cs typeface="Arial"/>
              </a:rPr>
              <a:t>Navigate to the game called </a:t>
            </a:r>
            <a:r>
              <a:rPr lang="en-US" sz="1100" b="1" baseline="0" dirty="0">
                <a:latin typeface="Arial"/>
                <a:cs typeface="Arial"/>
              </a:rPr>
              <a:t>Marine Stewardship Council NZ Sustainable Fishing Concepts </a:t>
            </a:r>
            <a:r>
              <a:rPr lang="en-US" sz="1100" b="0" baseline="0" dirty="0">
                <a:latin typeface="Arial"/>
                <a:cs typeface="Arial"/>
              </a:rPr>
              <a:t>via the Kahoot page https://</a:t>
            </a:r>
            <a:r>
              <a:rPr lang="en-US" sz="1100" b="0" baseline="0" dirty="0" err="1">
                <a:latin typeface="Arial"/>
                <a:cs typeface="Arial"/>
              </a:rPr>
              <a:t>www.msc.org</a:t>
            </a:r>
            <a:r>
              <a:rPr lang="en-US" sz="1100" b="0" baseline="0" dirty="0">
                <a:latin typeface="Arial"/>
                <a:cs typeface="Arial"/>
              </a:rPr>
              <a:t>/</a:t>
            </a:r>
            <a:r>
              <a:rPr lang="en-US" sz="1100" b="0" baseline="0" dirty="0" err="1">
                <a:latin typeface="Arial"/>
                <a:cs typeface="Arial"/>
              </a:rPr>
              <a:t>en</a:t>
            </a:r>
            <a:r>
              <a:rPr lang="en-US" sz="1100" b="0" baseline="0" dirty="0">
                <a:latin typeface="Arial"/>
                <a:cs typeface="Arial"/>
              </a:rPr>
              <a:t>-au/for-teachers/ocean-literacy/new-</a:t>
            </a:r>
            <a:r>
              <a:rPr lang="en-US" sz="1100" b="0" baseline="0" dirty="0" err="1">
                <a:latin typeface="Arial"/>
                <a:cs typeface="Arial"/>
              </a:rPr>
              <a:t>zealand</a:t>
            </a:r>
            <a:r>
              <a:rPr lang="en-US" sz="1100" b="0" baseline="0" dirty="0">
                <a:latin typeface="Arial"/>
                <a:cs typeface="Arial"/>
              </a:rPr>
              <a:t>-education-curriculum/</a:t>
            </a:r>
            <a:r>
              <a:rPr lang="en-US" sz="1100" b="0" baseline="0" dirty="0" err="1">
                <a:latin typeface="Arial"/>
                <a:cs typeface="Arial"/>
              </a:rPr>
              <a:t>kahoot</a:t>
            </a:r>
            <a:r>
              <a:rPr lang="en-US" sz="1100" b="0" baseline="0" dirty="0">
                <a:latin typeface="Arial"/>
                <a:cs typeface="Arial"/>
              </a:rPr>
              <a:t>-quizzes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>
                <a:latin typeface="Arial"/>
                <a:cs typeface="Arial"/>
              </a:rPr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>
                <a:latin typeface="Arial"/>
                <a:cs typeface="Arial"/>
              </a:rPr>
              <a:t>At </a:t>
            </a:r>
            <a:r>
              <a:rPr lang="en-US" sz="1100" b="0" baseline="0" dirty="0" err="1">
                <a:latin typeface="Arial"/>
                <a:cs typeface="Arial"/>
              </a:rPr>
              <a:t>Kahoot.it</a:t>
            </a:r>
            <a:r>
              <a:rPr lang="en-US" sz="1100" b="0" baseline="0" dirty="0">
                <a:latin typeface="Arial"/>
                <a:cs typeface="Arial"/>
              </a:rPr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>
                <a:latin typeface="Arial"/>
                <a:cs typeface="Arial"/>
              </a:rPr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>
                <a:latin typeface="Arial"/>
                <a:cs typeface="Arial"/>
              </a:rPr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>
                <a:latin typeface="Arial"/>
                <a:cs typeface="Arial"/>
              </a:rPr>
              <a:t>See additional instructions, options, and how to make your own </a:t>
            </a:r>
            <a:r>
              <a:rPr lang="en-US" sz="1100" b="0" baseline="0" dirty="0" err="1">
                <a:latin typeface="Arial"/>
                <a:cs typeface="Arial"/>
              </a:rPr>
              <a:t>Kahoot</a:t>
            </a:r>
            <a:r>
              <a:rPr lang="en-US" sz="1100" b="0" baseline="0" dirty="0">
                <a:latin typeface="Arial"/>
                <a:cs typeface="Arial"/>
              </a:rPr>
              <a:t> at: https://</a:t>
            </a:r>
            <a:r>
              <a:rPr lang="en-US" sz="1100" b="0" baseline="0" dirty="0" err="1">
                <a:latin typeface="Arial"/>
                <a:cs typeface="Arial"/>
              </a:rPr>
              <a:t>kahoot.com</a:t>
            </a:r>
            <a:endParaRPr lang="en-US" sz="1100" b="0" baseline="0" dirty="0">
              <a:latin typeface="Arial"/>
              <a:cs typeface="Arial"/>
            </a:endParaRP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clip URL is:</a:t>
            </a:r>
            <a:r>
              <a:rPr lang="en-US" baseline="0" dirty="0">
                <a:latin typeface="Arial"/>
                <a:cs typeface="Arial"/>
              </a:rPr>
              <a:t> https://</a:t>
            </a:r>
            <a:r>
              <a:rPr lang="en-US" baseline="0" dirty="0" err="1">
                <a:latin typeface="Arial"/>
                <a:cs typeface="Arial"/>
              </a:rPr>
              <a:t>www.youtube.com</a:t>
            </a:r>
            <a:r>
              <a:rPr lang="en-US" baseline="0" dirty="0">
                <a:latin typeface="Arial"/>
                <a:cs typeface="Arial"/>
              </a:rPr>
              <a:t>/</a:t>
            </a:r>
            <a:r>
              <a:rPr lang="en-US" baseline="0" dirty="0" err="1">
                <a:latin typeface="Arial"/>
                <a:cs typeface="Arial"/>
              </a:rPr>
              <a:t>watch?time_continue</a:t>
            </a:r>
            <a:r>
              <a:rPr lang="en-US" baseline="0" dirty="0">
                <a:latin typeface="Arial"/>
                <a:cs typeface="Arial"/>
              </a:rPr>
              <a:t>=1&amp;v=qEE3iUIbm7U&amp;feature=</a:t>
            </a:r>
            <a:r>
              <a:rPr lang="en-US" baseline="0" dirty="0" err="1">
                <a:latin typeface="Arial"/>
                <a:cs typeface="Arial"/>
              </a:rPr>
              <a:t>emb_logo</a:t>
            </a:r>
            <a:endParaRPr lang="en-US" baseline="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75EAA"/>
                </a:solidFill>
                <a:latin typeface="Arial"/>
                <a:cs typeface="Arial"/>
              </a:rPr>
              <a:t>TEACHER </a:t>
            </a:r>
            <a:r>
              <a:rPr lang="en-US" sz="1200" dirty="0">
                <a:solidFill>
                  <a:srgbClr val="005DAA"/>
                </a:solidFill>
                <a:latin typeface="Arial"/>
                <a:cs typeface="Arial"/>
              </a:rPr>
              <a:t>NOTES</a:t>
            </a:r>
            <a:endParaRPr lang="en-US" dirty="0">
              <a:solidFill>
                <a:srgbClr val="005DAA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URL: 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watch?v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dirty="0" err="1">
                <a:latin typeface="Arial"/>
                <a:cs typeface="Arial"/>
              </a:rPr>
              <a:t>EhosdSmvWrI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solidFill>
                  <a:srgbClr val="005DAA"/>
                </a:solidFill>
                <a:latin typeface="Arial"/>
                <a:cs typeface="Arial"/>
              </a:rPr>
              <a:t>MAHI / ACTIVITY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Answers</a:t>
            </a:r>
            <a:r>
              <a:rPr lang="en-US" baseline="0" dirty="0">
                <a:latin typeface="Arial"/>
                <a:cs typeface="Arial"/>
              </a:rPr>
              <a:t> on slide after next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57912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dirty="0">
              <a:solidFill>
                <a:srgbClr val="175EAA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Answers</a:t>
            </a:r>
            <a:r>
              <a:rPr lang="en-US" baseline="0" dirty="0">
                <a:latin typeface="Arial"/>
                <a:cs typeface="Arial"/>
              </a:rPr>
              <a:t> on next slide :]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4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7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7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 descr="White_Shell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9420">
            <a:off x="8308626" y="210465"/>
            <a:ext cx="756348" cy="679230"/>
          </a:xfrm>
          <a:prstGeom prst="rect">
            <a:avLst/>
          </a:prstGeom>
        </p:spPr>
      </p:pic>
      <p:pic>
        <p:nvPicPr>
          <p:cNvPr id="11" name="Picture 10" descr="White_Shell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60195">
            <a:off x="7868371" y="494329"/>
            <a:ext cx="440255" cy="39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2849B-A7E7-02FF-9B02-D745D774E00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3rVeSBdpO6Q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c.org/docs/default-source/default-document-library/education-page/3-overfishing.mp4?sfvrsn=51806387_4" TargetMode="External"/><Relationship Id="rId3" Type="http://schemas.openxmlformats.org/officeDocument/2006/relationships/hyperlink" Target="https://www.msc.org/en-au/for-teachers/teach-learn-about-ocean-sustainability/film-and-clips" TargetMode="External"/><Relationship Id="rId7" Type="http://schemas.openxmlformats.org/officeDocument/2006/relationships/hyperlink" Target="https://www.msc.org/for-teachers/teach-learn-about-ocean-sustainability/film-and-cli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www.msc.org/en-au/for-teachers/ocean-literacy/new-zealand-education-curriculum/kahoot-quizz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time_continue=1&amp;v=qEE3iUIbm7U&amp;feature=emb_log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EhosdSmvWr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585" y="581679"/>
            <a:ext cx="9485169" cy="4353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9" y="1176368"/>
            <a:ext cx="4136571" cy="342195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en-AU" sz="24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noProof="0" dirty="0">
                <a:latin typeface="Arial"/>
                <a:cs typeface="Arial"/>
              </a:rPr>
              <a:t>Watch this short film [1:29] </a:t>
            </a:r>
            <a:r>
              <a:rPr lang="en-AU" sz="1900" noProof="0" dirty="0">
                <a:hlinkClick r:id="rId5"/>
              </a:rPr>
              <a:t>What is the MSC and why is certified sustainable seafood important?</a:t>
            </a:r>
            <a:endParaRPr lang="en-AU" sz="1800" noProof="0" dirty="0"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0617" y="-91665"/>
            <a:ext cx="8444232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 &amp; SUSTAINABLE CATCH</a:t>
            </a:r>
          </a:p>
          <a:p>
            <a:r>
              <a:rPr lang="en-US" sz="1800" dirty="0">
                <a:latin typeface="Arial Narrow"/>
                <a:cs typeface="Arial Narrow"/>
              </a:rPr>
              <a:t>Focus Question: What is sustainable fishing and what do we mean by a ‘sustainable catch?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8857" y="4009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 descr="Screenshot 2020-05-18 14.57.39.png">
            <a:hlinkClick r:id="rId5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823" y="2874335"/>
            <a:ext cx="2907505" cy="1552774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176368"/>
            <a:ext cx="4136571" cy="342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1800" dirty="0"/>
              <a:t>Why do you think it might be important to know where your kai moana [fish and shellfish that you eat] comes from?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>
              <a:solidFill>
                <a:srgbClr val="175EAA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1900" dirty="0"/>
              <a:t>Add new learning to your prior knowledge chart (previous slide)</a:t>
            </a: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91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166" y="768389"/>
            <a:ext cx="9594733" cy="404183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80616" y="-91665"/>
            <a:ext cx="8963384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endParaRPr lang="en-US" sz="1800" dirty="0">
              <a:latin typeface="Arial Narrow"/>
              <a:cs typeface="Arial Narrow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0616" y="981546"/>
            <a:ext cx="6403036" cy="41184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indent="-258763"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/>
              <a:t>So sustainable fishing means making sure fish stocks do not drop below levels where they cannot _____________ and grow faster than they are caught</a:t>
            </a:r>
          </a:p>
          <a:p>
            <a:pPr indent="-258763">
              <a:spcBef>
                <a:spcPts val="300"/>
              </a:spcBef>
              <a:spcAft>
                <a:spcPts val="300"/>
              </a:spcAft>
            </a:pPr>
            <a:endParaRPr lang="en-AU" sz="500" noProof="0" dirty="0"/>
          </a:p>
          <a:p>
            <a:pPr indent="-258763"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Fishers need to know as much as they can about the fish and shellfish they catch, and the _________________ they live in</a:t>
            </a:r>
          </a:p>
          <a:p>
            <a:pPr indent="-258763">
              <a:spcBef>
                <a:spcPts val="300"/>
              </a:spcBef>
              <a:spcAft>
                <a:spcPts val="300"/>
              </a:spcAft>
            </a:pPr>
            <a:endParaRPr lang="en-AU" sz="500" dirty="0"/>
          </a:p>
          <a:p>
            <a:pPr indent="-258763"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Fisheries work with ____________ to understand how the fish and shellfish stock grows and shrinks over time</a:t>
            </a:r>
          </a:p>
        </p:txBody>
      </p:sp>
      <p:sp>
        <p:nvSpPr>
          <p:cNvPr id="5" name="Oval 4"/>
          <p:cNvSpPr/>
          <p:nvPr/>
        </p:nvSpPr>
        <p:spPr>
          <a:xfrm>
            <a:off x="4714699" y="1864138"/>
            <a:ext cx="1788557" cy="554604"/>
          </a:xfrm>
          <a:prstGeom prst="ellipse">
            <a:avLst/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reproduce</a:t>
            </a:r>
          </a:p>
        </p:txBody>
      </p:sp>
      <p:sp>
        <p:nvSpPr>
          <p:cNvPr id="10" name="Oval 9"/>
          <p:cNvSpPr/>
          <p:nvPr/>
        </p:nvSpPr>
        <p:spPr>
          <a:xfrm>
            <a:off x="2504727" y="3587694"/>
            <a:ext cx="1788557" cy="554604"/>
          </a:xfrm>
          <a:prstGeom prst="ellipse">
            <a:avLst/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scientists</a:t>
            </a:r>
          </a:p>
        </p:txBody>
      </p:sp>
      <p:sp>
        <p:nvSpPr>
          <p:cNvPr id="11" name="Oval 10"/>
          <p:cNvSpPr/>
          <p:nvPr/>
        </p:nvSpPr>
        <p:spPr>
          <a:xfrm>
            <a:off x="4078656" y="2880693"/>
            <a:ext cx="1788557" cy="554604"/>
          </a:xfrm>
          <a:prstGeom prst="ellipse">
            <a:avLst/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ecosystems</a:t>
            </a:r>
          </a:p>
        </p:txBody>
      </p:sp>
      <p:pic>
        <p:nvPicPr>
          <p:cNvPr id="12" name="Picture 11" descr="Blue_Butterfly fi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46566" y="3587694"/>
            <a:ext cx="1672336" cy="142474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6503256" y="2604947"/>
            <a:ext cx="2423988" cy="982747"/>
          </a:xfrm>
          <a:prstGeom prst="wedgeEllipseCallout">
            <a:avLst>
              <a:gd name="adj1" fmla="val -5771"/>
              <a:gd name="adj2" fmla="val 10514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Ready for some possible answers?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6503256" y="1294958"/>
            <a:ext cx="2566864" cy="1133918"/>
          </a:xfrm>
          <a:prstGeom prst="wedgeEllipseCallout">
            <a:avLst>
              <a:gd name="adj1" fmla="val -40760"/>
              <a:gd name="adj2" fmla="val -50612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rgbClr val="005DAA"/>
                </a:solidFill>
              </a:rPr>
              <a:t>Put a word in each gap to complete the sentences</a:t>
            </a:r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5" name="Picture 14" descr="Blue_Salm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199" y="826497"/>
            <a:ext cx="1532647" cy="9195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616" y="93911"/>
            <a:ext cx="7828851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SUSTAINABLE FISHING &amp; SUSTAINABLE CATCH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0804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6191"/>
            <a:ext cx="4780144" cy="386818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0593851"/>
              </p:ext>
            </p:extLst>
          </p:nvPr>
        </p:nvGraphicFramePr>
        <p:xfrm>
          <a:off x="4902201" y="1079311"/>
          <a:ext cx="3964260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8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>
                          <a:latin typeface="Arial"/>
                          <a:cs typeface="Arial"/>
                        </a:rPr>
                        <a:t>SUSTAINABLE FISHING</a:t>
                      </a:r>
                    </a:p>
                    <a:p>
                      <a:pPr algn="ctr"/>
                      <a:r>
                        <a:rPr lang="en-US" sz="2000" b="0" i="0" dirty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1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655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434523"/>
            <a:ext cx="4285940" cy="29924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noProof="0" dirty="0">
                <a:latin typeface="Arial"/>
                <a:cs typeface="Arial"/>
              </a:rPr>
              <a:t>What do we already know about sustainable fishing?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noProof="0" dirty="0">
                <a:latin typeface="Arial"/>
                <a:cs typeface="Arial"/>
              </a:rPr>
              <a:t>Complete the Prior Knowledge Chart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376081" y="3456824"/>
            <a:ext cx="1733403" cy="17987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100" dirty="0">
                <a:latin typeface="Arial Narrow"/>
                <a:cs typeface="Arial Narrow"/>
              </a:rPr>
              <a:t>SUSTAINABLE FISHING &amp; SUSTAINABLE CATCH</a:t>
            </a:r>
          </a:p>
        </p:txBody>
      </p:sp>
    </p:spTree>
    <p:extLst>
      <p:ext uri="{BB962C8B-B14F-4D97-AF65-F5344CB8AC3E}">
        <p14:creationId xmlns:p14="http://schemas.microsoft.com/office/powerpoint/2010/main" val="6396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715" y="1027243"/>
            <a:ext cx="6259286" cy="3472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47573" y="1329473"/>
            <a:ext cx="5655126" cy="29196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lvl="0" indent="-252413" algn="ctr">
              <a:buFont typeface="+mj-lt"/>
              <a:buAutoNum type="arabicPeriod"/>
            </a:pPr>
            <a:r>
              <a:rPr lang="en-US" sz="1800" dirty="0"/>
              <a:t>Do you catch fish - what type of fish do you catch?</a:t>
            </a:r>
            <a:endParaRPr lang="en-IN" sz="1800" dirty="0"/>
          </a:p>
          <a:p>
            <a:pPr lvl="0" indent="-252413" algn="ctr">
              <a:buFont typeface="+mj-lt"/>
              <a:buAutoNum type="arabicPeriod"/>
            </a:pPr>
            <a:r>
              <a:rPr lang="en-US" sz="1800" dirty="0"/>
              <a:t>If you eat fish - what type of fish do you eat?</a:t>
            </a:r>
            <a:endParaRPr lang="en-IN" sz="1800" dirty="0"/>
          </a:p>
          <a:p>
            <a:pPr lvl="0" indent="-252413" algn="ctr">
              <a:buFont typeface="+mj-lt"/>
              <a:buAutoNum type="arabicPeriod"/>
            </a:pPr>
            <a:r>
              <a:rPr lang="en-US" sz="1800" dirty="0"/>
              <a:t>Where does the fish that you eat come from?</a:t>
            </a:r>
            <a:endParaRPr lang="en-IN" sz="1800" dirty="0"/>
          </a:p>
          <a:p>
            <a:pPr lvl="0" indent="-252413" algn="ctr">
              <a:buFont typeface="+mj-lt"/>
              <a:buAutoNum type="arabicPeriod"/>
            </a:pPr>
            <a:r>
              <a:rPr lang="en-US" sz="1800" dirty="0"/>
              <a:t>What do you do to help ensure the fish that you eat and / or catch are caught </a:t>
            </a:r>
            <a:r>
              <a:rPr lang="en-US" sz="1800" u="sng" dirty="0"/>
              <a:t>sustainably</a:t>
            </a:r>
            <a:r>
              <a:rPr lang="en-US" sz="1800" dirty="0"/>
              <a:t>?</a:t>
            </a:r>
          </a:p>
          <a:p>
            <a:pPr lvl="0" indent="-252413" algn="ctr">
              <a:buFont typeface="+mj-lt"/>
              <a:buAutoNum type="arabicPeriod"/>
            </a:pPr>
            <a:r>
              <a:rPr lang="en-US" sz="1800" dirty="0">
                <a:solidFill>
                  <a:srgbClr val="00B194"/>
                </a:solidFill>
              </a:rPr>
              <a:t>What do you think : Is sustainable fishing important? Why / Why not?</a:t>
            </a:r>
          </a:p>
          <a:p>
            <a:pPr lvl="0" indent="-252413" algn="ctr">
              <a:buFont typeface="+mj-lt"/>
              <a:buAutoNum type="arabicPeriod"/>
            </a:pPr>
            <a:endParaRPr lang="en-IN" sz="500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solidFill>
                <a:srgbClr val="175EAA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100" dirty="0">
                <a:latin typeface="Arial Narrow"/>
                <a:cs typeface="Arial Narrow"/>
              </a:rPr>
              <a:t>SUSTAINABLE FISHING &amp; SUSTAINABLE CATCH</a:t>
            </a:r>
          </a:p>
        </p:txBody>
      </p:sp>
      <p:pic>
        <p:nvPicPr>
          <p:cNvPr id="4" name="Picture 3" descr="Blu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9013" y="3849518"/>
            <a:ext cx="1472762" cy="1021527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318024" y="1090028"/>
            <a:ext cx="3111929" cy="381019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In Aotearoa New Zealand, Māori were the first fishers – they depended largely on fish and shellfish for protein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In recent years, fish and fishing has grown in importance for many New Zealanders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/>
          </a:p>
        </p:txBody>
      </p:sp>
      <p:sp>
        <p:nvSpPr>
          <p:cNvPr id="13" name="Rectangular Callout 12"/>
          <p:cNvSpPr/>
          <p:nvPr/>
        </p:nvSpPr>
        <p:spPr>
          <a:xfrm>
            <a:off x="225497" y="1153409"/>
            <a:ext cx="3204456" cy="3309575"/>
          </a:xfrm>
          <a:prstGeom prst="wedgeRectCallout">
            <a:avLst>
              <a:gd name="adj1" fmla="val 56166"/>
              <a:gd name="adj2" fmla="val 50422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</a:rPr>
              <a:t>Sustainable fishing means looking after the environment where fish live and not overfishing </a:t>
            </a:r>
          </a:p>
          <a:p>
            <a:pPr marL="80963" lvl="1" algn="ctr">
              <a:lnSpc>
                <a:spcPct val="112000"/>
              </a:lnSpc>
            </a:pPr>
            <a:endParaRPr lang="en-US" sz="2000" dirty="0">
              <a:solidFill>
                <a:srgbClr val="005DAA"/>
              </a:solidFill>
            </a:endParaRP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</a:rPr>
              <a:t>A sustainable catch means catching an amount of fish that can carry on forever</a:t>
            </a:r>
            <a:endParaRPr lang="en-US" sz="2000" u="sng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607"/>
            <a:ext cx="4931928" cy="4051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14" y="93911"/>
            <a:ext cx="7835654" cy="758428"/>
          </a:xfrm>
        </p:spPr>
        <p:txBody>
          <a:bodyPr>
            <a:normAutofit fontScale="90000"/>
          </a:bodyPr>
          <a:lstStyle/>
          <a:p>
            <a:r>
              <a:rPr lang="en-AU" noProof="0" dirty="0"/>
              <a:t>SUSTAINABLE FISHING &amp; SUSTAINABLE CATCH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13" y="983369"/>
            <a:ext cx="4553761" cy="40327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600" noProof="0" dirty="0">
                <a:solidFill>
                  <a:srgbClr val="175EAA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What did you learn?</a:t>
            </a:r>
          </a:p>
          <a:p>
            <a:pPr marL="457200" indent="-187325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800" noProof="0" dirty="0"/>
              <a:t>What are the Marine Stewardship  Councils three principles used to assess sustainability?</a:t>
            </a:r>
          </a:p>
          <a:p>
            <a:pPr marL="457200" indent="-27940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en-AU" sz="600" noProof="0" dirty="0"/>
          </a:p>
          <a:p>
            <a:pPr marL="457200" indent="-27940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800" noProof="0" dirty="0"/>
              <a:t>A sustainable catch is one that can carry on ________________.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i="1" noProof="0" dirty="0"/>
              <a:t>[Click again to reveal answers]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24613" y="1189134"/>
            <a:ext cx="4327065" cy="1892733"/>
          </a:xfrm>
          <a:prstGeom prst="wedgeRectCallout">
            <a:avLst>
              <a:gd name="adj1" fmla="val 92758"/>
              <a:gd name="adj2" fmla="val -16067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</a:rPr>
              <a:t>The three principles are:</a:t>
            </a: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</a:rPr>
              <a:t>Principle 1: Sustainability of the stock</a:t>
            </a: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</a:rPr>
              <a:t>Principle 2: Environmental impacts</a:t>
            </a:r>
          </a:p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</a:rPr>
              <a:t>Principle 3: Effective management</a:t>
            </a:r>
          </a:p>
        </p:txBody>
      </p:sp>
      <p:pic>
        <p:nvPicPr>
          <p:cNvPr id="5" name="Picture 4" descr="Blu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204" flipH="1">
            <a:off x="6410419" y="851136"/>
            <a:ext cx="2179437" cy="1863928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18211" y="3081867"/>
            <a:ext cx="4327065" cy="1393483"/>
          </a:xfrm>
          <a:prstGeom prst="wedgeRectCallout">
            <a:avLst>
              <a:gd name="adj1" fmla="val 88214"/>
              <a:gd name="adj2" fmla="val -115270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chemeClr val="tx1"/>
                </a:solidFill>
              </a:rPr>
              <a:t>A sustainable catch is one that can carry on </a:t>
            </a:r>
            <a:r>
              <a:rPr lang="en-US" sz="2000" u="sng" dirty="0">
                <a:solidFill>
                  <a:srgbClr val="005DAA"/>
                </a:solidFill>
              </a:rPr>
              <a:t>Indefinitely (aka forever)!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11750" y="2526797"/>
            <a:ext cx="3875979" cy="286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900" dirty="0"/>
              <a:t>In this topic we focus on the idea of </a:t>
            </a:r>
            <a:r>
              <a:rPr lang="en-US" sz="1900" dirty="0">
                <a:solidFill>
                  <a:srgbClr val="005DAA"/>
                </a:solidFill>
              </a:rPr>
              <a:t>a sustainable catch which is the basis of MSC Principle 1 </a:t>
            </a:r>
            <a:r>
              <a:rPr lang="en-US" sz="1900" dirty="0"/>
              <a:t>(Principles 2 and 3 are the focus of other topics)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820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2020-01-13 20.19.54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6093">
            <a:off x="6853869" y="2506595"/>
            <a:ext cx="2022006" cy="2042430"/>
          </a:xfrm>
          <a:prstGeom prst="rect">
            <a:avLst/>
          </a:prstGeom>
        </p:spPr>
      </p:pic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88" y="667099"/>
            <a:ext cx="6465059" cy="42505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199" y="1050920"/>
            <a:ext cx="5475513" cy="379810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en-AU" sz="24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n-AU" sz="1900" noProof="0" dirty="0">
                <a:latin typeface="Arial"/>
                <a:cs typeface="Arial"/>
              </a:rPr>
              <a:t>Watch these two film clips </a:t>
            </a:r>
            <a:r>
              <a:rPr lang="en-AU" sz="1800" noProof="0" dirty="0">
                <a:latin typeface="Arial"/>
                <a:cs typeface="Arial"/>
                <a:hlinkClick r:id="rId7"/>
              </a:rPr>
              <a:t>‘</a:t>
            </a:r>
            <a:r>
              <a:rPr lang="en-AU" sz="1800" noProof="0" dirty="0">
                <a:latin typeface="Arial"/>
                <a:cs typeface="Arial"/>
                <a:hlinkClick r:id="rId8"/>
              </a:rPr>
              <a:t>Overfishing</a:t>
            </a:r>
            <a:r>
              <a:rPr lang="en-AU" sz="1800" noProof="0" dirty="0">
                <a:latin typeface="Arial"/>
                <a:cs typeface="Arial"/>
              </a:rPr>
              <a:t>’ [2:55] and </a:t>
            </a:r>
            <a:r>
              <a:rPr lang="en-AU" sz="1800" noProof="0" dirty="0">
                <a:latin typeface="Arial"/>
                <a:cs typeface="Arial"/>
                <a:hlinkClick r:id="rId7"/>
              </a:rPr>
              <a:t>‘Sustainable Fishing’</a:t>
            </a:r>
            <a:r>
              <a:rPr lang="en-AU" sz="1800" noProof="0" dirty="0">
                <a:latin typeface="Arial"/>
                <a:cs typeface="Arial"/>
              </a:rPr>
              <a:t> [2</a:t>
            </a:r>
            <a:r>
              <a:rPr lang="en-AU" sz="1800" dirty="0"/>
              <a:t>:</a:t>
            </a:r>
            <a:r>
              <a:rPr lang="en-AU" sz="1800" noProof="0" dirty="0">
                <a:latin typeface="Arial"/>
                <a:cs typeface="Arial"/>
              </a:rPr>
              <a:t>55]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500" noProof="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n-AU" sz="1900" noProof="0" dirty="0">
                <a:latin typeface="Arial"/>
                <a:cs typeface="Arial"/>
              </a:rPr>
              <a:t>What did you learn? Check your understanding of sustainable fishing using</a:t>
            </a:r>
            <a:r>
              <a:rPr lang="en-AU" sz="1900" noProof="0" dirty="0">
                <a:solidFill>
                  <a:srgbClr val="175EAA"/>
                </a:solidFill>
                <a:latin typeface="Arial"/>
                <a:cs typeface="Arial"/>
              </a:rPr>
              <a:t> Sustainable Fishing Concept Cards</a:t>
            </a:r>
            <a:r>
              <a:rPr lang="en-AU" sz="1900" noProof="0" dirty="0">
                <a:latin typeface="Arial"/>
                <a:cs typeface="Arial"/>
              </a:rPr>
              <a:t> and/ or play </a:t>
            </a:r>
            <a:r>
              <a:rPr lang="en-AU" sz="1900" noProof="0" dirty="0">
                <a:latin typeface="Arial"/>
                <a:cs typeface="Arial"/>
                <a:hlinkClick r:id="rId9"/>
              </a:rPr>
              <a:t>Kahoot</a:t>
            </a:r>
            <a:endParaRPr lang="en-AU" sz="1900" noProof="0" dirty="0">
              <a:latin typeface="Arial"/>
              <a:cs typeface="Arial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n-AU" sz="1900" noProof="0" dirty="0"/>
              <a:t>Add new learning to the prior knowledge chart</a:t>
            </a:r>
            <a:endParaRPr lang="en-AU" noProof="0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noProof="0" dirty="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53">
            <a:off x="5081785" y="2160678"/>
            <a:ext cx="1704696" cy="105115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80617" y="-91665"/>
            <a:ext cx="8444232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000" dirty="0">
                <a:latin typeface="Arial Narrow"/>
                <a:cs typeface="Arial Narrow"/>
              </a:rPr>
              <a:t>SUSTAINABLE FISHING &amp; SUSTAINABLE CATCH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7375">
            <a:off x="5041170" y="1510832"/>
            <a:ext cx="1879564" cy="1051150"/>
          </a:xfrm>
          <a:prstGeom prst="rect">
            <a:avLst/>
          </a:prstGeom>
        </p:spPr>
      </p:pic>
      <p:pic>
        <p:nvPicPr>
          <p:cNvPr id="2" name="Picture 1" descr="Screenshot 2020-01-13 19.29.08.png">
            <a:hlinkClick r:id="rId3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5022">
            <a:off x="6761902" y="756731"/>
            <a:ext cx="2074946" cy="21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067" y="575736"/>
            <a:ext cx="5972559" cy="4368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93911"/>
            <a:ext cx="8415867" cy="758428"/>
          </a:xfrm>
        </p:spPr>
        <p:txBody>
          <a:bodyPr>
            <a:normAutofit/>
          </a:bodyPr>
          <a:lstStyle/>
          <a:p>
            <a:r>
              <a:rPr lang="en-AU" sz="3000" noProof="0" dirty="0"/>
              <a:t>SUSTAINABLE FISHING &amp; SUSTAINABLE CATCH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053080"/>
            <a:ext cx="3014134" cy="4032799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Fisheries found to be sustainable can be sold with the Marine Stewardship Council blue fish tick label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/>
              <a:t>Fisheries must meet three principles to be considered sustainable</a:t>
            </a:r>
          </a:p>
        </p:txBody>
      </p:sp>
      <p:pic>
        <p:nvPicPr>
          <p:cNvPr id="10" name="Picture 9" descr="Screenshot 2019-10-19 18.57.24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202" y="1185333"/>
            <a:ext cx="2592132" cy="160208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282080" y="2882782"/>
            <a:ext cx="6518601" cy="1869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4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100" dirty="0"/>
              <a:t>Short film [0:52] outlining the </a:t>
            </a:r>
            <a:r>
              <a:rPr lang="en-US" sz="2100" b="1" dirty="0"/>
              <a:t>three principles </a:t>
            </a:r>
            <a:r>
              <a:rPr lang="en-US" sz="2100" dirty="0"/>
              <a:t>of </a:t>
            </a:r>
            <a:r>
              <a:rPr lang="en-US" sz="2100" dirty="0">
                <a:hlinkClick r:id="rId4"/>
              </a:rPr>
              <a:t>Marine Stewardship Council’s Fisheries Standard</a:t>
            </a:r>
            <a:endParaRPr lang="en-US" sz="2100" dirty="0"/>
          </a:p>
          <a:p>
            <a:pPr marL="0" indent="0" algn="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100" dirty="0"/>
              <a:t>Be ready to answer a couple of questions!</a:t>
            </a:r>
          </a:p>
          <a:p>
            <a:pPr marL="0" indent="0" algn="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100" dirty="0">
                <a:solidFill>
                  <a:srgbClr val="00B194"/>
                </a:solidFill>
              </a:rPr>
              <a:t> (next slide)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123">
            <a:off x="3740115" y="986033"/>
            <a:ext cx="1230956" cy="1726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16664">
            <a:off x="2530086" y="1886252"/>
            <a:ext cx="1437362" cy="195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49493"/>
            <a:ext cx="9144001" cy="424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93911"/>
            <a:ext cx="7689851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SUSTAINABLE FISHING &amp; SUSTAINABLE CATCH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2870067"/>
            <a:ext cx="3166534" cy="15308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noProof="0" dirty="0"/>
              <a:t>Short video [2:34] on </a:t>
            </a:r>
            <a:r>
              <a:rPr lang="en-AU" sz="1900" noProof="0" dirty="0">
                <a:hlinkClick r:id="rId4"/>
              </a:rPr>
              <a:t>Sustainable fish stocks</a:t>
            </a:r>
            <a:r>
              <a:rPr lang="en-AU" sz="1900" noProof="0" dirty="0"/>
              <a:t> (Principle One) </a:t>
            </a:r>
          </a:p>
          <a:p>
            <a:pPr marL="0" indent="0">
              <a:buNone/>
            </a:pPr>
            <a:endParaRPr lang="en-AU" sz="600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16400" y="1026056"/>
            <a:ext cx="4402667" cy="4117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3500" b="1" dirty="0">
                <a:solidFill>
                  <a:srgbClr val="005D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600" dirty="0"/>
              <a:t>Complete </a:t>
            </a:r>
            <a:r>
              <a:rPr lang="en-US" sz="2600" dirty="0">
                <a:solidFill>
                  <a:srgbClr val="005DAA"/>
                </a:solidFill>
              </a:rPr>
              <a:t>Sustainable fish stocks worksheet</a:t>
            </a:r>
            <a:r>
              <a:rPr lang="en-US" sz="2600" dirty="0"/>
              <a:t> 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600" dirty="0"/>
              <a:t>Watch the video a second time and think: 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700" dirty="0">
                <a:solidFill>
                  <a:srgbClr val="00B194"/>
                </a:solidFill>
              </a:rPr>
              <a:t>What information helps the Marine Stewardship Council tell if a fish stock is sustainable? 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600" dirty="0"/>
              <a:t>Brainstorm answers 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600" dirty="0"/>
              <a:t>Complete the chart on the following slide</a:t>
            </a:r>
          </a:p>
        </p:txBody>
      </p:sp>
      <p:pic>
        <p:nvPicPr>
          <p:cNvPr id="8" name="Content Placeholder 5" descr="Screenshot 2020-04-05 17.52.2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5"/>
          <a:stretch/>
        </p:blipFill>
        <p:spPr>
          <a:xfrm>
            <a:off x="812801" y="1202266"/>
            <a:ext cx="2827866" cy="1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166" y="768389"/>
            <a:ext cx="9594733" cy="4041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53" y="93911"/>
            <a:ext cx="7763647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SUSTAINABLE FISHING &amp; SUSTAINABLE CATCH</a:t>
            </a:r>
            <a:endParaRPr lang="en-AU" noProof="0" dirty="0"/>
          </a:p>
        </p:txBody>
      </p:sp>
      <p:sp>
        <p:nvSpPr>
          <p:cNvPr id="4" name="Oval 3"/>
          <p:cNvSpPr/>
          <p:nvPr/>
        </p:nvSpPr>
        <p:spPr>
          <a:xfrm>
            <a:off x="2613728" y="1742039"/>
            <a:ext cx="4107508" cy="2041582"/>
          </a:xfrm>
          <a:prstGeom prst="ellipse">
            <a:avLst/>
          </a:prstGeom>
          <a:solidFill>
            <a:srgbClr val="FFFFFF"/>
          </a:solidFill>
          <a:ln>
            <a:solidFill>
              <a:srgbClr val="00B1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400" dirty="0">
                <a:solidFill>
                  <a:schemeClr val="tx1"/>
                </a:solidFill>
              </a:rPr>
              <a:t>…</a:t>
            </a:r>
            <a:r>
              <a:rPr lang="en-US" sz="2400" dirty="0">
                <a:solidFill>
                  <a:schemeClr val="tx1"/>
                </a:solidFill>
              </a:rPr>
              <a:t>WHAT INFORMATION HELPS THE MSC TELL IF A FISH STOCK IS SUSTAINABLE?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53" y="1162879"/>
            <a:ext cx="468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DAA"/>
                </a:solidFill>
                <a:latin typeface="Arial Narrow"/>
                <a:cs typeface="Arial Narrow"/>
              </a:rPr>
              <a:t>MAHI / ACTIVITY: </a:t>
            </a:r>
            <a:r>
              <a:rPr lang="en-US" sz="2400" dirty="0"/>
              <a:t>Brainstorm</a:t>
            </a:r>
            <a:r>
              <a:rPr lang="mr-IN" sz="2400" dirty="0"/>
              <a:t>…</a:t>
            </a:r>
            <a:r>
              <a:rPr lang="en-US" sz="2400" dirty="0"/>
              <a:t> </a:t>
            </a:r>
          </a:p>
        </p:txBody>
      </p:sp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0657">
            <a:off x="2369979" y="1884221"/>
            <a:ext cx="1058441" cy="1082916"/>
          </a:xfrm>
          <a:prstGeom prst="rect">
            <a:avLst/>
          </a:prstGeom>
        </p:spPr>
      </p:pic>
      <p:pic>
        <p:nvPicPr>
          <p:cNvPr id="14" name="Picture 13" descr="Blue_Arrow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518" y="2763174"/>
            <a:ext cx="1058441" cy="1020447"/>
          </a:xfrm>
          <a:prstGeom prst="rect">
            <a:avLst/>
          </a:prstGeom>
        </p:spPr>
      </p:pic>
      <p:pic>
        <p:nvPicPr>
          <p:cNvPr id="15" name="Picture 14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0961">
            <a:off x="2936164" y="3271504"/>
            <a:ext cx="1058441" cy="1195561"/>
          </a:xfrm>
          <a:prstGeom prst="rect">
            <a:avLst/>
          </a:prstGeom>
        </p:spPr>
      </p:pic>
      <p:pic>
        <p:nvPicPr>
          <p:cNvPr id="16" name="Picture 15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080961" y="1768861"/>
            <a:ext cx="1058441" cy="1234654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0902" flipV="1">
            <a:off x="6192015" y="2485931"/>
            <a:ext cx="1058441" cy="1234654"/>
          </a:xfrm>
          <a:prstGeom prst="rect">
            <a:avLst/>
          </a:prstGeom>
        </p:spPr>
      </p:pic>
      <p:pic>
        <p:nvPicPr>
          <p:cNvPr id="18" name="Picture 17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88078" flipV="1">
            <a:off x="5657470" y="3156335"/>
            <a:ext cx="1058441" cy="1234654"/>
          </a:xfrm>
          <a:prstGeom prst="rect">
            <a:avLst/>
          </a:prstGeom>
        </p:spPr>
      </p:pic>
      <p:pic>
        <p:nvPicPr>
          <p:cNvPr id="19" name="Picture 18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204" flipH="1">
            <a:off x="6848390" y="2962747"/>
            <a:ext cx="2179437" cy="1863928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6080961" y="1162880"/>
            <a:ext cx="2926078" cy="605982"/>
          </a:xfrm>
          <a:prstGeom prst="wedgeRectCallout">
            <a:avLst>
              <a:gd name="adj1" fmla="val -20571"/>
              <a:gd name="adj2" fmla="val 387104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B194"/>
                </a:solidFill>
              </a:rPr>
              <a:t>Answers on the next slide</a:t>
            </a:r>
            <a:endParaRPr lang="en-US" sz="2000" u="sng" dirty="0">
              <a:solidFill>
                <a:srgbClr val="00B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166" y="768389"/>
            <a:ext cx="9594733" cy="4041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93911"/>
            <a:ext cx="7890934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SUSTAINABLE FISHING &amp; SUSTAINABLE CATCH</a:t>
            </a:r>
            <a:endParaRPr lang="en-AU" noProof="0" dirty="0"/>
          </a:p>
        </p:txBody>
      </p:sp>
      <p:sp>
        <p:nvSpPr>
          <p:cNvPr id="4" name="Oval 3"/>
          <p:cNvSpPr/>
          <p:nvPr/>
        </p:nvSpPr>
        <p:spPr>
          <a:xfrm>
            <a:off x="2613728" y="1919632"/>
            <a:ext cx="4107508" cy="2041582"/>
          </a:xfrm>
          <a:prstGeom prst="ellipse">
            <a:avLst/>
          </a:prstGeom>
          <a:solidFill>
            <a:srgbClr val="FFFFFF"/>
          </a:solidFill>
          <a:ln>
            <a:solidFill>
              <a:srgbClr val="00B1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400" dirty="0">
                <a:solidFill>
                  <a:schemeClr val="tx1"/>
                </a:solidFill>
              </a:rPr>
              <a:t>……</a:t>
            </a:r>
            <a:r>
              <a:rPr lang="en-US" sz="2400" dirty="0">
                <a:solidFill>
                  <a:schemeClr val="tx1"/>
                </a:solidFill>
              </a:rPr>
              <a:t>WHAT INFORMATION HELPS THE MSC TELL IF A FISH STOCK IS SUSTAINABLE?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519" y="2627067"/>
            <a:ext cx="221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5DAA"/>
                </a:solidFill>
              </a:rPr>
              <a:t>Knowing the size of the fish stock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636" y="1768870"/>
            <a:ext cx="248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DAA"/>
                </a:solidFill>
              </a:rPr>
              <a:t>Knowing what fish stock a fish has come from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1428" y="1352972"/>
            <a:ext cx="307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5DAA"/>
                </a:solidFill>
              </a:rPr>
              <a:t>Catch samples showing data </a:t>
            </a:r>
          </a:p>
          <a:p>
            <a:pPr algn="r"/>
            <a:r>
              <a:rPr lang="en-US" dirty="0">
                <a:solidFill>
                  <a:srgbClr val="005DAA"/>
                </a:solidFill>
              </a:rPr>
              <a:t>on the maturity of the fish</a:t>
            </a:r>
          </a:p>
          <a:p>
            <a:pPr algn="r"/>
            <a:r>
              <a:rPr lang="en-US" dirty="0">
                <a:solidFill>
                  <a:srgbClr val="005DAA"/>
                </a:solidFill>
              </a:rPr>
              <a:t>(Age, Gender, Quantity)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8234" y="2558325"/>
            <a:ext cx="273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5DAA"/>
                </a:solidFill>
              </a:rPr>
              <a:t>Scientists calculations </a:t>
            </a:r>
          </a:p>
          <a:p>
            <a:pPr algn="r"/>
            <a:r>
              <a:rPr lang="en-US" dirty="0">
                <a:solidFill>
                  <a:srgbClr val="005DAA"/>
                </a:solidFill>
              </a:rPr>
              <a:t>on the health of the </a:t>
            </a:r>
          </a:p>
          <a:p>
            <a:pPr algn="r"/>
            <a:r>
              <a:rPr lang="en-US" dirty="0">
                <a:solidFill>
                  <a:srgbClr val="005DAA"/>
                </a:solidFill>
              </a:rPr>
              <a:t>fish stocks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550953"/>
            <a:ext cx="2767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DAA"/>
                </a:solidFill>
              </a:rPr>
              <a:t>Data showing changes </a:t>
            </a:r>
          </a:p>
          <a:p>
            <a:pPr algn="ctr"/>
            <a:r>
              <a:rPr lang="en-US" dirty="0">
                <a:solidFill>
                  <a:srgbClr val="005DAA"/>
                </a:solidFill>
              </a:rPr>
              <a:t>in fish stock size </a:t>
            </a:r>
          </a:p>
          <a:p>
            <a:r>
              <a:rPr lang="en-US" dirty="0">
                <a:solidFill>
                  <a:srgbClr val="005DAA"/>
                </a:solidFill>
              </a:rPr>
              <a:t>(natural or human induced)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3467149" y="3608566"/>
            <a:ext cx="122153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5DAA"/>
                </a:solidFill>
              </a:rPr>
              <a:t>Knowing how fishers</a:t>
            </a:r>
            <a:br>
              <a:rPr lang="en-US" dirty="0">
                <a:solidFill>
                  <a:srgbClr val="005DAA"/>
                </a:solidFill>
              </a:rPr>
            </a:br>
            <a:r>
              <a:rPr lang="en-US" dirty="0">
                <a:solidFill>
                  <a:srgbClr val="005DAA"/>
                </a:solidFill>
              </a:rPr>
              <a:t> will respond to </a:t>
            </a:r>
          </a:p>
          <a:p>
            <a:pPr algn="r"/>
            <a:r>
              <a:rPr lang="en-US" dirty="0">
                <a:solidFill>
                  <a:srgbClr val="005DAA"/>
                </a:solidFill>
              </a:rPr>
              <a:t>declines in catches / fish stocks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519" y="1162879"/>
            <a:ext cx="493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DAA"/>
                </a:solidFill>
                <a:latin typeface="Arial Narrow"/>
                <a:cs typeface="Arial Narrow"/>
              </a:rPr>
              <a:t>MAHI / ACTIVITY: </a:t>
            </a:r>
            <a:r>
              <a:rPr lang="en-US" sz="2400" dirty="0"/>
              <a:t>Brainstorm</a:t>
            </a:r>
            <a:r>
              <a:rPr lang="mr-IN" sz="2400" dirty="0"/>
              <a:t>…</a:t>
            </a:r>
            <a:r>
              <a:rPr lang="en-US" sz="2400" dirty="0"/>
              <a:t> </a:t>
            </a:r>
          </a:p>
        </p:txBody>
      </p:sp>
      <p:pic>
        <p:nvPicPr>
          <p:cNvPr id="13" name="Picture 12" descr="Blue_Arrow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0657">
            <a:off x="2369979" y="1884221"/>
            <a:ext cx="1058441" cy="1082916"/>
          </a:xfrm>
          <a:prstGeom prst="rect">
            <a:avLst/>
          </a:prstGeom>
        </p:spPr>
      </p:pic>
      <p:pic>
        <p:nvPicPr>
          <p:cNvPr id="14" name="Picture 13" descr="Blue_Arrow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518" y="2763174"/>
            <a:ext cx="1058441" cy="1020447"/>
          </a:xfrm>
          <a:prstGeom prst="rect">
            <a:avLst/>
          </a:prstGeom>
        </p:spPr>
      </p:pic>
      <p:pic>
        <p:nvPicPr>
          <p:cNvPr id="15" name="Picture 14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0961">
            <a:off x="2936165" y="3354720"/>
            <a:ext cx="1058441" cy="1195561"/>
          </a:xfrm>
          <a:prstGeom prst="rect">
            <a:avLst/>
          </a:prstGeom>
        </p:spPr>
      </p:pic>
      <p:pic>
        <p:nvPicPr>
          <p:cNvPr id="16" name="Picture 15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080961" y="1768861"/>
            <a:ext cx="1058441" cy="1234654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0902" flipV="1">
            <a:off x="6192015" y="2485931"/>
            <a:ext cx="1058441" cy="1234654"/>
          </a:xfrm>
          <a:prstGeom prst="rect">
            <a:avLst/>
          </a:prstGeom>
        </p:spPr>
      </p:pic>
      <p:pic>
        <p:nvPicPr>
          <p:cNvPr id="18" name="Picture 17" descr="Blue_Arro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88078" flipV="1">
            <a:off x="5657469" y="3181982"/>
            <a:ext cx="1058441" cy="12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94320</TotalTime>
  <Words>1264</Words>
  <Application>Microsoft Macintosh PowerPoint</Application>
  <PresentationFormat>On-screen Show (16:9)</PresentationFormat>
  <Paragraphs>162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MetaPro-Normal</vt:lpstr>
      <vt:lpstr>Office Theme</vt:lpstr>
      <vt:lpstr>PowerPoint Presentation</vt:lpstr>
      <vt:lpstr>PowerPoint Presentation</vt:lpstr>
      <vt:lpstr>PowerPoint Presentation</vt:lpstr>
      <vt:lpstr>SUSTAINABLE FISHING &amp; SUSTAINABLE CATCH</vt:lpstr>
      <vt:lpstr>PowerPoint Presentation</vt:lpstr>
      <vt:lpstr>SUSTAINABLE FISHING &amp; SUSTAINABLE CATCH</vt:lpstr>
      <vt:lpstr>SUSTAINABLE FISHING &amp; SUSTAINABLE CATCH</vt:lpstr>
      <vt:lpstr>SUSTAINABLE FISHING &amp; SUSTAINABLE CATCH</vt:lpstr>
      <vt:lpstr>SUSTAINABLE FISHING &amp; SUSTAINABLE CATCH</vt:lpstr>
      <vt:lpstr>SUSTAINABLE FISHING &amp; SUSTAINABLE CATCH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224</cp:revision>
  <cp:lastPrinted>2021-08-27T01:37:53Z</cp:lastPrinted>
  <dcterms:created xsi:type="dcterms:W3CDTF">2020-04-01T02:04:56Z</dcterms:created>
  <dcterms:modified xsi:type="dcterms:W3CDTF">2022-07-16T09:13:27Z</dcterms:modified>
</cp:coreProperties>
</file>