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9" saveSubsetFonts="1" autoCompressPictures="0">
  <p:sldMasterIdLst>
    <p:sldMasterId id="2147483648" r:id="rId1"/>
  </p:sldMasterIdLst>
  <p:notesMasterIdLst>
    <p:notesMasterId r:id="rId13"/>
  </p:notesMasterIdLst>
  <p:sldIdLst>
    <p:sldId id="294" r:id="rId2"/>
    <p:sldId id="304" r:id="rId3"/>
    <p:sldId id="307" r:id="rId4"/>
    <p:sldId id="283" r:id="rId5"/>
    <p:sldId id="287" r:id="rId6"/>
    <p:sldId id="288" r:id="rId7"/>
    <p:sldId id="296" r:id="rId8"/>
    <p:sldId id="297" r:id="rId9"/>
    <p:sldId id="295" r:id="rId10"/>
    <p:sldId id="316" r:id="rId11"/>
    <p:sldId id="29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B194"/>
    <a:srgbClr val="005DAA"/>
    <a:srgbClr val="002E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2231" autoAdjust="0"/>
  </p:normalViewPr>
  <p:slideViewPr>
    <p:cSldViewPr snapToGrid="0" snapToObjects="1">
      <p:cViewPr varScale="1">
        <p:scale>
          <a:sx n="109" d="100"/>
          <a:sy n="109" d="100"/>
        </p:scale>
        <p:origin x="616" y="176"/>
      </p:cViewPr>
      <p:guideLst>
        <p:guide orient="horz" pos="1620"/>
        <p:guide pos="2880"/>
      </p:guideLst>
    </p:cSldViewPr>
  </p:slideViewPr>
  <p:outlineViewPr>
    <p:cViewPr>
      <p:scale>
        <a:sx n="33" d="100"/>
        <a:sy n="33" d="100"/>
      </p:scale>
      <p:origin x="0" y="272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13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6/2/22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a:spcBef>
                <a:spcPts val="300"/>
              </a:spcBef>
              <a:spcAft>
                <a:spcPts val="300"/>
              </a:spcAft>
            </a:pPr>
            <a:r>
              <a:rPr lang="en-AU" sz="1100" noProof="0" dirty="0">
                <a:latin typeface="Arial"/>
                <a:cs typeface="Arial"/>
              </a:rPr>
              <a:t>How a fish stock grows and shrinks over time is controlled by births, migrations in and out of the fishery, and deaths.</a:t>
            </a:r>
          </a:p>
          <a:p>
            <a:pPr>
              <a:spcBef>
                <a:spcPts val="300"/>
              </a:spcBef>
              <a:spcAft>
                <a:spcPts val="300"/>
              </a:spcAft>
            </a:pPr>
            <a:endParaRPr lang="en-AU" sz="1100" noProof="0" dirty="0">
              <a:latin typeface="Arial"/>
              <a:cs typeface="Arial"/>
            </a:endParaRPr>
          </a:p>
          <a:p>
            <a:pPr>
              <a:spcBef>
                <a:spcPts val="300"/>
              </a:spcBef>
              <a:spcAft>
                <a:spcPts val="300"/>
              </a:spcAft>
            </a:pPr>
            <a:r>
              <a:rPr lang="en-AU" sz="1100" noProof="0" dirty="0">
                <a:latin typeface="Arial"/>
                <a:cs typeface="Arial"/>
              </a:rPr>
              <a:t>This information can show how much fish can be caught without overfishing</a:t>
            </a:r>
          </a:p>
          <a:p>
            <a:pPr>
              <a:spcBef>
                <a:spcPts val="300"/>
              </a:spcBef>
              <a:spcAft>
                <a:spcPts val="300"/>
              </a:spcAft>
            </a:pPr>
            <a:r>
              <a:rPr lang="en-AU" sz="1100" noProof="0" dirty="0">
                <a:latin typeface="Arial"/>
                <a:cs typeface="Arial"/>
              </a:rPr>
              <a:t>This scientific calculation is called the </a:t>
            </a:r>
            <a:r>
              <a:rPr lang="en-AU" sz="1100" b="1" noProof="0" dirty="0">
                <a:latin typeface="Arial"/>
                <a:cs typeface="Arial"/>
              </a:rPr>
              <a:t>maximum sustainable yield</a:t>
            </a:r>
          </a:p>
          <a:p>
            <a:endParaRPr lang="en-US" sz="1100" dirty="0">
              <a:latin typeface="Arial"/>
              <a:cs typeface="Arial"/>
            </a:endParaRPr>
          </a:p>
          <a:p>
            <a:r>
              <a:rPr lang="en-US" sz="1100" dirty="0">
                <a:latin typeface="Arial"/>
                <a:cs typeface="Arial"/>
              </a:rPr>
              <a:t>Could also explain using a</a:t>
            </a:r>
            <a:r>
              <a:rPr lang="en-US" sz="1100" baseline="0" dirty="0">
                <a:latin typeface="Arial"/>
                <a:cs typeface="Arial"/>
              </a:rPr>
              <a:t> bath tub analogy: Tap of water is births and in-migration. Deaths and out migration is drain. Water level is population at any given moment. </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r>
              <a:rPr lang="en-US" sz="1100" dirty="0">
                <a:latin typeface="Arial"/>
                <a:cs typeface="Arial"/>
              </a:rPr>
              <a:t>To</a:t>
            </a:r>
            <a:r>
              <a:rPr lang="en-US" sz="1100" baseline="0" dirty="0">
                <a:latin typeface="Arial"/>
                <a:cs typeface="Arial"/>
              </a:rPr>
              <a:t> read more about the MSC approach see URL: http://</a:t>
            </a:r>
            <a:r>
              <a:rPr lang="en-US" sz="1100" baseline="0" dirty="0" err="1">
                <a:latin typeface="Arial"/>
                <a:cs typeface="Arial"/>
              </a:rPr>
              <a:t>blog.msc.org</a:t>
            </a:r>
            <a:r>
              <a:rPr lang="en-US" sz="1100" baseline="0" dirty="0">
                <a:latin typeface="Arial"/>
                <a:cs typeface="Arial"/>
              </a:rPr>
              <a:t>/blog/2016/05/25/sustainable-fishing-really-mean/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sz="1100" dirty="0">
              <a:latin typeface="Arial"/>
              <a:cs typeface="Arial"/>
            </a:endParaRPr>
          </a:p>
          <a:p>
            <a:r>
              <a:rPr lang="en-US" sz="1100" dirty="0">
                <a:latin typeface="Arial"/>
                <a:cs typeface="Arial"/>
              </a:rPr>
              <a:t>Possible answers</a:t>
            </a:r>
            <a:r>
              <a:rPr lang="en-US" sz="1100" baseline="0" dirty="0">
                <a:latin typeface="Arial"/>
                <a:cs typeface="Arial"/>
              </a:rPr>
              <a:t> could include:</a:t>
            </a:r>
          </a:p>
          <a:p>
            <a:pPr marL="171450" indent="-171450">
              <a:buFont typeface="Arial"/>
              <a:buChar char="•"/>
            </a:pPr>
            <a:r>
              <a:rPr lang="en-US" sz="1100" baseline="0" dirty="0">
                <a:latin typeface="Arial"/>
                <a:cs typeface="Arial"/>
              </a:rPr>
              <a:t>Size of fish</a:t>
            </a:r>
          </a:p>
          <a:p>
            <a:pPr marL="171450" indent="-171450">
              <a:buFont typeface="Arial"/>
              <a:buChar char="•"/>
            </a:pPr>
            <a:r>
              <a:rPr lang="en-US" sz="1100" baseline="0" dirty="0">
                <a:latin typeface="Arial"/>
                <a:cs typeface="Arial"/>
              </a:rPr>
              <a:t>Biology of fish</a:t>
            </a:r>
          </a:p>
          <a:p>
            <a:pPr marL="171450" indent="-171450">
              <a:buFont typeface="Arial"/>
              <a:buChar char="•"/>
            </a:pPr>
            <a:r>
              <a:rPr lang="en-US" sz="1100" baseline="0" dirty="0">
                <a:latin typeface="Arial"/>
                <a:cs typeface="Arial"/>
              </a:rPr>
              <a:t>Weight of fish [biomass]</a:t>
            </a:r>
          </a:p>
          <a:p>
            <a:pPr marL="171450" indent="-171450">
              <a:buFont typeface="Arial"/>
              <a:buChar char="•"/>
            </a:pPr>
            <a:r>
              <a:rPr lang="en-US" sz="1100" baseline="0" dirty="0">
                <a:latin typeface="Arial"/>
                <a:cs typeface="Arial"/>
              </a:rPr>
              <a:t>Number of fish [abundance]</a:t>
            </a:r>
          </a:p>
          <a:p>
            <a:pPr marL="171450" indent="-171450">
              <a:buFont typeface="Arial"/>
              <a:buChar char="•"/>
            </a:pPr>
            <a:r>
              <a:rPr lang="en-US" sz="1100" baseline="0" dirty="0">
                <a:latin typeface="Arial"/>
                <a:cs typeface="Arial"/>
              </a:rPr>
              <a:t>Maturity of fish </a:t>
            </a:r>
          </a:p>
          <a:p>
            <a:pPr marL="171450" indent="-171450">
              <a:buFont typeface="Arial"/>
              <a:buChar char="•"/>
            </a:pPr>
            <a:r>
              <a:rPr lang="en-US" sz="1100" baseline="0" dirty="0">
                <a:latin typeface="Arial"/>
                <a:cs typeface="Arial"/>
              </a:rPr>
              <a:t>Reproduction</a:t>
            </a:r>
          </a:p>
          <a:p>
            <a:pPr marL="171450" indent="-171450">
              <a:buFont typeface="Arial"/>
              <a:buChar char="•"/>
            </a:pPr>
            <a:r>
              <a:rPr lang="en-US" sz="1100" baseline="0" dirty="0">
                <a:latin typeface="Arial"/>
                <a:cs typeface="Arial"/>
              </a:rPr>
              <a:t>Role of currents, climate, water temperature</a:t>
            </a:r>
            <a:r>
              <a:rPr lang="mr-IN" sz="1100" baseline="0" dirty="0">
                <a:latin typeface="Arial"/>
                <a:cs typeface="Arial"/>
              </a:rPr>
              <a:t>…</a:t>
            </a:r>
            <a:endParaRPr lang="en-US" sz="1100" baseline="0" dirty="0">
              <a:latin typeface="Arial"/>
              <a:cs typeface="Arial"/>
            </a:endParaRPr>
          </a:p>
          <a:p>
            <a:pPr marL="171450" indent="-171450">
              <a:buFont typeface="Arial"/>
              <a:buChar char="•"/>
            </a:pPr>
            <a:r>
              <a:rPr lang="en-US" sz="1100" baseline="0" dirty="0">
                <a:latin typeface="Arial"/>
                <a:cs typeface="Arial"/>
              </a:rPr>
              <a:t>Food webs</a:t>
            </a:r>
          </a:p>
          <a:p>
            <a:pPr marL="171450" indent="-171450">
              <a:buFont typeface="Arial"/>
              <a:buChar char="•"/>
            </a:pPr>
            <a:r>
              <a:rPr lang="en-US" sz="1100" baseline="0" dirty="0">
                <a:latin typeface="Arial"/>
                <a:cs typeface="Arial"/>
              </a:rPr>
              <a:t>Predators and prey</a:t>
            </a:r>
          </a:p>
          <a:p>
            <a:pPr marL="171450" indent="-171450">
              <a:buFont typeface="Arial"/>
              <a:buChar char="•"/>
            </a:pPr>
            <a:endParaRPr lang="en-US" sz="1100" baseline="0" dirty="0">
              <a:latin typeface="Arial"/>
              <a:cs typeface="Arial"/>
            </a:endParaRPr>
          </a:p>
          <a:p>
            <a:pPr marL="0" indent="0">
              <a:buFont typeface="Arial"/>
              <a:buNone/>
            </a:pPr>
            <a:r>
              <a:rPr lang="en-US" sz="1100" baseline="0" dirty="0">
                <a:latin typeface="Arial"/>
                <a:cs typeface="Arial"/>
              </a:rPr>
              <a:t>Either</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dirty="0">
                <a:latin typeface="Arial"/>
                <a:cs typeface="Arial"/>
              </a:rPr>
              <a:t>With a partner pick one topic from the list.  Search the internet to find a scientific study on this topic. Share the topic of your paper with the wider group.</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dirty="0">
                <a:latin typeface="Arial"/>
                <a:cs typeface="Arial"/>
              </a:rPr>
              <a:t>OR</a:t>
            </a:r>
            <a:endParaRPr lang="en-US" sz="1100" baseline="0" dirty="0">
              <a:latin typeface="Arial"/>
              <a:cs typeface="Arial"/>
            </a:endParaRPr>
          </a:p>
          <a:p>
            <a:pPr marL="0" indent="0">
              <a:buFont typeface="Arial"/>
              <a:buNone/>
            </a:pPr>
            <a:r>
              <a:rPr lang="en-US" sz="1100" baseline="0" dirty="0">
                <a:latin typeface="Arial"/>
                <a:cs typeface="Arial"/>
              </a:rPr>
              <a:t>If it is too hard to go searching then print out a selection of fishery related scientific papers and have learners work in group, hand out one paper per group and figure out what their paper is about.  Discuss the meaning of words such as methodology, results, conclusions, findings etc</a:t>
            </a:r>
          </a:p>
          <a:p>
            <a:pPr marL="0" indent="0">
              <a:buFont typeface="Arial"/>
              <a:buNone/>
            </a:pPr>
            <a:endParaRPr lang="en-US" sz="1100" dirty="0">
              <a:latin typeface="Arial"/>
              <a:cs typeface="Arial"/>
            </a:endParaRPr>
          </a:p>
          <a:p>
            <a:r>
              <a:rPr lang="en-US" sz="1100" baseline="0" dirty="0">
                <a:latin typeface="Arial"/>
                <a:cs typeface="Arial"/>
              </a:rPr>
              <a:t>Try using Google Scholar [</a:t>
            </a:r>
            <a:r>
              <a:rPr lang="en-US" sz="1100" baseline="0" dirty="0" err="1">
                <a:latin typeface="Arial"/>
                <a:cs typeface="Arial"/>
              </a:rPr>
              <a:t>scholar.google.com</a:t>
            </a:r>
            <a:r>
              <a:rPr lang="en-US" sz="1100" baseline="0" dirty="0">
                <a:latin typeface="Arial"/>
                <a:cs typeface="Arial"/>
              </a:rPr>
              <a:t>] for the science paper search. </a:t>
            </a:r>
            <a:endParaRPr lang="en-US" sz="1100" dirty="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a:spcBef>
                <a:spcPts val="300"/>
              </a:spcBef>
              <a:spcAft>
                <a:spcPts val="300"/>
              </a:spcAft>
            </a:pPr>
            <a:r>
              <a:rPr lang="en-AU" sz="1100" noProof="0" dirty="0">
                <a:latin typeface="Arial"/>
                <a:cs typeface="Arial"/>
              </a:rPr>
              <a:t>How a fish population grows and shrinks over time is controlled by births, migrations in and out of the fishery, and deaths</a:t>
            </a:r>
          </a:p>
          <a:p>
            <a:pPr>
              <a:spcBef>
                <a:spcPts val="300"/>
              </a:spcBef>
              <a:spcAft>
                <a:spcPts val="300"/>
              </a:spcAft>
            </a:pPr>
            <a:r>
              <a:rPr lang="en-AU" sz="1100" noProof="0" dirty="0">
                <a:latin typeface="Arial"/>
                <a:cs typeface="Arial"/>
              </a:rPr>
              <a:t>This information can show how much fish can be caught without overfishing</a:t>
            </a:r>
          </a:p>
          <a:p>
            <a:pPr>
              <a:spcBef>
                <a:spcPts val="300"/>
              </a:spcBef>
              <a:spcAft>
                <a:spcPts val="300"/>
              </a:spcAft>
            </a:pPr>
            <a:r>
              <a:rPr lang="en-AU" sz="1100" noProof="0" dirty="0">
                <a:latin typeface="Arial"/>
                <a:cs typeface="Arial"/>
              </a:rPr>
              <a:t>This scientific calculation is called the </a:t>
            </a:r>
            <a:r>
              <a:rPr lang="en-AU" sz="1100" b="1" noProof="0" dirty="0">
                <a:latin typeface="Arial"/>
                <a:cs typeface="Arial"/>
              </a:rPr>
              <a:t>maximum sustainable yield</a:t>
            </a:r>
          </a:p>
          <a:p>
            <a:pPr>
              <a:spcBef>
                <a:spcPts val="300"/>
              </a:spcBef>
              <a:spcAft>
                <a:spcPts val="300"/>
              </a:spcAft>
            </a:pPr>
            <a:endParaRPr lang="en-AU" sz="1100" noProof="0" dirty="0">
              <a:latin typeface="Arial"/>
              <a:cs typeface="Arial"/>
            </a:endParaRPr>
          </a:p>
          <a:p>
            <a:pPr>
              <a:spcBef>
                <a:spcPts val="300"/>
              </a:spcBef>
              <a:spcAft>
                <a:spcPts val="300"/>
              </a:spcAft>
            </a:pPr>
            <a:r>
              <a:rPr lang="en-AU" sz="1100" noProof="0" dirty="0">
                <a:latin typeface="Arial"/>
                <a:cs typeface="Arial"/>
              </a:rPr>
              <a:t>Completed</a:t>
            </a:r>
            <a:r>
              <a:rPr lang="en-AU" sz="1100" baseline="0" noProof="0" dirty="0">
                <a:latin typeface="Arial"/>
                <a:cs typeface="Arial"/>
              </a:rPr>
              <a:t> diagram is on next slide</a:t>
            </a:r>
            <a:endParaRPr lang="en-AU" sz="1100" noProof="0" dirty="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pPr>
              <a:spcBef>
                <a:spcPts val="300"/>
              </a:spcBef>
              <a:spcAft>
                <a:spcPts val="300"/>
              </a:spcAft>
            </a:pPr>
            <a:r>
              <a:rPr lang="en-AU" sz="1100" noProof="0" dirty="0">
                <a:latin typeface="Arial"/>
                <a:cs typeface="Arial"/>
              </a:rPr>
              <a:t>How a fish stock</a:t>
            </a:r>
            <a:r>
              <a:rPr lang="en-AU" sz="1100" baseline="0" noProof="0" dirty="0">
                <a:latin typeface="Arial"/>
                <a:cs typeface="Arial"/>
              </a:rPr>
              <a:t> </a:t>
            </a:r>
            <a:r>
              <a:rPr lang="en-AU" sz="1100" noProof="0" dirty="0">
                <a:latin typeface="Arial"/>
                <a:cs typeface="Arial"/>
              </a:rPr>
              <a:t>grows and shrinks over time is controlled by births, migrations in and out of the fishery, and deaths</a:t>
            </a:r>
          </a:p>
          <a:p>
            <a:pPr>
              <a:spcBef>
                <a:spcPts val="300"/>
              </a:spcBef>
              <a:spcAft>
                <a:spcPts val="300"/>
              </a:spcAft>
            </a:pPr>
            <a:r>
              <a:rPr lang="en-AU" sz="1100" noProof="0" dirty="0">
                <a:latin typeface="Arial"/>
                <a:cs typeface="Arial"/>
              </a:rPr>
              <a:t>This information can show how much fish can be caught without overfishing</a:t>
            </a:r>
          </a:p>
          <a:p>
            <a:pPr>
              <a:spcBef>
                <a:spcPts val="300"/>
              </a:spcBef>
              <a:spcAft>
                <a:spcPts val="300"/>
              </a:spcAft>
            </a:pPr>
            <a:r>
              <a:rPr lang="en-AU" sz="1100" noProof="0" dirty="0">
                <a:latin typeface="Arial"/>
                <a:cs typeface="Arial"/>
              </a:rPr>
              <a:t>This scientific calculation is called the </a:t>
            </a:r>
            <a:r>
              <a:rPr lang="en-AU" sz="1100" b="1" noProof="0" dirty="0">
                <a:latin typeface="Arial"/>
                <a:cs typeface="Arial"/>
              </a:rPr>
              <a:t>maximum sustainable yield</a:t>
            </a:r>
          </a:p>
          <a:p>
            <a:pPr>
              <a:spcBef>
                <a:spcPts val="300"/>
              </a:spcBef>
              <a:spcAft>
                <a:spcPts val="300"/>
              </a:spcAft>
            </a:pPr>
            <a:endParaRPr lang="en-AU" sz="1100" noProof="0" dirty="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399"/>
            <a:ext cx="6096000" cy="4341813"/>
          </a:xfrm>
        </p:spPr>
        <p:txBody>
          <a:bodyPr/>
          <a:lstStyle/>
          <a:p>
            <a:pPr>
              <a:defRPr/>
            </a:pPr>
            <a:r>
              <a:rPr lang="en-US" b="0" dirty="0">
                <a:solidFill>
                  <a:srgbClr val="175EAA"/>
                </a:solidFill>
                <a:latin typeface="Arial"/>
                <a:cs typeface="Arial"/>
              </a:rPr>
              <a:t>TEACHER NOTES</a:t>
            </a:r>
            <a:endParaRPr lang="en-US" b="0" dirty="0">
              <a:latin typeface="Arial"/>
              <a:cs typeface="Arial"/>
            </a:endParaRPr>
          </a:p>
          <a:p>
            <a:endParaRPr lang="en-US" sz="1100" b="1" dirty="0">
              <a:latin typeface="Arial"/>
              <a:cs typeface="Arial"/>
            </a:endParaRPr>
          </a:p>
          <a:p>
            <a:r>
              <a:rPr lang="en-US" sz="1100" b="1" dirty="0">
                <a:solidFill>
                  <a:srgbClr val="005DAA"/>
                </a:solidFill>
                <a:latin typeface="Arial"/>
                <a:cs typeface="Arial"/>
              </a:rPr>
              <a:t>HE</a:t>
            </a:r>
            <a:r>
              <a:rPr lang="en-US" sz="1100" b="1" baseline="0" dirty="0">
                <a:solidFill>
                  <a:srgbClr val="005DAA"/>
                </a:solidFill>
                <a:latin typeface="Arial"/>
                <a:cs typeface="Arial"/>
              </a:rPr>
              <a:t> PĀTAI / CONSIDER THIS</a:t>
            </a:r>
            <a:endParaRPr lang="en-US" sz="1100" b="1" dirty="0">
              <a:latin typeface="Arial"/>
              <a:cs typeface="Arial"/>
            </a:endParaRPr>
          </a:p>
          <a:p>
            <a:r>
              <a:rPr lang="en-US" sz="1100" dirty="0">
                <a:latin typeface="Arial"/>
                <a:cs typeface="Arial"/>
              </a:rPr>
              <a:t>1. Dotted line is</a:t>
            </a:r>
            <a:r>
              <a:rPr lang="en-US" sz="1100" baseline="0" dirty="0">
                <a:latin typeface="Arial"/>
                <a:cs typeface="Arial"/>
              </a:rPr>
              <a:t> indicative of maximum sustainable yield</a:t>
            </a:r>
          </a:p>
          <a:p>
            <a:r>
              <a:rPr lang="en-US" sz="1100" baseline="0" dirty="0">
                <a:latin typeface="Arial"/>
                <a:cs typeface="Arial"/>
              </a:rPr>
              <a:t>Curved line shows stock of fish </a:t>
            </a:r>
            <a:r>
              <a:rPr lang="mr-IN" sz="1100" baseline="0" dirty="0">
                <a:latin typeface="Arial"/>
                <a:cs typeface="Arial"/>
              </a:rPr>
              <a:t>–</a:t>
            </a:r>
            <a:r>
              <a:rPr lang="en-US" sz="1100" baseline="0" dirty="0">
                <a:latin typeface="Arial"/>
                <a:cs typeface="Arial"/>
              </a:rPr>
              <a:t> high then low then increasing and leveling off</a:t>
            </a:r>
          </a:p>
          <a:p>
            <a:r>
              <a:rPr lang="en-US" sz="1100" baseline="0" dirty="0">
                <a:latin typeface="Arial"/>
                <a:cs typeface="Arial"/>
              </a:rPr>
              <a:t>2. X axis could be time or fishing pressure over time similar; Y axis could be stock or catch</a:t>
            </a:r>
          </a:p>
          <a:p>
            <a:r>
              <a:rPr lang="en-US" sz="1100" baseline="0" dirty="0">
                <a:latin typeface="Arial"/>
                <a:cs typeface="Arial"/>
              </a:rPr>
              <a:t>3. For the purpose of this exercise learners might identify the dotted line across the fishing curve Or a place along the green line near the end of the curve (to the right)</a:t>
            </a:r>
          </a:p>
          <a:p>
            <a:endParaRPr lang="en-US" sz="1100" baseline="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p>
          <a:p>
            <a:pPr>
              <a:defRPr/>
            </a:pPr>
            <a:endParaRPr lang="en-US" b="0" dirty="0">
              <a:solidFill>
                <a:srgbClr val="175EAA"/>
              </a:solidFill>
              <a:latin typeface="Arial"/>
              <a:cs typeface="Arial"/>
            </a:endParaRPr>
          </a:p>
          <a:p>
            <a:pPr>
              <a:defRPr/>
            </a:pPr>
            <a:r>
              <a:rPr lang="en-US" b="0" dirty="0">
                <a:solidFill>
                  <a:srgbClr val="175EAA"/>
                </a:solidFill>
                <a:latin typeface="Arial"/>
                <a:cs typeface="Arial"/>
              </a:rPr>
              <a:t>Go Fish!</a:t>
            </a:r>
            <a:r>
              <a:rPr lang="en-US" b="0" baseline="0" dirty="0">
                <a:solidFill>
                  <a:srgbClr val="175EAA"/>
                </a:solidFill>
                <a:latin typeface="Arial"/>
                <a:cs typeface="Arial"/>
              </a:rPr>
              <a:t> Vocab cards are on the Scientists &amp; MSY Teacher Outline.</a:t>
            </a:r>
            <a:endParaRPr lang="en-US" b="0" dirty="0">
              <a:latin typeface="Arial"/>
              <a:cs typeface="Arial"/>
            </a:endParaRPr>
          </a:p>
          <a:p>
            <a:endParaRPr lang="en-US" dirty="0">
              <a:latin typeface="Arial"/>
              <a:cs typeface="Arial"/>
            </a:endParaRPr>
          </a:p>
          <a:p>
            <a:r>
              <a:rPr lang="en-US" b="1" dirty="0">
                <a:latin typeface="Arial"/>
                <a:cs typeface="Arial"/>
              </a:rPr>
              <a:t>Deepen</a:t>
            </a:r>
            <a:r>
              <a:rPr lang="en-US" b="1" baseline="0" dirty="0">
                <a:latin typeface="Arial"/>
                <a:cs typeface="Arial"/>
              </a:rPr>
              <a:t> your understanding:</a:t>
            </a:r>
          </a:p>
          <a:p>
            <a:r>
              <a:rPr lang="en-US" baseline="0" dirty="0">
                <a:latin typeface="Arial"/>
                <a:cs typeface="Arial"/>
              </a:rPr>
              <a:t>NIWA (2002) Understanding ecosystems: a key to managing fisheries?</a:t>
            </a:r>
          </a:p>
          <a:p>
            <a:r>
              <a:rPr lang="en-US" dirty="0">
                <a:latin typeface="Arial"/>
                <a:cs typeface="Arial"/>
              </a:rPr>
              <a:t>https://</a:t>
            </a:r>
            <a:r>
              <a:rPr lang="en-US" dirty="0" err="1">
                <a:latin typeface="Arial"/>
                <a:cs typeface="Arial"/>
              </a:rPr>
              <a:t>niwa.co.nz</a:t>
            </a:r>
            <a:r>
              <a:rPr lang="en-US" dirty="0">
                <a:latin typeface="Arial"/>
                <a:cs typeface="Arial"/>
              </a:rPr>
              <a:t>/publications/</a:t>
            </a:r>
            <a:r>
              <a:rPr lang="en-US" dirty="0" err="1">
                <a:latin typeface="Arial"/>
                <a:cs typeface="Arial"/>
              </a:rPr>
              <a:t>wa</a:t>
            </a:r>
            <a:r>
              <a:rPr lang="en-US" dirty="0">
                <a:latin typeface="Arial"/>
                <a:cs typeface="Arial"/>
              </a:rPr>
              <a:t>/vol10-no4-december-2002/understanding-ecosystems-a-key-to-managing-fisheries</a:t>
            </a:r>
          </a:p>
        </p:txBody>
      </p:sp>
      <p:sp>
        <p:nvSpPr>
          <p:cNvPr id="4" name="Slide Number Placeholder 3"/>
          <p:cNvSpPr>
            <a:spLocks noGrp="1"/>
          </p:cNvSpPr>
          <p:nvPr>
            <p:ph type="sldNum" sz="quarter" idx="10"/>
          </p:nvPr>
        </p:nvSpPr>
        <p:spPr/>
        <p:txBody>
          <a:bodyPr/>
          <a:lstStyle/>
          <a:p>
            <a:fld id="{F84DFFE2-AB0B-A546-BA03-FA78CA7417E4}" type="slidenum">
              <a:rPr lang="en-US" smtClean="0"/>
              <a:t>23</a:t>
            </a:fld>
            <a:endParaRPr lang="en-US"/>
          </a:p>
        </p:txBody>
      </p:sp>
    </p:spTree>
    <p:extLst>
      <p:ext uri="{BB962C8B-B14F-4D97-AF65-F5344CB8AC3E}">
        <p14:creationId xmlns:p14="http://schemas.microsoft.com/office/powerpoint/2010/main" val="357612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b="1" dirty="0">
              <a:latin typeface="Arial"/>
              <a:cs typeface="Arial"/>
            </a:endParaRPr>
          </a:p>
          <a:p>
            <a:r>
              <a:rPr lang="en-US" b="1" dirty="0">
                <a:latin typeface="Arial"/>
                <a:cs typeface="Arial"/>
              </a:rPr>
              <a:t>Deepening</a:t>
            </a:r>
            <a:r>
              <a:rPr lang="en-US" b="1" baseline="0" dirty="0">
                <a:latin typeface="Arial"/>
                <a:cs typeface="Arial"/>
              </a:rPr>
              <a:t> the inquiry</a:t>
            </a:r>
          </a:p>
          <a:p>
            <a:r>
              <a:rPr lang="en-US" b="0" baseline="0" dirty="0" err="1">
                <a:latin typeface="Arial"/>
                <a:cs typeface="Arial"/>
              </a:rPr>
              <a:t>Categorise</a:t>
            </a:r>
            <a:r>
              <a:rPr lang="en-US" b="0" baseline="0" dirty="0">
                <a:latin typeface="Arial"/>
                <a:cs typeface="Arial"/>
              </a:rPr>
              <a:t> these factors as good, bad and neutral.  </a:t>
            </a:r>
          </a:p>
          <a:p>
            <a:r>
              <a:rPr lang="en-US" b="0" baseline="0" dirty="0">
                <a:latin typeface="Arial"/>
                <a:cs typeface="Arial"/>
              </a:rPr>
              <a:t>Look at what causes each of these factors? </a:t>
            </a:r>
          </a:p>
          <a:p>
            <a:r>
              <a:rPr lang="en-US" b="0" baseline="0" dirty="0">
                <a:latin typeface="Arial"/>
                <a:cs typeface="Arial"/>
              </a:rPr>
              <a:t>Are the causes natural or human induced?  </a:t>
            </a:r>
          </a:p>
          <a:p>
            <a:r>
              <a:rPr lang="en-US" b="0" baseline="0" dirty="0">
                <a:latin typeface="Arial"/>
                <a:cs typeface="Arial"/>
              </a:rPr>
              <a:t>Who is responsible for each factor? </a:t>
            </a:r>
          </a:p>
          <a:p>
            <a:r>
              <a:rPr lang="en-US" b="0" baseline="0" dirty="0">
                <a:latin typeface="Arial"/>
                <a:cs typeface="Arial"/>
              </a:rPr>
              <a:t>How are these factors changing over time? </a:t>
            </a:r>
          </a:p>
          <a:p>
            <a:r>
              <a:rPr lang="en-US" b="0" baseline="0" dirty="0">
                <a:latin typeface="Arial"/>
                <a:cs typeface="Arial"/>
              </a:rPr>
              <a:t>How are the factors connected to one another? </a:t>
            </a:r>
          </a:p>
          <a:p>
            <a:endParaRPr lang="en-US" dirty="0">
              <a:latin typeface="Arial"/>
              <a:cs typeface="Arial"/>
            </a:endParaRPr>
          </a:p>
          <a:p>
            <a:r>
              <a:rPr lang="en-US" b="1" dirty="0">
                <a:latin typeface="Arial"/>
                <a:cs typeface="Arial"/>
              </a:rPr>
              <a:t>Deepen</a:t>
            </a:r>
            <a:r>
              <a:rPr lang="en-US" b="1" baseline="0" dirty="0">
                <a:latin typeface="Arial"/>
                <a:cs typeface="Arial"/>
              </a:rPr>
              <a:t> your understanding:</a:t>
            </a:r>
          </a:p>
          <a:p>
            <a:r>
              <a:rPr lang="en-US" baseline="0" dirty="0">
                <a:latin typeface="Arial"/>
                <a:cs typeface="Arial"/>
              </a:rPr>
              <a:t>NIWA (2002) Understanding ecosystems: a key to managing fisheries?</a:t>
            </a:r>
          </a:p>
          <a:p>
            <a:r>
              <a:rPr lang="en-US" dirty="0">
                <a:latin typeface="Arial"/>
                <a:cs typeface="Arial"/>
              </a:rPr>
              <a:t>https://</a:t>
            </a:r>
            <a:r>
              <a:rPr lang="en-US" dirty="0" err="1">
                <a:latin typeface="Arial"/>
                <a:cs typeface="Arial"/>
              </a:rPr>
              <a:t>niwa.co.nz</a:t>
            </a:r>
            <a:r>
              <a:rPr lang="en-US" dirty="0">
                <a:latin typeface="Arial"/>
                <a:cs typeface="Arial"/>
              </a:rPr>
              <a:t>/publications/</a:t>
            </a:r>
            <a:r>
              <a:rPr lang="en-US" dirty="0" err="1">
                <a:latin typeface="Arial"/>
                <a:cs typeface="Arial"/>
              </a:rPr>
              <a:t>wa</a:t>
            </a:r>
            <a:r>
              <a:rPr lang="en-US" dirty="0">
                <a:latin typeface="Arial"/>
                <a:cs typeface="Arial"/>
              </a:rPr>
              <a:t>/vol10-no4-december-2002/understanding-ecosystems-a-key-to-managing-fisheries</a:t>
            </a: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24</a:t>
            </a:fld>
            <a:endParaRPr lang="en-US"/>
          </a:p>
        </p:txBody>
      </p:sp>
    </p:spTree>
    <p:extLst>
      <p:ext uri="{BB962C8B-B14F-4D97-AF65-F5344CB8AC3E}">
        <p14:creationId xmlns:p14="http://schemas.microsoft.com/office/powerpoint/2010/main" val="142204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r>
              <a:rPr lang="en-US" sz="1100" dirty="0">
                <a:latin typeface="Arial"/>
                <a:cs typeface="Arial"/>
              </a:rPr>
              <a:t>To</a:t>
            </a:r>
            <a:r>
              <a:rPr lang="en-US" sz="1100" baseline="0" dirty="0">
                <a:latin typeface="Arial"/>
                <a:cs typeface="Arial"/>
              </a:rPr>
              <a:t> read more about the MSC approach as outlined here see URL: http://</a:t>
            </a:r>
            <a:r>
              <a:rPr lang="en-US" sz="1100" baseline="0" dirty="0" err="1">
                <a:latin typeface="Arial"/>
                <a:cs typeface="Arial"/>
              </a:rPr>
              <a:t>blog.msc.org</a:t>
            </a:r>
            <a:r>
              <a:rPr lang="en-US" sz="1100" baseline="0" dirty="0">
                <a:latin typeface="Arial"/>
                <a:cs typeface="Arial"/>
              </a:rPr>
              <a:t>/blog/2016/05/25/sustainable-fishing-really-mean/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25</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r>
              <a:rPr lang="en-US" sz="1100" dirty="0">
                <a:latin typeface="Arial"/>
                <a:cs typeface="Arial"/>
              </a:rPr>
              <a:t>To</a:t>
            </a:r>
            <a:r>
              <a:rPr lang="en-US" sz="1100" baseline="0" dirty="0">
                <a:latin typeface="Arial"/>
                <a:cs typeface="Arial"/>
              </a:rPr>
              <a:t> read more about the MSC approach as outlined here see URL: http://</a:t>
            </a:r>
            <a:r>
              <a:rPr lang="en-US" sz="1100" baseline="0" dirty="0" err="1">
                <a:latin typeface="Arial"/>
                <a:cs typeface="Arial"/>
              </a:rPr>
              <a:t>blog.msc.org</a:t>
            </a:r>
            <a:r>
              <a:rPr lang="en-US" sz="1100" baseline="0" dirty="0">
                <a:latin typeface="Arial"/>
                <a:cs typeface="Arial"/>
              </a:rPr>
              <a:t>/blog/2016/05/25/sustainable-fishing-really-mean/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26</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r>
              <a:rPr lang="en-US" sz="1100" dirty="0">
                <a:latin typeface="Arial"/>
                <a:cs typeface="Arial"/>
              </a:rPr>
              <a:t>To</a:t>
            </a:r>
            <a:r>
              <a:rPr lang="en-US" sz="1100" baseline="0" dirty="0">
                <a:latin typeface="Arial"/>
                <a:cs typeface="Arial"/>
              </a:rPr>
              <a:t> read more about the MSC approach as outlined here see URL: http://</a:t>
            </a:r>
            <a:r>
              <a:rPr lang="en-US" sz="1100" baseline="0" dirty="0" err="1">
                <a:latin typeface="Arial"/>
                <a:cs typeface="Arial"/>
              </a:rPr>
              <a:t>blog.msc.org</a:t>
            </a:r>
            <a:r>
              <a:rPr lang="en-US" sz="1100" baseline="0" dirty="0">
                <a:latin typeface="Arial"/>
                <a:cs typeface="Arial"/>
              </a:rPr>
              <a:t>/blog/2016/05/25/sustainable-fishing-really-mean/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27</a:t>
            </a:fld>
            <a:endParaRPr lang="en-US"/>
          </a:p>
        </p:txBody>
      </p:sp>
    </p:spTree>
    <p:extLst>
      <p:ext uri="{BB962C8B-B14F-4D97-AF65-F5344CB8AC3E}">
        <p14:creationId xmlns:p14="http://schemas.microsoft.com/office/powerpoint/2010/main" val="399960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localhost/Users/rika/Dropbox/MSC%20Job/2020/MSC%20templates%20and%20graphics/FISH%20SWIRL/Rika%20final%20banner%20files/Rect%20Banner%20Fish%20Swirl%20SMALL.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4" name="Picture 3" descr="White_Shell.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rot="589420">
            <a:off x="8308626" y="210465"/>
            <a:ext cx="756348" cy="679230"/>
          </a:xfrm>
          <a:prstGeom prst="rect">
            <a:avLst/>
          </a:prstGeom>
        </p:spPr>
      </p:pic>
      <p:pic>
        <p:nvPicPr>
          <p:cNvPr id="11" name="Picture 10" descr="White_Shell.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19960195">
            <a:off x="7868371" y="494329"/>
            <a:ext cx="440255" cy="395366"/>
          </a:xfrm>
          <a:prstGeom prst="rect">
            <a:avLst/>
          </a:prstGeom>
        </p:spPr>
      </p:pic>
      <p:pic>
        <p:nvPicPr>
          <p:cNvPr id="12" name="Picture 11">
            <a:extLst>
              <a:ext uri="{FF2B5EF4-FFF2-40B4-BE49-F238E27FC236}">
                <a16:creationId xmlns:a16="http://schemas.microsoft.com/office/drawing/2014/main" id="{87E2849B-A7E7-02FF-9B02-D745D774E003}"/>
              </a:ext>
            </a:extLst>
          </p:cNvPr>
          <p:cNvPicPr>
            <a:picLocks noChangeAspect="1"/>
          </p:cNvPicPr>
          <p:nvPr userDrawn="1"/>
        </p:nvPicPr>
        <p:blipFill>
          <a:blip r:embed="rId11"/>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319867"/>
            <a:ext cx="5866675" cy="2490358"/>
          </a:xfrm>
          <a:prstGeom prst="rect">
            <a:avLst/>
          </a:prstGeom>
        </p:spPr>
      </p:pic>
      <p:sp>
        <p:nvSpPr>
          <p:cNvPr id="20" name="Title 1"/>
          <p:cNvSpPr txBox="1">
            <a:spLocks/>
          </p:cNvSpPr>
          <p:nvPr/>
        </p:nvSpPr>
        <p:spPr>
          <a:xfrm>
            <a:off x="180616" y="-91665"/>
            <a:ext cx="843845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a:p>
            <a:r>
              <a:rPr lang="en-US" sz="1600" dirty="0">
                <a:latin typeface="Arial Narrow"/>
                <a:cs typeface="Arial Narrow"/>
              </a:rPr>
              <a:t>Focus Questions: What is ‘sustainable yield’?  What role does science play in ensuring sustainable fishing? </a:t>
            </a:r>
          </a:p>
        </p:txBody>
      </p:sp>
      <p:sp>
        <p:nvSpPr>
          <p:cNvPr id="8" name="Content Placeholder 2"/>
          <p:cNvSpPr>
            <a:spLocks noGrp="1"/>
          </p:cNvSpPr>
          <p:nvPr>
            <p:ph sz="half" idx="1"/>
          </p:nvPr>
        </p:nvSpPr>
        <p:spPr>
          <a:xfrm>
            <a:off x="180616" y="1053672"/>
            <a:ext cx="5489496" cy="4118408"/>
          </a:xfrm>
        </p:spPr>
        <p:txBody>
          <a:bodyPr>
            <a:normAutofit/>
          </a:bodyPr>
          <a:lstStyle/>
          <a:p>
            <a:pPr marL="0" indent="0">
              <a:spcBef>
                <a:spcPts val="300"/>
              </a:spcBef>
              <a:spcAft>
                <a:spcPts val="300"/>
              </a:spcAft>
              <a:buNone/>
            </a:pPr>
            <a:r>
              <a:rPr lang="en-AU" sz="2000" b="1" noProof="0" dirty="0">
                <a:solidFill>
                  <a:srgbClr val="00B194"/>
                </a:solidFill>
                <a:latin typeface="Arial Narrow"/>
                <a:cs typeface="Arial Narrow"/>
              </a:rPr>
              <a:t>KŌRERORERO / DISCUSSION</a:t>
            </a:r>
          </a:p>
          <a:p>
            <a:pPr>
              <a:spcBef>
                <a:spcPts val="300"/>
              </a:spcBef>
              <a:spcAft>
                <a:spcPts val="300"/>
              </a:spcAft>
            </a:pPr>
            <a:r>
              <a:rPr lang="en-AU" sz="1800" noProof="0" dirty="0"/>
              <a:t>How a fish stock grows and shrinks over time is controlled by births, migrations in and out of the fishery, and deaths (including fish caught)</a:t>
            </a:r>
          </a:p>
          <a:p>
            <a:pPr>
              <a:spcBef>
                <a:spcPts val="300"/>
              </a:spcBef>
              <a:spcAft>
                <a:spcPts val="300"/>
              </a:spcAft>
            </a:pPr>
            <a:endParaRPr lang="en-AU" sz="500" noProof="0" dirty="0"/>
          </a:p>
          <a:p>
            <a:pPr marL="0" indent="0">
              <a:spcBef>
                <a:spcPts val="300"/>
              </a:spcBef>
              <a:spcAft>
                <a:spcPts val="300"/>
              </a:spcAft>
              <a:buNone/>
            </a:pPr>
            <a:r>
              <a:rPr lang="en-AU" sz="2000" b="1" noProof="0" dirty="0">
                <a:solidFill>
                  <a:srgbClr val="175EAA"/>
                </a:solidFill>
                <a:latin typeface="Arial Narrow"/>
                <a:cs typeface="Arial Narrow"/>
              </a:rPr>
              <a:t>MAHI / ACTIVITY</a:t>
            </a:r>
          </a:p>
          <a:p>
            <a:pPr>
              <a:spcBef>
                <a:spcPts val="300"/>
              </a:spcBef>
              <a:spcAft>
                <a:spcPts val="300"/>
              </a:spcAft>
            </a:pPr>
            <a:r>
              <a:rPr lang="en-AU" sz="1800" dirty="0"/>
              <a:t>Print and cut or copy the arrows and squares on the following slide</a:t>
            </a:r>
          </a:p>
          <a:p>
            <a:pPr>
              <a:spcBef>
                <a:spcPts val="300"/>
              </a:spcBef>
              <a:spcAft>
                <a:spcPts val="300"/>
              </a:spcAft>
            </a:pPr>
            <a:r>
              <a:rPr lang="en-AU" sz="1800" noProof="0" dirty="0"/>
              <a:t>Arrange them on your desk to show factors affecting the size of a fish population</a:t>
            </a:r>
          </a:p>
        </p:txBody>
      </p:sp>
      <p:pic>
        <p:nvPicPr>
          <p:cNvPr id="2" name="Picture 1" descr="RS98_salmon_01-sc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6675" y="1225873"/>
            <a:ext cx="2955108" cy="2090067"/>
          </a:xfrm>
          <a:prstGeom prst="rect">
            <a:avLst/>
          </a:prstGeom>
        </p:spPr>
      </p:pic>
      <p:sp>
        <p:nvSpPr>
          <p:cNvPr id="3" name="TextBox 2"/>
          <p:cNvSpPr txBox="1"/>
          <p:nvPr/>
        </p:nvSpPr>
        <p:spPr>
          <a:xfrm>
            <a:off x="5670112" y="3550334"/>
            <a:ext cx="3315138" cy="646331"/>
          </a:xfrm>
          <a:prstGeom prst="rect">
            <a:avLst/>
          </a:prstGeom>
          <a:noFill/>
        </p:spPr>
        <p:txBody>
          <a:bodyPr wrap="square" rtlCol="0">
            <a:spAutoFit/>
          </a:bodyPr>
          <a:lstStyle/>
          <a:p>
            <a:pPr algn="ctr"/>
            <a:r>
              <a:rPr lang="en-US" dirty="0">
                <a:solidFill>
                  <a:srgbClr val="005DAA"/>
                </a:solidFill>
              </a:rPr>
              <a:t>A completed diagram is provided on the slide after next</a:t>
            </a:r>
          </a:p>
        </p:txBody>
      </p:sp>
    </p:spTree>
    <p:extLst>
      <p:ext uri="{BB962C8B-B14F-4D97-AF65-F5344CB8AC3E}">
        <p14:creationId xmlns:p14="http://schemas.microsoft.com/office/powerpoint/2010/main" val="1839316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dissolv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197845"/>
            <a:ext cx="4535813" cy="2369747"/>
          </a:xfrm>
          <a:prstGeom prst="rect">
            <a:avLst/>
          </a:prstGeom>
        </p:spPr>
      </p:pic>
      <p:sp>
        <p:nvSpPr>
          <p:cNvPr id="3" name="Content Placeholder 2"/>
          <p:cNvSpPr>
            <a:spLocks noGrp="1"/>
          </p:cNvSpPr>
          <p:nvPr>
            <p:ph sz="half" idx="1"/>
          </p:nvPr>
        </p:nvSpPr>
        <p:spPr>
          <a:xfrm>
            <a:off x="224914" y="1185701"/>
            <a:ext cx="3824458" cy="3798101"/>
          </a:xfrm>
        </p:spPr>
        <p:txBody>
          <a:bodyPr>
            <a:normAutofit/>
          </a:bodyPr>
          <a:lstStyle/>
          <a:p>
            <a:pPr marL="0" indent="0" algn="ctr">
              <a:spcBef>
                <a:spcPts val="300"/>
              </a:spcBef>
              <a:spcAft>
                <a:spcPts val="300"/>
              </a:spcAft>
              <a:buNone/>
            </a:pPr>
            <a:r>
              <a:rPr lang="en-AU" sz="2000" b="1" noProof="0" dirty="0">
                <a:solidFill>
                  <a:srgbClr val="00B194"/>
                </a:solidFill>
                <a:latin typeface="Arial Narrow"/>
                <a:cs typeface="Arial Narrow"/>
              </a:rPr>
              <a:t>KŌRERORERO / DISCUSSION</a:t>
            </a:r>
            <a:endParaRPr lang="en-AU" sz="2000" b="1" noProof="0" dirty="0">
              <a:solidFill>
                <a:srgbClr val="175EAA"/>
              </a:solidFill>
              <a:latin typeface="Arial Narrow"/>
              <a:cs typeface="Arial Narrow"/>
            </a:endParaRPr>
          </a:p>
          <a:p>
            <a:pPr marL="0" indent="0" algn="ctr">
              <a:spcBef>
                <a:spcPts val="300"/>
              </a:spcBef>
              <a:spcAft>
                <a:spcPts val="300"/>
              </a:spcAft>
              <a:buNone/>
            </a:pPr>
            <a:r>
              <a:rPr lang="en-AU" sz="1900" noProof="0" dirty="0"/>
              <a:t>In fishing, size does matter! </a:t>
            </a:r>
          </a:p>
          <a:p>
            <a:pPr>
              <a:spcBef>
                <a:spcPts val="300"/>
              </a:spcBef>
              <a:spcAft>
                <a:spcPts val="300"/>
              </a:spcAft>
            </a:pPr>
            <a:endParaRPr lang="en-AU" sz="500" noProof="0" dirty="0"/>
          </a:p>
          <a:p>
            <a:pPr>
              <a:spcBef>
                <a:spcPts val="300"/>
              </a:spcBef>
              <a:spcAft>
                <a:spcPts val="300"/>
              </a:spcAft>
            </a:pPr>
            <a:endParaRPr lang="en-AU" sz="500" noProof="0" dirty="0"/>
          </a:p>
          <a:p>
            <a:pPr>
              <a:spcBef>
                <a:spcPts val="300"/>
              </a:spcBef>
              <a:spcAft>
                <a:spcPts val="300"/>
              </a:spcAft>
            </a:pPr>
            <a:endParaRPr lang="en-AU" sz="500" noProof="0" dirty="0"/>
          </a:p>
          <a:p>
            <a:pPr marL="0" indent="0" algn="ctr">
              <a:spcBef>
                <a:spcPts val="300"/>
              </a:spcBef>
              <a:spcAft>
                <a:spcPts val="300"/>
              </a:spcAft>
              <a:buNone/>
            </a:pPr>
            <a:r>
              <a:rPr lang="en-AU" sz="2000" b="1" noProof="0" dirty="0">
                <a:solidFill>
                  <a:srgbClr val="00B6DE"/>
                </a:solidFill>
                <a:latin typeface="Arial Narrow"/>
                <a:cs typeface="Arial Narrow"/>
              </a:rPr>
              <a:t>HE PĀTAI / CONSIDER THIS</a:t>
            </a:r>
            <a:endParaRPr lang="en-AU" sz="1900" noProof="0" dirty="0"/>
          </a:p>
          <a:p>
            <a:pPr marL="0" indent="0" algn="ctr">
              <a:spcBef>
                <a:spcPts val="300"/>
              </a:spcBef>
              <a:spcAft>
                <a:spcPts val="300"/>
              </a:spcAft>
              <a:buNone/>
            </a:pPr>
            <a:r>
              <a:rPr lang="en-AU" sz="1900" noProof="0" dirty="0"/>
              <a:t>What do you think might happen if there aren’t enough big adult fish?</a:t>
            </a:r>
          </a:p>
        </p:txBody>
      </p:sp>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pic>
        <p:nvPicPr>
          <p:cNvPr id="6" name="Picture 5" descr="Albacore Tuna-prs.png"/>
          <p:cNvPicPr>
            <a:picLocks noChangeAspect="1"/>
          </p:cNvPicPr>
          <p:nvPr/>
        </p:nvPicPr>
        <p:blipFill rotWithShape="1">
          <a:blip r:embed="rId5" cstate="print">
            <a:extLst>
              <a:ext uri="{28A0092B-C50C-407E-A947-70E740481C1C}">
                <a14:useLocalDpi xmlns:a14="http://schemas.microsoft.com/office/drawing/2010/main"/>
              </a:ext>
            </a:extLst>
          </a:blip>
          <a:srcRect t="25505" b="17292"/>
          <a:stretch/>
        </p:blipFill>
        <p:spPr>
          <a:xfrm flipH="1">
            <a:off x="4217698" y="1008461"/>
            <a:ext cx="4926302" cy="1859678"/>
          </a:xfrm>
          <a:prstGeom prst="rect">
            <a:avLst/>
          </a:prstGeom>
        </p:spPr>
      </p:pic>
      <p:pic>
        <p:nvPicPr>
          <p:cNvPr id="7" name="Picture 6" descr="Albacore Tuna-pr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5522576" y="2913732"/>
            <a:ext cx="3421359" cy="1166797"/>
          </a:xfrm>
          <a:prstGeom prst="rect">
            <a:avLst/>
          </a:prstGeom>
        </p:spPr>
      </p:pic>
      <p:sp>
        <p:nvSpPr>
          <p:cNvPr id="11" name="TextBox 10"/>
          <p:cNvSpPr txBox="1"/>
          <p:nvPr/>
        </p:nvSpPr>
        <p:spPr>
          <a:xfrm>
            <a:off x="7239968" y="4259815"/>
            <a:ext cx="1735706" cy="307777"/>
          </a:xfrm>
          <a:prstGeom prst="rect">
            <a:avLst/>
          </a:prstGeom>
          <a:noFill/>
        </p:spPr>
        <p:txBody>
          <a:bodyPr wrap="square" rtlCol="0">
            <a:spAutoFit/>
          </a:bodyPr>
          <a:lstStyle/>
          <a:p>
            <a:pPr algn="r"/>
            <a:r>
              <a:rPr lang="en-US" sz="1400" dirty="0"/>
              <a:t>Albacore Tuna</a:t>
            </a:r>
          </a:p>
        </p:txBody>
      </p:sp>
      <p:sp>
        <p:nvSpPr>
          <p:cNvPr id="8" name="Rectangular Callout 7"/>
          <p:cNvSpPr/>
          <p:nvPr/>
        </p:nvSpPr>
        <p:spPr>
          <a:xfrm>
            <a:off x="180616" y="2441708"/>
            <a:ext cx="4845713" cy="1818107"/>
          </a:xfrm>
          <a:prstGeom prst="wedgeRectCallout">
            <a:avLst>
              <a:gd name="adj1" fmla="val 61701"/>
              <a:gd name="adj2" fmla="val 6208"/>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chemeClr val="tx1"/>
                </a:solidFill>
                <a:latin typeface="Arial"/>
                <a:cs typeface="Arial"/>
              </a:rPr>
              <a:t>If </a:t>
            </a:r>
            <a:r>
              <a:rPr lang="x-none" dirty="0">
                <a:solidFill>
                  <a:schemeClr val="tx1"/>
                </a:solidFill>
                <a:latin typeface="Arial"/>
                <a:cs typeface="Arial"/>
              </a:rPr>
              <a:t>there aren’t </a:t>
            </a:r>
            <a:r>
              <a:rPr lang="en-US" dirty="0">
                <a:solidFill>
                  <a:schemeClr val="tx1"/>
                </a:solidFill>
                <a:latin typeface="Arial"/>
                <a:cs typeface="Arial"/>
              </a:rPr>
              <a:t>enough large, mature fish (the ‘</a:t>
            </a:r>
            <a:r>
              <a:rPr lang="en-US" dirty="0" err="1">
                <a:solidFill>
                  <a:schemeClr val="tx1"/>
                </a:solidFill>
                <a:latin typeface="Arial"/>
                <a:cs typeface="Arial"/>
              </a:rPr>
              <a:t>spawners</a:t>
            </a:r>
            <a:r>
              <a:rPr lang="en-US" dirty="0">
                <a:solidFill>
                  <a:schemeClr val="tx1"/>
                </a:solidFill>
                <a:latin typeface="Arial"/>
                <a:cs typeface="Arial"/>
              </a:rPr>
              <a:t>’) then reproduction slows and fish stocks decline</a:t>
            </a:r>
          </a:p>
          <a:p>
            <a:pPr algn="ctr">
              <a:spcBef>
                <a:spcPts val="300"/>
              </a:spcBef>
              <a:spcAft>
                <a:spcPts val="300"/>
              </a:spcAft>
            </a:pPr>
            <a:r>
              <a:rPr lang="en-US" dirty="0">
                <a:solidFill>
                  <a:schemeClr val="tx1"/>
                </a:solidFill>
                <a:latin typeface="Arial"/>
                <a:cs typeface="Arial"/>
              </a:rPr>
              <a:t>Not enough large mature fish results in less young healthy fish to add to the stock</a:t>
            </a:r>
            <a:endParaRPr lang="en-US" sz="500" dirty="0">
              <a:solidFill>
                <a:schemeClr val="tx1"/>
              </a:solidFill>
              <a:latin typeface="Arial"/>
              <a:cs typeface="Arial"/>
            </a:endParaRPr>
          </a:p>
        </p:txBody>
      </p:sp>
    </p:spTree>
    <p:extLst>
      <p:ext uri="{BB962C8B-B14F-4D97-AF65-F5344CB8AC3E}">
        <p14:creationId xmlns:p14="http://schemas.microsoft.com/office/powerpoint/2010/main" val="3138200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3670300" y="829733"/>
            <a:ext cx="5473700" cy="3877723"/>
          </a:xfrm>
          <a:prstGeom prst="rect">
            <a:avLst/>
          </a:prstGeom>
        </p:spPr>
      </p:pic>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Rectangle 3"/>
          <p:cNvSpPr/>
          <p:nvPr/>
        </p:nvSpPr>
        <p:spPr>
          <a:xfrm>
            <a:off x="4089401" y="1286262"/>
            <a:ext cx="4732382" cy="2939266"/>
          </a:xfrm>
          <a:prstGeom prst="rect">
            <a:avLst/>
          </a:prstGeom>
        </p:spPr>
        <p:txBody>
          <a:bodyPr wrap="square">
            <a:spAutoFit/>
          </a:bodyPr>
          <a:lstStyle/>
          <a:p>
            <a:pPr algn="ctr">
              <a:spcBef>
                <a:spcPts val="300"/>
              </a:spcBef>
              <a:spcAft>
                <a:spcPts val="300"/>
              </a:spcAft>
            </a:pPr>
            <a:r>
              <a:rPr lang="en-AU" sz="2200" b="1" dirty="0">
                <a:solidFill>
                  <a:srgbClr val="00B6DE"/>
                </a:solidFill>
                <a:latin typeface="Arial Narrow"/>
                <a:cs typeface="Arial Narrow"/>
              </a:rPr>
              <a:t>HE PĀTAI / CONSIDER THIS</a:t>
            </a:r>
            <a:endParaRPr lang="en-AU" sz="2200" dirty="0"/>
          </a:p>
          <a:p>
            <a:pPr>
              <a:spcBef>
                <a:spcPts val="300"/>
              </a:spcBef>
              <a:spcAft>
                <a:spcPts val="300"/>
              </a:spcAft>
            </a:pPr>
            <a:r>
              <a:rPr lang="en-US" dirty="0">
                <a:latin typeface="Arial"/>
                <a:cs typeface="Arial"/>
              </a:rPr>
              <a:t>What do fishery scientists research to help ensure fisheries are sustainable?</a:t>
            </a:r>
          </a:p>
          <a:p>
            <a:pPr>
              <a:spcBef>
                <a:spcPts val="300"/>
              </a:spcBef>
              <a:spcAft>
                <a:spcPts val="300"/>
              </a:spcAft>
            </a:pPr>
            <a:endParaRPr lang="en-US" sz="300" dirty="0">
              <a:latin typeface="Arial"/>
              <a:cs typeface="Arial"/>
            </a:endParaRPr>
          </a:p>
          <a:p>
            <a:pPr algn="ctr">
              <a:spcBef>
                <a:spcPts val="300"/>
              </a:spcBef>
              <a:spcAft>
                <a:spcPts val="300"/>
              </a:spcAft>
            </a:pPr>
            <a:r>
              <a:rPr lang="en-AU" sz="2200" b="1" dirty="0">
                <a:solidFill>
                  <a:srgbClr val="175EAA"/>
                </a:solidFill>
                <a:latin typeface="Arial Narrow"/>
                <a:cs typeface="Arial Narrow"/>
              </a:rPr>
              <a:t>MAHI / ACTIVITY</a:t>
            </a:r>
            <a:endParaRPr lang="en-US" sz="2200" dirty="0">
              <a:latin typeface="Arial"/>
              <a:cs typeface="Arial"/>
            </a:endParaRPr>
          </a:p>
          <a:p>
            <a:pPr marL="342900" indent="-261938">
              <a:spcBef>
                <a:spcPts val="300"/>
              </a:spcBef>
              <a:spcAft>
                <a:spcPts val="300"/>
              </a:spcAft>
              <a:buFont typeface="+mj-lt"/>
              <a:buAutoNum type="arabicPeriod"/>
            </a:pPr>
            <a:r>
              <a:rPr lang="en-US" dirty="0">
                <a:latin typeface="Arial"/>
                <a:cs typeface="Arial"/>
              </a:rPr>
              <a:t>Complete the prior knowledge chart</a:t>
            </a:r>
          </a:p>
          <a:p>
            <a:pPr marL="342900" indent="-261938">
              <a:spcBef>
                <a:spcPts val="300"/>
              </a:spcBef>
              <a:spcAft>
                <a:spcPts val="300"/>
              </a:spcAft>
              <a:buFont typeface="+mj-lt"/>
              <a:buAutoNum type="arabicPeriod"/>
            </a:pPr>
            <a:r>
              <a:rPr lang="en-US" dirty="0">
                <a:latin typeface="Arial"/>
                <a:cs typeface="Arial"/>
              </a:rPr>
              <a:t>Look at a scientific paper written about fisheries in Aotearoa New Zealand.</a:t>
            </a:r>
          </a:p>
          <a:p>
            <a:pPr marL="342900" indent="-261938">
              <a:spcBef>
                <a:spcPts val="300"/>
              </a:spcBef>
              <a:spcAft>
                <a:spcPts val="300"/>
              </a:spcAft>
              <a:buFont typeface="+mj-lt"/>
              <a:buAutoNum type="arabicPeriod"/>
            </a:pPr>
            <a:r>
              <a:rPr lang="en-US" dirty="0">
                <a:latin typeface="Arial"/>
                <a:cs typeface="Arial"/>
              </a:rPr>
              <a:t>Be ready to discuss the topic of the paper</a:t>
            </a:r>
            <a:endParaRPr lang="en-US" dirty="0"/>
          </a:p>
        </p:txBody>
      </p:sp>
      <p:graphicFrame>
        <p:nvGraphicFramePr>
          <p:cNvPr id="7" name="Content Placeholder 4"/>
          <p:cNvGraphicFramePr>
            <a:graphicFrameLocks noGrp="1"/>
          </p:cNvGraphicFramePr>
          <p:nvPr>
            <p:ph sz="half" idx="1"/>
            <p:extLst>
              <p:ext uri="{D42A27DB-BD31-4B8C-83A1-F6EECF244321}">
                <p14:modId xmlns:p14="http://schemas.microsoft.com/office/powerpoint/2010/main" val="2131345273"/>
              </p:ext>
            </p:extLst>
          </p:nvPr>
        </p:nvGraphicFramePr>
        <p:xfrm>
          <a:off x="474132" y="1080043"/>
          <a:ext cx="2965617" cy="3213369"/>
        </p:xfrm>
        <a:graphic>
          <a:graphicData uri="http://schemas.openxmlformats.org/drawingml/2006/table">
            <a:tbl>
              <a:tblPr firstRow="1" bandRow="1">
                <a:tableStyleId>{5C22544A-7EE6-4342-B048-85BDC9FD1C3A}</a:tableStyleId>
              </a:tblPr>
              <a:tblGrid>
                <a:gridCol w="988539">
                  <a:extLst>
                    <a:ext uri="{9D8B030D-6E8A-4147-A177-3AD203B41FA5}">
                      <a16:colId xmlns:a16="http://schemas.microsoft.com/office/drawing/2014/main" val="20000"/>
                    </a:ext>
                  </a:extLst>
                </a:gridCol>
                <a:gridCol w="988539">
                  <a:extLst>
                    <a:ext uri="{9D8B030D-6E8A-4147-A177-3AD203B41FA5}">
                      <a16:colId xmlns:a16="http://schemas.microsoft.com/office/drawing/2014/main" val="20001"/>
                    </a:ext>
                  </a:extLst>
                </a:gridCol>
                <a:gridCol w="988539">
                  <a:extLst>
                    <a:ext uri="{9D8B030D-6E8A-4147-A177-3AD203B41FA5}">
                      <a16:colId xmlns:a16="http://schemas.microsoft.com/office/drawing/2014/main" val="20002"/>
                    </a:ext>
                  </a:extLst>
                </a:gridCol>
              </a:tblGrid>
              <a:tr h="1493824">
                <a:tc gridSpan="3">
                  <a:txBody>
                    <a:bodyPr/>
                    <a:lstStyle/>
                    <a:p>
                      <a:pPr algn="ctr"/>
                      <a:r>
                        <a:rPr lang="en-US" sz="1800" b="0" i="0" baseline="0" dirty="0">
                          <a:latin typeface="Arial"/>
                          <a:cs typeface="Arial"/>
                        </a:rPr>
                        <a:t>WHAT DOES A FISHERY SCIENTIST RESEARCH?</a:t>
                      </a:r>
                    </a:p>
                    <a:p>
                      <a:pPr algn="ctr"/>
                      <a:r>
                        <a:rPr lang="en-US" sz="1800" b="0" i="0" dirty="0">
                          <a:latin typeface="Arial"/>
                          <a:cs typeface="Arial"/>
                        </a:rPr>
                        <a:t>PRIOR KNOWLEDGE</a:t>
                      </a:r>
                      <a:r>
                        <a:rPr lang="en-US" sz="1800" b="0" i="0" baseline="0" dirty="0">
                          <a:latin typeface="Arial"/>
                          <a:cs typeface="Arial"/>
                        </a:rPr>
                        <a:t> CHART</a:t>
                      </a:r>
                      <a:endParaRPr lang="en-US" sz="18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797525">
                <a:tc>
                  <a:txBody>
                    <a:bodyPr/>
                    <a:lstStyle/>
                    <a:p>
                      <a:pPr algn="ctr"/>
                      <a:r>
                        <a:rPr lang="en-US" sz="1400" dirty="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697868">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p>
                      <a:endParaRPr lang="en-US" sz="1400" dirty="0">
                        <a:latin typeface="Arial"/>
                        <a:cs typeface="Arial"/>
                      </a:endParaRPr>
                    </a:p>
                    <a:p>
                      <a:endParaRPr lang="en-US" sz="1400" dirty="0">
                        <a:latin typeface="Arial"/>
                        <a:cs typeface="Arial"/>
                      </a:endParaRPr>
                    </a:p>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6902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659396951"/>
              </p:ext>
            </p:extLst>
          </p:nvPr>
        </p:nvGraphicFramePr>
        <p:xfrm>
          <a:off x="189289" y="1280671"/>
          <a:ext cx="5284260" cy="3103962"/>
        </p:xfrm>
        <a:graphic>
          <a:graphicData uri="http://schemas.openxmlformats.org/drawingml/2006/table">
            <a:tbl>
              <a:tblPr firstRow="1" bandRow="1">
                <a:tableStyleId>{2D5ABB26-0587-4C30-8999-92F81FD0307C}</a:tableStyleId>
              </a:tblPr>
              <a:tblGrid>
                <a:gridCol w="1056852">
                  <a:extLst>
                    <a:ext uri="{9D8B030D-6E8A-4147-A177-3AD203B41FA5}">
                      <a16:colId xmlns:a16="http://schemas.microsoft.com/office/drawing/2014/main" val="20000"/>
                    </a:ext>
                  </a:extLst>
                </a:gridCol>
                <a:gridCol w="1056852">
                  <a:extLst>
                    <a:ext uri="{9D8B030D-6E8A-4147-A177-3AD203B41FA5}">
                      <a16:colId xmlns:a16="http://schemas.microsoft.com/office/drawing/2014/main" val="20001"/>
                    </a:ext>
                  </a:extLst>
                </a:gridCol>
                <a:gridCol w="1056852">
                  <a:extLst>
                    <a:ext uri="{9D8B030D-6E8A-4147-A177-3AD203B41FA5}">
                      <a16:colId xmlns:a16="http://schemas.microsoft.com/office/drawing/2014/main" val="20002"/>
                    </a:ext>
                  </a:extLst>
                </a:gridCol>
                <a:gridCol w="1056852">
                  <a:extLst>
                    <a:ext uri="{9D8B030D-6E8A-4147-A177-3AD203B41FA5}">
                      <a16:colId xmlns:a16="http://schemas.microsoft.com/office/drawing/2014/main" val="20003"/>
                    </a:ext>
                  </a:extLst>
                </a:gridCol>
                <a:gridCol w="1056852">
                  <a:extLst>
                    <a:ext uri="{9D8B030D-6E8A-4147-A177-3AD203B41FA5}">
                      <a16:colId xmlns:a16="http://schemas.microsoft.com/office/drawing/2014/main" val="20004"/>
                    </a:ext>
                  </a:extLst>
                </a:gridCol>
              </a:tblGrid>
              <a:tr h="1156242">
                <a:tc>
                  <a:txBody>
                    <a:bodyPr/>
                    <a:lstStyle/>
                    <a:p>
                      <a:endParaRPr lang="en-US" dirty="0"/>
                    </a:p>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0"/>
                  </a:ext>
                </a:extLst>
              </a:tr>
              <a:tr h="13076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B194"/>
                          </a:solidFill>
                        </a:rPr>
                        <a:t>Fish migrating out of the stock</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r>
                        <a:rPr lang="en-US" sz="1800" dirty="0">
                          <a:solidFill>
                            <a:srgbClr val="00B194"/>
                          </a:solidFill>
                        </a:rPr>
                        <a:t>Natural Mortality</a:t>
                      </a:r>
                      <a:r>
                        <a:rPr lang="en-US" sz="1800" baseline="0" dirty="0">
                          <a:solidFill>
                            <a:srgbClr val="00B194"/>
                          </a:solidFill>
                        </a:rPr>
                        <a:t> (</a:t>
                      </a:r>
                      <a:r>
                        <a:rPr lang="en-US" sz="1800" dirty="0">
                          <a:solidFill>
                            <a:srgbClr val="00B194"/>
                          </a:solidFill>
                        </a:rPr>
                        <a:t>Deaths)</a:t>
                      </a:r>
                      <a:endParaRPr lang="en-US" dirty="0"/>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r>
                        <a:rPr lang="en-US" sz="1800" dirty="0">
                          <a:solidFill>
                            <a:srgbClr val="00B194"/>
                          </a:solidFill>
                        </a:rPr>
                        <a:t>Births</a:t>
                      </a:r>
                      <a:endParaRPr lang="en-US" dirty="0"/>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B194"/>
                          </a:solidFill>
                        </a:rPr>
                        <a:t>Fish migrating into the stock</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B194"/>
                          </a:solidFill>
                        </a:rPr>
                        <a:t>Caught</a:t>
                      </a:r>
                      <a:r>
                        <a:rPr lang="en-US" sz="1800" baseline="0" dirty="0">
                          <a:solidFill>
                            <a:srgbClr val="00B194"/>
                          </a:solidFill>
                        </a:rPr>
                        <a:t> fish</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1"/>
                  </a:ext>
                </a:extLst>
              </a:tr>
              <a:tr h="609092">
                <a:tc gridSpan="2">
                  <a:txBody>
                    <a:bodyPr/>
                    <a:lstStyle/>
                    <a:p>
                      <a:pPr algn="ctr"/>
                      <a:r>
                        <a:rPr lang="en-US" dirty="0">
                          <a:solidFill>
                            <a:srgbClr val="00B194"/>
                          </a:solidFill>
                        </a:rPr>
                        <a:t>Stock </a:t>
                      </a:r>
                    </a:p>
                    <a:p>
                      <a:pPr algn="ctr"/>
                      <a:r>
                        <a:rPr lang="en-US" dirty="0">
                          <a:solidFill>
                            <a:srgbClr val="00B194"/>
                          </a:solidFill>
                        </a:rPr>
                        <a:t>increases</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hMerge="1">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gridSpan="2">
                  <a:txBody>
                    <a:bodyPr/>
                    <a:lstStyle/>
                    <a:p>
                      <a:pPr algn="ctr"/>
                      <a:r>
                        <a:rPr lang="en-US" dirty="0">
                          <a:solidFill>
                            <a:srgbClr val="00B194"/>
                          </a:solidFill>
                        </a:rPr>
                        <a:t>Stock </a:t>
                      </a:r>
                    </a:p>
                    <a:p>
                      <a:pPr algn="ctr"/>
                      <a:r>
                        <a:rPr lang="en-US" baseline="0" dirty="0">
                          <a:solidFill>
                            <a:srgbClr val="00B194"/>
                          </a:solidFill>
                        </a:rPr>
                        <a:t>decreases</a:t>
                      </a:r>
                      <a:endParaRPr lang="en-US" dirty="0">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hMerge="1">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endParaRPr lang="en-US" dirty="0">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0" name="Title 1"/>
          <p:cNvSpPr txBox="1">
            <a:spLocks/>
          </p:cNvSpPr>
          <p:nvPr/>
        </p:nvSpPr>
        <p:spPr>
          <a:xfrm>
            <a:off x="180617" y="-91665"/>
            <a:ext cx="80489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000" dirty="0">
                <a:latin typeface="Arial Narrow"/>
                <a:cs typeface="Arial Narrow"/>
              </a:rPr>
              <a:t>SCIENTISTS &amp; THE MAXIMUM SUSTAINABLE YIELD</a:t>
            </a:r>
          </a:p>
        </p:txBody>
      </p:sp>
      <p:sp>
        <p:nvSpPr>
          <p:cNvPr id="6" name="Rectangle 5"/>
          <p:cNvSpPr/>
          <p:nvPr/>
        </p:nvSpPr>
        <p:spPr>
          <a:xfrm>
            <a:off x="5743263" y="1280672"/>
            <a:ext cx="3208841" cy="3103961"/>
          </a:xfrm>
          <a:prstGeom prst="rect">
            <a:avLst/>
          </a:prstGeom>
          <a:solidFill>
            <a:srgbClr val="FFFFFF"/>
          </a:solidFill>
          <a:ln>
            <a:solidFill>
              <a:srgbClr val="00B1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0321" y="1416137"/>
            <a:ext cx="2251957" cy="1070654"/>
          </a:xfrm>
          <a:prstGeom prst="rect">
            <a:avLst/>
          </a:prstGeom>
        </p:spPr>
      </p:pic>
      <p:pic>
        <p:nvPicPr>
          <p:cNvPr id="13" name="Picture 1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43263" y="2196964"/>
            <a:ext cx="2869015" cy="1364023"/>
          </a:xfrm>
          <a:prstGeom prst="rect">
            <a:avLst/>
          </a:prstGeom>
        </p:spPr>
      </p:pic>
      <p:sp>
        <p:nvSpPr>
          <p:cNvPr id="12" name="Right Arrow 11"/>
          <p:cNvSpPr/>
          <p:nvPr/>
        </p:nvSpPr>
        <p:spPr>
          <a:xfrm>
            <a:off x="2425807" y="1388462"/>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3468767" y="1416137"/>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92130" y="1429339"/>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138139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00147" y="3282991"/>
            <a:ext cx="2251957" cy="1070654"/>
          </a:xfrm>
          <a:prstGeom prst="rect">
            <a:avLst/>
          </a:prstGeom>
        </p:spPr>
      </p:pic>
      <p:sp>
        <p:nvSpPr>
          <p:cNvPr id="21" name="Right Arrow 20"/>
          <p:cNvSpPr/>
          <p:nvPr/>
        </p:nvSpPr>
        <p:spPr>
          <a:xfrm>
            <a:off x="454349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0" y="917759"/>
            <a:ext cx="9144000" cy="369332"/>
          </a:xfrm>
          <a:prstGeom prst="rect">
            <a:avLst/>
          </a:prstGeom>
          <a:noFill/>
        </p:spPr>
        <p:txBody>
          <a:bodyPr wrap="square" rtlCol="0">
            <a:spAutoFit/>
          </a:bodyPr>
          <a:lstStyle/>
          <a:p>
            <a:pPr algn="ctr"/>
            <a:r>
              <a:rPr lang="en-US" b="1" dirty="0">
                <a:solidFill>
                  <a:srgbClr val="005DAA"/>
                </a:solidFill>
              </a:rPr>
              <a:t>Create a diagram showing how fish stocks change in number (abundance) over time</a:t>
            </a:r>
          </a:p>
        </p:txBody>
      </p:sp>
    </p:spTree>
    <p:extLst>
      <p:ext uri="{BB962C8B-B14F-4D97-AF65-F5344CB8AC3E}">
        <p14:creationId xmlns:p14="http://schemas.microsoft.com/office/powerpoint/2010/main" val="2250832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6" name="Rectangle 5"/>
          <p:cNvSpPr/>
          <p:nvPr/>
        </p:nvSpPr>
        <p:spPr>
          <a:xfrm>
            <a:off x="2939078" y="1416136"/>
            <a:ext cx="3208841" cy="2937509"/>
          </a:xfrm>
          <a:prstGeom prst="rect">
            <a:avLst/>
          </a:prstGeom>
          <a:solidFill>
            <a:srgbClr val="FFFFFF"/>
          </a:solidFill>
          <a:ln>
            <a:solidFill>
              <a:srgbClr val="00B1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56136" y="1416137"/>
            <a:ext cx="2251957" cy="1070654"/>
          </a:xfrm>
          <a:prstGeom prst="rect">
            <a:avLst/>
          </a:prstGeom>
        </p:spPr>
      </p:pic>
      <p:pic>
        <p:nvPicPr>
          <p:cNvPr id="13" name="Picture 1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9078" y="2196964"/>
            <a:ext cx="2869015" cy="1364023"/>
          </a:xfrm>
          <a:prstGeom prst="rect">
            <a:avLst/>
          </a:prstGeom>
        </p:spPr>
      </p:pic>
      <p:sp>
        <p:nvSpPr>
          <p:cNvPr id="12" name="Right Arrow 11"/>
          <p:cNvSpPr/>
          <p:nvPr/>
        </p:nvSpPr>
        <p:spPr>
          <a:xfrm>
            <a:off x="6153659" y="347701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6147919" y="2486791"/>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009028" y="3122671"/>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1960782" y="185445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962" y="3282991"/>
            <a:ext cx="2251957" cy="1070654"/>
          </a:xfrm>
          <a:prstGeom prst="rect">
            <a:avLst/>
          </a:prstGeom>
        </p:spPr>
      </p:pic>
      <p:sp>
        <p:nvSpPr>
          <p:cNvPr id="21" name="Right Arrow 20"/>
          <p:cNvSpPr/>
          <p:nvPr/>
        </p:nvSpPr>
        <p:spPr>
          <a:xfrm>
            <a:off x="614791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224683" y="2117459"/>
            <a:ext cx="736099" cy="369332"/>
          </a:xfrm>
          <a:prstGeom prst="rect">
            <a:avLst/>
          </a:prstGeom>
        </p:spPr>
        <p:txBody>
          <a:bodyPr wrap="none">
            <a:spAutoFit/>
          </a:bodyPr>
          <a:lstStyle/>
          <a:p>
            <a:pPr algn="r"/>
            <a:r>
              <a:rPr lang="en-US" dirty="0">
                <a:solidFill>
                  <a:srgbClr val="00B194"/>
                </a:solidFill>
              </a:rPr>
              <a:t>Births</a:t>
            </a:r>
            <a:endParaRPr lang="en-US" dirty="0"/>
          </a:p>
        </p:txBody>
      </p:sp>
      <p:sp>
        <p:nvSpPr>
          <p:cNvPr id="3" name="Rectangle 2"/>
          <p:cNvSpPr/>
          <p:nvPr/>
        </p:nvSpPr>
        <p:spPr>
          <a:xfrm>
            <a:off x="450810" y="3247242"/>
            <a:ext cx="1558218" cy="646331"/>
          </a:xfrm>
          <a:prstGeom prst="rect">
            <a:avLst/>
          </a:prstGeom>
        </p:spPr>
        <p:txBody>
          <a:bodyPr wrap="square">
            <a:spAutoFit/>
          </a:bodyPr>
          <a:lstStyle/>
          <a:p>
            <a:pPr algn="r">
              <a:defRPr/>
            </a:pPr>
            <a:r>
              <a:rPr lang="en-US" dirty="0">
                <a:solidFill>
                  <a:srgbClr val="00B194"/>
                </a:solidFill>
              </a:rPr>
              <a:t>Fish migrate in to the stock</a:t>
            </a:r>
          </a:p>
        </p:txBody>
      </p:sp>
      <p:sp>
        <p:nvSpPr>
          <p:cNvPr id="4" name="Rectangle 3"/>
          <p:cNvSpPr/>
          <p:nvPr/>
        </p:nvSpPr>
        <p:spPr>
          <a:xfrm>
            <a:off x="7077969" y="1614109"/>
            <a:ext cx="1882628" cy="646331"/>
          </a:xfrm>
          <a:prstGeom prst="rect">
            <a:avLst/>
          </a:prstGeom>
          <a:ln>
            <a:noFill/>
          </a:ln>
        </p:spPr>
        <p:txBody>
          <a:bodyPr wrap="square">
            <a:spAutoFit/>
          </a:bodyPr>
          <a:lstStyle/>
          <a:p>
            <a:r>
              <a:rPr lang="en-US" dirty="0">
                <a:solidFill>
                  <a:srgbClr val="00B194"/>
                </a:solidFill>
              </a:rPr>
              <a:t>Natural Mortality</a:t>
            </a:r>
          </a:p>
          <a:p>
            <a:r>
              <a:rPr lang="en-US" dirty="0">
                <a:solidFill>
                  <a:srgbClr val="00B194"/>
                </a:solidFill>
              </a:rPr>
              <a:t>(Deaths)</a:t>
            </a:r>
            <a:endParaRPr lang="en-US" dirty="0"/>
          </a:p>
        </p:txBody>
      </p:sp>
      <p:sp>
        <p:nvSpPr>
          <p:cNvPr id="5" name="Rectangle 4"/>
          <p:cNvSpPr/>
          <p:nvPr/>
        </p:nvSpPr>
        <p:spPr>
          <a:xfrm rot="10800000" flipV="1">
            <a:off x="7083708" y="2637657"/>
            <a:ext cx="1876887" cy="646331"/>
          </a:xfrm>
          <a:prstGeom prst="rect">
            <a:avLst/>
          </a:prstGeom>
          <a:ln>
            <a:noFill/>
          </a:ln>
        </p:spPr>
        <p:txBody>
          <a:bodyPr wrap="square">
            <a:spAutoFit/>
          </a:bodyPr>
          <a:lstStyle/>
          <a:p>
            <a:pPr>
              <a:defRPr/>
            </a:pPr>
            <a:r>
              <a:rPr lang="en-US" dirty="0">
                <a:solidFill>
                  <a:srgbClr val="00B194"/>
                </a:solidFill>
              </a:rPr>
              <a:t>Fish migrate out of stock</a:t>
            </a:r>
          </a:p>
        </p:txBody>
      </p:sp>
      <p:sp>
        <p:nvSpPr>
          <p:cNvPr id="7" name="Rectangle 6"/>
          <p:cNvSpPr/>
          <p:nvPr/>
        </p:nvSpPr>
        <p:spPr>
          <a:xfrm>
            <a:off x="7083709" y="3684188"/>
            <a:ext cx="1234007" cy="369332"/>
          </a:xfrm>
          <a:prstGeom prst="rect">
            <a:avLst/>
          </a:prstGeom>
          <a:ln>
            <a:noFill/>
          </a:ln>
        </p:spPr>
        <p:txBody>
          <a:bodyPr wrap="square">
            <a:spAutoFit/>
          </a:bodyPr>
          <a:lstStyle/>
          <a:p>
            <a:pPr>
              <a:defRPr/>
            </a:pPr>
            <a:r>
              <a:rPr lang="en-US" dirty="0">
                <a:solidFill>
                  <a:srgbClr val="00B194"/>
                </a:solidFill>
              </a:rPr>
              <a:t>Caught fish</a:t>
            </a:r>
          </a:p>
        </p:txBody>
      </p:sp>
      <p:sp>
        <p:nvSpPr>
          <p:cNvPr id="8" name="TextBox 7"/>
          <p:cNvSpPr txBox="1"/>
          <p:nvPr/>
        </p:nvSpPr>
        <p:spPr>
          <a:xfrm>
            <a:off x="180616" y="1008461"/>
            <a:ext cx="8641167" cy="369332"/>
          </a:xfrm>
          <a:prstGeom prst="rect">
            <a:avLst/>
          </a:prstGeom>
          <a:noFill/>
        </p:spPr>
        <p:txBody>
          <a:bodyPr wrap="square" rtlCol="0">
            <a:spAutoFit/>
          </a:bodyPr>
          <a:lstStyle/>
          <a:p>
            <a:pPr algn="ctr"/>
            <a:r>
              <a:rPr lang="en-US" b="1" dirty="0">
                <a:solidFill>
                  <a:srgbClr val="005DAA"/>
                </a:solidFill>
              </a:rPr>
              <a:t>Diagram showing how fish stock change in number (abundance) over time</a:t>
            </a:r>
          </a:p>
        </p:txBody>
      </p:sp>
    </p:spTree>
    <p:extLst>
      <p:ext uri="{BB962C8B-B14F-4D97-AF65-F5344CB8AC3E}">
        <p14:creationId xmlns:p14="http://schemas.microsoft.com/office/powerpoint/2010/main" val="2667130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330" y="728133"/>
            <a:ext cx="4741333" cy="4078430"/>
          </a:xfrm>
          <a:prstGeom prst="rect">
            <a:avLst/>
          </a:prstGeom>
        </p:spPr>
      </p:pic>
      <p:sp>
        <p:nvSpPr>
          <p:cNvPr id="3" name="Content Placeholder 2"/>
          <p:cNvSpPr>
            <a:spLocks noGrp="1"/>
          </p:cNvSpPr>
          <p:nvPr>
            <p:ph sz="half" idx="1"/>
          </p:nvPr>
        </p:nvSpPr>
        <p:spPr>
          <a:xfrm>
            <a:off x="355600" y="1160858"/>
            <a:ext cx="4233333" cy="3798101"/>
          </a:xfrm>
        </p:spPr>
        <p:txBody>
          <a:bodyPr>
            <a:normAutofit/>
          </a:bodyPr>
          <a:lstStyle/>
          <a:p>
            <a:pPr marL="0" indent="0" algn="ctr">
              <a:spcBef>
                <a:spcPts val="300"/>
              </a:spcBef>
              <a:spcAft>
                <a:spcPts val="300"/>
              </a:spcAft>
              <a:buNone/>
            </a:pPr>
            <a:r>
              <a:rPr lang="en-AU" sz="2200" b="1" noProof="0" dirty="0">
                <a:solidFill>
                  <a:srgbClr val="00B6DE"/>
                </a:solidFill>
                <a:latin typeface="Arial Narrow"/>
                <a:cs typeface="Arial Narrow"/>
              </a:rPr>
              <a:t>HE PĀTAI / CONSIDER THIS</a:t>
            </a:r>
          </a:p>
          <a:p>
            <a:pPr marL="0" indent="0" algn="ctr">
              <a:spcBef>
                <a:spcPts val="300"/>
              </a:spcBef>
              <a:spcAft>
                <a:spcPts val="300"/>
              </a:spcAft>
              <a:buNone/>
            </a:pPr>
            <a:r>
              <a:rPr lang="en-AU" sz="1800" noProof="0" dirty="0"/>
              <a:t>1 ‘M</a:t>
            </a:r>
            <a:r>
              <a:rPr lang="en-AU" sz="1800" dirty="0" err="1"/>
              <a:t>aximum</a:t>
            </a:r>
            <a:r>
              <a:rPr lang="en-AU" sz="1800" dirty="0"/>
              <a:t>’ ‘Sustainable’ ‘Yield’ - </a:t>
            </a:r>
            <a:r>
              <a:rPr lang="en-AU" sz="1800" noProof="0" dirty="0"/>
              <a:t>What does each word mean?</a:t>
            </a:r>
            <a:endParaRPr lang="en-AU" sz="1800" dirty="0"/>
          </a:p>
          <a:p>
            <a:pPr marL="0" indent="0" algn="ctr">
              <a:spcBef>
                <a:spcPts val="300"/>
              </a:spcBef>
              <a:spcAft>
                <a:spcPts val="300"/>
              </a:spcAft>
              <a:buNone/>
            </a:pPr>
            <a:r>
              <a:rPr lang="en-AU" sz="1800" noProof="0" dirty="0"/>
              <a:t>2  Look at the diagram - what do the different colours on the line represent?</a:t>
            </a:r>
          </a:p>
          <a:p>
            <a:pPr marL="0" indent="0" algn="ctr">
              <a:spcBef>
                <a:spcPts val="300"/>
              </a:spcBef>
              <a:spcAft>
                <a:spcPts val="300"/>
              </a:spcAft>
              <a:buNone/>
            </a:pPr>
            <a:r>
              <a:rPr lang="en-AU" sz="1800" noProof="0" dirty="0"/>
              <a:t>3  If this was a graph what could you label the</a:t>
            </a:r>
            <a:r>
              <a:rPr lang="en-AU" sz="1800" i="1" noProof="0" dirty="0"/>
              <a:t> x </a:t>
            </a:r>
            <a:r>
              <a:rPr lang="en-AU" sz="1800" noProof="0" dirty="0"/>
              <a:t>and </a:t>
            </a:r>
            <a:r>
              <a:rPr lang="en-AU" sz="1800" i="1" noProof="0" dirty="0"/>
              <a:t>y</a:t>
            </a:r>
            <a:r>
              <a:rPr lang="en-AU" sz="1800" noProof="0" dirty="0"/>
              <a:t> axes?</a:t>
            </a:r>
          </a:p>
          <a:p>
            <a:pPr marL="0" indent="0" algn="ctr">
              <a:spcBef>
                <a:spcPts val="300"/>
              </a:spcBef>
              <a:spcAft>
                <a:spcPts val="300"/>
              </a:spcAft>
              <a:buNone/>
            </a:pPr>
            <a:r>
              <a:rPr lang="en-AU" sz="1800" dirty="0"/>
              <a:t>4  Where would the Maximum Sustainable Yield likely be located?</a:t>
            </a:r>
            <a:endParaRPr lang="en-AU" sz="1800" noProof="0" dirty="0"/>
          </a:p>
        </p:txBody>
      </p:sp>
      <p:sp>
        <p:nvSpPr>
          <p:cNvPr id="20" name="Title 1"/>
          <p:cNvSpPr txBox="1">
            <a:spLocks/>
          </p:cNvSpPr>
          <p:nvPr/>
        </p:nvSpPr>
        <p:spPr>
          <a:xfrm>
            <a:off x="180617" y="-91665"/>
            <a:ext cx="76933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TextBox 3"/>
          <p:cNvSpPr txBox="1"/>
          <p:nvPr/>
        </p:nvSpPr>
        <p:spPr>
          <a:xfrm rot="16200000">
            <a:off x="8107821" y="3367449"/>
            <a:ext cx="1735706" cy="307777"/>
          </a:xfrm>
          <a:prstGeom prst="rect">
            <a:avLst/>
          </a:prstGeom>
          <a:noFill/>
        </p:spPr>
        <p:txBody>
          <a:bodyPr wrap="square" rtlCol="0">
            <a:spAutoFit/>
          </a:bodyPr>
          <a:lstStyle/>
          <a:p>
            <a:r>
              <a:rPr lang="en-US" sz="1400" dirty="0"/>
              <a:t>Source: MSC.ORG</a:t>
            </a:r>
          </a:p>
        </p:txBody>
      </p:sp>
      <p:cxnSp>
        <p:nvCxnSpPr>
          <p:cNvPr id="6" name="Straight Arrow Connector 5"/>
          <p:cNvCxnSpPr/>
          <p:nvPr/>
        </p:nvCxnSpPr>
        <p:spPr>
          <a:xfrm flipV="1">
            <a:off x="4927432" y="1350643"/>
            <a:ext cx="0" cy="3053145"/>
          </a:xfrm>
          <a:prstGeom prst="straightConnector1">
            <a:avLst/>
          </a:prstGeom>
          <a:ln>
            <a:solidFill>
              <a:srgbClr val="005DA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943203" y="4389191"/>
            <a:ext cx="4068354" cy="2"/>
          </a:xfrm>
          <a:prstGeom prst="straightConnector1">
            <a:avLst/>
          </a:prstGeom>
          <a:ln>
            <a:solidFill>
              <a:srgbClr val="005DAA"/>
            </a:solidFill>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20-10-16 at 7.30.19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96548" y="1280468"/>
            <a:ext cx="3825237" cy="2998615"/>
          </a:xfrm>
          <a:prstGeom prst="rect">
            <a:avLst/>
          </a:prstGeom>
        </p:spPr>
      </p:pic>
    </p:spTree>
    <p:extLst>
      <p:ext uri="{BB962C8B-B14F-4D97-AF65-F5344CB8AC3E}">
        <p14:creationId xmlns:p14="http://schemas.microsoft.com/office/powerpoint/2010/main" val="2450442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622250"/>
            <a:ext cx="4582177" cy="4017486"/>
          </a:xfrm>
          <a:prstGeom prst="rect">
            <a:avLst/>
          </a:prstGeom>
        </p:spPr>
      </p:pic>
      <p:sp>
        <p:nvSpPr>
          <p:cNvPr id="2" name="Content Placeholder 1"/>
          <p:cNvSpPr>
            <a:spLocks noGrp="1"/>
          </p:cNvSpPr>
          <p:nvPr>
            <p:ph sz="half" idx="1"/>
          </p:nvPr>
        </p:nvSpPr>
        <p:spPr>
          <a:xfrm>
            <a:off x="206174" y="1188125"/>
            <a:ext cx="4196493" cy="3350013"/>
          </a:xfrm>
        </p:spPr>
        <p:txBody>
          <a:bodyPr>
            <a:normAutofit fontScale="62500" lnSpcReduction="20000"/>
          </a:bodyPr>
          <a:lstStyle/>
          <a:p>
            <a:pPr marL="0" indent="0" algn="ctr">
              <a:spcBef>
                <a:spcPts val="300"/>
              </a:spcBef>
              <a:spcAft>
                <a:spcPts val="300"/>
              </a:spcAft>
              <a:buNone/>
            </a:pPr>
            <a:r>
              <a:rPr lang="en-AU" sz="3500" b="1" dirty="0">
                <a:solidFill>
                  <a:srgbClr val="175EAA"/>
                </a:solidFill>
                <a:latin typeface="Arial Narrow"/>
                <a:cs typeface="Arial Narrow"/>
              </a:rPr>
              <a:t>MAHI / ACTIVITY</a:t>
            </a:r>
          </a:p>
          <a:p>
            <a:pPr marL="0" indent="0" algn="ctr">
              <a:buNone/>
              <a:defRPr/>
            </a:pPr>
            <a:r>
              <a:rPr lang="en-US" dirty="0"/>
              <a:t>Use the ‘</a:t>
            </a:r>
            <a:r>
              <a:rPr lang="en-US" dirty="0">
                <a:solidFill>
                  <a:srgbClr val="175EAA"/>
                </a:solidFill>
              </a:rPr>
              <a:t>Go Fish Vocab cards’ </a:t>
            </a:r>
          </a:p>
          <a:p>
            <a:pPr marL="0" indent="0" algn="ctr">
              <a:spcBef>
                <a:spcPts val="300"/>
              </a:spcBef>
              <a:spcAft>
                <a:spcPts val="300"/>
              </a:spcAft>
              <a:buNone/>
            </a:pPr>
            <a:r>
              <a:rPr lang="en-US" dirty="0"/>
              <a:t>Then play the </a:t>
            </a:r>
            <a:r>
              <a:rPr lang="en-US" b="1" dirty="0">
                <a:solidFill>
                  <a:srgbClr val="175EAA"/>
                </a:solidFill>
              </a:rPr>
              <a:t>‘</a:t>
            </a:r>
            <a:r>
              <a:rPr lang="en-US" dirty="0">
                <a:solidFill>
                  <a:srgbClr val="175EAA"/>
                </a:solidFill>
              </a:rPr>
              <a:t>Go Fish</a:t>
            </a:r>
            <a:r>
              <a:rPr lang="en-US" dirty="0"/>
              <a:t>’ game</a:t>
            </a:r>
            <a:endParaRPr lang="en-AU" sz="3200" dirty="0"/>
          </a:p>
          <a:p>
            <a:pPr>
              <a:spcBef>
                <a:spcPts val="300"/>
              </a:spcBef>
              <a:spcAft>
                <a:spcPts val="300"/>
              </a:spcAft>
            </a:pPr>
            <a:endParaRPr lang="en-AU" sz="700" noProof="0" dirty="0"/>
          </a:p>
          <a:p>
            <a:pPr marL="0" indent="0" algn="ctr">
              <a:spcBef>
                <a:spcPts val="300"/>
              </a:spcBef>
              <a:spcAft>
                <a:spcPts val="300"/>
              </a:spcAft>
              <a:buNone/>
            </a:pPr>
            <a:r>
              <a:rPr lang="en-AU" sz="3500" b="1" noProof="0" dirty="0">
                <a:solidFill>
                  <a:srgbClr val="00B6DE"/>
                </a:solidFill>
                <a:latin typeface="Arial Narrow"/>
                <a:cs typeface="Arial Narrow"/>
              </a:rPr>
              <a:t>HE PĀTAI / CONSIDER THIS</a:t>
            </a:r>
            <a:endParaRPr lang="en-AU" sz="3500" noProof="0" dirty="0"/>
          </a:p>
          <a:p>
            <a:pPr marL="0" indent="0" algn="ctr">
              <a:lnSpc>
                <a:spcPct val="130000"/>
              </a:lnSpc>
              <a:spcBef>
                <a:spcPts val="300"/>
              </a:spcBef>
              <a:spcAft>
                <a:spcPts val="300"/>
              </a:spcAft>
              <a:buNone/>
            </a:pPr>
            <a:r>
              <a:rPr lang="en-AU" noProof="0" dirty="0"/>
              <a:t>What other ‘unknown’ factors could affect whether a sustainable yield remains a sustainable catch for a fishery over time?</a:t>
            </a:r>
          </a:p>
          <a:p>
            <a:pPr marL="0" indent="0" algn="ctr">
              <a:spcBef>
                <a:spcPts val="300"/>
              </a:spcBef>
              <a:spcAft>
                <a:spcPts val="300"/>
              </a:spcAft>
              <a:buNone/>
            </a:pPr>
            <a:r>
              <a:rPr lang="en-AU" sz="2600" i="1" noProof="0" dirty="0">
                <a:solidFill>
                  <a:srgbClr val="00B194"/>
                </a:solidFill>
              </a:rPr>
              <a:t>(Possible answers on the next slide)</a:t>
            </a:r>
          </a:p>
        </p:txBody>
      </p:sp>
      <p:sp>
        <p:nvSpPr>
          <p:cNvPr id="4" name="Title 3"/>
          <p:cNvSpPr>
            <a:spLocks noGrp="1"/>
          </p:cNvSpPr>
          <p:nvPr>
            <p:ph type="title"/>
          </p:nvPr>
        </p:nvSpPr>
        <p:spPr>
          <a:xfrm>
            <a:off x="206174" y="93911"/>
            <a:ext cx="8937826" cy="758428"/>
          </a:xfrm>
        </p:spPr>
        <p:txBody>
          <a:bodyPr>
            <a:normAutofit/>
          </a:bodyPr>
          <a:lstStyle/>
          <a:p>
            <a:r>
              <a:rPr lang="en-AU" sz="2800" noProof="0" dirty="0"/>
              <a:t>SCIENTISTS &amp; THE MAXIMUM SUSTAINABLE YIELD</a:t>
            </a:r>
          </a:p>
        </p:txBody>
      </p:sp>
      <p:sp>
        <p:nvSpPr>
          <p:cNvPr id="5" name="Oval 4"/>
          <p:cNvSpPr/>
          <p:nvPr/>
        </p:nvSpPr>
        <p:spPr>
          <a:xfrm>
            <a:off x="4957054" y="1491726"/>
            <a:ext cx="3152354" cy="2118413"/>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WHAT “UNKNOWN” FACTORS CAN AFFECT THE ONGOING SUSTAINABILITY OF A CATCH?</a:t>
            </a:r>
          </a:p>
        </p:txBody>
      </p:sp>
      <p:pic>
        <p:nvPicPr>
          <p:cNvPr id="6" name="Picture 5"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070657">
            <a:off x="4360341" y="1714735"/>
            <a:ext cx="1058441" cy="1082916"/>
          </a:xfrm>
          <a:prstGeom prst="rect">
            <a:avLst/>
          </a:prstGeom>
        </p:spPr>
      </p:pic>
      <p:pic>
        <p:nvPicPr>
          <p:cNvPr id="7" name="Picture 6"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574555">
            <a:off x="4708755" y="2806714"/>
            <a:ext cx="1058441" cy="1020447"/>
          </a:xfrm>
          <a:prstGeom prst="rect">
            <a:avLst/>
          </a:prstGeom>
        </p:spPr>
      </p:pic>
      <p:pic>
        <p:nvPicPr>
          <p:cNvPr id="8" name="Picture 7"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90961">
            <a:off x="5733585" y="3071806"/>
            <a:ext cx="1058441" cy="1195561"/>
          </a:xfrm>
          <a:prstGeom prst="rect">
            <a:avLst/>
          </a:prstGeom>
        </p:spPr>
      </p:pic>
      <p:pic>
        <p:nvPicPr>
          <p:cNvPr id="9" name="Picture 8"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9562598" flipV="1">
            <a:off x="7444837" y="1174312"/>
            <a:ext cx="1058441" cy="1234654"/>
          </a:xfrm>
          <a:prstGeom prst="rect">
            <a:avLst/>
          </a:prstGeom>
        </p:spPr>
      </p:pic>
      <p:pic>
        <p:nvPicPr>
          <p:cNvPr id="10" name="Picture 9"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440902" flipV="1">
            <a:off x="7994006" y="2201362"/>
            <a:ext cx="1058441" cy="1234654"/>
          </a:xfrm>
          <a:prstGeom prst="rect">
            <a:avLst/>
          </a:prstGeom>
        </p:spPr>
      </p:pic>
      <p:pic>
        <p:nvPicPr>
          <p:cNvPr id="11" name="Picture 10"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688078" flipV="1">
            <a:off x="7240336" y="2860176"/>
            <a:ext cx="1058441" cy="1234654"/>
          </a:xfrm>
          <a:prstGeom prst="rect">
            <a:avLst/>
          </a:prstGeom>
        </p:spPr>
      </p:pic>
      <p:pic>
        <p:nvPicPr>
          <p:cNvPr id="12" name="Picture 11"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747054">
            <a:off x="5160781" y="861647"/>
            <a:ext cx="1058441" cy="1082916"/>
          </a:xfrm>
          <a:prstGeom prst="rect">
            <a:avLst/>
          </a:prstGeom>
        </p:spPr>
      </p:pic>
      <p:pic>
        <p:nvPicPr>
          <p:cNvPr id="13" name="Picture 12"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9562598" flipV="1">
            <a:off x="6599338" y="752160"/>
            <a:ext cx="1058441" cy="1234654"/>
          </a:xfrm>
          <a:prstGeom prst="rect">
            <a:avLst/>
          </a:prstGeom>
        </p:spPr>
      </p:pic>
    </p:spTree>
    <p:extLst>
      <p:ext uri="{BB962C8B-B14F-4D97-AF65-F5344CB8AC3E}">
        <p14:creationId xmlns:p14="http://schemas.microsoft.com/office/powerpoint/2010/main" val="40096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ssolve">
                                      <p:cBhvr>
                                        <p:cTn id="21" dur="500"/>
                                        <p:tgtEl>
                                          <p:spTgt spid="2">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60" y="93911"/>
            <a:ext cx="7739340" cy="758428"/>
          </a:xfrm>
        </p:spPr>
        <p:txBody>
          <a:bodyPr>
            <a:normAutofit fontScale="90000"/>
          </a:bodyPr>
          <a:lstStyle/>
          <a:p>
            <a:r>
              <a:rPr lang="en-AU" sz="3000" noProof="0" dirty="0"/>
              <a:t>SCIENTISTS &amp; THE MAXIMUM SUSTAINABLE YIELD</a:t>
            </a:r>
          </a:p>
        </p:txBody>
      </p:sp>
      <p:sp>
        <p:nvSpPr>
          <p:cNvPr id="5" name="Oval 4"/>
          <p:cNvSpPr/>
          <p:nvPr/>
        </p:nvSpPr>
        <p:spPr>
          <a:xfrm>
            <a:off x="3068928" y="1782301"/>
            <a:ext cx="3152354" cy="2118413"/>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WHAT “UNKNOWN” FACTORS CAN AFFECT THE ONGOING SUSTAINABILITY OF A CATCH?</a:t>
            </a:r>
          </a:p>
        </p:txBody>
      </p:sp>
      <p:pic>
        <p:nvPicPr>
          <p:cNvPr id="6" name="Picture 5"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70657">
            <a:off x="2472215" y="2005310"/>
            <a:ext cx="1058441" cy="1082916"/>
          </a:xfrm>
          <a:prstGeom prst="rect">
            <a:avLst/>
          </a:prstGeom>
        </p:spPr>
      </p:pic>
      <p:pic>
        <p:nvPicPr>
          <p:cNvPr id="7" name="Picture 6"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574555">
            <a:off x="2820629" y="3097289"/>
            <a:ext cx="1058441" cy="1020447"/>
          </a:xfrm>
          <a:prstGeom prst="rect">
            <a:avLst/>
          </a:prstGeom>
        </p:spPr>
      </p:pic>
      <p:pic>
        <p:nvPicPr>
          <p:cNvPr id="8" name="Picture 7"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8361510">
            <a:off x="3852128" y="3468289"/>
            <a:ext cx="1058441" cy="1195561"/>
          </a:xfrm>
          <a:prstGeom prst="rect">
            <a:avLst/>
          </a:prstGeom>
        </p:spPr>
      </p:pic>
      <p:pic>
        <p:nvPicPr>
          <p:cNvPr id="9" name="Picture 8"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62598" flipV="1">
            <a:off x="5797025" y="1583778"/>
            <a:ext cx="1058441" cy="1234654"/>
          </a:xfrm>
          <a:prstGeom prst="rect">
            <a:avLst/>
          </a:prstGeom>
        </p:spPr>
      </p:pic>
      <p:pic>
        <p:nvPicPr>
          <p:cNvPr id="10" name="Picture 9"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440902" flipV="1">
            <a:off x="6105880" y="2491937"/>
            <a:ext cx="1058441" cy="1234654"/>
          </a:xfrm>
          <a:prstGeom prst="rect">
            <a:avLst/>
          </a:prstGeom>
        </p:spPr>
      </p:pic>
      <p:pic>
        <p:nvPicPr>
          <p:cNvPr id="11" name="Picture 10"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688078" flipV="1">
            <a:off x="5352210" y="3150751"/>
            <a:ext cx="1058441" cy="1234654"/>
          </a:xfrm>
          <a:prstGeom prst="rect">
            <a:avLst/>
          </a:prstGeom>
        </p:spPr>
      </p:pic>
      <p:pic>
        <p:nvPicPr>
          <p:cNvPr id="12" name="Picture 11"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747054">
            <a:off x="3272655" y="1152222"/>
            <a:ext cx="1058441" cy="1082916"/>
          </a:xfrm>
          <a:prstGeom prst="rect">
            <a:avLst/>
          </a:prstGeom>
        </p:spPr>
      </p:pic>
      <p:pic>
        <p:nvPicPr>
          <p:cNvPr id="13" name="Picture 12"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62598" flipV="1">
            <a:off x="4711212" y="1042735"/>
            <a:ext cx="1058441" cy="1234654"/>
          </a:xfrm>
          <a:prstGeom prst="rect">
            <a:avLst/>
          </a:prstGeom>
        </p:spPr>
      </p:pic>
      <p:sp>
        <p:nvSpPr>
          <p:cNvPr id="14" name="TextBox 13"/>
          <p:cNvSpPr txBox="1"/>
          <p:nvPr/>
        </p:nvSpPr>
        <p:spPr>
          <a:xfrm>
            <a:off x="3104815" y="4162099"/>
            <a:ext cx="900833" cy="369332"/>
          </a:xfrm>
          <a:prstGeom prst="rect">
            <a:avLst/>
          </a:prstGeom>
          <a:noFill/>
        </p:spPr>
        <p:txBody>
          <a:bodyPr wrap="none" rtlCol="0">
            <a:spAutoFit/>
          </a:bodyPr>
          <a:lstStyle/>
          <a:p>
            <a:r>
              <a:rPr lang="en-US" dirty="0">
                <a:solidFill>
                  <a:srgbClr val="005DAA"/>
                </a:solidFill>
              </a:rPr>
              <a:t>Climate</a:t>
            </a:r>
          </a:p>
        </p:txBody>
      </p:sp>
      <p:sp>
        <p:nvSpPr>
          <p:cNvPr id="15" name="TextBox 14"/>
          <p:cNvSpPr txBox="1"/>
          <p:nvPr/>
        </p:nvSpPr>
        <p:spPr>
          <a:xfrm>
            <a:off x="6728090" y="2773350"/>
            <a:ext cx="2337567" cy="646331"/>
          </a:xfrm>
          <a:prstGeom prst="rect">
            <a:avLst/>
          </a:prstGeom>
          <a:noFill/>
        </p:spPr>
        <p:txBody>
          <a:bodyPr wrap="square" rtlCol="0">
            <a:spAutoFit/>
          </a:bodyPr>
          <a:lstStyle/>
          <a:p>
            <a:pPr algn="ctr"/>
            <a:r>
              <a:rPr lang="en-US" dirty="0">
                <a:solidFill>
                  <a:srgbClr val="005DAA"/>
                </a:solidFill>
              </a:rPr>
              <a:t>Changing numbers of </a:t>
            </a:r>
          </a:p>
          <a:p>
            <a:pPr algn="ctr"/>
            <a:r>
              <a:rPr lang="en-US" dirty="0">
                <a:solidFill>
                  <a:srgbClr val="005DAA"/>
                </a:solidFill>
              </a:rPr>
              <a:t>predators</a:t>
            </a:r>
          </a:p>
        </p:txBody>
      </p:sp>
      <p:sp>
        <p:nvSpPr>
          <p:cNvPr id="16" name="TextBox 15"/>
          <p:cNvSpPr txBox="1"/>
          <p:nvPr/>
        </p:nvSpPr>
        <p:spPr>
          <a:xfrm>
            <a:off x="2468748" y="963129"/>
            <a:ext cx="2404737" cy="369332"/>
          </a:xfrm>
          <a:prstGeom prst="rect">
            <a:avLst/>
          </a:prstGeom>
          <a:noFill/>
        </p:spPr>
        <p:txBody>
          <a:bodyPr wrap="none" rtlCol="0">
            <a:spAutoFit/>
          </a:bodyPr>
          <a:lstStyle/>
          <a:p>
            <a:r>
              <a:rPr lang="en-US" dirty="0">
                <a:solidFill>
                  <a:srgbClr val="005DAA"/>
                </a:solidFill>
              </a:rPr>
              <a:t>Amount of food around</a:t>
            </a:r>
          </a:p>
        </p:txBody>
      </p:sp>
      <p:sp>
        <p:nvSpPr>
          <p:cNvPr id="17" name="TextBox 16"/>
          <p:cNvSpPr txBox="1"/>
          <p:nvPr/>
        </p:nvSpPr>
        <p:spPr>
          <a:xfrm>
            <a:off x="236260" y="3402367"/>
            <a:ext cx="2868555" cy="646331"/>
          </a:xfrm>
          <a:prstGeom prst="rect">
            <a:avLst/>
          </a:prstGeom>
          <a:noFill/>
        </p:spPr>
        <p:txBody>
          <a:bodyPr wrap="square" rtlCol="0">
            <a:spAutoFit/>
          </a:bodyPr>
          <a:lstStyle/>
          <a:p>
            <a:r>
              <a:rPr lang="en-US" dirty="0">
                <a:solidFill>
                  <a:srgbClr val="005DAA"/>
                </a:solidFill>
              </a:rPr>
              <a:t>Changing sea temperatures and currents</a:t>
            </a:r>
          </a:p>
        </p:txBody>
      </p:sp>
      <p:sp>
        <p:nvSpPr>
          <p:cNvPr id="18" name="TextBox 17"/>
          <p:cNvSpPr txBox="1"/>
          <p:nvPr/>
        </p:nvSpPr>
        <p:spPr>
          <a:xfrm>
            <a:off x="6655078" y="1465885"/>
            <a:ext cx="1652532" cy="646331"/>
          </a:xfrm>
          <a:prstGeom prst="rect">
            <a:avLst/>
          </a:prstGeom>
          <a:noFill/>
        </p:spPr>
        <p:txBody>
          <a:bodyPr wrap="square" rtlCol="0">
            <a:spAutoFit/>
          </a:bodyPr>
          <a:lstStyle/>
          <a:p>
            <a:pPr algn="ctr"/>
            <a:r>
              <a:rPr lang="en-US" dirty="0">
                <a:solidFill>
                  <a:srgbClr val="005DAA"/>
                </a:solidFill>
              </a:rPr>
              <a:t>Changes in the wider food web</a:t>
            </a:r>
          </a:p>
        </p:txBody>
      </p:sp>
      <p:sp>
        <p:nvSpPr>
          <p:cNvPr id="19" name="TextBox 18"/>
          <p:cNvSpPr txBox="1"/>
          <p:nvPr/>
        </p:nvSpPr>
        <p:spPr>
          <a:xfrm>
            <a:off x="6326243" y="3725533"/>
            <a:ext cx="2739413" cy="646331"/>
          </a:xfrm>
          <a:prstGeom prst="rect">
            <a:avLst/>
          </a:prstGeom>
          <a:noFill/>
        </p:spPr>
        <p:txBody>
          <a:bodyPr wrap="square" rtlCol="0">
            <a:spAutoFit/>
          </a:bodyPr>
          <a:lstStyle/>
          <a:p>
            <a:r>
              <a:rPr lang="en-US" dirty="0">
                <a:solidFill>
                  <a:srgbClr val="005DAA"/>
                </a:solidFill>
              </a:rPr>
              <a:t>Natural events!</a:t>
            </a:r>
          </a:p>
          <a:p>
            <a:r>
              <a:rPr lang="en-US" dirty="0">
                <a:solidFill>
                  <a:srgbClr val="005DAA"/>
                </a:solidFill>
              </a:rPr>
              <a:t>(earthquakes, tsunami etc)</a:t>
            </a:r>
          </a:p>
        </p:txBody>
      </p:sp>
      <p:sp>
        <p:nvSpPr>
          <p:cNvPr id="20" name="TextBox 19"/>
          <p:cNvSpPr txBox="1"/>
          <p:nvPr/>
        </p:nvSpPr>
        <p:spPr>
          <a:xfrm>
            <a:off x="441899" y="1751561"/>
            <a:ext cx="2647615" cy="646331"/>
          </a:xfrm>
          <a:prstGeom prst="rect">
            <a:avLst/>
          </a:prstGeom>
          <a:noFill/>
        </p:spPr>
        <p:txBody>
          <a:bodyPr wrap="square" rtlCol="0">
            <a:spAutoFit/>
          </a:bodyPr>
          <a:lstStyle/>
          <a:p>
            <a:r>
              <a:rPr lang="en-US" dirty="0">
                <a:solidFill>
                  <a:srgbClr val="005DAA"/>
                </a:solidFill>
              </a:rPr>
              <a:t>Changes in chemistry of the ocean e.g. salinity</a:t>
            </a:r>
          </a:p>
        </p:txBody>
      </p:sp>
      <p:sp>
        <p:nvSpPr>
          <p:cNvPr id="21" name="TextBox 20"/>
          <p:cNvSpPr txBox="1"/>
          <p:nvPr/>
        </p:nvSpPr>
        <p:spPr>
          <a:xfrm>
            <a:off x="5471486" y="963129"/>
            <a:ext cx="2836124" cy="369332"/>
          </a:xfrm>
          <a:prstGeom prst="rect">
            <a:avLst/>
          </a:prstGeom>
          <a:noFill/>
        </p:spPr>
        <p:txBody>
          <a:bodyPr wrap="square" rtlCol="0">
            <a:spAutoFit/>
          </a:bodyPr>
          <a:lstStyle/>
          <a:p>
            <a:r>
              <a:rPr lang="en-US" dirty="0">
                <a:solidFill>
                  <a:srgbClr val="005DAA"/>
                </a:solidFill>
              </a:rPr>
              <a:t>Poaching / Illegal fishing</a:t>
            </a:r>
          </a:p>
        </p:txBody>
      </p:sp>
    </p:spTree>
    <p:extLst>
      <p:ext uri="{BB962C8B-B14F-4D97-AF65-F5344CB8AC3E}">
        <p14:creationId xmlns:p14="http://schemas.microsoft.com/office/powerpoint/2010/main" val="33968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21" y="1220971"/>
            <a:ext cx="4849871" cy="3585591"/>
          </a:xfrm>
        </p:spPr>
        <p:txBody>
          <a:bodyPr>
            <a:normAutofit fontScale="70000" lnSpcReduction="20000"/>
          </a:bodyPr>
          <a:lstStyle/>
          <a:p>
            <a:pPr marL="0" indent="0" algn="ctr">
              <a:spcBef>
                <a:spcPts val="300"/>
              </a:spcBef>
              <a:spcAft>
                <a:spcPts val="300"/>
              </a:spcAft>
              <a:buNone/>
            </a:pPr>
            <a:r>
              <a:rPr lang="en-AU" sz="2400" b="1" noProof="0" dirty="0">
                <a:solidFill>
                  <a:srgbClr val="00B194"/>
                </a:solidFill>
                <a:latin typeface="Arial Narrow"/>
                <a:cs typeface="Arial Narrow"/>
              </a:rPr>
              <a:t>KŌRERORERO / DISCUSSION</a:t>
            </a:r>
            <a:endParaRPr lang="en-AU" sz="2400" b="1" noProof="0" dirty="0">
              <a:solidFill>
                <a:srgbClr val="175EAA"/>
              </a:solidFill>
              <a:latin typeface="Arial Narrow"/>
              <a:cs typeface="Arial Narrow"/>
            </a:endParaRPr>
          </a:p>
          <a:p>
            <a:pPr>
              <a:spcBef>
                <a:spcPts val="300"/>
              </a:spcBef>
              <a:spcAft>
                <a:spcPts val="300"/>
              </a:spcAft>
            </a:pPr>
            <a:r>
              <a:rPr lang="en-AU" sz="2600" noProof="0" dirty="0"/>
              <a:t>For the Marine Stewardship Council two key factors need to be balanced in order for fishing to be sustainable:</a:t>
            </a:r>
          </a:p>
          <a:p>
            <a:pPr marL="857250" lvl="1" indent="-133350" defTabSz="74613">
              <a:spcBef>
                <a:spcPts val="300"/>
              </a:spcBef>
              <a:spcAft>
                <a:spcPts val="300"/>
              </a:spcAft>
              <a:buFont typeface="+mj-lt"/>
              <a:buAutoNum type="arabicPeriod"/>
            </a:pPr>
            <a:r>
              <a:rPr lang="en-AU" sz="2600" noProof="0" dirty="0"/>
              <a:t>The weight, or biomass (B) </a:t>
            </a:r>
          </a:p>
          <a:p>
            <a:pPr marL="857250" lvl="1" indent="-133350" defTabSz="74613">
              <a:spcBef>
                <a:spcPts val="300"/>
              </a:spcBef>
              <a:spcAft>
                <a:spcPts val="300"/>
              </a:spcAft>
              <a:buFont typeface="+mj-lt"/>
              <a:buAutoNum type="arabicPeriod"/>
            </a:pPr>
            <a:r>
              <a:rPr lang="en-AU" sz="2600" noProof="0" dirty="0"/>
              <a:t>The fishing pressure (F)</a:t>
            </a:r>
          </a:p>
          <a:p>
            <a:pPr>
              <a:spcBef>
                <a:spcPts val="300"/>
              </a:spcBef>
              <a:spcAft>
                <a:spcPts val="300"/>
              </a:spcAft>
            </a:pPr>
            <a:r>
              <a:rPr lang="en-AU" sz="2600" noProof="0" dirty="0"/>
              <a:t>In fisheries the term biomass refers to the total weight of fish in a </a:t>
            </a:r>
            <a:r>
              <a:rPr lang="en-AU" sz="2600" dirty="0"/>
              <a:t>stock of fish</a:t>
            </a:r>
            <a:endParaRPr lang="en-AU" sz="2600" noProof="0" dirty="0"/>
          </a:p>
          <a:p>
            <a:pPr>
              <a:spcBef>
                <a:spcPts val="300"/>
              </a:spcBef>
              <a:spcAft>
                <a:spcPts val="300"/>
              </a:spcAft>
            </a:pPr>
            <a:r>
              <a:rPr lang="en-AU" sz="2600" noProof="0" dirty="0"/>
              <a:t>This diagram shows factors determining the biomass of an ‘unfished’ stock of fish</a:t>
            </a:r>
          </a:p>
        </p:txBody>
      </p:sp>
      <p:sp>
        <p:nvSpPr>
          <p:cNvPr id="20" name="Title 1"/>
          <p:cNvSpPr txBox="1">
            <a:spLocks/>
          </p:cNvSpPr>
          <p:nvPr/>
        </p:nvSpPr>
        <p:spPr>
          <a:xfrm>
            <a:off x="180616" y="-91665"/>
            <a:ext cx="742245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TextBox 3"/>
          <p:cNvSpPr txBox="1"/>
          <p:nvPr/>
        </p:nvSpPr>
        <p:spPr>
          <a:xfrm rot="16200000">
            <a:off x="7189531" y="2501496"/>
            <a:ext cx="3205228" cy="307777"/>
          </a:xfrm>
          <a:prstGeom prst="rect">
            <a:avLst/>
          </a:prstGeom>
          <a:noFill/>
        </p:spPr>
        <p:txBody>
          <a:bodyPr wrap="square" rtlCol="0">
            <a:spAutoFit/>
          </a:bodyPr>
          <a:lstStyle/>
          <a:p>
            <a:pPr algn="r"/>
            <a:r>
              <a:rPr lang="en-US" sz="1400" dirty="0"/>
              <a:t>Source: Ministry of Fisheries 2006</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pic>
        <p:nvPicPr>
          <p:cNvPr id="2" name="Picture 1" descr="Screenshot 2020-05-20 11.43.4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3246" y="1008461"/>
            <a:ext cx="3425010" cy="3541460"/>
          </a:xfrm>
          <a:prstGeom prst="rect">
            <a:avLst/>
          </a:prstGeom>
        </p:spPr>
      </p:pic>
    </p:spTree>
    <p:extLst>
      <p:ext uri="{BB962C8B-B14F-4D97-AF65-F5344CB8AC3E}">
        <p14:creationId xmlns:p14="http://schemas.microsoft.com/office/powerpoint/2010/main" val="1062442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33" y="2352311"/>
            <a:ext cx="5345382" cy="1821023"/>
          </a:xfrm>
          <a:prstGeom prst="rect">
            <a:avLst/>
          </a:prstGeom>
        </p:spPr>
      </p:pic>
      <p:sp>
        <p:nvSpPr>
          <p:cNvPr id="3" name="Content Placeholder 2"/>
          <p:cNvSpPr>
            <a:spLocks noGrp="1"/>
          </p:cNvSpPr>
          <p:nvPr>
            <p:ph sz="half" idx="1"/>
          </p:nvPr>
        </p:nvSpPr>
        <p:spPr>
          <a:xfrm>
            <a:off x="355600" y="1204037"/>
            <a:ext cx="4842120" cy="3418029"/>
          </a:xfrm>
        </p:spPr>
        <p:txBody>
          <a:bodyPr>
            <a:normAutofit/>
          </a:bodyPr>
          <a:lstStyle/>
          <a:p>
            <a:pPr marL="0" indent="0" algn="ctr">
              <a:spcBef>
                <a:spcPts val="300"/>
              </a:spcBef>
              <a:spcAft>
                <a:spcPts val="300"/>
              </a:spcAft>
              <a:buNone/>
            </a:pPr>
            <a:r>
              <a:rPr lang="en-AU" sz="2400" b="1" noProof="0" dirty="0">
                <a:solidFill>
                  <a:srgbClr val="00B194"/>
                </a:solidFill>
                <a:latin typeface="Arial Narrow"/>
                <a:cs typeface="Arial Narrow"/>
              </a:rPr>
              <a:t>KŌRERORERO / DISCUSSION</a:t>
            </a:r>
            <a:endParaRPr lang="en-AU" sz="2400" b="1" noProof="0" dirty="0">
              <a:solidFill>
                <a:srgbClr val="175EAA"/>
              </a:solidFill>
              <a:latin typeface="Arial Narrow"/>
              <a:cs typeface="Arial Narrow"/>
            </a:endParaRPr>
          </a:p>
          <a:p>
            <a:pPr marL="0" indent="0">
              <a:spcBef>
                <a:spcPts val="300"/>
              </a:spcBef>
              <a:spcAft>
                <a:spcPts val="300"/>
              </a:spcAft>
              <a:buNone/>
            </a:pPr>
            <a:r>
              <a:rPr lang="en-AU" sz="2000" noProof="0" dirty="0"/>
              <a:t>This diagram shows factors determining the biomass of a ‘fished’ stock of fish</a:t>
            </a:r>
          </a:p>
          <a:p>
            <a:pPr marL="0" indent="0">
              <a:spcBef>
                <a:spcPts val="300"/>
              </a:spcBef>
              <a:spcAft>
                <a:spcPts val="300"/>
              </a:spcAft>
              <a:buNone/>
            </a:pPr>
            <a:endParaRPr lang="en-AU" sz="500" noProof="0" dirty="0"/>
          </a:p>
          <a:p>
            <a:pPr marL="0" indent="0" algn="ctr">
              <a:spcBef>
                <a:spcPts val="300"/>
              </a:spcBef>
              <a:spcAft>
                <a:spcPts val="300"/>
              </a:spcAft>
              <a:buNone/>
            </a:pPr>
            <a:r>
              <a:rPr lang="en-AU" sz="2400" b="1" noProof="0" dirty="0">
                <a:solidFill>
                  <a:srgbClr val="00B6DE"/>
                </a:solidFill>
                <a:latin typeface="Arial Narrow"/>
                <a:cs typeface="Arial Narrow"/>
              </a:rPr>
              <a:t>HE PĀTAI / CONSIDER THIS</a:t>
            </a:r>
            <a:endParaRPr lang="en-AU" sz="2400" noProof="0" dirty="0"/>
          </a:p>
          <a:p>
            <a:pPr marL="0" indent="0" algn="ctr">
              <a:spcBef>
                <a:spcPts val="300"/>
              </a:spcBef>
              <a:spcAft>
                <a:spcPts val="300"/>
              </a:spcAft>
              <a:buNone/>
            </a:pPr>
            <a:r>
              <a:rPr lang="en-AU" sz="2000" noProof="0" dirty="0"/>
              <a:t>Which factor do people (fishers &amp; fishery managers) have control over?</a:t>
            </a:r>
          </a:p>
        </p:txBody>
      </p:sp>
      <p:sp>
        <p:nvSpPr>
          <p:cNvPr id="20" name="Title 1"/>
          <p:cNvSpPr txBox="1">
            <a:spLocks/>
          </p:cNvSpPr>
          <p:nvPr/>
        </p:nvSpPr>
        <p:spPr>
          <a:xfrm>
            <a:off x="180617" y="-91665"/>
            <a:ext cx="7524050"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TextBox 3"/>
          <p:cNvSpPr txBox="1"/>
          <p:nvPr/>
        </p:nvSpPr>
        <p:spPr>
          <a:xfrm rot="16200000">
            <a:off x="7189531" y="2501496"/>
            <a:ext cx="3205228" cy="307777"/>
          </a:xfrm>
          <a:prstGeom prst="rect">
            <a:avLst/>
          </a:prstGeom>
          <a:noFill/>
        </p:spPr>
        <p:txBody>
          <a:bodyPr wrap="square" rtlCol="0">
            <a:spAutoFit/>
          </a:bodyPr>
          <a:lstStyle/>
          <a:p>
            <a:pPr algn="r"/>
            <a:r>
              <a:rPr lang="en-US" sz="1400" dirty="0"/>
              <a:t>Source: Ministry of Fisheries 2006</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pic>
        <p:nvPicPr>
          <p:cNvPr id="5" name="Picture 4" descr="Screenshot 2020-05-20 11.45.3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5382" y="1008461"/>
            <a:ext cx="3292874" cy="3465833"/>
          </a:xfrm>
          <a:prstGeom prst="rect">
            <a:avLst/>
          </a:prstGeom>
        </p:spPr>
      </p:pic>
      <p:sp>
        <p:nvSpPr>
          <p:cNvPr id="9" name="Oval 8"/>
          <p:cNvSpPr/>
          <p:nvPr/>
        </p:nvSpPr>
        <p:spPr>
          <a:xfrm>
            <a:off x="5566876" y="3592488"/>
            <a:ext cx="1432326" cy="739361"/>
          </a:xfrm>
          <a:prstGeom prst="ellipse">
            <a:avLst/>
          </a:prstGeom>
          <a:no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04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21" y="1008461"/>
            <a:ext cx="5171492" cy="3798101"/>
          </a:xfrm>
        </p:spPr>
        <p:txBody>
          <a:bodyPr>
            <a:normAutofit fontScale="85000" lnSpcReduction="10000"/>
          </a:bodyPr>
          <a:lstStyle/>
          <a:p>
            <a:pPr marL="0" indent="0" algn="ctr">
              <a:spcBef>
                <a:spcPts val="300"/>
              </a:spcBef>
              <a:spcAft>
                <a:spcPts val="300"/>
              </a:spcAft>
              <a:buNone/>
            </a:pPr>
            <a:r>
              <a:rPr lang="en-AU" sz="2400" b="1" noProof="0">
                <a:solidFill>
                  <a:srgbClr val="00B194"/>
                </a:solidFill>
                <a:latin typeface="Arial Narrow"/>
                <a:cs typeface="Arial Narrow"/>
              </a:rPr>
              <a:t>KŌRERORERO / DISCUSSION</a:t>
            </a:r>
            <a:endParaRPr lang="en-AU" sz="2400" b="1" noProof="0">
              <a:solidFill>
                <a:srgbClr val="175EAA"/>
              </a:solidFill>
              <a:latin typeface="Arial Narrow"/>
              <a:cs typeface="Arial Narrow"/>
            </a:endParaRPr>
          </a:p>
          <a:p>
            <a:pPr>
              <a:spcBef>
                <a:spcPts val="300"/>
              </a:spcBef>
              <a:spcAft>
                <a:spcPts val="300"/>
              </a:spcAft>
            </a:pPr>
            <a:r>
              <a:rPr lang="en-AU" sz="2600" noProof="0"/>
              <a:t>Fishing pressure (F) is the amount of effort (boats, nets, hooks) that is going in to fishing</a:t>
            </a:r>
          </a:p>
          <a:p>
            <a:pPr>
              <a:spcBef>
                <a:spcPts val="300"/>
              </a:spcBef>
              <a:spcAft>
                <a:spcPts val="300"/>
              </a:spcAft>
            </a:pPr>
            <a:r>
              <a:rPr lang="en-AU" sz="2600" noProof="0"/>
              <a:t>The maximum catch that can be harvested sustainably is called the Maximum Sustainable Yield (MSY) </a:t>
            </a:r>
          </a:p>
          <a:p>
            <a:pPr>
              <a:spcBef>
                <a:spcPts val="300"/>
              </a:spcBef>
              <a:spcAft>
                <a:spcPts val="300"/>
              </a:spcAft>
            </a:pPr>
            <a:r>
              <a:rPr lang="en-AU" sz="2600" noProof="0"/>
              <a:t>Fishing more than this, leads to smaller catches and declining stocks</a:t>
            </a:r>
          </a:p>
        </p:txBody>
      </p:sp>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a:latin typeface="Arial Narrow"/>
                <a:cs typeface="Arial Narrow"/>
              </a:rPr>
              <a:t>SCIENTISTS &amp; THE MAXIMUM SUSTAINABLE YIELD</a:t>
            </a:r>
          </a:p>
        </p:txBody>
      </p:sp>
      <p:sp>
        <p:nvSpPr>
          <p:cNvPr id="4" name="TextBox 3"/>
          <p:cNvSpPr txBox="1"/>
          <p:nvPr/>
        </p:nvSpPr>
        <p:spPr>
          <a:xfrm>
            <a:off x="7239968" y="4259815"/>
            <a:ext cx="1735706" cy="307777"/>
          </a:xfrm>
          <a:prstGeom prst="rect">
            <a:avLst/>
          </a:prstGeom>
          <a:noFill/>
        </p:spPr>
        <p:txBody>
          <a:bodyPr wrap="square" rtlCol="0">
            <a:spAutoFit/>
          </a:bodyPr>
          <a:lstStyle/>
          <a:p>
            <a:pPr algn="r"/>
            <a:r>
              <a:rPr lang="en-US" sz="1400" dirty="0"/>
              <a:t>Source: MSC.ORG</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pic>
        <p:nvPicPr>
          <p:cNvPr id="9" name="Picture 8" descr="Screenshot 2020-05-19 12.45.4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23630" y="1606123"/>
            <a:ext cx="3886878" cy="2653692"/>
          </a:xfrm>
          <a:prstGeom prst="rect">
            <a:avLst/>
          </a:prstGeom>
        </p:spPr>
      </p:pic>
    </p:spTree>
    <p:extLst>
      <p:ext uri="{BB962C8B-B14F-4D97-AF65-F5344CB8AC3E}">
        <p14:creationId xmlns:p14="http://schemas.microsoft.com/office/powerpoint/2010/main" val="1006736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94321</TotalTime>
  <Words>1431</Words>
  <Application>Microsoft Macintosh PowerPoint</Application>
  <PresentationFormat>On-screen Show (16:9)</PresentationFormat>
  <Paragraphs>194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Local Brewery Five</vt:lpstr>
      <vt:lpstr>Office Theme</vt:lpstr>
      <vt:lpstr>PowerPoint Presentation</vt:lpstr>
      <vt:lpstr>PowerPoint Presentation</vt:lpstr>
      <vt:lpstr>PowerPoint Presentation</vt:lpstr>
      <vt:lpstr>PowerPoint Presentation</vt:lpstr>
      <vt:lpstr>SCIENTISTS &amp; THE MAXIMUM SUSTAINABLE YIELD</vt:lpstr>
      <vt:lpstr>SCIENTISTS &amp; THE MAXIMUM SUSTAINABLE YIELD</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224</cp:revision>
  <cp:lastPrinted>2021-08-27T01:37:53Z</cp:lastPrinted>
  <dcterms:created xsi:type="dcterms:W3CDTF">2020-04-01T02:04:56Z</dcterms:created>
  <dcterms:modified xsi:type="dcterms:W3CDTF">2022-06-01T23:24:34Z</dcterms:modified>
</cp:coreProperties>
</file>