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35" saveSubsetFonts="1" autoCompressPictures="0">
  <p:sldMasterIdLst>
    <p:sldMasterId id="2147483648" r:id="rId1"/>
  </p:sldMasterIdLst>
  <p:notesMasterIdLst>
    <p:notesMasterId r:id="rId13"/>
  </p:notesMasterIdLst>
  <p:sldIdLst>
    <p:sldId id="333" r:id="rId2"/>
    <p:sldId id="328" r:id="rId3"/>
    <p:sldId id="329" r:id="rId4"/>
    <p:sldId id="330" r:id="rId5"/>
    <p:sldId id="331" r:id="rId6"/>
    <p:sldId id="332" r:id="rId7"/>
    <p:sldId id="323" r:id="rId8"/>
    <p:sldId id="324" r:id="rId9"/>
    <p:sldId id="325" r:id="rId10"/>
    <p:sldId id="326" r:id="rId11"/>
    <p:sldId id="327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clrMru>
    <a:srgbClr val="00B194"/>
    <a:srgbClr val="005DAA"/>
    <a:srgbClr val="002E6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0750" autoAdjust="0"/>
    <p:restoredTop sz="72213" autoAdjust="0"/>
  </p:normalViewPr>
  <p:slideViewPr>
    <p:cSldViewPr snapToGrid="0" snapToObjects="1">
      <p:cViewPr varScale="1">
        <p:scale>
          <a:sx n="94" d="100"/>
          <a:sy n="94" d="100"/>
        </p:scale>
        <p:origin x="224" y="18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272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66" d="100"/>
          <a:sy n="66" d="100"/>
        </p:scale>
        <p:origin x="-1360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CAA122-7A35-9745-A26A-EE8C50CA7602}" type="datetimeFigureOut">
              <a:rPr lang="en-US" smtClean="0"/>
              <a:t>7/16/22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381000" y="4343400"/>
            <a:ext cx="60960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mi-NZ"/>
              <a:t>Click to edit Master text styles</a:t>
            </a:r>
          </a:p>
          <a:p>
            <a:pPr lvl="1"/>
            <a:r>
              <a:rPr lang="mi-NZ"/>
              <a:t>Second level</a:t>
            </a:r>
          </a:p>
          <a:p>
            <a:pPr lvl="2"/>
            <a:r>
              <a:rPr lang="mi-NZ"/>
              <a:t>Third level</a:t>
            </a:r>
          </a:p>
          <a:p>
            <a:pPr lvl="3"/>
            <a:r>
              <a:rPr lang="mi-NZ"/>
              <a:t>Fourth level</a:t>
            </a:r>
          </a:p>
          <a:p>
            <a:pPr lvl="4"/>
            <a:r>
              <a:rPr lang="mi-NZ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4DFFE2-AB0B-A546-BA03-FA78CA741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14464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381000" y="4343400"/>
            <a:ext cx="6096000" cy="41148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rgbClr val="175EAA"/>
                </a:solidFill>
                <a:latin typeface="Arial"/>
                <a:cs typeface="Arial"/>
              </a:rPr>
              <a:t>TEACHER NOTES</a:t>
            </a:r>
            <a:endParaRPr lang="en-US" dirty="0">
              <a:latin typeface="Arial"/>
              <a:cs typeface="Arial"/>
            </a:endParaRPr>
          </a:p>
          <a:p>
            <a:endParaRPr lang="en-US" sz="1100" dirty="0">
              <a:latin typeface="Arial"/>
              <a:cs typeface="Arial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00" baseline="0" dirty="0">
                <a:solidFill>
                  <a:srgbClr val="175EAA"/>
                </a:solidFill>
                <a:latin typeface="Arial"/>
                <a:cs typeface="Arial"/>
              </a:rPr>
              <a:t>HOW TO PLAY KAHOOT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00" baseline="0" dirty="0">
              <a:solidFill>
                <a:srgbClr val="175EAA"/>
              </a:solidFill>
              <a:latin typeface="Arial"/>
              <a:cs typeface="Arial"/>
            </a:endParaRPr>
          </a:p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sz="1100" b="0" baseline="0" dirty="0">
                <a:latin typeface="Arial"/>
                <a:cs typeface="Arial"/>
              </a:rPr>
              <a:t>See other teacher notes for instructions</a:t>
            </a:r>
          </a:p>
          <a:p>
            <a:pPr marL="171450" indent="-171450">
              <a:buFont typeface="Arial"/>
              <a:buChar char="•"/>
            </a:pPr>
            <a:r>
              <a:rPr lang="en-US" sz="1100" b="0" baseline="0" dirty="0">
                <a:solidFill>
                  <a:srgbClr val="000000"/>
                </a:solidFill>
                <a:latin typeface="Arial"/>
                <a:cs typeface="Arial"/>
              </a:rPr>
              <a:t>Find the game on the MSC NZ Kahoot page: https://</a:t>
            </a:r>
            <a:r>
              <a:rPr lang="en-US" sz="1100" b="0" baseline="0" dirty="0" err="1">
                <a:solidFill>
                  <a:srgbClr val="000000"/>
                </a:solidFill>
                <a:latin typeface="Arial"/>
                <a:cs typeface="Arial"/>
              </a:rPr>
              <a:t>www.msc.org</a:t>
            </a:r>
            <a:r>
              <a:rPr lang="en-US" sz="1100" b="0" baseline="0" dirty="0">
                <a:solidFill>
                  <a:srgbClr val="000000"/>
                </a:solidFill>
                <a:latin typeface="Arial"/>
                <a:cs typeface="Arial"/>
              </a:rPr>
              <a:t>/</a:t>
            </a:r>
            <a:r>
              <a:rPr lang="en-US" sz="1100" b="0" baseline="0" dirty="0" err="1">
                <a:solidFill>
                  <a:srgbClr val="000000"/>
                </a:solidFill>
                <a:latin typeface="Arial"/>
                <a:cs typeface="Arial"/>
              </a:rPr>
              <a:t>en</a:t>
            </a:r>
            <a:r>
              <a:rPr lang="en-US" sz="1100" b="0" baseline="0" dirty="0">
                <a:solidFill>
                  <a:srgbClr val="000000"/>
                </a:solidFill>
                <a:latin typeface="Arial"/>
                <a:cs typeface="Arial"/>
              </a:rPr>
              <a:t>-au/for-teachers/ocean-literacy/new-</a:t>
            </a:r>
            <a:r>
              <a:rPr lang="en-US" sz="1100" b="0" baseline="0" dirty="0" err="1">
                <a:solidFill>
                  <a:srgbClr val="000000"/>
                </a:solidFill>
                <a:latin typeface="Arial"/>
                <a:cs typeface="Arial"/>
              </a:rPr>
              <a:t>zealand</a:t>
            </a:r>
            <a:r>
              <a:rPr lang="en-US" sz="1100" b="0" baseline="0" dirty="0">
                <a:solidFill>
                  <a:srgbClr val="000000"/>
                </a:solidFill>
                <a:latin typeface="Arial"/>
                <a:cs typeface="Arial"/>
              </a:rPr>
              <a:t>-education-curriculum/</a:t>
            </a:r>
            <a:r>
              <a:rPr lang="en-US" sz="1100" b="0" baseline="0" dirty="0" err="1">
                <a:solidFill>
                  <a:srgbClr val="000000"/>
                </a:solidFill>
                <a:latin typeface="Arial"/>
                <a:cs typeface="Arial"/>
              </a:rPr>
              <a:t>kahoot</a:t>
            </a:r>
            <a:r>
              <a:rPr lang="en-US" sz="1100" b="0" baseline="0" dirty="0">
                <a:solidFill>
                  <a:srgbClr val="000000"/>
                </a:solidFill>
                <a:latin typeface="Arial"/>
                <a:cs typeface="Arial"/>
              </a:rPr>
              <a:t>-quizzes</a:t>
            </a:r>
            <a:endParaRPr lang="en-US" sz="1100" baseline="0" dirty="0">
              <a:solidFill>
                <a:srgbClr val="000000"/>
              </a:solidFill>
              <a:latin typeface="Arial"/>
              <a:cs typeface="Arial"/>
            </a:endParaRPr>
          </a:p>
          <a:p>
            <a:pPr marL="171450" indent="-171450">
              <a:buFont typeface="Arial"/>
              <a:buChar char="•"/>
            </a:pPr>
            <a:r>
              <a:rPr lang="en-US" sz="1100" baseline="0" dirty="0">
                <a:solidFill>
                  <a:srgbClr val="000000"/>
                </a:solidFill>
                <a:latin typeface="Arial"/>
                <a:cs typeface="Arial"/>
              </a:rPr>
              <a:t>Answers to quiz are provided on the slides following the quiz questions :] </a:t>
            </a:r>
          </a:p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961C54-CE56-C942-86C7-3C671D5B96FC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0069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DFFE2-AB0B-A546-BA03-FA78CA7417E4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2226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DFFE2-AB0B-A546-BA03-FA78CA7417E4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6446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DFFE2-AB0B-A546-BA03-FA78CA7417E4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6595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DFFE2-AB0B-A546-BA03-FA78CA7417E4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983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DFFE2-AB0B-A546-BA03-FA78CA7417E4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5869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DFFE2-AB0B-A546-BA03-FA78CA7417E4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404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DFFE2-AB0B-A546-BA03-FA78CA7417E4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2919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DFFE2-AB0B-A546-BA03-FA78CA7417E4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896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DFFE2-AB0B-A546-BA03-FA78CA7417E4}" type="slidenum">
              <a:rPr lang="en-US" smtClean="0"/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134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DFFE2-AB0B-A546-BA03-FA78CA7417E4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385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mi-NZ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mi-NZ" dirty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603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3911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mi-NZ"/>
              <a:t>Click to edit Master text styles</a:t>
            </a:r>
          </a:p>
          <a:p>
            <a:pPr lvl="1"/>
            <a:r>
              <a:rPr lang="mi-NZ"/>
              <a:t>Second level</a:t>
            </a:r>
          </a:p>
          <a:p>
            <a:pPr lvl="2"/>
            <a:r>
              <a:rPr lang="mi-NZ"/>
              <a:t>Third level</a:t>
            </a:r>
          </a:p>
          <a:p>
            <a:pPr lvl="3"/>
            <a:r>
              <a:rPr lang="mi-NZ"/>
              <a:t>Fourth level</a:t>
            </a:r>
          </a:p>
          <a:p>
            <a:pPr lvl="4"/>
            <a:r>
              <a:rPr lang="mi-NZ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9524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5403"/>
            <a:ext cx="4038600" cy="324020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mi-NZ" dirty="0"/>
              <a:t>Click to edit Master text styles</a:t>
            </a:r>
          </a:p>
          <a:p>
            <a:pPr lvl="1"/>
            <a:r>
              <a:rPr lang="mi-NZ" dirty="0"/>
              <a:t>Second level</a:t>
            </a:r>
          </a:p>
          <a:p>
            <a:pPr lvl="2"/>
            <a:r>
              <a:rPr lang="mi-NZ" dirty="0"/>
              <a:t>Third level</a:t>
            </a:r>
          </a:p>
          <a:p>
            <a:pPr lvl="3"/>
            <a:r>
              <a:rPr lang="mi-NZ" dirty="0"/>
              <a:t>Fourth level</a:t>
            </a:r>
          </a:p>
          <a:p>
            <a:pPr lvl="4"/>
            <a:r>
              <a:rPr lang="mi-NZ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5403"/>
            <a:ext cx="4038600" cy="324020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mi-NZ"/>
              <a:t>Click to edit Master text styles</a:t>
            </a:r>
          </a:p>
          <a:p>
            <a:pPr lvl="1"/>
            <a:r>
              <a:rPr lang="mi-NZ"/>
              <a:t>Second level</a:t>
            </a:r>
          </a:p>
          <a:p>
            <a:pPr lvl="2"/>
            <a:r>
              <a:rPr lang="mi-NZ"/>
              <a:t>Third level</a:t>
            </a:r>
          </a:p>
          <a:p>
            <a:pPr lvl="3"/>
            <a:r>
              <a:rPr lang="mi-NZ"/>
              <a:t>Fourth level</a:t>
            </a:r>
          </a:p>
          <a:p>
            <a:pPr lvl="4"/>
            <a:r>
              <a:rPr lang="mi-NZ"/>
              <a:t>Fifth level</a:t>
            </a:r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93911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19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93911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595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93911"/>
            <a:ext cx="8229600" cy="758428"/>
          </a:xfrm>
        </p:spPr>
        <p:txBody>
          <a:bodyPr>
            <a:normAutofit/>
          </a:bodyPr>
          <a:lstStyle>
            <a:lvl1pPr algn="l">
              <a:defRPr sz="3300">
                <a:solidFill>
                  <a:schemeClr val="bg1"/>
                </a:solidFill>
              </a:defRPr>
            </a:lvl1pPr>
          </a:lstStyle>
          <a:p>
            <a:r>
              <a:rPr lang="mi-NZ" dirty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439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file://localhost/Users/rika/Dropbox/MSC%20Job/2020/MSC%20templates%20and%20graphics/FISH%20SWIRL/Rika%20final%20banner%20files/Rect%20Banner%20Fish%20Swirl%20SMALL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1267"/>
            <a:ext cx="8229600" cy="758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mi-N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0397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mi-NZ"/>
              <a:t>Click to edit Master text styles</a:t>
            </a:r>
          </a:p>
          <a:p>
            <a:pPr lvl="1"/>
            <a:r>
              <a:rPr lang="mi-NZ"/>
              <a:t>Second level</a:t>
            </a:r>
          </a:p>
          <a:p>
            <a:pPr lvl="2"/>
            <a:r>
              <a:rPr lang="mi-NZ"/>
              <a:t>Third level</a:t>
            </a:r>
          </a:p>
          <a:p>
            <a:pPr lvl="3"/>
            <a:r>
              <a:rPr lang="mi-NZ"/>
              <a:t>Fourth level</a:t>
            </a:r>
          </a:p>
          <a:p>
            <a:pPr lvl="4"/>
            <a:r>
              <a:rPr lang="mi-NZ"/>
              <a:t>Fifth level</a:t>
            </a:r>
            <a:endParaRPr lang="en-US"/>
          </a:p>
        </p:txBody>
      </p:sp>
      <p:pic>
        <p:nvPicPr>
          <p:cNvPr id="7" name="Rect Banner Fish Swirl SMALL.png" descr="/Users/rika/Dropbox/MSC Job/2020/MSC templates and graphics/FISH SWIRL/Rika final banner files/Rect Banner Fish Swirl SMALL.png"/>
          <p:cNvPicPr>
            <a:picLocks noChangeAspect="1"/>
          </p:cNvPicPr>
          <p:nvPr userDrawn="1"/>
        </p:nvPicPr>
        <p:blipFill rotWithShape="1">
          <a:blip r:embed="rId7" r:link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015"/>
          <a:stretch/>
        </p:blipFill>
        <p:spPr>
          <a:xfrm>
            <a:off x="1734" y="-94079"/>
            <a:ext cx="9142275" cy="1058486"/>
          </a:xfrm>
          <a:prstGeom prst="rect">
            <a:avLst/>
          </a:prstGeom>
        </p:spPr>
      </p:pic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531682" y="4665975"/>
            <a:ext cx="482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545C6F-B84F-9E45-99FB-1A159270FA95}" type="slidenum">
              <a:rPr lang="en-US" smtClean="0">
                <a:solidFill>
                  <a:srgbClr val="005DAA"/>
                </a:solidFill>
              </a:rPr>
              <a:pPr/>
              <a:t>‹#›</a:t>
            </a:fld>
            <a:endParaRPr lang="en-US" dirty="0">
              <a:solidFill>
                <a:srgbClr val="005DAA"/>
              </a:solidFill>
            </a:endParaRPr>
          </a:p>
        </p:txBody>
      </p:sp>
      <p:pic>
        <p:nvPicPr>
          <p:cNvPr id="4" name="Picture 3" descr="White_Shell.png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89420">
            <a:off x="8308626" y="210465"/>
            <a:ext cx="756348" cy="679230"/>
          </a:xfrm>
          <a:prstGeom prst="rect">
            <a:avLst/>
          </a:prstGeom>
        </p:spPr>
      </p:pic>
      <p:pic>
        <p:nvPicPr>
          <p:cNvPr id="11" name="Picture 10" descr="White_Shell.png"/>
          <p:cNvPicPr>
            <a:picLocks noChangeAspect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960195">
            <a:off x="7868371" y="494329"/>
            <a:ext cx="440255" cy="395366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87E2849B-A7E7-02FF-9B02-D745D774E003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0" y="4258982"/>
            <a:ext cx="8554065" cy="827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762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100" kern="1200">
          <a:solidFill>
            <a:schemeClr val="tx1"/>
          </a:solidFill>
          <a:latin typeface="Arial Narrow"/>
          <a:ea typeface="+mj-ea"/>
          <a:cs typeface="Arial Narrow"/>
        </a:defRPr>
      </a:lvl1pPr>
    </p:titleStyle>
    <p:bodyStyle>
      <a:lvl1pPr marL="342900" indent="-3429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lnSpc>
          <a:spcPct val="112000"/>
        </a:lnSpc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5.png"/><Relationship Id="rId7" Type="http://schemas.openxmlformats.org/officeDocument/2006/relationships/hyperlink" Target="https://create.kahoot.it/share/3-6-marine-stewardship-council-nz-topic-3-summary-quiz/2de6416b-dac4-465c-9db4-6892db756e5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msc.org/en-au/for-teachers/ocean-literacy/new-zealand-education-curriculum/kahoot-quizzes" TargetMode="External"/><Relationship Id="rId5" Type="http://schemas.openxmlformats.org/officeDocument/2006/relationships/image" Target="file://localhost/Users/rika/Dropbox/MSC%20Job/2020/MSC%20templates%20and%20graphics/TEMPLATE%20FILES/MSC%20GRAPHIC%20ASSETS/SCREEN%20RES/Illustration_BlueAssets/PNG/Blue_YellowSquare.png" TargetMode="External"/><Relationship Id="rId4" Type="http://schemas.openxmlformats.org/officeDocument/2006/relationships/image" Target="../media/image6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13925" y="981047"/>
            <a:ext cx="4607859" cy="369359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Blue_YellowSquare.png" descr="/Users/rika/Dropbox/MSC Job/2020/MSC templates and graphics/TEMPLATE FILES/MSC GRAPHIC ASSETS/SCREEN RES/Illustration_BlueAssets/PNG/Blue_YellowSquare.png"/>
          <p:cNvPicPr>
            <a:picLocks noChangeAspect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677335"/>
            <a:ext cx="4213925" cy="4165597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1002" y="1176369"/>
            <a:ext cx="3538848" cy="342195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2400" b="1" noProof="0" dirty="0">
                <a:solidFill>
                  <a:srgbClr val="175EAA"/>
                </a:solidFill>
                <a:latin typeface="Arial Narrow"/>
                <a:cs typeface="Arial Narrow"/>
              </a:rPr>
              <a:t>MAHI / ACTIVITY</a:t>
            </a:r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2100" noProof="0" dirty="0"/>
              <a:t>In small groups, create your own definition of </a:t>
            </a:r>
          </a:p>
          <a:p>
            <a:pPr marL="457200" indent="-457200" algn="ctr">
              <a:spcBef>
                <a:spcPts val="300"/>
              </a:spcBef>
              <a:spcAft>
                <a:spcPts val="300"/>
              </a:spcAft>
              <a:buAutoNum type="arabicParenBoth"/>
            </a:pPr>
            <a:r>
              <a:rPr lang="en-AU" sz="2100" noProof="0" dirty="0"/>
              <a:t>Sustainable fishing</a:t>
            </a:r>
          </a:p>
          <a:p>
            <a:pPr marL="457200" indent="-457200" algn="ctr">
              <a:spcBef>
                <a:spcPts val="300"/>
              </a:spcBef>
              <a:spcAft>
                <a:spcPts val="300"/>
              </a:spcAft>
              <a:buAutoNum type="arabicParenBoth"/>
            </a:pPr>
            <a:r>
              <a:rPr lang="en-AU" sz="2100" noProof="0" dirty="0"/>
              <a:t>Maximum sustainable yield</a:t>
            </a:r>
          </a:p>
          <a:p>
            <a:pPr marL="457200" indent="-457200" algn="ctr">
              <a:spcBef>
                <a:spcPts val="300"/>
              </a:spcBef>
              <a:spcAft>
                <a:spcPts val="300"/>
              </a:spcAft>
              <a:buAutoNum type="arabicParenBoth"/>
            </a:pPr>
            <a:r>
              <a:rPr lang="en-AU" sz="2100" noProof="0" dirty="0"/>
              <a:t>Unsustainable fishing</a:t>
            </a:r>
          </a:p>
          <a:p>
            <a:pPr marL="0" indent="0" algn="ctr">
              <a:spcBef>
                <a:spcPts val="300"/>
              </a:spcBef>
              <a:spcAft>
                <a:spcPts val="300"/>
              </a:spcAft>
              <a:buNone/>
            </a:pPr>
            <a:r>
              <a:rPr lang="en-AU" sz="2100" noProof="0" dirty="0"/>
              <a:t>Act </a:t>
            </a:r>
            <a:r>
              <a:rPr lang="en-AU" sz="2100" dirty="0"/>
              <a:t>it out! For one of your definitions create </a:t>
            </a:r>
            <a:r>
              <a:rPr lang="en-AU" sz="2100" noProof="0" dirty="0"/>
              <a:t>a 30 second skit showing the meaning of the term from the perspective of a fisher person!</a:t>
            </a:r>
          </a:p>
          <a:p>
            <a:pPr>
              <a:spcBef>
                <a:spcPts val="300"/>
              </a:spcBef>
              <a:spcAft>
                <a:spcPts val="300"/>
              </a:spcAft>
            </a:pPr>
            <a:endParaRPr lang="en-AU" noProof="0" dirty="0"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 rot="16200000">
            <a:off x="8107820" y="3576584"/>
            <a:ext cx="173570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MSC.ORG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154437" y="-119079"/>
            <a:ext cx="7876035" cy="11001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400" b="0" i="0" kern="1200">
                <a:solidFill>
                  <a:schemeClr val="bg1"/>
                </a:solidFill>
                <a:latin typeface="Local Brewery Five"/>
                <a:ea typeface="+mj-ea"/>
                <a:cs typeface="Local Brewery Five"/>
              </a:defRPr>
            </a:lvl1pPr>
          </a:lstStyle>
          <a:p>
            <a:r>
              <a:rPr lang="en-US" sz="3300" dirty="0">
                <a:latin typeface="Arial Narrow"/>
                <a:cs typeface="Arial Narrow"/>
              </a:rPr>
              <a:t>R</a:t>
            </a:r>
            <a:r>
              <a:rPr lang="x-none" sz="3300" dirty="0">
                <a:latin typeface="Arial Narrow"/>
                <a:cs typeface="Arial Narrow"/>
              </a:rPr>
              <a:t>EV</a:t>
            </a:r>
            <a:r>
              <a:rPr lang="en-US" sz="3300" dirty="0">
                <a:latin typeface="Arial Narrow"/>
                <a:cs typeface="Arial Narrow"/>
              </a:rPr>
              <a:t>IE</a:t>
            </a:r>
            <a:r>
              <a:rPr lang="x-none" sz="3300" dirty="0">
                <a:latin typeface="Arial Narrow"/>
                <a:cs typeface="Arial Narrow"/>
              </a:rPr>
              <a:t>WING KEY CONCEPTS</a:t>
            </a:r>
            <a:endParaRPr lang="en-US" sz="3300" dirty="0">
              <a:latin typeface="Arial Narrow"/>
              <a:cs typeface="Arial Narrow"/>
            </a:endParaRPr>
          </a:p>
          <a:p>
            <a:r>
              <a:rPr lang="en-US" sz="2300" dirty="0">
                <a:latin typeface="Arial Narrow"/>
                <a:cs typeface="Arial Narrow"/>
              </a:rPr>
              <a:t>Focus Question: What have we learnt? 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4646861" y="3209664"/>
            <a:ext cx="3738975" cy="138866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lnSpc>
                <a:spcPct val="112000"/>
              </a:lnSpc>
              <a:spcBef>
                <a:spcPts val="600"/>
              </a:spcBef>
              <a:spcAft>
                <a:spcPts val="600"/>
              </a:spcAft>
              <a:buFont typeface="Arial"/>
              <a:buChar char="•"/>
              <a:defRPr sz="2800" kern="1200">
                <a:solidFill>
                  <a:schemeClr val="tx1"/>
                </a:solidFill>
                <a:latin typeface="MetaPro-Normal"/>
                <a:ea typeface="+mn-ea"/>
                <a:cs typeface="MetaPro-Normal"/>
              </a:defRPr>
            </a:lvl1pPr>
            <a:lvl2pPr marL="742950" indent="-285750" algn="l" defTabSz="457200" rtl="0" eaLnBrk="1" latinLnBrk="0" hangingPunct="1">
              <a:lnSpc>
                <a:spcPct val="112000"/>
              </a:lnSpc>
              <a:spcBef>
                <a:spcPts val="300"/>
              </a:spcBef>
              <a:spcAft>
                <a:spcPts val="300"/>
              </a:spcAft>
              <a:buFont typeface="Arial"/>
              <a:buChar char="–"/>
              <a:defRPr sz="2400" kern="1200">
                <a:solidFill>
                  <a:schemeClr val="tx1"/>
                </a:solidFill>
                <a:latin typeface="MetaPro-Normal"/>
                <a:ea typeface="+mn-ea"/>
                <a:cs typeface="MetaPro-Normal"/>
              </a:defRPr>
            </a:lvl2pPr>
            <a:lvl3pPr marL="1143000" indent="-228600" algn="l" defTabSz="457200" rtl="0" eaLnBrk="1" latinLnBrk="0" hangingPunct="1">
              <a:lnSpc>
                <a:spcPct val="112000"/>
              </a:lnSpc>
              <a:spcBef>
                <a:spcPts val="300"/>
              </a:spcBef>
              <a:spcAft>
                <a:spcPts val="300"/>
              </a:spcAft>
              <a:buFont typeface="Arial"/>
              <a:buChar char="•"/>
              <a:defRPr sz="2000" kern="1200">
                <a:solidFill>
                  <a:schemeClr val="tx1"/>
                </a:solidFill>
                <a:latin typeface="MetaPro-Normal"/>
                <a:ea typeface="+mn-ea"/>
                <a:cs typeface="MetaPro-Normal"/>
              </a:defRPr>
            </a:lvl3pPr>
            <a:lvl4pPr marL="1600200" indent="-228600" algn="l" defTabSz="457200" rtl="0" eaLnBrk="1" latinLnBrk="0" hangingPunct="1">
              <a:lnSpc>
                <a:spcPct val="112000"/>
              </a:lnSpc>
              <a:spcBef>
                <a:spcPts val="300"/>
              </a:spcBef>
              <a:spcAft>
                <a:spcPts val="300"/>
              </a:spcAft>
              <a:buFont typeface="Arial"/>
              <a:buChar char="–"/>
              <a:defRPr sz="1800" kern="1200">
                <a:solidFill>
                  <a:schemeClr val="tx1"/>
                </a:solidFill>
                <a:latin typeface="MetaPro-Normal"/>
                <a:ea typeface="+mn-ea"/>
                <a:cs typeface="MetaPro-Normal"/>
              </a:defRPr>
            </a:lvl4pPr>
            <a:lvl5pPr marL="2057400" indent="-228600" algn="l" defTabSz="457200" rtl="0" eaLnBrk="1" latinLnBrk="0" hangingPunct="1">
              <a:lnSpc>
                <a:spcPct val="112000"/>
              </a:lnSpc>
              <a:spcBef>
                <a:spcPts val="300"/>
              </a:spcBef>
              <a:spcAft>
                <a:spcPts val="300"/>
              </a:spcAft>
              <a:buFont typeface="Arial"/>
              <a:buChar char="»"/>
              <a:defRPr sz="1800" kern="1200">
                <a:solidFill>
                  <a:schemeClr val="tx1"/>
                </a:solidFill>
                <a:latin typeface="MetaPro-Normal"/>
                <a:ea typeface="+mn-ea"/>
                <a:cs typeface="MetaPro-Normal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32000"/>
              </a:lnSpc>
              <a:spcBef>
                <a:spcPts val="300"/>
              </a:spcBef>
              <a:spcAft>
                <a:spcPts val="300"/>
              </a:spcAft>
              <a:buFont typeface="Arial"/>
              <a:buNone/>
            </a:pPr>
            <a:r>
              <a:rPr lang="en-US" sz="2400" b="1" dirty="0">
                <a:solidFill>
                  <a:srgbClr val="175EAA"/>
                </a:solidFill>
                <a:latin typeface="Arial Narrow"/>
                <a:cs typeface="Arial Narrow"/>
              </a:rPr>
              <a:t>MAHI / ACTIVITY</a:t>
            </a:r>
          </a:p>
          <a:p>
            <a:pPr marL="0" indent="0" algn="ctr">
              <a:lnSpc>
                <a:spcPct val="132000"/>
              </a:lnSpc>
              <a:spcBef>
                <a:spcPts val="300"/>
              </a:spcBef>
              <a:spcAft>
                <a:spcPts val="300"/>
              </a:spcAft>
              <a:buFont typeface="Arial"/>
              <a:buNone/>
            </a:pPr>
            <a:r>
              <a:rPr lang="en-US" sz="2000" dirty="0">
                <a:latin typeface="Arial"/>
                <a:cs typeface="Arial"/>
              </a:rPr>
              <a:t>Complete the Science &amp; Sustainable Catch summary quiz on the following slides or play using </a:t>
            </a:r>
            <a:r>
              <a:rPr lang="en-US" sz="2000" dirty="0">
                <a:latin typeface="Arial"/>
                <a:cs typeface="Arial"/>
                <a:hlinkClick r:id="rId6"/>
              </a:rPr>
              <a:t>Kahoot</a:t>
            </a:r>
            <a:r>
              <a:rPr lang="en-US" sz="2000" dirty="0">
                <a:latin typeface="Arial"/>
                <a:cs typeface="Arial"/>
              </a:rPr>
              <a:t>!</a:t>
            </a:r>
          </a:p>
        </p:txBody>
      </p:sp>
      <p:pic>
        <p:nvPicPr>
          <p:cNvPr id="2" name="Picture 1" descr="Screenshot 2020-05-29 16.28.17.png">
            <a:hlinkClick r:id="rId7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22298" y="1329555"/>
            <a:ext cx="3008174" cy="1880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9398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xmlns:p14="http://schemas.microsoft.com/office/powerpoint/2010/main"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195403"/>
            <a:ext cx="8229600" cy="3240209"/>
          </a:xfrm>
        </p:spPr>
        <p:txBody>
          <a:bodyPr>
            <a:noAutofit/>
          </a:bodyPr>
          <a:lstStyle/>
          <a:p>
            <a:pPr marL="266700" indent="0">
              <a:buNone/>
            </a:pPr>
            <a:r>
              <a:rPr lang="en-US" sz="1800" dirty="0"/>
              <a:t>9. In fishing, size does matter! Which of the following is NOT true?</a:t>
            </a:r>
          </a:p>
          <a:p>
            <a:pPr marL="1009650" lvl="1" indent="-342900">
              <a:buFont typeface="+mj-lt"/>
              <a:buAutoNum type="arabicPeriod"/>
            </a:pPr>
            <a:r>
              <a:rPr lang="en-US" sz="1400" dirty="0"/>
              <a:t>Healthy fish stocks need  large, mature fish (the ‘</a:t>
            </a:r>
            <a:r>
              <a:rPr lang="en-US" sz="1400" dirty="0" err="1"/>
              <a:t>spawners</a:t>
            </a:r>
            <a:r>
              <a:rPr lang="en-US" sz="1400" dirty="0"/>
              <a:t>’)</a:t>
            </a:r>
          </a:p>
          <a:p>
            <a:pPr marL="1009650" lvl="1" indent="-342900">
              <a:buFont typeface="+mj-lt"/>
              <a:buAutoNum type="arabicPeriod"/>
            </a:pPr>
            <a:r>
              <a:rPr lang="en-US" sz="1400" dirty="0">
                <a:solidFill>
                  <a:srgbClr val="FF0000"/>
                </a:solidFill>
              </a:rPr>
              <a:t>A fished population of fish is always healthy even with no big fish present</a:t>
            </a:r>
          </a:p>
          <a:p>
            <a:pPr marL="1009650" lvl="1" indent="-342900">
              <a:buFont typeface="+mj-lt"/>
              <a:buAutoNum type="arabicPeriod"/>
            </a:pPr>
            <a:r>
              <a:rPr lang="en-US" sz="1400" dirty="0"/>
              <a:t>Without big fish reproduction slows and fish stocks decline</a:t>
            </a:r>
          </a:p>
          <a:p>
            <a:pPr marL="1009650" lvl="1" indent="-342900">
              <a:buFont typeface="+mj-lt"/>
              <a:buAutoNum type="arabicPeriod"/>
            </a:pPr>
            <a:r>
              <a:rPr lang="en-US" sz="1400" dirty="0"/>
              <a:t>Not enough large mature fish means there will be less young healthy fish</a:t>
            </a:r>
          </a:p>
          <a:p>
            <a:pPr marL="666750" lvl="1" indent="0">
              <a:buNone/>
            </a:pPr>
            <a:endParaRPr lang="en-US" sz="500" dirty="0"/>
          </a:p>
          <a:p>
            <a:pPr marL="266700" indent="0">
              <a:buNone/>
            </a:pPr>
            <a:r>
              <a:rPr lang="en-US" sz="1800" dirty="0"/>
              <a:t>10. Which of the following is not true of commercial fishing in Aotearoa NZ?</a:t>
            </a:r>
          </a:p>
          <a:p>
            <a:pPr marL="990600">
              <a:buFont typeface="+mj-lt"/>
              <a:buAutoNum type="arabicPeriod"/>
            </a:pPr>
            <a:r>
              <a:rPr lang="en-US" sz="1400" dirty="0"/>
              <a:t>Commercial fisheries are managed under the QMS (Quota Management System)</a:t>
            </a:r>
          </a:p>
          <a:p>
            <a:pPr marL="990600">
              <a:buFont typeface="+mj-lt"/>
              <a:buAutoNum type="arabicPeriod"/>
            </a:pPr>
            <a:r>
              <a:rPr lang="en-US" sz="1400" dirty="0">
                <a:solidFill>
                  <a:srgbClr val="FF0000"/>
                </a:solidFill>
              </a:rPr>
              <a:t>There are no limits to the number of fish that can be caught</a:t>
            </a:r>
          </a:p>
          <a:p>
            <a:pPr marL="990600">
              <a:buFont typeface="+mj-lt"/>
              <a:buAutoNum type="arabicPeriod"/>
            </a:pPr>
            <a:r>
              <a:rPr lang="en-US" sz="1400" dirty="0"/>
              <a:t>Scientists use info from commercial fishers to work out fishery size</a:t>
            </a:r>
          </a:p>
          <a:p>
            <a:pPr marL="990600">
              <a:buFont typeface="+mj-lt"/>
              <a:buAutoNum type="arabicPeriod"/>
            </a:pPr>
            <a:r>
              <a:rPr lang="en-US" sz="1400" dirty="0"/>
              <a:t>Commercial fishers must report their catches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1211"/>
            <a:ext cx="7890933" cy="758428"/>
          </a:xfrm>
        </p:spPr>
        <p:txBody>
          <a:bodyPr>
            <a:normAutofit fontScale="90000"/>
          </a:bodyPr>
          <a:lstStyle/>
          <a:p>
            <a:r>
              <a:rPr lang="en-US" dirty="0"/>
              <a:t>R</a:t>
            </a:r>
            <a:r>
              <a:rPr lang="x-none" dirty="0"/>
              <a:t>EV</a:t>
            </a:r>
            <a:r>
              <a:rPr lang="en-US" dirty="0"/>
              <a:t>IE</a:t>
            </a:r>
            <a:r>
              <a:rPr lang="x-none" dirty="0"/>
              <a:t>WING KEY CONCEPTS </a:t>
            </a:r>
            <a:r>
              <a:rPr lang="mr-IN" dirty="0"/>
              <a:t>–</a:t>
            </a:r>
            <a:r>
              <a:rPr lang="x-none" dirty="0"/>
              <a:t> QUIZ </a:t>
            </a:r>
            <a:r>
              <a:rPr lang="en-US" dirty="0">
                <a:solidFill>
                  <a:srgbClr val="FF0000"/>
                </a:solidFill>
              </a:rPr>
              <a:t>ANSWERS</a:t>
            </a:r>
            <a:endParaRPr lang="en-US" dirty="0"/>
          </a:p>
        </p:txBody>
      </p:sp>
      <p:pic>
        <p:nvPicPr>
          <p:cNvPr id="5" name="Picture 4" descr="Blue_Butterfly fish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7134" y="3538628"/>
            <a:ext cx="1447800" cy="1233455"/>
          </a:xfrm>
          <a:prstGeom prst="rect">
            <a:avLst/>
          </a:prstGeom>
        </p:spPr>
      </p:pic>
      <p:pic>
        <p:nvPicPr>
          <p:cNvPr id="6" name="Picture 5" descr="Blue_Butterfly fish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43331" y="3924269"/>
            <a:ext cx="1041400" cy="887222"/>
          </a:xfrm>
          <a:prstGeom prst="rect">
            <a:avLst/>
          </a:prstGeom>
        </p:spPr>
      </p:pic>
      <p:pic>
        <p:nvPicPr>
          <p:cNvPr id="7" name="Picture 6" descr="Blue_Butterfly fish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07867" y="3488266"/>
            <a:ext cx="862517" cy="734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8394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195403"/>
            <a:ext cx="8229600" cy="3240209"/>
          </a:xfrm>
        </p:spPr>
        <p:txBody>
          <a:bodyPr>
            <a:noAutofit/>
          </a:bodyPr>
          <a:lstStyle/>
          <a:p>
            <a:pPr marL="266700" indent="0">
              <a:buNone/>
            </a:pPr>
            <a:endParaRPr lang="en-US" sz="1800" dirty="0"/>
          </a:p>
          <a:p>
            <a:pPr marL="266700" indent="0">
              <a:buNone/>
            </a:pPr>
            <a:endParaRPr lang="en-US" sz="500" dirty="0"/>
          </a:p>
          <a:p>
            <a:pPr marL="266700" indent="0">
              <a:buNone/>
            </a:pPr>
            <a:r>
              <a:rPr lang="en-US" sz="1800" dirty="0"/>
              <a:t>11. True or False - The number of fish in a population is also known as 'abundance’  </a:t>
            </a:r>
            <a:r>
              <a:rPr lang="en-US" sz="1800" dirty="0">
                <a:solidFill>
                  <a:srgbClr val="FF0000"/>
                </a:solidFill>
              </a:rPr>
              <a:t>TRUE</a:t>
            </a:r>
          </a:p>
          <a:p>
            <a:pPr marL="266700" indent="0">
              <a:buNone/>
            </a:pPr>
            <a:endParaRPr lang="en-US" sz="500" dirty="0"/>
          </a:p>
          <a:p>
            <a:pPr marL="266700" indent="0">
              <a:buNone/>
            </a:pPr>
            <a:r>
              <a:rPr lang="en-US" sz="1800" dirty="0"/>
              <a:t>12. Which of the following can be a type of impact arising from the decline of a fish stock?</a:t>
            </a:r>
          </a:p>
          <a:p>
            <a:pPr lvl="1">
              <a:buFont typeface="+mj-lt"/>
              <a:buAutoNum type="arabicPeriod"/>
            </a:pPr>
            <a:r>
              <a:rPr lang="en-US" sz="1400" dirty="0">
                <a:solidFill>
                  <a:srgbClr val="FF0000"/>
                </a:solidFill>
              </a:rPr>
              <a:t>Environmental impacts</a:t>
            </a:r>
          </a:p>
          <a:p>
            <a:pPr lvl="1">
              <a:buFont typeface="+mj-lt"/>
              <a:buAutoNum type="arabicPeriod"/>
            </a:pPr>
            <a:r>
              <a:rPr lang="en-US" sz="1400" dirty="0">
                <a:solidFill>
                  <a:srgbClr val="FF0000"/>
                </a:solidFill>
              </a:rPr>
              <a:t>Social &amp; cultural impacts</a:t>
            </a:r>
          </a:p>
          <a:p>
            <a:pPr lvl="1">
              <a:buFont typeface="+mj-lt"/>
              <a:buAutoNum type="arabicPeriod"/>
            </a:pPr>
            <a:r>
              <a:rPr lang="en-US" sz="1400" dirty="0">
                <a:solidFill>
                  <a:srgbClr val="FF0000"/>
                </a:solidFill>
              </a:rPr>
              <a:t>Economic impacts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1211"/>
            <a:ext cx="7766563" cy="758428"/>
          </a:xfrm>
        </p:spPr>
        <p:txBody>
          <a:bodyPr>
            <a:normAutofit fontScale="90000"/>
          </a:bodyPr>
          <a:lstStyle/>
          <a:p>
            <a:r>
              <a:rPr lang="en-US" dirty="0"/>
              <a:t>R</a:t>
            </a:r>
            <a:r>
              <a:rPr lang="x-none" dirty="0"/>
              <a:t>EV</a:t>
            </a:r>
            <a:r>
              <a:rPr lang="en-US" dirty="0"/>
              <a:t>IE</a:t>
            </a:r>
            <a:r>
              <a:rPr lang="x-none" dirty="0"/>
              <a:t>WING KEY CONCEPTS </a:t>
            </a:r>
            <a:r>
              <a:rPr lang="mr-IN" dirty="0"/>
              <a:t>–</a:t>
            </a:r>
            <a:r>
              <a:rPr lang="x-none" dirty="0"/>
              <a:t> QUIZ </a:t>
            </a:r>
            <a:r>
              <a:rPr lang="en-US" dirty="0">
                <a:solidFill>
                  <a:srgbClr val="FF0000"/>
                </a:solidFill>
              </a:rPr>
              <a:t>ANSWERS</a:t>
            </a:r>
            <a:endParaRPr lang="en-US" dirty="0"/>
          </a:p>
        </p:txBody>
      </p:sp>
      <p:pic>
        <p:nvPicPr>
          <p:cNvPr id="3" name="Picture 2" descr="Blue_Seahors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08043" y="3281852"/>
            <a:ext cx="1315720" cy="1293361"/>
          </a:xfrm>
          <a:prstGeom prst="rect">
            <a:avLst/>
          </a:prstGeom>
        </p:spPr>
      </p:pic>
      <p:pic>
        <p:nvPicPr>
          <p:cNvPr id="5" name="Picture 4" descr="Blue_Seahors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77924" flipH="1">
            <a:off x="7912274" y="3211453"/>
            <a:ext cx="1026709" cy="77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962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473200"/>
            <a:ext cx="8229600" cy="2962412"/>
          </a:xfrm>
        </p:spPr>
        <p:txBody>
          <a:bodyPr>
            <a:noAutofit/>
          </a:bodyPr>
          <a:lstStyle/>
          <a:p>
            <a:pPr marL="609600">
              <a:buAutoNum type="arabicPeriod"/>
            </a:pPr>
            <a:r>
              <a:rPr lang="en-US" sz="1800" dirty="0"/>
              <a:t>True or False - A sustainable catch is one that can carry on forever?</a:t>
            </a:r>
            <a:endParaRPr lang="en-US" sz="1200" dirty="0">
              <a:solidFill>
                <a:srgbClr val="FF0000"/>
              </a:solidFill>
            </a:endParaRPr>
          </a:p>
          <a:p>
            <a:pPr marL="266700" indent="0">
              <a:buNone/>
            </a:pPr>
            <a:endParaRPr lang="en-US" sz="500" dirty="0"/>
          </a:p>
          <a:p>
            <a:pPr marL="266700" indent="0">
              <a:buNone/>
            </a:pPr>
            <a:r>
              <a:rPr lang="en-US" sz="1800" dirty="0"/>
              <a:t>2. Which of the following is NOT a principle applied by Marine Stewardship Council when certifying sustainable fishery</a:t>
            </a:r>
          </a:p>
          <a:p>
            <a:pPr marL="1009650" lvl="1" indent="-342900"/>
            <a:r>
              <a:rPr lang="en-US" sz="1800" dirty="0"/>
              <a:t>Principle 1: Sustainability of the fish stock</a:t>
            </a:r>
          </a:p>
          <a:p>
            <a:pPr marL="1009650" lvl="1" indent="-342900"/>
            <a:r>
              <a:rPr lang="en-US" sz="1800" dirty="0"/>
              <a:t>Principle 2: Environmental Impacts</a:t>
            </a:r>
          </a:p>
          <a:p>
            <a:pPr marL="1009650" lvl="1" indent="-342900"/>
            <a:r>
              <a:rPr lang="en-US" sz="1800" dirty="0"/>
              <a:t>Principle 1: Economic viability assessment</a:t>
            </a:r>
          </a:p>
          <a:p>
            <a:pPr marL="1009650" lvl="1" indent="-342900"/>
            <a:r>
              <a:rPr lang="en-US" sz="1800" dirty="0"/>
              <a:t>Principle 3: Effective Management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1211"/>
            <a:ext cx="8229600" cy="758428"/>
          </a:xfrm>
        </p:spPr>
        <p:txBody>
          <a:bodyPr>
            <a:normAutofit fontScale="90000"/>
          </a:bodyPr>
          <a:lstStyle/>
          <a:p>
            <a:r>
              <a:rPr lang="en-US" dirty="0"/>
              <a:t>R</a:t>
            </a:r>
            <a:r>
              <a:rPr lang="x-none" dirty="0"/>
              <a:t>EV</a:t>
            </a:r>
            <a:r>
              <a:rPr lang="en-US" dirty="0"/>
              <a:t>IE</a:t>
            </a:r>
            <a:r>
              <a:rPr lang="x-none" dirty="0"/>
              <a:t>WING KEY CONCEPTS </a:t>
            </a:r>
            <a:r>
              <a:rPr lang="mr-IN" dirty="0"/>
              <a:t>–</a:t>
            </a:r>
            <a:r>
              <a:rPr lang="x-none" dirty="0"/>
              <a:t> QUIZ</a:t>
            </a:r>
            <a:r>
              <a:rPr lang="en-US" sz="4800" dirty="0"/>
              <a:t> </a:t>
            </a:r>
            <a:endParaRPr lang="en-US" dirty="0"/>
          </a:p>
        </p:txBody>
      </p:sp>
      <p:pic>
        <p:nvPicPr>
          <p:cNvPr id="3" name="Picture 2" descr="Blue_Fishes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54240" y="3758009"/>
            <a:ext cx="1771227" cy="84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1474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017603"/>
            <a:ext cx="8229600" cy="3240209"/>
          </a:xfrm>
        </p:spPr>
        <p:txBody>
          <a:bodyPr>
            <a:noAutofit/>
          </a:bodyPr>
          <a:lstStyle/>
          <a:p>
            <a:pPr marL="266700" indent="0">
              <a:buNone/>
            </a:pPr>
            <a:r>
              <a:rPr lang="en-US" sz="1800" dirty="0"/>
              <a:t>3. Which of the following is LEAST useful to the MSC under Principle 1 to tell if a fish CATCH is sustainable?</a:t>
            </a:r>
          </a:p>
          <a:p>
            <a:pPr marL="914400" lvl="1" indent="-247650">
              <a:buFont typeface="+mj-lt"/>
              <a:buAutoNum type="arabicPeriod"/>
            </a:pPr>
            <a:r>
              <a:rPr lang="en-US" sz="1400" dirty="0"/>
              <a:t>Knowing the size of the fish stock / population</a:t>
            </a:r>
          </a:p>
          <a:p>
            <a:pPr marL="914400" lvl="1" indent="-247650">
              <a:buFont typeface="+mj-lt"/>
              <a:buAutoNum type="arabicPeriod"/>
            </a:pPr>
            <a:r>
              <a:rPr lang="en-US" sz="1400" dirty="0"/>
              <a:t>Scientists calculations  on the health of the  fish stocks</a:t>
            </a:r>
          </a:p>
          <a:p>
            <a:pPr marL="914400" lvl="1" indent="-247650">
              <a:buFont typeface="+mj-lt"/>
              <a:buAutoNum type="arabicPeriod"/>
            </a:pPr>
            <a:r>
              <a:rPr lang="en-US" sz="1400" dirty="0"/>
              <a:t>Knowing what fish stock a fish has come from</a:t>
            </a:r>
          </a:p>
          <a:p>
            <a:pPr marL="914400" lvl="1" indent="-247650"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</a:rPr>
              <a:t>Knowing what other fish the boat caught</a:t>
            </a:r>
          </a:p>
          <a:p>
            <a:pPr marL="914400" lvl="1" indent="-247650">
              <a:buFont typeface="+mj-lt"/>
              <a:buAutoNum type="arabicPeriod"/>
            </a:pPr>
            <a:endParaRPr lang="en-US" sz="500" dirty="0"/>
          </a:p>
          <a:p>
            <a:pPr marL="266700" indent="0">
              <a:buNone/>
            </a:pPr>
            <a:r>
              <a:rPr lang="en-US" sz="1800" dirty="0"/>
              <a:t>4. True or False - Sustainable fishing means making sure fish populations don’t drop below levels where they can reproduce themselves</a:t>
            </a:r>
            <a:endParaRPr lang="en-US" sz="1800" dirty="0">
              <a:solidFill>
                <a:srgbClr val="000000"/>
              </a:solidFill>
            </a:endParaRPr>
          </a:p>
          <a:p>
            <a:pPr marL="266700" indent="0">
              <a:buNone/>
            </a:pPr>
            <a:endParaRPr lang="en-US" sz="500" dirty="0">
              <a:solidFill>
                <a:srgbClr val="000000"/>
              </a:solidFill>
            </a:endParaRPr>
          </a:p>
          <a:p>
            <a:pPr marL="266700" indent="0">
              <a:buNone/>
            </a:pPr>
            <a:r>
              <a:rPr lang="en-US" sz="1800" dirty="0">
                <a:solidFill>
                  <a:srgbClr val="000000"/>
                </a:solidFill>
              </a:rPr>
              <a:t>5. True or False - Fisheries work with scientists to understand how the fish and shellfish population grows and shrinks over time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1211"/>
            <a:ext cx="8229600" cy="758428"/>
          </a:xfrm>
        </p:spPr>
        <p:txBody>
          <a:bodyPr>
            <a:normAutofit/>
          </a:bodyPr>
          <a:lstStyle/>
          <a:p>
            <a:r>
              <a:rPr lang="en-US" dirty="0"/>
              <a:t>R</a:t>
            </a:r>
            <a:r>
              <a:rPr lang="x-none" dirty="0"/>
              <a:t>EV</a:t>
            </a:r>
            <a:r>
              <a:rPr lang="en-US" dirty="0"/>
              <a:t>IE</a:t>
            </a:r>
            <a:r>
              <a:rPr lang="x-none" dirty="0"/>
              <a:t>WING KEY CONCEPTS </a:t>
            </a:r>
            <a:r>
              <a:rPr lang="mr-IN" dirty="0"/>
              <a:t>–</a:t>
            </a:r>
            <a:r>
              <a:rPr lang="x-none" dirty="0"/>
              <a:t> QUIZ</a:t>
            </a:r>
            <a:endParaRPr lang="en-US" dirty="0"/>
          </a:p>
        </p:txBody>
      </p:sp>
      <p:pic>
        <p:nvPicPr>
          <p:cNvPr id="3" name="Picture 2" descr="Blue_Jellyfish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421359">
            <a:off x="8093161" y="1594441"/>
            <a:ext cx="688857" cy="156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733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195403"/>
            <a:ext cx="8229600" cy="3240209"/>
          </a:xfrm>
        </p:spPr>
        <p:txBody>
          <a:bodyPr>
            <a:noAutofit/>
          </a:bodyPr>
          <a:lstStyle/>
          <a:p>
            <a:pPr marL="266700" indent="0">
              <a:buNone/>
            </a:pPr>
            <a:r>
              <a:rPr lang="en-US" sz="1800" dirty="0"/>
              <a:t>6. True or False - How a fish population grows &amp; shrinks over time is controlled by births, migrations in &amp; out of the fishery, and deaths </a:t>
            </a:r>
            <a:r>
              <a:rPr lang="en-US" sz="1800" kern="1200" dirty="0">
                <a:solidFill>
                  <a:schemeClr val="tx1"/>
                </a:solidFill>
                <a:effectLst/>
              </a:rPr>
              <a:t>(including</a:t>
            </a:r>
            <a:r>
              <a:rPr lang="en-US" sz="1800" kern="1200" baseline="0" dirty="0">
                <a:solidFill>
                  <a:schemeClr val="tx1"/>
                </a:solidFill>
                <a:effectLst/>
              </a:rPr>
              <a:t> fish caught)</a:t>
            </a:r>
            <a:r>
              <a:rPr lang="en-US" sz="1800" kern="1200" dirty="0">
                <a:solidFill>
                  <a:schemeClr val="tx1"/>
                </a:solidFill>
                <a:effectLst/>
              </a:rPr>
              <a:t> </a:t>
            </a:r>
            <a:endParaRPr lang="en-US" sz="1800" dirty="0"/>
          </a:p>
          <a:p>
            <a:pPr marL="266700" indent="0">
              <a:buNone/>
            </a:pPr>
            <a:endParaRPr lang="en-US" sz="500" dirty="0"/>
          </a:p>
          <a:p>
            <a:pPr marL="266700" indent="0">
              <a:buNone/>
            </a:pPr>
            <a:r>
              <a:rPr lang="en-US" sz="1800" dirty="0"/>
              <a:t>7. Which of the following is NOT true of sustainable yield for a fishery?</a:t>
            </a:r>
          </a:p>
          <a:p>
            <a:pPr marL="1009650" lvl="1">
              <a:buFont typeface="+mj-lt"/>
              <a:buAutoNum type="arabicPeriod"/>
            </a:pPr>
            <a:r>
              <a:rPr lang="en-US" sz="1400" dirty="0"/>
              <a:t>Sustainable yield is a scientific calculation</a:t>
            </a:r>
          </a:p>
          <a:p>
            <a:pPr marL="1009650" lvl="1">
              <a:buFont typeface="+mj-lt"/>
              <a:buAutoNum type="arabicPeriod"/>
            </a:pPr>
            <a:r>
              <a:rPr lang="en-US" sz="1400" dirty="0"/>
              <a:t>Sustainable yield shows how much fish can be caught without overfishing</a:t>
            </a:r>
          </a:p>
          <a:p>
            <a:pPr marL="1009650" lvl="1"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</a:rPr>
              <a:t>Sustainable yields are set to enable high catches &amp; declining fish stocks</a:t>
            </a:r>
          </a:p>
          <a:p>
            <a:pPr marL="1009650" lvl="1">
              <a:buFont typeface="+mj-lt"/>
              <a:buAutoNum type="arabicPeriod"/>
            </a:pPr>
            <a:r>
              <a:rPr lang="en-US" sz="1400" dirty="0"/>
              <a:t>Sustainable yields aim to prevent overfishing &amp; decline of fish stocks</a:t>
            </a:r>
          </a:p>
          <a:p>
            <a:pPr marL="1009650" lvl="1">
              <a:buFont typeface="+mj-lt"/>
              <a:buAutoNum type="arabicPeriod"/>
            </a:pPr>
            <a:endParaRPr lang="en-US" sz="500" dirty="0"/>
          </a:p>
          <a:p>
            <a:pPr marL="266700" indent="0">
              <a:buNone/>
            </a:pPr>
            <a:r>
              <a:rPr lang="en-US" sz="1800" dirty="0"/>
              <a:t>8.True or False - Population biomass is the total weight of fish in the population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1211"/>
            <a:ext cx="8229600" cy="758428"/>
          </a:xfrm>
        </p:spPr>
        <p:txBody>
          <a:bodyPr>
            <a:normAutofit/>
          </a:bodyPr>
          <a:lstStyle/>
          <a:p>
            <a:r>
              <a:rPr lang="en-US" dirty="0"/>
              <a:t>R</a:t>
            </a:r>
            <a:r>
              <a:rPr lang="x-none" dirty="0"/>
              <a:t>EV</a:t>
            </a:r>
            <a:r>
              <a:rPr lang="en-US" dirty="0"/>
              <a:t>IE</a:t>
            </a:r>
            <a:r>
              <a:rPr lang="x-none" dirty="0"/>
              <a:t>WING KEY CONCEPTS </a:t>
            </a:r>
            <a:r>
              <a:rPr lang="mr-IN" dirty="0"/>
              <a:t>–</a:t>
            </a:r>
            <a:r>
              <a:rPr lang="x-none" dirty="0"/>
              <a:t> QUIZ </a:t>
            </a:r>
            <a:endParaRPr lang="en-US" dirty="0"/>
          </a:p>
        </p:txBody>
      </p:sp>
      <p:pic>
        <p:nvPicPr>
          <p:cNvPr id="3" name="Picture 2" descr="Blue_Edible Crab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921211">
            <a:off x="7687732" y="3623966"/>
            <a:ext cx="1167215" cy="94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2586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195403"/>
            <a:ext cx="8229600" cy="3240209"/>
          </a:xfrm>
        </p:spPr>
        <p:txBody>
          <a:bodyPr>
            <a:noAutofit/>
          </a:bodyPr>
          <a:lstStyle/>
          <a:p>
            <a:pPr marL="266700" indent="0">
              <a:buNone/>
            </a:pPr>
            <a:r>
              <a:rPr lang="en-US" sz="1800" dirty="0"/>
              <a:t>9. In fishing, size does matter! Which of the following is NOT true?</a:t>
            </a:r>
          </a:p>
          <a:p>
            <a:pPr marL="1009650" lvl="1" indent="-342900">
              <a:buFont typeface="+mj-lt"/>
              <a:buAutoNum type="arabicPeriod"/>
            </a:pPr>
            <a:r>
              <a:rPr lang="en-US" sz="1400" dirty="0"/>
              <a:t>Healthy fish stocks need  large, mature fish (the ‘</a:t>
            </a:r>
            <a:r>
              <a:rPr lang="en-US" sz="1400" dirty="0" err="1"/>
              <a:t>spawners</a:t>
            </a:r>
            <a:r>
              <a:rPr lang="en-US" sz="1400" dirty="0"/>
              <a:t>’)</a:t>
            </a:r>
          </a:p>
          <a:p>
            <a:pPr marL="1009650" lvl="1" indent="-342900"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</a:rPr>
              <a:t>A fished population of fish is always healthy even with no big fish present</a:t>
            </a:r>
          </a:p>
          <a:p>
            <a:pPr marL="1009650" lvl="1" indent="-342900">
              <a:buFont typeface="+mj-lt"/>
              <a:buAutoNum type="arabicPeriod"/>
            </a:pPr>
            <a:r>
              <a:rPr lang="en-US" sz="1400" dirty="0"/>
              <a:t>Without big fish reproduction slows and fish stocks decline</a:t>
            </a:r>
          </a:p>
          <a:p>
            <a:pPr marL="1009650" lvl="1" indent="-342900">
              <a:buFont typeface="+mj-lt"/>
              <a:buAutoNum type="arabicPeriod"/>
            </a:pPr>
            <a:r>
              <a:rPr lang="en-US" sz="1400" dirty="0"/>
              <a:t>Not enough large mature fish means there will be less young healthy fish</a:t>
            </a:r>
          </a:p>
          <a:p>
            <a:pPr marL="666750" lvl="1" indent="0">
              <a:buNone/>
            </a:pPr>
            <a:endParaRPr lang="en-US" sz="500" dirty="0"/>
          </a:p>
          <a:p>
            <a:pPr marL="266700" indent="0">
              <a:buNone/>
            </a:pPr>
            <a:r>
              <a:rPr lang="en-US" sz="1800" dirty="0"/>
              <a:t>10. Which of the following is not true of commercial fishing in Aotearoa NZ?</a:t>
            </a:r>
          </a:p>
          <a:p>
            <a:pPr marL="990600">
              <a:buFont typeface="+mj-lt"/>
              <a:buAutoNum type="arabicPeriod"/>
            </a:pPr>
            <a:r>
              <a:rPr lang="en-US" sz="1400" dirty="0"/>
              <a:t>Commercial fisheries are managed under the QMS (Quota Management System)</a:t>
            </a:r>
          </a:p>
          <a:p>
            <a:pPr marL="990600"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</a:rPr>
              <a:t>There are no limits to the number of fish that can be caught</a:t>
            </a:r>
          </a:p>
          <a:p>
            <a:pPr marL="990600">
              <a:buFont typeface="+mj-lt"/>
              <a:buAutoNum type="arabicPeriod"/>
            </a:pPr>
            <a:r>
              <a:rPr lang="en-US" sz="1400" dirty="0"/>
              <a:t>Scientists use info from commercial fishers to work out fishery size</a:t>
            </a:r>
          </a:p>
          <a:p>
            <a:pPr marL="990600">
              <a:buFont typeface="+mj-lt"/>
              <a:buAutoNum type="arabicPeriod"/>
            </a:pPr>
            <a:r>
              <a:rPr lang="en-US" sz="1400" dirty="0"/>
              <a:t>Commercial fishers must report their catches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1211"/>
            <a:ext cx="8229600" cy="758428"/>
          </a:xfrm>
        </p:spPr>
        <p:txBody>
          <a:bodyPr>
            <a:normAutofit/>
          </a:bodyPr>
          <a:lstStyle/>
          <a:p>
            <a:r>
              <a:rPr lang="en-US" dirty="0"/>
              <a:t>R</a:t>
            </a:r>
            <a:r>
              <a:rPr lang="x-none" dirty="0"/>
              <a:t>EV</a:t>
            </a:r>
            <a:r>
              <a:rPr lang="en-US" dirty="0"/>
              <a:t>IE</a:t>
            </a:r>
            <a:r>
              <a:rPr lang="x-none" dirty="0"/>
              <a:t>WING KEY CONCEPTS </a:t>
            </a:r>
            <a:r>
              <a:rPr lang="mr-IN" dirty="0"/>
              <a:t>–</a:t>
            </a:r>
            <a:r>
              <a:rPr lang="x-none" dirty="0"/>
              <a:t> QUIZ </a:t>
            </a:r>
            <a:endParaRPr lang="en-US" dirty="0"/>
          </a:p>
        </p:txBody>
      </p:sp>
      <p:pic>
        <p:nvPicPr>
          <p:cNvPr id="3" name="Picture 2" descr="Blue_Butterfly fish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697134" y="3538628"/>
            <a:ext cx="1447800" cy="1233455"/>
          </a:xfrm>
          <a:prstGeom prst="rect">
            <a:avLst/>
          </a:prstGeom>
        </p:spPr>
      </p:pic>
      <p:pic>
        <p:nvPicPr>
          <p:cNvPr id="5" name="Picture 4" descr="Blue_Butterfly fish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43331" y="3924269"/>
            <a:ext cx="1041400" cy="887222"/>
          </a:xfrm>
          <a:prstGeom prst="rect">
            <a:avLst/>
          </a:prstGeom>
        </p:spPr>
      </p:pic>
      <p:pic>
        <p:nvPicPr>
          <p:cNvPr id="6" name="Picture 5" descr="Blue_Butterfly fish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907867" y="3488266"/>
            <a:ext cx="862517" cy="734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472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195403"/>
            <a:ext cx="8229600" cy="3240209"/>
          </a:xfrm>
        </p:spPr>
        <p:txBody>
          <a:bodyPr>
            <a:noAutofit/>
          </a:bodyPr>
          <a:lstStyle/>
          <a:p>
            <a:pPr marL="266700" indent="0">
              <a:buNone/>
            </a:pPr>
            <a:endParaRPr lang="en-US" sz="1800" dirty="0"/>
          </a:p>
          <a:p>
            <a:pPr marL="266700" indent="0">
              <a:buNone/>
            </a:pPr>
            <a:endParaRPr lang="en-US" sz="500" dirty="0"/>
          </a:p>
          <a:p>
            <a:pPr marL="266700" indent="0">
              <a:buNone/>
            </a:pPr>
            <a:r>
              <a:rPr lang="en-US" sz="1800" dirty="0"/>
              <a:t>11. True or False - The number of fish in a population is also known as '</a:t>
            </a:r>
            <a:r>
              <a:rPr lang="en-US" sz="1800" dirty="0">
                <a:solidFill>
                  <a:srgbClr val="000000"/>
                </a:solidFill>
              </a:rPr>
              <a:t>abundance’</a:t>
            </a:r>
          </a:p>
          <a:p>
            <a:pPr marL="266700" indent="0">
              <a:buNone/>
            </a:pPr>
            <a:endParaRPr lang="en-US" sz="500" dirty="0">
              <a:solidFill>
                <a:srgbClr val="000000"/>
              </a:solidFill>
            </a:endParaRPr>
          </a:p>
          <a:p>
            <a:pPr marL="266700" indent="0">
              <a:buNone/>
            </a:pPr>
            <a:r>
              <a:rPr lang="en-US" sz="1800" dirty="0">
                <a:solidFill>
                  <a:srgbClr val="000000"/>
                </a:solidFill>
              </a:rPr>
              <a:t>12. Which of the following can be a type of impact arising from the decline of a fish stock?</a:t>
            </a:r>
          </a:p>
          <a:p>
            <a:pPr lvl="1"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</a:rPr>
              <a:t>Environmental impacts</a:t>
            </a:r>
          </a:p>
          <a:p>
            <a:pPr lvl="1"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</a:rPr>
              <a:t>Social &amp; cultural impacts</a:t>
            </a:r>
          </a:p>
          <a:p>
            <a:pPr lvl="1">
              <a:buFont typeface="+mj-lt"/>
              <a:buAutoNum type="arabicPeriod"/>
            </a:pPr>
            <a:r>
              <a:rPr lang="en-US" sz="1400" dirty="0">
                <a:solidFill>
                  <a:srgbClr val="000000"/>
                </a:solidFill>
              </a:rPr>
              <a:t>Economic impacts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1211"/>
            <a:ext cx="8229600" cy="758428"/>
          </a:xfrm>
        </p:spPr>
        <p:txBody>
          <a:bodyPr>
            <a:normAutofit/>
          </a:bodyPr>
          <a:lstStyle/>
          <a:p>
            <a:r>
              <a:rPr lang="en-US" dirty="0"/>
              <a:t>R</a:t>
            </a:r>
            <a:r>
              <a:rPr lang="x-none" dirty="0"/>
              <a:t>EV</a:t>
            </a:r>
            <a:r>
              <a:rPr lang="en-US" dirty="0"/>
              <a:t>IE</a:t>
            </a:r>
            <a:r>
              <a:rPr lang="x-none" dirty="0"/>
              <a:t>WING KEY CONCEPTS </a:t>
            </a:r>
            <a:r>
              <a:rPr lang="mr-IN" dirty="0"/>
              <a:t>–</a:t>
            </a:r>
            <a:r>
              <a:rPr lang="x-none" dirty="0"/>
              <a:t> QUIZ </a:t>
            </a:r>
            <a:endParaRPr lang="en-US" dirty="0"/>
          </a:p>
        </p:txBody>
      </p:sp>
      <p:pic>
        <p:nvPicPr>
          <p:cNvPr id="8" name="Picture 7" descr="Blue_Seahorse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08043" y="3281852"/>
            <a:ext cx="1315720" cy="1293361"/>
          </a:xfrm>
          <a:prstGeom prst="rect">
            <a:avLst/>
          </a:prstGeom>
        </p:spPr>
      </p:pic>
      <p:pic>
        <p:nvPicPr>
          <p:cNvPr id="9" name="Picture 8" descr="Blue_Seahorse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477924" flipH="1">
            <a:off x="7912274" y="3211453"/>
            <a:ext cx="1026709" cy="77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843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195403"/>
            <a:ext cx="8229600" cy="3240209"/>
          </a:xfrm>
        </p:spPr>
        <p:txBody>
          <a:bodyPr>
            <a:noAutofit/>
          </a:bodyPr>
          <a:lstStyle/>
          <a:p>
            <a:pPr marL="266700" indent="0">
              <a:buNone/>
            </a:pPr>
            <a:r>
              <a:rPr lang="en-US" sz="1800" dirty="0"/>
              <a:t>1. True or False - A sustainable catch is one that can carry on forever?</a:t>
            </a:r>
          </a:p>
          <a:p>
            <a:pPr marL="266700" indent="0">
              <a:buNone/>
            </a:pPr>
            <a:r>
              <a:rPr lang="en-US" sz="1800" dirty="0">
                <a:solidFill>
                  <a:srgbClr val="FF0000"/>
                </a:solidFill>
              </a:rPr>
              <a:t>TRUE</a:t>
            </a:r>
          </a:p>
          <a:p>
            <a:pPr marL="266700" indent="0">
              <a:buNone/>
            </a:pPr>
            <a:endParaRPr lang="en-US" sz="500" dirty="0"/>
          </a:p>
          <a:p>
            <a:pPr marL="266700" indent="0">
              <a:buNone/>
            </a:pPr>
            <a:r>
              <a:rPr lang="en-US" sz="1800" dirty="0"/>
              <a:t>2. Which of the following is NOT a principle applied by Marine Stewardship Council when certifying sustainable fishery</a:t>
            </a:r>
          </a:p>
          <a:p>
            <a:pPr marL="1009650" lvl="1" indent="-342900"/>
            <a:r>
              <a:rPr lang="en-US" sz="1800" dirty="0"/>
              <a:t>Principle 1: Sustainability of the fish stock</a:t>
            </a:r>
          </a:p>
          <a:p>
            <a:pPr marL="1009650" lvl="1" indent="-342900"/>
            <a:r>
              <a:rPr lang="en-US" sz="1800" dirty="0"/>
              <a:t>Principle 2: Environmental Impacts</a:t>
            </a:r>
          </a:p>
          <a:p>
            <a:pPr marL="1009650" lvl="1" indent="-342900"/>
            <a:r>
              <a:rPr lang="en-US" sz="1800" dirty="0">
                <a:solidFill>
                  <a:srgbClr val="FF0000"/>
                </a:solidFill>
              </a:rPr>
              <a:t>Principle 1: Economic viability assessment</a:t>
            </a:r>
          </a:p>
          <a:p>
            <a:pPr marL="1009650" lvl="1" indent="-342900"/>
            <a:r>
              <a:rPr lang="en-US" sz="1800" dirty="0"/>
              <a:t>Principle 3: Effective Management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1211"/>
            <a:ext cx="7924800" cy="758428"/>
          </a:xfrm>
        </p:spPr>
        <p:txBody>
          <a:bodyPr>
            <a:normAutofit fontScale="90000"/>
          </a:bodyPr>
          <a:lstStyle/>
          <a:p>
            <a:r>
              <a:rPr lang="en-US" dirty="0"/>
              <a:t>R</a:t>
            </a:r>
            <a:r>
              <a:rPr lang="x-none" dirty="0"/>
              <a:t>EV</a:t>
            </a:r>
            <a:r>
              <a:rPr lang="en-US" dirty="0"/>
              <a:t>IE</a:t>
            </a:r>
            <a:r>
              <a:rPr lang="x-none" dirty="0"/>
              <a:t>WING KEY CONCEPTS </a:t>
            </a:r>
            <a:r>
              <a:rPr lang="mr-IN" dirty="0"/>
              <a:t>–</a:t>
            </a:r>
            <a:r>
              <a:rPr lang="x-none" dirty="0"/>
              <a:t> QUIZ </a:t>
            </a:r>
            <a:r>
              <a:rPr lang="en-US" dirty="0">
                <a:solidFill>
                  <a:srgbClr val="FF0000"/>
                </a:solidFill>
              </a:rPr>
              <a:t>ANSWERS</a:t>
            </a:r>
            <a:endParaRPr lang="en-US" dirty="0"/>
          </a:p>
        </p:txBody>
      </p:sp>
      <p:pic>
        <p:nvPicPr>
          <p:cNvPr id="7" name="Picture 6" descr="Blue_Fishes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75026" y="3758009"/>
            <a:ext cx="1771227" cy="84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7799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017603"/>
            <a:ext cx="8229600" cy="3240209"/>
          </a:xfrm>
        </p:spPr>
        <p:txBody>
          <a:bodyPr>
            <a:noAutofit/>
          </a:bodyPr>
          <a:lstStyle/>
          <a:p>
            <a:pPr marL="266700" indent="0">
              <a:buNone/>
            </a:pPr>
            <a:r>
              <a:rPr lang="en-US" sz="1800" dirty="0"/>
              <a:t>3. Which of the following is LEAST useful to the MSC under Principle 1 to tell if a fish CATCH is sustainable?</a:t>
            </a:r>
          </a:p>
          <a:p>
            <a:pPr marL="914400" lvl="1" indent="-247650">
              <a:buFont typeface="+mj-lt"/>
              <a:buAutoNum type="arabicPeriod"/>
            </a:pPr>
            <a:r>
              <a:rPr lang="en-US" sz="1400" dirty="0"/>
              <a:t>Knowing the size of the fish stock / population</a:t>
            </a:r>
          </a:p>
          <a:p>
            <a:pPr marL="914400" lvl="1" indent="-247650">
              <a:buFont typeface="+mj-lt"/>
              <a:buAutoNum type="arabicPeriod"/>
            </a:pPr>
            <a:r>
              <a:rPr lang="en-US" sz="1400" dirty="0"/>
              <a:t>Scientists calculations  on the health of the  fish stocks</a:t>
            </a:r>
          </a:p>
          <a:p>
            <a:pPr marL="914400" lvl="1" indent="-247650">
              <a:buFont typeface="+mj-lt"/>
              <a:buAutoNum type="arabicPeriod"/>
            </a:pPr>
            <a:r>
              <a:rPr lang="en-US" sz="1400" dirty="0"/>
              <a:t>Knowing what fish stock a fish has come from</a:t>
            </a:r>
          </a:p>
          <a:p>
            <a:pPr marL="914400" lvl="1" indent="-247650">
              <a:buFont typeface="+mj-lt"/>
              <a:buAutoNum type="arabicPeriod"/>
            </a:pPr>
            <a:r>
              <a:rPr lang="en-US" sz="1400" dirty="0">
                <a:solidFill>
                  <a:srgbClr val="FF0000"/>
                </a:solidFill>
              </a:rPr>
              <a:t>Knowing what other fish the boat caught</a:t>
            </a:r>
          </a:p>
          <a:p>
            <a:pPr marL="914400" lvl="1" indent="-247650">
              <a:buFont typeface="+mj-lt"/>
              <a:buAutoNum type="arabicPeriod"/>
            </a:pPr>
            <a:endParaRPr lang="en-US" sz="500" dirty="0"/>
          </a:p>
          <a:p>
            <a:pPr marL="266700" indent="0">
              <a:buNone/>
            </a:pPr>
            <a:r>
              <a:rPr lang="en-US" sz="1800" dirty="0"/>
              <a:t>4. True or False - Sustainable fishing means making sure fish populations don’t drop below levels where they can reproduce themselves </a:t>
            </a:r>
            <a:r>
              <a:rPr lang="en-US" sz="1800" dirty="0">
                <a:solidFill>
                  <a:srgbClr val="FF0000"/>
                </a:solidFill>
              </a:rPr>
              <a:t>TRUE</a:t>
            </a:r>
          </a:p>
          <a:p>
            <a:pPr marL="266700" indent="0">
              <a:buNone/>
            </a:pPr>
            <a:endParaRPr lang="en-US" sz="500" dirty="0"/>
          </a:p>
          <a:p>
            <a:pPr marL="266700" indent="0">
              <a:buNone/>
            </a:pPr>
            <a:r>
              <a:rPr lang="en-US" sz="1800" dirty="0"/>
              <a:t>5. True or False - Fisheries work with scientists to understand how the fish and shellfish population grows and shrinks over time </a:t>
            </a:r>
            <a:r>
              <a:rPr lang="en-US" sz="1800" dirty="0">
                <a:solidFill>
                  <a:srgbClr val="FF0000"/>
                </a:solidFill>
              </a:rPr>
              <a:t>TRUE</a:t>
            </a:r>
            <a:endParaRPr lang="en-US" sz="1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1211"/>
            <a:ext cx="7907867" cy="758428"/>
          </a:xfrm>
        </p:spPr>
        <p:txBody>
          <a:bodyPr>
            <a:normAutofit fontScale="90000"/>
          </a:bodyPr>
          <a:lstStyle/>
          <a:p>
            <a:r>
              <a:rPr lang="en-US" dirty="0"/>
              <a:t>R</a:t>
            </a:r>
            <a:r>
              <a:rPr lang="x-none" dirty="0"/>
              <a:t>EV</a:t>
            </a:r>
            <a:r>
              <a:rPr lang="en-US" dirty="0"/>
              <a:t>IE</a:t>
            </a:r>
            <a:r>
              <a:rPr lang="x-none" dirty="0"/>
              <a:t>WING KEY CONCEPTS </a:t>
            </a:r>
            <a:r>
              <a:rPr lang="mr-IN" dirty="0"/>
              <a:t>–</a:t>
            </a:r>
            <a:r>
              <a:rPr lang="x-none" dirty="0"/>
              <a:t> QUIZ </a:t>
            </a:r>
            <a:r>
              <a:rPr lang="en-US" dirty="0">
                <a:solidFill>
                  <a:srgbClr val="FF0000"/>
                </a:solidFill>
              </a:rPr>
              <a:t>ANSWERS</a:t>
            </a:r>
            <a:endParaRPr lang="en-US" dirty="0"/>
          </a:p>
        </p:txBody>
      </p:sp>
      <p:pic>
        <p:nvPicPr>
          <p:cNvPr id="5" name="Picture 4" descr="Blue_Jellyfish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20421359">
            <a:off x="8093161" y="1594441"/>
            <a:ext cx="688857" cy="156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3398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195403"/>
            <a:ext cx="8229600" cy="3240209"/>
          </a:xfrm>
        </p:spPr>
        <p:txBody>
          <a:bodyPr>
            <a:noAutofit/>
          </a:bodyPr>
          <a:lstStyle/>
          <a:p>
            <a:pPr marL="266700" indent="0">
              <a:buNone/>
            </a:pPr>
            <a:r>
              <a:rPr lang="en-US" sz="1800" dirty="0"/>
              <a:t>6. True or False - How a fish population grows &amp; shrinks over time is controlled by births, migrations in &amp; out of the fishery, and deaths (including</a:t>
            </a:r>
            <a:r>
              <a:rPr lang="en-US" sz="1800" baseline="0" dirty="0"/>
              <a:t> fish caught)</a:t>
            </a:r>
            <a:r>
              <a:rPr lang="en-US" sz="1800" dirty="0"/>
              <a:t> </a:t>
            </a:r>
            <a:r>
              <a:rPr lang="en-US" sz="1800" dirty="0">
                <a:solidFill>
                  <a:srgbClr val="FF0000"/>
                </a:solidFill>
              </a:rPr>
              <a:t>TRUE</a:t>
            </a:r>
            <a:endParaRPr lang="en-US" sz="1800" dirty="0"/>
          </a:p>
          <a:p>
            <a:pPr marL="266700" indent="0">
              <a:buNone/>
            </a:pPr>
            <a:endParaRPr lang="en-US" sz="500" dirty="0"/>
          </a:p>
          <a:p>
            <a:pPr marL="266700" indent="0">
              <a:buNone/>
            </a:pPr>
            <a:r>
              <a:rPr lang="en-US" sz="1800" dirty="0"/>
              <a:t>7. Which of the following is NOT true of sustainable yield for a fishery?</a:t>
            </a:r>
          </a:p>
          <a:p>
            <a:pPr marL="1009650" lvl="1">
              <a:buFont typeface="+mj-lt"/>
              <a:buAutoNum type="arabicPeriod"/>
            </a:pPr>
            <a:r>
              <a:rPr lang="en-US" sz="1400" dirty="0"/>
              <a:t>Sustainable yield is a scientific calculation</a:t>
            </a:r>
          </a:p>
          <a:p>
            <a:pPr marL="1009650" lvl="1">
              <a:buFont typeface="+mj-lt"/>
              <a:buAutoNum type="arabicPeriod"/>
            </a:pPr>
            <a:r>
              <a:rPr lang="en-US" sz="1400" dirty="0"/>
              <a:t>Sustainable yield shows how much fish can be caught without overfishing</a:t>
            </a:r>
          </a:p>
          <a:p>
            <a:pPr marL="1009650" lvl="1">
              <a:buFont typeface="+mj-lt"/>
              <a:buAutoNum type="arabicPeriod"/>
            </a:pPr>
            <a:r>
              <a:rPr lang="en-US" sz="1400" dirty="0">
                <a:solidFill>
                  <a:srgbClr val="FF0000"/>
                </a:solidFill>
              </a:rPr>
              <a:t>Sustainable yields are set to enable high catches &amp; declining fish stocks</a:t>
            </a:r>
          </a:p>
          <a:p>
            <a:pPr marL="1009650" lvl="1">
              <a:buFont typeface="+mj-lt"/>
              <a:buAutoNum type="arabicPeriod"/>
            </a:pPr>
            <a:r>
              <a:rPr lang="en-US" sz="1400" dirty="0"/>
              <a:t>Sustainable yields aim to prevent overfishing &amp; decline of fish stocks</a:t>
            </a:r>
          </a:p>
          <a:p>
            <a:pPr marL="1009650" lvl="1">
              <a:buFont typeface="+mj-lt"/>
              <a:buAutoNum type="arabicPeriod"/>
            </a:pPr>
            <a:endParaRPr lang="en-US" sz="500" dirty="0"/>
          </a:p>
          <a:p>
            <a:pPr marL="266700" indent="0">
              <a:buNone/>
            </a:pPr>
            <a:r>
              <a:rPr lang="en-US" sz="1800" dirty="0"/>
              <a:t>8.True or False - Population biomass is the total weight of fish in the population </a:t>
            </a:r>
            <a:r>
              <a:rPr lang="en-US" sz="1800" dirty="0">
                <a:solidFill>
                  <a:srgbClr val="FF0000"/>
                </a:solidFill>
              </a:rPr>
              <a:t>TRUE</a:t>
            </a:r>
            <a:endParaRPr lang="en-US" sz="18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81211"/>
            <a:ext cx="7789333" cy="758428"/>
          </a:xfrm>
        </p:spPr>
        <p:txBody>
          <a:bodyPr>
            <a:normAutofit fontScale="90000"/>
          </a:bodyPr>
          <a:lstStyle/>
          <a:p>
            <a:r>
              <a:rPr lang="en-US" dirty="0"/>
              <a:t>R</a:t>
            </a:r>
            <a:r>
              <a:rPr lang="x-none" dirty="0"/>
              <a:t>EV</a:t>
            </a:r>
            <a:r>
              <a:rPr lang="en-US" dirty="0"/>
              <a:t>IE</a:t>
            </a:r>
            <a:r>
              <a:rPr lang="x-none" dirty="0"/>
              <a:t>WING KEY CONCEPTS </a:t>
            </a:r>
            <a:r>
              <a:rPr lang="mr-IN" dirty="0"/>
              <a:t>–</a:t>
            </a:r>
            <a:r>
              <a:rPr lang="x-none" dirty="0"/>
              <a:t> QUIZ </a:t>
            </a:r>
            <a:r>
              <a:rPr lang="en-US" dirty="0">
                <a:solidFill>
                  <a:srgbClr val="FF0000"/>
                </a:solidFill>
              </a:rPr>
              <a:t>ANSWERS</a:t>
            </a:r>
            <a:endParaRPr lang="en-US" dirty="0"/>
          </a:p>
        </p:txBody>
      </p:sp>
      <p:pic>
        <p:nvPicPr>
          <p:cNvPr id="5" name="Picture 4" descr="Blue_Edible Crab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9921211">
            <a:off x="7687732" y="3623966"/>
            <a:ext cx="1167215" cy="94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1065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94323</TotalTime>
  <Words>1124</Words>
  <Application>Microsoft Macintosh PowerPoint</Application>
  <PresentationFormat>On-screen Show (16:9)</PresentationFormat>
  <Paragraphs>128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Arial Narrow</vt:lpstr>
      <vt:lpstr>Calibri</vt:lpstr>
      <vt:lpstr>Office Theme</vt:lpstr>
      <vt:lpstr>PowerPoint Presentation</vt:lpstr>
      <vt:lpstr>REVIEWING KEY CONCEPTS – QUIZ </vt:lpstr>
      <vt:lpstr>REVIEWING KEY CONCEPTS – QUIZ</vt:lpstr>
      <vt:lpstr>REVIEWING KEY CONCEPTS – QUIZ </vt:lpstr>
      <vt:lpstr>REVIEWING KEY CONCEPTS – QUIZ </vt:lpstr>
      <vt:lpstr>REVIEWING KEY CONCEPTS – QUIZ </vt:lpstr>
      <vt:lpstr>REVIEWING KEY CONCEPTS – QUIZ ANSWERS</vt:lpstr>
      <vt:lpstr>REVIEWING KEY CONCEPTS – QUIZ ANSWERS</vt:lpstr>
      <vt:lpstr>REVIEWING KEY CONCEPTS – QUIZ ANSWERS</vt:lpstr>
      <vt:lpstr>REVIEWING KEY CONCEPTS – QUIZ ANSWERS</vt:lpstr>
      <vt:lpstr>REVIEWING KEY CONCEPTS – QUIZ ANSWERS</vt:lpstr>
    </vt:vector>
  </TitlesOfParts>
  <Company>Indigo Pacific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Rika Milne</dc:creator>
  <cp:lastModifiedBy>Rika Milne</cp:lastModifiedBy>
  <cp:revision>224</cp:revision>
  <cp:lastPrinted>2021-08-27T01:37:53Z</cp:lastPrinted>
  <dcterms:created xsi:type="dcterms:W3CDTF">2020-04-01T02:04:56Z</dcterms:created>
  <dcterms:modified xsi:type="dcterms:W3CDTF">2022-07-16T09:14:17Z</dcterms:modified>
</cp:coreProperties>
</file>