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31" saveSubsetFonts="1" autoCompressPictures="0">
  <p:sldMasterIdLst>
    <p:sldMasterId id="2147483648" r:id="rId1"/>
  </p:sldMasterIdLst>
  <p:notesMasterIdLst>
    <p:notesMasterId r:id="rId4"/>
  </p:notesMasterIdLst>
  <p:sldIdLst>
    <p:sldId id="301" r:id="rId2"/>
    <p:sldId id="300" r:id="rId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00B194"/>
    <a:srgbClr val="005DAA"/>
    <a:srgbClr val="002E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43" autoAdjust="0"/>
    <p:restoredTop sz="72231" autoAdjust="0"/>
  </p:normalViewPr>
  <p:slideViewPr>
    <p:cSldViewPr snapToGrid="0" snapToObjects="1">
      <p:cViewPr varScale="1">
        <p:scale>
          <a:sx n="109" d="100"/>
          <a:sy n="109" d="100"/>
        </p:scale>
        <p:origin x="616" y="17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272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-1360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CAA122-7A35-9745-A26A-EE8C50CA7602}" type="datetimeFigureOut">
              <a:rPr lang="en-US" smtClean="0"/>
              <a:t>6/2/22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mi-NZ"/>
              <a:t>Click to edit Master text styles</a:t>
            </a:r>
          </a:p>
          <a:p>
            <a:pPr lvl="1"/>
            <a:r>
              <a:rPr lang="mi-NZ"/>
              <a:t>Second level</a:t>
            </a:r>
          </a:p>
          <a:p>
            <a:pPr lvl="2"/>
            <a:r>
              <a:rPr lang="mi-NZ"/>
              <a:t>Third level</a:t>
            </a:r>
          </a:p>
          <a:p>
            <a:pPr lvl="3"/>
            <a:r>
              <a:rPr lang="mi-NZ"/>
              <a:t>Fourth level</a:t>
            </a:r>
          </a:p>
          <a:p>
            <a:pPr lvl="4"/>
            <a:r>
              <a:rPr lang="mi-NZ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4DFFE2-AB0B-A546-BA03-FA78CA741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446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niwa.co.nz/fisheries/research-projects/determining-the-age-of-fish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isheries.govt.nz/dmsdocument/11950-the-status-of-new-zealands-fisheries-2019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81000" y="4343400"/>
            <a:ext cx="6096000" cy="41148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175EAA"/>
                </a:solidFill>
                <a:latin typeface="Arial"/>
                <a:cs typeface="Arial"/>
              </a:rPr>
              <a:t>TEACHER NOTES</a:t>
            </a:r>
            <a:endParaRPr lang="en-US" dirty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680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81000" y="4343400"/>
            <a:ext cx="6096000" cy="41148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175EAA"/>
                </a:solidFill>
                <a:latin typeface="Arial"/>
                <a:cs typeface="Arial"/>
              </a:rPr>
              <a:t>TEACHER NOTES</a:t>
            </a:r>
            <a:endParaRPr lang="en-US" dirty="0">
              <a:latin typeface="Arial"/>
              <a:cs typeface="Arial"/>
            </a:endParaRPr>
          </a:p>
          <a:p>
            <a:endParaRPr lang="en-US" b="1" dirty="0">
              <a:latin typeface="Arial"/>
              <a:cs typeface="Arial"/>
            </a:endParaRPr>
          </a:p>
          <a:p>
            <a:r>
              <a:rPr lang="en-US" b="1" baseline="0" dirty="0">
                <a:latin typeface="Arial"/>
                <a:cs typeface="Arial"/>
              </a:rPr>
              <a:t>A Fisheries Scientist Story </a:t>
            </a:r>
            <a:r>
              <a:rPr lang="en-US" b="0" baseline="0" dirty="0">
                <a:latin typeface="Arial"/>
                <a:cs typeface="Arial"/>
              </a:rPr>
              <a:t>is a great summary of many of the themes covered in this topic and illustrates well the role of science and scientists in helping us determine sustainable catch rates</a:t>
            </a:r>
          </a:p>
          <a:p>
            <a:endParaRPr lang="en-US" b="0" baseline="0" dirty="0">
              <a:latin typeface="Arial"/>
              <a:cs typeface="Arial"/>
            </a:endParaRPr>
          </a:p>
          <a:p>
            <a:r>
              <a:rPr lang="en-US" b="0" baseline="0" dirty="0">
                <a:latin typeface="Arial"/>
                <a:cs typeface="Arial"/>
              </a:rPr>
              <a:t>There are questions (multi choice, true and false, sentence answers and extra for quick finishers) at the end of the reading</a:t>
            </a:r>
            <a:endParaRPr lang="en-US" b="0" dirty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  <a:p>
            <a:r>
              <a:rPr lang="en-US" b="1" baseline="0" dirty="0">
                <a:solidFill>
                  <a:srgbClr val="005DAA"/>
                </a:solidFill>
                <a:latin typeface="Arial"/>
                <a:cs typeface="Arial"/>
              </a:rPr>
              <a:t>EXTEND LEARNING</a:t>
            </a:r>
          </a:p>
          <a:p>
            <a:endParaRPr lang="en-US" baseline="0" dirty="0">
              <a:latin typeface="Arial"/>
              <a:cs typeface="Arial"/>
            </a:endParaRPr>
          </a:p>
          <a:p>
            <a:pPr marL="0" indent="0" algn="l">
              <a:spcBef>
                <a:spcPts val="1056"/>
              </a:spcBef>
              <a:buNone/>
            </a:pPr>
            <a:r>
              <a:rPr lang="en-AU" sz="1400" b="1" noProof="0" dirty="0">
                <a:solidFill>
                  <a:srgbClr val="009AC7"/>
                </a:solidFill>
                <a:latin typeface="Arial Narrow"/>
                <a:cs typeface="Arial Narrow"/>
              </a:rPr>
              <a:t>KŌRERO PUKAPUKA / READ</a:t>
            </a:r>
          </a:p>
          <a:p>
            <a:pPr marL="0" indent="0" algn="l">
              <a:buNone/>
            </a:pPr>
            <a:r>
              <a:rPr lang="en-AU" sz="1200" noProof="0" dirty="0">
                <a:solidFill>
                  <a:srgbClr val="000000"/>
                </a:solidFill>
              </a:rPr>
              <a:t>In groups explore one of the following. Report back three things you learnt:</a:t>
            </a:r>
          </a:p>
          <a:p>
            <a:pPr marL="0" indent="0" algn="l">
              <a:buNone/>
            </a:pPr>
            <a:r>
              <a:rPr lang="en-AU" sz="1200" noProof="0" dirty="0">
                <a:solidFill>
                  <a:srgbClr val="000000"/>
                </a:solidFill>
                <a:hlinkClick r:id="rId3"/>
              </a:rPr>
              <a:t>How we determine the age of fish</a:t>
            </a:r>
            <a:endParaRPr lang="en-AU" sz="1200" noProof="0" dirty="0">
              <a:solidFill>
                <a:srgbClr val="000000"/>
              </a:solidFill>
            </a:endParaRPr>
          </a:p>
          <a:p>
            <a:pPr marL="0" indent="0" algn="l">
              <a:buNone/>
            </a:pPr>
            <a:r>
              <a:rPr lang="en-AU" sz="1200" noProof="0" dirty="0">
                <a:solidFill>
                  <a:srgbClr val="000000"/>
                </a:solidFill>
                <a:hlinkClick r:id="rId4"/>
              </a:rPr>
              <a:t>2019 status of NZ fisheries</a:t>
            </a:r>
            <a:endParaRPr lang="en-AU" sz="1200" noProof="0" dirty="0">
              <a:solidFill>
                <a:srgbClr val="000000"/>
              </a:solidFill>
            </a:endParaRPr>
          </a:p>
          <a:p>
            <a:endParaRPr lang="en-US" baseline="0" dirty="0">
              <a:latin typeface="Arial"/>
              <a:cs typeface="Arial"/>
            </a:endParaRPr>
          </a:p>
          <a:p>
            <a:r>
              <a:rPr lang="en-US" baseline="0" dirty="0">
                <a:latin typeface="Arial"/>
                <a:cs typeface="Arial"/>
              </a:rPr>
              <a:t>Read the cool information about how we determine the age of fish</a:t>
            </a:r>
          </a:p>
          <a:p>
            <a:r>
              <a:rPr lang="en-US" dirty="0">
                <a:latin typeface="Arial"/>
                <a:cs typeface="Arial"/>
              </a:rPr>
              <a:t>URL: https://</a:t>
            </a:r>
            <a:r>
              <a:rPr lang="en-US" dirty="0" err="1">
                <a:latin typeface="Arial"/>
                <a:cs typeface="Arial"/>
              </a:rPr>
              <a:t>niwa.co.nz</a:t>
            </a:r>
            <a:r>
              <a:rPr lang="en-US" dirty="0">
                <a:latin typeface="Arial"/>
                <a:cs typeface="Arial"/>
              </a:rPr>
              <a:t>/fisheries/research-projects/determining-the-age-of-fish</a:t>
            </a:r>
          </a:p>
          <a:p>
            <a:endParaRPr lang="en-US" dirty="0">
              <a:latin typeface="Arial"/>
              <a:cs typeface="Arial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00000"/>
                </a:solidFill>
                <a:latin typeface="Arial"/>
                <a:cs typeface="Arial"/>
              </a:rPr>
              <a:t>Review the current status of Aotearoa commercial</a:t>
            </a:r>
            <a:r>
              <a:rPr lang="en-US" sz="1200" baseline="0" dirty="0">
                <a:solidFill>
                  <a:srgbClr val="000000"/>
                </a:solidFill>
                <a:latin typeface="Arial"/>
                <a:cs typeface="Arial"/>
              </a:rPr>
              <a:t> fisheries (2019)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>
                <a:solidFill>
                  <a:srgbClr val="000000"/>
                </a:solidFill>
                <a:latin typeface="Arial"/>
                <a:cs typeface="Arial"/>
              </a:rPr>
              <a:t>URL: </a:t>
            </a:r>
            <a:r>
              <a:rPr lang="en-US" sz="1200" dirty="0">
                <a:solidFill>
                  <a:srgbClr val="000000"/>
                </a:solidFill>
                <a:latin typeface="Arial"/>
                <a:cs typeface="Arial"/>
              </a:rPr>
              <a:t>https://</a:t>
            </a:r>
            <a:r>
              <a:rPr lang="en-US" sz="1200" dirty="0" err="1">
                <a:solidFill>
                  <a:srgbClr val="000000"/>
                </a:solidFill>
                <a:latin typeface="Arial"/>
                <a:cs typeface="Arial"/>
              </a:rPr>
              <a:t>www.fisheries.govt.nz</a:t>
            </a:r>
            <a:r>
              <a:rPr lang="en-US" sz="1200" dirty="0">
                <a:solidFill>
                  <a:srgbClr val="000000"/>
                </a:solidFill>
                <a:latin typeface="Arial"/>
                <a:cs typeface="Arial"/>
              </a:rPr>
              <a:t>/</a:t>
            </a:r>
            <a:r>
              <a:rPr lang="en-US" sz="1200" dirty="0" err="1">
                <a:solidFill>
                  <a:srgbClr val="000000"/>
                </a:solidFill>
                <a:latin typeface="Arial"/>
                <a:cs typeface="Arial"/>
              </a:rPr>
              <a:t>dmsdocument</a:t>
            </a:r>
            <a:r>
              <a:rPr lang="en-US" sz="1200" dirty="0">
                <a:solidFill>
                  <a:srgbClr val="000000"/>
                </a:solidFill>
                <a:latin typeface="Arial"/>
                <a:cs typeface="Arial"/>
              </a:rPr>
              <a:t>/11950-the-status-of-new-zealands-fisheries-2019</a:t>
            </a:r>
          </a:p>
          <a:p>
            <a:endParaRPr lang="en-US" dirty="0">
              <a:latin typeface="Arial"/>
              <a:cs typeface="Arial"/>
            </a:endParaRPr>
          </a:p>
          <a:p>
            <a:r>
              <a:rPr lang="en-US" b="1" dirty="0">
                <a:solidFill>
                  <a:srgbClr val="005DAA"/>
                </a:solidFill>
                <a:latin typeface="Arial"/>
                <a:cs typeface="Arial"/>
              </a:rPr>
              <a:t>EXTENDING:</a:t>
            </a:r>
          </a:p>
          <a:p>
            <a:endParaRPr lang="en-US" dirty="0">
              <a:latin typeface="Arial"/>
              <a:cs typeface="Arial"/>
            </a:endParaRPr>
          </a:p>
          <a:p>
            <a:r>
              <a:rPr lang="en-US" dirty="0">
                <a:latin typeface="Arial"/>
                <a:cs typeface="Arial"/>
              </a:rPr>
              <a:t>Another good read is </a:t>
            </a:r>
            <a:r>
              <a:rPr lang="en-US" baseline="0" dirty="0">
                <a:latin typeface="Arial"/>
                <a:cs typeface="Arial"/>
              </a:rPr>
              <a:t>the f</a:t>
            </a:r>
            <a:r>
              <a:rPr lang="en-US" dirty="0">
                <a:latin typeface="Arial"/>
                <a:cs typeface="Arial"/>
              </a:rPr>
              <a:t>ishery</a:t>
            </a:r>
            <a:r>
              <a:rPr lang="en-US" baseline="0" dirty="0">
                <a:latin typeface="Arial"/>
                <a:cs typeface="Arial"/>
              </a:rPr>
              <a:t> stock assessment information page from NIWA</a:t>
            </a:r>
          </a:p>
          <a:p>
            <a:r>
              <a:rPr lang="en-US" baseline="0" dirty="0">
                <a:latin typeface="Arial"/>
                <a:cs typeface="Arial"/>
              </a:rPr>
              <a:t>URL: https://</a:t>
            </a:r>
            <a:r>
              <a:rPr lang="en-US" baseline="0" dirty="0" err="1">
                <a:latin typeface="Arial"/>
                <a:cs typeface="Arial"/>
              </a:rPr>
              <a:t>niwa.co.nz</a:t>
            </a:r>
            <a:r>
              <a:rPr lang="en-US" baseline="0" dirty="0">
                <a:latin typeface="Arial"/>
                <a:cs typeface="Arial"/>
              </a:rPr>
              <a:t>/fisheries/our-services/stock-assessments</a:t>
            </a:r>
          </a:p>
          <a:p>
            <a:endParaRPr lang="en-US" b="1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805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mi-NZ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mi-NZ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037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911"/>
            <a:ext cx="8229600" cy="758428"/>
          </a:xfrm>
        </p:spPr>
        <p:txBody>
          <a:bodyPr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mi-NZ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mi-NZ"/>
              <a:t>Click to edit Master text styles</a:t>
            </a:r>
          </a:p>
          <a:p>
            <a:pPr lvl="1"/>
            <a:r>
              <a:rPr lang="mi-NZ"/>
              <a:t>Second level</a:t>
            </a:r>
          </a:p>
          <a:p>
            <a:pPr lvl="2"/>
            <a:r>
              <a:rPr lang="mi-NZ"/>
              <a:t>Third level</a:t>
            </a:r>
          </a:p>
          <a:p>
            <a:pPr lvl="3"/>
            <a:r>
              <a:rPr lang="mi-NZ"/>
              <a:t>Fourth level</a:t>
            </a:r>
          </a:p>
          <a:p>
            <a:pPr lvl="4"/>
            <a:r>
              <a:rPr lang="mi-NZ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952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5403"/>
            <a:ext cx="4038600" cy="32402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mi-NZ" dirty="0"/>
              <a:t>Click to edit Master text styles</a:t>
            </a:r>
          </a:p>
          <a:p>
            <a:pPr lvl="1"/>
            <a:r>
              <a:rPr lang="mi-NZ" dirty="0"/>
              <a:t>Second level</a:t>
            </a:r>
          </a:p>
          <a:p>
            <a:pPr lvl="2"/>
            <a:r>
              <a:rPr lang="mi-NZ" dirty="0"/>
              <a:t>Third level</a:t>
            </a:r>
          </a:p>
          <a:p>
            <a:pPr lvl="3"/>
            <a:r>
              <a:rPr lang="mi-NZ" dirty="0"/>
              <a:t>Fourth level</a:t>
            </a:r>
          </a:p>
          <a:p>
            <a:pPr lvl="4"/>
            <a:r>
              <a:rPr lang="mi-NZ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5403"/>
            <a:ext cx="4038600" cy="32402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mi-NZ"/>
              <a:t>Click to edit Master text styles</a:t>
            </a:r>
          </a:p>
          <a:p>
            <a:pPr lvl="1"/>
            <a:r>
              <a:rPr lang="mi-NZ"/>
              <a:t>Second level</a:t>
            </a:r>
          </a:p>
          <a:p>
            <a:pPr lvl="2"/>
            <a:r>
              <a:rPr lang="mi-NZ"/>
              <a:t>Third level</a:t>
            </a:r>
          </a:p>
          <a:p>
            <a:pPr lvl="3"/>
            <a:r>
              <a:rPr lang="mi-NZ"/>
              <a:t>Fourth level</a:t>
            </a:r>
          </a:p>
          <a:p>
            <a:pPr lvl="4"/>
            <a:r>
              <a:rPr lang="mi-NZ"/>
              <a:t>Fifth level</a:t>
            </a:r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93911"/>
            <a:ext cx="8229600" cy="758428"/>
          </a:xfrm>
        </p:spPr>
        <p:txBody>
          <a:bodyPr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mi-NZ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19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93911"/>
            <a:ext cx="8229600" cy="758428"/>
          </a:xfrm>
        </p:spPr>
        <p:txBody>
          <a:bodyPr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mi-NZ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595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93911"/>
            <a:ext cx="8229600" cy="758428"/>
          </a:xfrm>
        </p:spPr>
        <p:txBody>
          <a:bodyPr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mi-NZ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439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file://localhost/Users/rika/Dropbox/MSC%20Job/2020/MSC%20templates%20and%20graphics/FISH%20SWIRL/Rika%20final%20banner%20files/Rect%20Banner%20Fish%20Swirl%20SMALL.png" TargetMode="External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31267"/>
            <a:ext cx="8229600" cy="7584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mi-N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039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mi-NZ"/>
              <a:t>Click to edit Master text styles</a:t>
            </a:r>
          </a:p>
          <a:p>
            <a:pPr lvl="1"/>
            <a:r>
              <a:rPr lang="mi-NZ"/>
              <a:t>Second level</a:t>
            </a:r>
          </a:p>
          <a:p>
            <a:pPr lvl="2"/>
            <a:r>
              <a:rPr lang="mi-NZ"/>
              <a:t>Third level</a:t>
            </a:r>
          </a:p>
          <a:p>
            <a:pPr lvl="3"/>
            <a:r>
              <a:rPr lang="mi-NZ"/>
              <a:t>Fourth level</a:t>
            </a:r>
          </a:p>
          <a:p>
            <a:pPr lvl="4"/>
            <a:r>
              <a:rPr lang="mi-NZ"/>
              <a:t>Fifth level</a:t>
            </a:r>
            <a:endParaRPr lang="en-US"/>
          </a:p>
        </p:txBody>
      </p:sp>
      <p:pic>
        <p:nvPicPr>
          <p:cNvPr id="7" name="Rect Banner Fish Swirl SMALL.png" descr="/Users/rika/Dropbox/MSC Job/2020/MSC templates and graphics/FISH SWIRL/Rika final banner files/Rect Banner Fish Swirl SMALL.png"/>
          <p:cNvPicPr>
            <a:picLocks noChangeAspect="1"/>
          </p:cNvPicPr>
          <p:nvPr userDrawn="1"/>
        </p:nvPicPr>
        <p:blipFill rotWithShape="1">
          <a:blip r:embed="rId7" r:link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015"/>
          <a:stretch/>
        </p:blipFill>
        <p:spPr>
          <a:xfrm>
            <a:off x="1734" y="-94079"/>
            <a:ext cx="9142275" cy="1058486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531682" y="4665975"/>
            <a:ext cx="4826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0545C6F-B84F-9E45-99FB-1A159270FA95}" type="slidenum">
              <a:rPr lang="en-US" smtClean="0">
                <a:solidFill>
                  <a:srgbClr val="005DAA"/>
                </a:solidFill>
              </a:rPr>
              <a:pPr/>
              <a:t>‹#›</a:t>
            </a:fld>
            <a:endParaRPr lang="en-US" dirty="0">
              <a:solidFill>
                <a:srgbClr val="005DAA"/>
              </a:solidFill>
            </a:endParaRPr>
          </a:p>
        </p:txBody>
      </p:sp>
      <p:pic>
        <p:nvPicPr>
          <p:cNvPr id="4" name="Picture 3" descr="White_Shell.pn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9420">
            <a:off x="8308626" y="210465"/>
            <a:ext cx="756348" cy="679230"/>
          </a:xfrm>
          <a:prstGeom prst="rect">
            <a:avLst/>
          </a:prstGeom>
        </p:spPr>
      </p:pic>
      <p:pic>
        <p:nvPicPr>
          <p:cNvPr id="11" name="Picture 10" descr="White_Shell.png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960195">
            <a:off x="7868371" y="494329"/>
            <a:ext cx="440255" cy="39536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7E2849B-A7E7-02FF-9B02-D745D774E003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4258982"/>
            <a:ext cx="8554065" cy="827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762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100" kern="1200">
          <a:solidFill>
            <a:schemeClr val="tx1"/>
          </a:solidFill>
          <a:latin typeface="Arial Narrow"/>
          <a:ea typeface="+mj-ea"/>
          <a:cs typeface="Arial Narrow"/>
        </a:defRPr>
      </a:lvl1pPr>
    </p:titleStyle>
    <p:bodyStyle>
      <a:lvl1pPr marL="342900" indent="-342900" algn="l" defTabSz="457200" rtl="0" eaLnBrk="1" latinLnBrk="0" hangingPunct="1">
        <a:lnSpc>
          <a:spcPct val="112000"/>
        </a:lnSpc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lnSpc>
          <a:spcPct val="112000"/>
        </a:lnSpc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lnSpc>
          <a:spcPct val="112000"/>
        </a:lnSpc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lnSpc>
          <a:spcPct val="112000"/>
        </a:lnSpc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lnSpc>
          <a:spcPct val="112000"/>
        </a:lnSpc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189" y="3052074"/>
            <a:ext cx="4860811" cy="148310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89562" y="1195403"/>
            <a:ext cx="4037671" cy="326252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AU" sz="3200" b="1" noProof="0" dirty="0">
                <a:solidFill>
                  <a:srgbClr val="00B194"/>
                </a:solidFill>
                <a:latin typeface="Arial Narrow"/>
                <a:cs typeface="Arial Narrow"/>
              </a:rPr>
              <a:t>KŌRERORERO / DISCUSSION</a:t>
            </a:r>
            <a:endParaRPr lang="en-AU" sz="3200" b="1" noProof="0" dirty="0">
              <a:solidFill>
                <a:srgbClr val="175EAA"/>
              </a:solidFill>
              <a:latin typeface="Arial Narrow"/>
              <a:cs typeface="Arial Narrow"/>
            </a:endParaRPr>
          </a:p>
          <a:p>
            <a:pPr marL="0" indent="0">
              <a:buNone/>
            </a:pPr>
            <a:r>
              <a:rPr lang="en-AU" noProof="0" dirty="0"/>
              <a:t>Scientists get an idea of how many fish there are (abundance) because we know that: </a:t>
            </a:r>
          </a:p>
          <a:p>
            <a:pPr marL="360363" indent="-360363" defTabSz="265113">
              <a:buFont typeface="+mj-lt"/>
              <a:buAutoNum type="arabicPeriod"/>
            </a:pPr>
            <a:r>
              <a:rPr lang="en-AU" noProof="0" dirty="0"/>
              <a:t>When there are more fish in an area, it's usually easier to catch the same amount of fish from one year to the next</a:t>
            </a:r>
          </a:p>
          <a:p>
            <a:pPr marL="360363" indent="-360363" defTabSz="265113">
              <a:buFont typeface="+mj-lt"/>
              <a:buAutoNum type="arabicPeriod"/>
            </a:pPr>
            <a:r>
              <a:rPr lang="en-AU" noProof="0" dirty="0"/>
              <a:t>When there are fewer fish, fishers need to work harder to catch the same amount of fish</a:t>
            </a:r>
          </a:p>
          <a:p>
            <a:endParaRPr lang="en-AU" noProof="0" dirty="0"/>
          </a:p>
        </p:txBody>
      </p:sp>
      <p:pic>
        <p:nvPicPr>
          <p:cNvPr id="5" name="Content Placeholder 4" descr="Screenshot 2020-05-21 11.25.28.png"/>
          <p:cNvPicPr>
            <a:picLocks noGrp="1" noChangeAspect="1"/>
          </p:cNvPicPr>
          <p:nvPr>
            <p:ph sz="half" idx="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87716" y="1195403"/>
            <a:ext cx="3311218" cy="1755999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9562" y="56005"/>
            <a:ext cx="8795680" cy="758428"/>
          </a:xfrm>
        </p:spPr>
        <p:txBody>
          <a:bodyPr>
            <a:noAutofit/>
          </a:bodyPr>
          <a:lstStyle/>
          <a:p>
            <a:r>
              <a:rPr lang="en-AU" sz="3000" dirty="0"/>
              <a:t>ASSESSING FISH STOCKS IN AOTEAROA</a:t>
            </a:r>
            <a:endParaRPr lang="en-AU" sz="3000" noProof="0" dirty="0"/>
          </a:p>
        </p:txBody>
      </p:sp>
      <p:sp>
        <p:nvSpPr>
          <p:cNvPr id="6" name="Rectangle 5"/>
          <p:cNvSpPr/>
          <p:nvPr/>
        </p:nvSpPr>
        <p:spPr>
          <a:xfrm>
            <a:off x="4799849" y="3140653"/>
            <a:ext cx="4038600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b="1" dirty="0">
                <a:solidFill>
                  <a:srgbClr val="00B6DE"/>
                </a:solidFill>
                <a:latin typeface="Arial Narrow"/>
                <a:cs typeface="Arial Narrow"/>
              </a:rPr>
              <a:t>HE PĀTAI / CONSIDER THIS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But what happens if fishers start using new &amp; better technology? How might this affect things?</a:t>
            </a:r>
          </a:p>
        </p:txBody>
      </p:sp>
      <p:sp>
        <p:nvSpPr>
          <p:cNvPr id="8" name="Rectangular Callout 7"/>
          <p:cNvSpPr/>
          <p:nvPr/>
        </p:nvSpPr>
        <p:spPr>
          <a:xfrm>
            <a:off x="4799849" y="3496717"/>
            <a:ext cx="4038600" cy="842677"/>
          </a:xfrm>
          <a:prstGeom prst="wedgeRectCallout">
            <a:avLst>
              <a:gd name="adj1" fmla="val -64512"/>
              <a:gd name="adj2" fmla="val 46176"/>
            </a:avLst>
          </a:prstGeom>
          <a:solidFill>
            <a:schemeClr val="bg1"/>
          </a:solidFill>
          <a:ln>
            <a:solidFill>
              <a:srgbClr val="005DA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dirty="0">
                <a:solidFill>
                  <a:srgbClr val="005DAA"/>
                </a:solidFill>
              </a:rPr>
              <a:t>Scientists might get a false sense of how many fish there are! </a:t>
            </a:r>
          </a:p>
        </p:txBody>
      </p:sp>
      <p:pic>
        <p:nvPicPr>
          <p:cNvPr id="9" name="Picture 8" descr="Blue_Seabream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5158" y="3812267"/>
            <a:ext cx="1382075" cy="98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961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189" y="967604"/>
            <a:ext cx="4860811" cy="371997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270233" y="1195403"/>
            <a:ext cx="4225567" cy="349217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AU" b="1" noProof="0" dirty="0">
                <a:solidFill>
                  <a:srgbClr val="00B194"/>
                </a:solidFill>
                <a:latin typeface="Arial Narrow"/>
                <a:cs typeface="Arial Narrow"/>
              </a:rPr>
              <a:t>KŌRERORERO / DISCUSSION</a:t>
            </a:r>
            <a:endParaRPr lang="en-AU" b="1" noProof="0" dirty="0">
              <a:solidFill>
                <a:srgbClr val="175EAA"/>
              </a:solidFill>
              <a:latin typeface="Arial Narrow"/>
              <a:cs typeface="Arial Narrow"/>
            </a:endParaRPr>
          </a:p>
          <a:p>
            <a:pPr>
              <a:lnSpc>
                <a:spcPct val="13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AU" noProof="0" dirty="0"/>
              <a:t>Scientists also gather information about the length and age of fish </a:t>
            </a:r>
          </a:p>
          <a:p>
            <a:pPr>
              <a:lnSpc>
                <a:spcPct val="13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AU" noProof="0" dirty="0"/>
              <a:t>Some </a:t>
            </a:r>
            <a:r>
              <a:rPr lang="en-AU" dirty="0"/>
              <a:t>information </a:t>
            </a:r>
            <a:r>
              <a:rPr lang="en-AU" noProof="0" dirty="0"/>
              <a:t>comes from Fisheries New Zealand observers, like Holly, on board fishing vessels</a:t>
            </a:r>
          </a:p>
          <a:p>
            <a:pPr>
              <a:lnSpc>
                <a:spcPct val="13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AU" noProof="0" dirty="0"/>
              <a:t>If scientists know catch rates, size and age of fish being caught they can figure out if catch levels are sustainable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707466" y="1195403"/>
            <a:ext cx="4210213" cy="33705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sz="2000" b="1" noProof="0" dirty="0">
                <a:solidFill>
                  <a:srgbClr val="005DAA"/>
                </a:solidFill>
                <a:latin typeface="Arial Narrow"/>
                <a:cs typeface="Arial Narrow"/>
              </a:rPr>
              <a:t>MAHI / ACTIVITY</a:t>
            </a:r>
          </a:p>
          <a:p>
            <a:pPr marL="0" indent="0" algn="ctr">
              <a:buNone/>
            </a:pPr>
            <a:r>
              <a:rPr lang="en-AU" sz="1800" noProof="0" dirty="0">
                <a:solidFill>
                  <a:srgbClr val="000000"/>
                </a:solidFill>
              </a:rPr>
              <a:t>Read about Dr Rosemary Hurst </a:t>
            </a:r>
          </a:p>
          <a:p>
            <a:pPr marL="0" indent="0" algn="ctr">
              <a:buNone/>
            </a:pPr>
            <a:r>
              <a:rPr lang="en-AU" sz="1800" noProof="0" dirty="0">
                <a:solidFill>
                  <a:srgbClr val="000000"/>
                </a:solidFill>
              </a:rPr>
              <a:t>‘</a:t>
            </a:r>
            <a:r>
              <a:rPr lang="en-AU" sz="1800" noProof="0" dirty="0">
                <a:solidFill>
                  <a:srgbClr val="005DAA"/>
                </a:solidFill>
              </a:rPr>
              <a:t>A Fisheries Scientist Story</a:t>
            </a:r>
            <a:r>
              <a:rPr lang="en-AU" sz="1800" noProof="0" dirty="0">
                <a:solidFill>
                  <a:srgbClr val="000000"/>
                </a:solidFill>
              </a:rPr>
              <a:t>’</a:t>
            </a:r>
          </a:p>
          <a:p>
            <a:pPr marL="0" indent="0" algn="ctr">
              <a:buNone/>
            </a:pPr>
            <a:endParaRPr lang="en-AU" sz="2100" noProof="0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0233" y="93911"/>
            <a:ext cx="8416567" cy="758428"/>
          </a:xfrm>
        </p:spPr>
        <p:txBody>
          <a:bodyPr>
            <a:noAutofit/>
          </a:bodyPr>
          <a:lstStyle/>
          <a:p>
            <a:r>
              <a:rPr lang="en-AU" sz="3000" dirty="0"/>
              <a:t>ASSESSING FISH STOCKS IN AOTEAROA</a:t>
            </a:r>
            <a:endParaRPr lang="en-AU" sz="3000" noProof="0" dirty="0"/>
          </a:p>
        </p:txBody>
      </p:sp>
      <p:pic>
        <p:nvPicPr>
          <p:cNvPr id="5" name="Picture 4" descr="Screen Shot 2020-10-16 at 8.08.43 A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95265">
            <a:off x="5103611" y="2793999"/>
            <a:ext cx="1930412" cy="1553633"/>
          </a:xfrm>
          <a:prstGeom prst="rect">
            <a:avLst/>
          </a:prstGeom>
        </p:spPr>
      </p:pic>
      <p:pic>
        <p:nvPicPr>
          <p:cNvPr id="6" name="Picture 5" descr="Screen Shot 2020-10-16 at 8.10.26 AM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10442">
            <a:off x="7216795" y="2500692"/>
            <a:ext cx="1396483" cy="197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31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94321</TotalTime>
  <Words>355</Words>
  <Application>Microsoft Macintosh PowerPoint</Application>
  <PresentationFormat>On-screen Show (16:9)</PresentationFormat>
  <Paragraphs>42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Arial Narrow</vt:lpstr>
      <vt:lpstr>Calibri</vt:lpstr>
      <vt:lpstr>Office Theme</vt:lpstr>
      <vt:lpstr>ASSESSING FISH STOCKS IN AOTEAROA</vt:lpstr>
      <vt:lpstr>ASSESSING FISH STOCKS IN AOTEAROA</vt:lpstr>
    </vt:vector>
  </TitlesOfParts>
  <Company>Indigo Pacific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Rika Milne</dc:creator>
  <cp:lastModifiedBy>Rika Milne</cp:lastModifiedBy>
  <cp:revision>224</cp:revision>
  <cp:lastPrinted>2021-08-27T01:37:53Z</cp:lastPrinted>
  <dcterms:created xsi:type="dcterms:W3CDTF">2020-04-01T02:04:56Z</dcterms:created>
  <dcterms:modified xsi:type="dcterms:W3CDTF">2022-06-01T23:23:37Z</dcterms:modified>
</cp:coreProperties>
</file>