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3" saveSubsetFonts="1" autoCompressPictures="0">
  <p:sldMasterIdLst>
    <p:sldMasterId id="2147483648" r:id="rId1"/>
  </p:sldMasterIdLst>
  <p:notesMasterIdLst>
    <p:notesMasterId r:id="rId4"/>
  </p:notesMasterIdLst>
  <p:sldIdLst>
    <p:sldId id="271" r:id="rId2"/>
    <p:sldId id="280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00B194"/>
    <a:srgbClr val="005DAA"/>
    <a:srgbClr val="002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72231" autoAdjust="0"/>
  </p:normalViewPr>
  <p:slideViewPr>
    <p:cSldViewPr snapToGrid="0" snapToObjects="1">
      <p:cViewPr varScale="1">
        <p:scale>
          <a:sx n="109" d="100"/>
          <a:sy n="109" d="100"/>
        </p:scale>
        <p:origin x="616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7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-136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AA122-7A35-9745-A26A-EE8C50CA7602}" type="datetimeFigureOut">
              <a:rPr lang="en-US" smtClean="0"/>
              <a:t>1/16/23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DFFE2-AB0B-A546-BA03-FA78CA74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4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343400"/>
            <a:ext cx="6096000" cy="541137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175EAA"/>
                </a:solidFill>
                <a:latin typeface="Arial"/>
                <a:cs typeface="Arial"/>
              </a:rPr>
              <a:t>TEACHER NOTES</a:t>
            </a:r>
            <a:endParaRPr lang="en-US" dirty="0"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endParaRPr lang="en-US" sz="1100" baseline="0" dirty="0">
              <a:latin typeface="Arial"/>
              <a:cs typeface="Ari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baseline="0" dirty="0">
                <a:solidFill>
                  <a:srgbClr val="175EAA"/>
                </a:solidFill>
                <a:latin typeface="Arial"/>
                <a:cs typeface="Arial"/>
              </a:rPr>
              <a:t>USEFUL RESOURCES / RĀRANGI PUKAPUKA</a:t>
            </a:r>
            <a:endParaRPr lang="en-US" sz="1100" b="1" kern="1200" baseline="0" dirty="0">
              <a:solidFill>
                <a:srgbClr val="175EAA"/>
              </a:solidFill>
              <a:effectLst/>
              <a:latin typeface="Arial"/>
              <a:cs typeface="Arial"/>
            </a:endParaRPr>
          </a:p>
          <a:p>
            <a:pPr marL="0" indent="0">
              <a:buFont typeface="Arial"/>
              <a:buNone/>
            </a:pPr>
            <a:r>
              <a:rPr lang="en-US" sz="1100" dirty="0">
                <a:latin typeface="Arial"/>
                <a:cs typeface="Arial"/>
              </a:rPr>
              <a:t>The Guardian “Overfishing is as</a:t>
            </a:r>
            <a:r>
              <a:rPr lang="en-US" sz="1100" baseline="0" dirty="0">
                <a:latin typeface="Arial"/>
                <a:cs typeface="Arial"/>
              </a:rPr>
              <a:t> big a threat to humanity as it is to our oceans” at https://</a:t>
            </a:r>
            <a:r>
              <a:rPr lang="en-US" sz="1100" baseline="0" dirty="0" err="1">
                <a:latin typeface="Arial"/>
                <a:cs typeface="Arial"/>
              </a:rPr>
              <a:t>www.theguardian.com</a:t>
            </a:r>
            <a:r>
              <a:rPr lang="en-US" sz="1100" baseline="0" dirty="0">
                <a:latin typeface="Arial"/>
                <a:cs typeface="Arial"/>
              </a:rPr>
              <a:t>/sustainable-business/2016/</a:t>
            </a:r>
            <a:r>
              <a:rPr lang="en-US" sz="1100" baseline="0" dirty="0" err="1">
                <a:latin typeface="Arial"/>
                <a:cs typeface="Arial"/>
              </a:rPr>
              <a:t>feb</a:t>
            </a:r>
            <a:r>
              <a:rPr lang="en-US" sz="1100" baseline="0" dirty="0">
                <a:latin typeface="Arial"/>
                <a:cs typeface="Arial"/>
              </a:rPr>
              <a:t>/16/overfishing-is-as-big-a-threat-to-humanity-as-it-is-to-our-oceans </a:t>
            </a:r>
            <a:endParaRPr lang="en-US" sz="1100" dirty="0">
              <a:latin typeface="Arial"/>
              <a:cs typeface="Arial"/>
            </a:endParaRPr>
          </a:p>
          <a:p>
            <a:endParaRPr lang="en-US" sz="1200" baseline="0" dirty="0">
              <a:latin typeface="Arial"/>
              <a:cs typeface="Arial"/>
            </a:endParaRPr>
          </a:p>
          <a:p>
            <a:r>
              <a:rPr lang="en-US" sz="1200" baseline="0" dirty="0">
                <a:solidFill>
                  <a:srgbClr val="005DAA"/>
                </a:solidFill>
                <a:latin typeface="Arial"/>
                <a:cs typeface="Arial"/>
              </a:rPr>
              <a:t>POSSIBLE ANSWERS INCLUDE:</a:t>
            </a:r>
            <a:endParaRPr lang="en-US" sz="1200" baseline="0" dirty="0">
              <a:latin typeface="Arial"/>
              <a:cs typeface="Ari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B194"/>
                </a:solidFill>
                <a:latin typeface="Arial"/>
                <a:cs typeface="Arial"/>
              </a:rPr>
              <a:t>1 Environmental</a:t>
            </a:r>
          </a:p>
          <a:p>
            <a:pPr algn="l"/>
            <a:r>
              <a:rPr lang="en-US" sz="1000" dirty="0">
                <a:latin typeface="Arial"/>
                <a:cs typeface="Arial"/>
              </a:rPr>
              <a:t>Decline</a:t>
            </a:r>
            <a:r>
              <a:rPr lang="en-US" sz="1000" baseline="0" dirty="0">
                <a:latin typeface="Arial"/>
                <a:cs typeface="Arial"/>
              </a:rPr>
              <a:t> in ocean health</a:t>
            </a:r>
          </a:p>
          <a:p>
            <a:pPr algn="l"/>
            <a:r>
              <a:rPr lang="en-US" sz="1000" baseline="0" dirty="0">
                <a:latin typeface="Arial"/>
                <a:cs typeface="Arial"/>
              </a:rPr>
              <a:t>Changed shapes of fish (loss of predators)</a:t>
            </a:r>
          </a:p>
          <a:p>
            <a:pPr algn="l"/>
            <a:r>
              <a:rPr lang="en-US" sz="1000" baseline="0" dirty="0">
                <a:latin typeface="Arial"/>
                <a:cs typeface="Arial"/>
              </a:rPr>
              <a:t>Impact on habitat &amp;food webs (multiple effects)</a:t>
            </a:r>
          </a:p>
          <a:p>
            <a:pPr algn="l"/>
            <a:r>
              <a:rPr lang="en-US" sz="1000" baseline="0" dirty="0">
                <a:latin typeface="Arial"/>
                <a:cs typeface="Arial"/>
              </a:rPr>
              <a:t>Changes in species dynamics </a:t>
            </a:r>
          </a:p>
          <a:p>
            <a:pPr algn="l"/>
            <a:r>
              <a:rPr lang="en-US" sz="1000" baseline="0" dirty="0">
                <a:latin typeface="Arial"/>
                <a:cs typeface="Arial"/>
              </a:rPr>
              <a:t>Changes in predator-prey relationships</a:t>
            </a:r>
          </a:p>
          <a:p>
            <a:pPr algn="l"/>
            <a:r>
              <a:rPr lang="en-US" sz="1000" baseline="0" dirty="0">
                <a:latin typeface="Arial"/>
                <a:cs typeface="Arial"/>
              </a:rPr>
              <a:t>Potential extinctions</a:t>
            </a:r>
          </a:p>
          <a:p>
            <a:pPr algn="l"/>
            <a:r>
              <a:rPr lang="en-US" sz="1000" baseline="0" dirty="0">
                <a:latin typeface="Arial"/>
                <a:cs typeface="Arial"/>
              </a:rPr>
              <a:t>Reduced biodiversity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B194"/>
                </a:solidFill>
                <a:latin typeface="Arial"/>
                <a:cs typeface="Arial"/>
              </a:rPr>
              <a:t>2 Economic</a:t>
            </a:r>
          </a:p>
          <a:p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Loss of jobs and/or </a:t>
            </a:r>
            <a:r>
              <a:rPr lang="en-US" sz="1000" baseline="0" dirty="0">
                <a:solidFill>
                  <a:srgbClr val="000000"/>
                </a:solidFill>
                <a:latin typeface="Arial"/>
                <a:cs typeface="Arial"/>
              </a:rPr>
              <a:t>reduced </a:t>
            </a:r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earnings</a:t>
            </a:r>
          </a:p>
          <a:p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Economic</a:t>
            </a:r>
            <a:r>
              <a:rPr lang="en-US" sz="1000" baseline="0" dirty="0">
                <a:solidFill>
                  <a:srgbClr val="000000"/>
                </a:solidFill>
                <a:latin typeface="Arial"/>
                <a:cs typeface="Arial"/>
              </a:rPr>
              <a:t> insecurity (due to declines in fish)</a:t>
            </a:r>
          </a:p>
          <a:p>
            <a:r>
              <a:rPr lang="en-US" sz="1000" baseline="0" dirty="0">
                <a:solidFill>
                  <a:srgbClr val="000000"/>
                </a:solidFill>
                <a:latin typeface="Arial"/>
                <a:cs typeface="Arial"/>
              </a:rPr>
              <a:t>Reduced economic </a:t>
            </a: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/>
            <a:r>
              <a:rPr lang="en-US" sz="1200" b="1" dirty="0">
                <a:solidFill>
                  <a:srgbClr val="00B194"/>
                </a:solidFill>
                <a:latin typeface="Arial"/>
                <a:cs typeface="Arial"/>
              </a:rPr>
              <a:t>3 Cultural</a:t>
            </a:r>
          </a:p>
          <a:p>
            <a:pPr algn="l"/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Impact on cultural</a:t>
            </a:r>
            <a:r>
              <a:rPr lang="en-US" sz="1000" baseline="0" dirty="0">
                <a:solidFill>
                  <a:srgbClr val="000000"/>
                </a:solidFill>
                <a:latin typeface="Arial"/>
                <a:cs typeface="Arial"/>
              </a:rPr>
              <a:t> identity (</a:t>
            </a:r>
            <a:r>
              <a:rPr lang="en-US" sz="1000" baseline="0" dirty="0" err="1">
                <a:solidFill>
                  <a:srgbClr val="000000"/>
                </a:solidFill>
                <a:latin typeface="Arial"/>
                <a:cs typeface="Arial"/>
              </a:rPr>
              <a:t>mana</a:t>
            </a:r>
            <a:r>
              <a:rPr lang="en-US" sz="1000" baseline="0" dirty="0">
                <a:solidFill>
                  <a:srgbClr val="000000"/>
                </a:solidFill>
                <a:latin typeface="Arial"/>
                <a:cs typeface="Arial"/>
              </a:rPr>
              <a:t>, manakitanga, rangatiratanga</a:t>
            </a:r>
            <a:r>
              <a:rPr lang="mr-IN" sz="1000" baseline="0" dirty="0">
                <a:solidFill>
                  <a:srgbClr val="000000"/>
                </a:solidFill>
                <a:latin typeface="Arial"/>
                <a:cs typeface="Arial"/>
              </a:rPr>
              <a:t>…</a:t>
            </a:r>
            <a:r>
              <a:rPr lang="mi-NZ" sz="1000" baseline="0" dirty="0">
                <a:solidFill>
                  <a:srgbClr val="000000"/>
                </a:solidFill>
                <a:latin typeface="Arial"/>
                <a:cs typeface="Arial"/>
              </a:rPr>
              <a:t>)</a:t>
            </a:r>
            <a:endParaRPr lang="en-US" sz="1000" baseline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/>
            <a:r>
              <a:rPr lang="en-US" sz="1000" baseline="0" dirty="0">
                <a:solidFill>
                  <a:srgbClr val="000000"/>
                </a:solidFill>
                <a:latin typeface="Arial"/>
                <a:cs typeface="Arial"/>
              </a:rPr>
              <a:t>Impact on cultural wellbeing</a:t>
            </a:r>
          </a:p>
          <a:p>
            <a:pPr algn="l"/>
            <a:r>
              <a:rPr lang="en-US" sz="1200" b="1" dirty="0">
                <a:solidFill>
                  <a:srgbClr val="00B194"/>
                </a:solidFill>
                <a:latin typeface="Arial"/>
                <a:cs typeface="Arial"/>
              </a:rPr>
              <a:t>And Social</a:t>
            </a:r>
          </a:p>
          <a:p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Loss of enjoyment from</a:t>
            </a:r>
            <a:r>
              <a:rPr lang="en-US" sz="1000" baseline="0" dirty="0">
                <a:solidFill>
                  <a:srgbClr val="000000"/>
                </a:solidFill>
                <a:latin typeface="Arial"/>
                <a:cs typeface="Arial"/>
              </a:rPr>
              <a:t> fishing (as a recreation)</a:t>
            </a:r>
          </a:p>
          <a:p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Potential food scarcity leading</a:t>
            </a:r>
            <a:r>
              <a:rPr lang="en-US" sz="1000" baseline="0" dirty="0">
                <a:solidFill>
                  <a:srgbClr val="000000"/>
                </a:solidFill>
                <a:latin typeface="Arial"/>
                <a:cs typeface="Arial"/>
              </a:rPr>
              <a:t> to </a:t>
            </a:r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malnutrition</a:t>
            </a:r>
          </a:p>
          <a:p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Poverty</a:t>
            </a:r>
          </a:p>
          <a:p>
            <a:r>
              <a:rPr lang="en-US" sz="1000" dirty="0">
                <a:solidFill>
                  <a:srgbClr val="000000"/>
                </a:solidFill>
                <a:latin typeface="Arial"/>
                <a:cs typeface="Arial"/>
              </a:rPr>
              <a:t>Loss</a:t>
            </a:r>
            <a:r>
              <a:rPr lang="en-US" sz="1000" baseline="0" dirty="0">
                <a:solidFill>
                  <a:srgbClr val="000000"/>
                </a:solidFill>
                <a:latin typeface="Arial"/>
                <a:cs typeface="Arial"/>
              </a:rPr>
              <a:t> of quality of life</a:t>
            </a:r>
            <a:endParaRPr lang="en-US" sz="100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l"/>
            <a:endParaRPr lang="en-US" dirty="0">
              <a:latin typeface="Arial"/>
              <a:cs typeface="Arial"/>
            </a:endParaRPr>
          </a:p>
          <a:p>
            <a:pPr algn="l"/>
            <a:endParaRPr lang="en-US" sz="1200" baseline="0" dirty="0">
              <a:latin typeface="Arial"/>
              <a:cs typeface="Arial"/>
            </a:endParaRPr>
          </a:p>
          <a:p>
            <a:pPr algn="l"/>
            <a:endParaRPr lang="en-US" sz="1200" baseline="0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006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Arial"/>
                <a:cs typeface="Arial"/>
              </a:rPr>
              <a:t>TEACHER NOTES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175EAA"/>
              </a:solidFill>
              <a:latin typeface="Arial"/>
              <a:cs typeface="Ari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175EAA"/>
                </a:solidFill>
                <a:latin typeface="Arial"/>
                <a:cs typeface="Arial"/>
              </a:rPr>
              <a:t>FILM</a:t>
            </a:r>
            <a:r>
              <a:rPr lang="en-US" sz="1200" baseline="0" dirty="0">
                <a:solidFill>
                  <a:srgbClr val="175EAA"/>
                </a:solidFill>
                <a:latin typeface="Arial"/>
                <a:cs typeface="Arial"/>
              </a:rPr>
              <a:t> CLIP: https://</a:t>
            </a:r>
            <a:r>
              <a:rPr lang="en-US" sz="1200" baseline="0" dirty="0" err="1">
                <a:solidFill>
                  <a:srgbClr val="175EAA"/>
                </a:solidFill>
                <a:latin typeface="Arial"/>
                <a:cs typeface="Arial"/>
              </a:rPr>
              <a:t>www.youtube.com</a:t>
            </a:r>
            <a:r>
              <a:rPr lang="en-US" sz="1200" baseline="0" dirty="0">
                <a:solidFill>
                  <a:srgbClr val="175EAA"/>
                </a:solidFill>
                <a:latin typeface="Arial"/>
                <a:cs typeface="Arial"/>
              </a:rPr>
              <a:t>/</a:t>
            </a:r>
            <a:r>
              <a:rPr lang="en-US" sz="1200" baseline="0" dirty="0" err="1">
                <a:solidFill>
                  <a:srgbClr val="175EAA"/>
                </a:solidFill>
                <a:latin typeface="Arial"/>
                <a:cs typeface="Arial"/>
              </a:rPr>
              <a:t>watch?v</a:t>
            </a:r>
            <a:r>
              <a:rPr lang="en-US" sz="1200" baseline="0" dirty="0">
                <a:solidFill>
                  <a:srgbClr val="175EAA"/>
                </a:solidFill>
                <a:latin typeface="Arial"/>
                <a:cs typeface="Arial"/>
              </a:rPr>
              <a:t>=Obp4SU4zd8o&amp;t=1s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959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mi-NZ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3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 dirty="0"/>
              <a:t>Click to edit Master text styles</a:t>
            </a:r>
          </a:p>
          <a:p>
            <a:pPr lvl="1"/>
            <a:r>
              <a:rPr lang="mi-NZ" dirty="0"/>
              <a:t>Second level</a:t>
            </a:r>
          </a:p>
          <a:p>
            <a:pPr lvl="2"/>
            <a:r>
              <a:rPr lang="mi-NZ" dirty="0"/>
              <a:t>Third level</a:t>
            </a:r>
          </a:p>
          <a:p>
            <a:pPr lvl="3"/>
            <a:r>
              <a:rPr lang="mi-NZ" dirty="0"/>
              <a:t>Fourth level</a:t>
            </a:r>
          </a:p>
          <a:p>
            <a:pPr lvl="4"/>
            <a:r>
              <a:rPr lang="mi-NZ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5403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59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1267"/>
            <a:ext cx="8229600" cy="75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i-N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39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pic>
        <p:nvPicPr>
          <p:cNvPr id="7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7" r:link="rId8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34" y="-94079"/>
            <a:ext cx="9142275" cy="1058486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31682" y="4665975"/>
            <a:ext cx="482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4" name="Picture 3" descr="White_Shell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89420">
            <a:off x="8308626" y="210465"/>
            <a:ext cx="756348" cy="679230"/>
          </a:xfrm>
          <a:prstGeom prst="rect">
            <a:avLst/>
          </a:prstGeom>
        </p:spPr>
      </p:pic>
      <p:pic>
        <p:nvPicPr>
          <p:cNvPr id="11" name="Picture 10" descr="White_Shell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960195">
            <a:off x="7868371" y="494329"/>
            <a:ext cx="440255" cy="3953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7E2849B-A7E7-02FF-9B02-D745D774E00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4258982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6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file://localhost/Users/rika/Dropbox/MSC%20Job/2020/MSC%20templates%20and%20graphics/TEMPLATE%20FILES/MSC%20GRAPHIC%20ASSETS/SCREEN%20RES/Illustration_BlueAssets/PNG/Blue_YellowSquare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s://www.youtube.com/watch?v=Obp4SU4zd8o&amp;t=1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lue_YellowSquare.png" descr="/Users/rika/Dropbox/MSC Job/2020/MSC templates and graphics/TEMPLATE FILES/MSC GRAPHIC ASSETS/SCREEN RES/Illustration_BlueAssets/PNG/Blue_YellowSquare.png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591746"/>
            <a:ext cx="4430393" cy="4335854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872" y="1049827"/>
            <a:ext cx="4286082" cy="3798101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200" b="1" dirty="0">
                <a:solidFill>
                  <a:srgbClr val="00B6DE"/>
                </a:solidFill>
                <a:latin typeface="Arial Narrow"/>
                <a:cs typeface="Arial Narrow"/>
              </a:rPr>
              <a:t>HE PĀTAI / CONSIDER THIS</a:t>
            </a:r>
            <a:endParaRPr lang="en-AU" sz="2200" dirty="0"/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1800" noProof="0" dirty="0"/>
              <a:t>What </a:t>
            </a:r>
            <a:r>
              <a:rPr lang="en-AU" sz="1800" dirty="0"/>
              <a:t>impacts are there on </a:t>
            </a:r>
            <a:r>
              <a:rPr lang="en-AU" sz="1800" noProof="0" dirty="0"/>
              <a:t>the environment and people when fish stocks decline?  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endParaRPr lang="en-AU" sz="500" noProof="0" dirty="0"/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200" b="1" dirty="0">
                <a:solidFill>
                  <a:srgbClr val="005DAA"/>
                </a:solidFill>
                <a:latin typeface="Arial Narrow"/>
                <a:cs typeface="Arial Narrow"/>
              </a:rPr>
              <a:t>MAHI / ACTIVITY</a:t>
            </a:r>
            <a:endParaRPr lang="en-AU" sz="2200" noProof="0" dirty="0"/>
          </a:p>
          <a:p>
            <a:pPr marL="357188" indent="-184150" algn="ctr"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AU" sz="1800" noProof="0" dirty="0">
                <a:latin typeface="Arial"/>
                <a:cs typeface="Arial"/>
              </a:rPr>
              <a:t>Categorise your answers </a:t>
            </a:r>
            <a:r>
              <a:rPr lang="en-AU" sz="1800" dirty="0"/>
              <a:t>under these three headings</a:t>
            </a:r>
            <a:endParaRPr lang="en-AU" sz="1800" noProof="0" dirty="0">
              <a:latin typeface="Arial"/>
              <a:cs typeface="Arial"/>
            </a:endParaRPr>
          </a:p>
          <a:p>
            <a:pPr marL="357188" indent="-184150" algn="ctr"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AU" sz="1800" dirty="0"/>
              <a:t>Complete activity </a:t>
            </a:r>
            <a:r>
              <a:rPr lang="en-AU" sz="1800" dirty="0">
                <a:solidFill>
                  <a:srgbClr val="005DAA"/>
                </a:solidFill>
              </a:rPr>
              <a:t>When fish stocks decline (</a:t>
            </a:r>
            <a:r>
              <a:rPr lang="en-AU" sz="1800" dirty="0"/>
              <a:t>see</a:t>
            </a:r>
            <a:r>
              <a:rPr lang="en-AU" sz="1800" dirty="0">
                <a:solidFill>
                  <a:srgbClr val="005DAA"/>
                </a:solidFill>
              </a:rPr>
              <a:t> Teacher Outline)  </a:t>
            </a:r>
          </a:p>
          <a:p>
            <a:pPr marL="357188" indent="-184150" algn="ctr">
              <a:spcBef>
                <a:spcPts val="200"/>
              </a:spcBef>
              <a:spcAft>
                <a:spcPts val="200"/>
              </a:spcAft>
              <a:buAutoNum type="arabicPeriod"/>
            </a:pPr>
            <a:r>
              <a:rPr lang="en-AU" sz="1800" dirty="0"/>
              <a:t>Add any additional impacts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  <a:buAutoNum type="arabicPeriod"/>
            </a:pPr>
            <a:endParaRPr lang="en-AU" sz="1800" noProof="0" dirty="0">
              <a:latin typeface="Arial"/>
              <a:cs typeface="Arial"/>
            </a:endParaRPr>
          </a:p>
          <a:p>
            <a:pPr marL="514350" indent="-514350" algn="ctr">
              <a:spcBef>
                <a:spcPts val="300"/>
              </a:spcBef>
              <a:spcAft>
                <a:spcPts val="300"/>
              </a:spcAft>
              <a:buAutoNum type="arabicPeriod"/>
            </a:pPr>
            <a:endParaRPr lang="en-AU" noProof="0" dirty="0">
              <a:latin typeface="Arial"/>
              <a:cs typeface="Arial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244363">
            <a:off x="3472560" y="2476434"/>
            <a:ext cx="1399811" cy="1599119"/>
          </a:xfrm>
          <a:prstGeom prst="rect">
            <a:avLst/>
          </a:prstGeom>
        </p:spPr>
      </p:pic>
      <p:sp>
        <p:nvSpPr>
          <p:cNvPr id="20" name="Title 1"/>
          <p:cNvSpPr txBox="1">
            <a:spLocks/>
          </p:cNvSpPr>
          <p:nvPr/>
        </p:nvSpPr>
        <p:spPr>
          <a:xfrm>
            <a:off x="180616" y="-91665"/>
            <a:ext cx="8641167" cy="11001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000" dirty="0">
                <a:latin typeface="Arial Narrow"/>
                <a:cs typeface="Arial Narrow"/>
              </a:rPr>
              <a:t>WHEN FISH STOCKS DECLINE</a:t>
            </a:r>
          </a:p>
          <a:p>
            <a:r>
              <a:rPr lang="en-US" sz="1800" dirty="0">
                <a:latin typeface="Arial Narrow"/>
                <a:cs typeface="Arial Narrow"/>
              </a:rPr>
              <a:t>Focus question: How are people and environments impacted when fish stocks decline? 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036538"/>
              </p:ext>
            </p:extLst>
          </p:nvPr>
        </p:nvGraphicFramePr>
        <p:xfrm>
          <a:off x="4718990" y="1166194"/>
          <a:ext cx="4102794" cy="31853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13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13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479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194"/>
                          </a:solidFill>
                        </a:rPr>
                        <a:t>1 Environmental impacts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[impacts to do with the natural world less people]</a:t>
                      </a:r>
                    </a:p>
                  </a:txBody>
                  <a:tcPr>
                    <a:lnL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194"/>
                          </a:solidFill>
                        </a:rPr>
                        <a:t>2 Economic impacts </a:t>
                      </a:r>
                    </a:p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[impacts to do with money &amp; jobs]</a:t>
                      </a:r>
                    </a:p>
                    <a:p>
                      <a:pPr algn="l"/>
                      <a:endParaRPr lang="en-US" sz="900" b="1" dirty="0">
                        <a:solidFill>
                          <a:srgbClr val="00B19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438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B194"/>
                          </a:solidFill>
                        </a:rPr>
                        <a:t>3 Social &amp; cultural impacts </a:t>
                      </a:r>
                      <a:r>
                        <a:rPr lang="en-US" sz="14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[impacts to do with cultural values and daily lives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</a:t>
                      </a:r>
                      <a:r>
                        <a:rPr lang="mr-IN" sz="1400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–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 homes, families, recreation, education, health</a:t>
                      </a:r>
                      <a:r>
                        <a:rPr lang="mr-IN" sz="1400" b="1" baseline="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…</a:t>
                      </a:r>
                      <a:r>
                        <a:rPr lang="en-US" sz="1400" b="1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5D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b="1" dirty="0">
                        <a:solidFill>
                          <a:srgbClr val="00B194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1012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45201" y="812800"/>
            <a:ext cx="9434402" cy="3658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Screen Shot 2020-07-30 at 1.47.15 PM.png">
            <a:hlinkClick r:id="rId4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96934" y="1230712"/>
            <a:ext cx="3397750" cy="1860100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135644" y="-91665"/>
            <a:ext cx="8767055" cy="110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200" dirty="0">
                <a:latin typeface="Arial Narrow"/>
                <a:cs typeface="Arial Narrow"/>
              </a:rPr>
              <a:t>WHEN FISH STOCKS DECLINE</a:t>
            </a:r>
          </a:p>
        </p:txBody>
      </p:sp>
      <p:pic>
        <p:nvPicPr>
          <p:cNvPr id="4" name="Picture 3" descr="Blue_Seabream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671238" y="1269654"/>
            <a:ext cx="1472762" cy="102152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03865" y="1230712"/>
            <a:ext cx="4337468" cy="32402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sz="20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  <a:endParaRPr lang="en-AU" sz="2000" b="1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indent="-258763"/>
            <a:r>
              <a:rPr lang="en-US" sz="1800" dirty="0" err="1"/>
              <a:t>Rāhui</a:t>
            </a:r>
            <a:r>
              <a:rPr lang="en-US" sz="1800" dirty="0"/>
              <a:t> is a traditional tool used in Aotearoa New Zealand to help fish stocks recover when depleted</a:t>
            </a:r>
          </a:p>
          <a:p>
            <a:pPr indent="-258763"/>
            <a:r>
              <a:rPr lang="en-US" sz="1800" dirty="0"/>
              <a:t>Rāhui can be put in place by kaitiaki (guardians) of an area</a:t>
            </a:r>
          </a:p>
          <a:p>
            <a:pPr indent="-258763"/>
            <a:endParaRPr lang="en-US" sz="500" dirty="0"/>
          </a:p>
          <a:p>
            <a:pPr marL="84137" indent="0">
              <a:buNone/>
            </a:pPr>
            <a:r>
              <a:rPr lang="en-AU" sz="2000" b="1" dirty="0">
                <a:solidFill>
                  <a:srgbClr val="002E6C"/>
                </a:solidFill>
                <a:latin typeface="Arial Narrow"/>
                <a:cs typeface="Arial Narrow"/>
              </a:rPr>
              <a:t>MĀTAKI TĒNEI / WATCH THIS</a:t>
            </a:r>
          </a:p>
          <a:p>
            <a:pPr marL="360363">
              <a:spcAft>
                <a:spcPts val="300"/>
              </a:spcAft>
            </a:pPr>
            <a:r>
              <a:rPr lang="en-AU" sz="1800" dirty="0"/>
              <a:t>Watch the short film ’</a:t>
            </a:r>
            <a:r>
              <a:rPr lang="en-AU" sz="1800" dirty="0">
                <a:hlinkClick r:id="rId4"/>
              </a:rPr>
              <a:t>Guardianship</a:t>
            </a:r>
            <a:r>
              <a:rPr lang="en-AU" sz="1800" dirty="0"/>
              <a:t>’ [4:48]</a:t>
            </a:r>
          </a:p>
          <a:p>
            <a:pPr indent="-258763"/>
            <a:endParaRPr lang="en-US" sz="1800" dirty="0">
              <a:solidFill>
                <a:schemeClr val="accent2"/>
              </a:solidFill>
            </a:endParaRPr>
          </a:p>
          <a:p>
            <a:endParaRPr lang="en-US" sz="1800" dirty="0">
              <a:solidFill>
                <a:schemeClr val="accent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96934" y="3130143"/>
            <a:ext cx="3627966" cy="1390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en-AU" sz="2200" b="1" dirty="0">
                <a:solidFill>
                  <a:srgbClr val="005DAA"/>
                </a:solidFill>
                <a:latin typeface="Arial Narrow"/>
                <a:cs typeface="Arial Narrow"/>
              </a:rPr>
              <a:t>MAHI / ACTIVITY</a:t>
            </a:r>
            <a:endParaRPr lang="en-AU" sz="2200" dirty="0">
              <a:latin typeface="Arial"/>
              <a:cs typeface="Arial"/>
            </a:endParaRPr>
          </a:p>
          <a:p>
            <a:pPr marL="173038" algn="ctr">
              <a:spcBef>
                <a:spcPts val="200"/>
              </a:spcBef>
              <a:spcAft>
                <a:spcPts val="200"/>
              </a:spcAft>
            </a:pPr>
            <a:r>
              <a:rPr lang="en-AU" dirty="0">
                <a:latin typeface="Arial"/>
                <a:cs typeface="Arial"/>
              </a:rPr>
              <a:t>Add any additional impacts to your table [previous slide]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endParaRPr lang="en-US" dirty="0">
              <a:latin typeface="Arial"/>
              <a:cs typeface="Arial"/>
            </a:endParaRPr>
          </a:p>
        </p:txBody>
      </p:sp>
      <p:pic>
        <p:nvPicPr>
          <p:cNvPr id="9" name="Picture 8" descr="Blue_Seabream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941052" y="1160861"/>
            <a:ext cx="893232" cy="61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30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94324</TotalTime>
  <Words>352</Words>
  <Application>Microsoft Macintosh PowerPoint</Application>
  <PresentationFormat>On-screen Show (16:9)</PresentationFormat>
  <Paragraphs>55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Arial Narrow</vt:lpstr>
      <vt:lpstr>Calibri</vt:lpstr>
      <vt:lpstr>Office Theme</vt:lpstr>
      <vt:lpstr>PowerPoint Presentation</vt:lpstr>
      <vt:lpstr>PowerPoint Presentation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225</cp:revision>
  <cp:lastPrinted>2021-08-27T01:37:53Z</cp:lastPrinted>
  <dcterms:created xsi:type="dcterms:W3CDTF">2020-04-01T02:04:56Z</dcterms:created>
  <dcterms:modified xsi:type="dcterms:W3CDTF">2023-01-16T00:42:20Z</dcterms:modified>
</cp:coreProperties>
</file>