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9" saveSubsetFonts="1" autoCompressPictures="0">
  <p:sldMasterIdLst>
    <p:sldMasterId id="2147483648" r:id="rId1"/>
  </p:sldMasterIdLst>
  <p:notesMasterIdLst>
    <p:notesMasterId r:id="rId12"/>
  </p:notesMasterIdLst>
  <p:sldIdLst>
    <p:sldId id="342" r:id="rId2"/>
    <p:sldId id="344" r:id="rId3"/>
    <p:sldId id="265" r:id="rId4"/>
    <p:sldId id="323" r:id="rId5"/>
    <p:sldId id="336" r:id="rId6"/>
    <p:sldId id="329" r:id="rId7"/>
    <p:sldId id="334" r:id="rId8"/>
    <p:sldId id="324" r:id="rId9"/>
    <p:sldId id="332" r:id="rId10"/>
    <p:sldId id="333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5DAA"/>
    <a:srgbClr val="002E6C"/>
    <a:srgbClr val="00B1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83" autoAdjust="0"/>
    <p:restoredTop sz="66483" autoAdjust="0"/>
  </p:normalViewPr>
  <p:slideViewPr>
    <p:cSldViewPr snapToGrid="0" snapToObjects="1">
      <p:cViewPr varScale="1">
        <p:scale>
          <a:sx n="85" d="100"/>
          <a:sy n="85" d="100"/>
        </p:scale>
        <p:origin x="176" y="31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89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16"/>
    </p:cViewPr>
  </p:sorterViewPr>
  <p:notesViewPr>
    <p:cSldViewPr snapToGrid="0" snapToObjects="1">
      <p:cViewPr varScale="1">
        <p:scale>
          <a:sx n="82" d="100"/>
          <a:sy n="82" d="100"/>
        </p:scale>
        <p:origin x="-3656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AA122-7A35-9745-A26A-EE8C50CA7602}" type="datetimeFigureOut">
              <a:rPr lang="en-US" smtClean="0"/>
              <a:t>6/7/22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mi-NZ" dirty="0"/>
              <a:t>Click to edit Master text styles</a:t>
            </a:r>
          </a:p>
          <a:p>
            <a:pPr lvl="1"/>
            <a:r>
              <a:rPr lang="mi-NZ" dirty="0"/>
              <a:t>Second level</a:t>
            </a:r>
          </a:p>
          <a:p>
            <a:pPr lvl="2"/>
            <a:r>
              <a:rPr lang="mi-NZ" dirty="0"/>
              <a:t>Third level</a:t>
            </a:r>
          </a:p>
          <a:p>
            <a:pPr lvl="3"/>
            <a:r>
              <a:rPr lang="mi-NZ" dirty="0"/>
              <a:t>Fourth level</a:t>
            </a:r>
          </a:p>
          <a:p>
            <a:pPr lvl="4"/>
            <a:r>
              <a:rPr lang="mi-NZ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DFFE2-AB0B-A546-BA03-FA78CA741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446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175EAA"/>
                </a:solidFill>
                <a:latin typeface="MetaPro-Normal"/>
                <a:cs typeface="MetaPro-Normal"/>
              </a:rPr>
              <a:t>TEACHER NOTES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638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175EAA"/>
                </a:solidFill>
              </a:rPr>
              <a:t>TEACHER NOTES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125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175EAA"/>
                </a:solidFill>
                <a:latin typeface="MetaPro-Normal"/>
                <a:cs typeface="MetaPro-Normal"/>
              </a:rPr>
              <a:t>TEACHER NOTES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SUGGEST:</a:t>
            </a:r>
            <a:r>
              <a:rPr lang="en-US" baseline="0" dirty="0">
                <a:latin typeface="Arial"/>
                <a:cs typeface="Arial"/>
              </a:rPr>
              <a:t> Inviting a kaitiaki / </a:t>
            </a:r>
            <a:r>
              <a:rPr lang="en-US" baseline="0" dirty="0" err="1">
                <a:latin typeface="Arial"/>
                <a:cs typeface="Arial"/>
              </a:rPr>
              <a:t>tiaki</a:t>
            </a:r>
            <a:r>
              <a:rPr lang="en-US" baseline="0" dirty="0">
                <a:latin typeface="Arial"/>
                <a:cs typeface="Arial"/>
              </a:rPr>
              <a:t> to visit the class</a:t>
            </a:r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ANSWERS:</a:t>
            </a:r>
            <a:r>
              <a:rPr lang="en-US" baseline="0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Whakataukī suggests if we look after</a:t>
            </a:r>
            <a:r>
              <a:rPr lang="en-US" baseline="0" dirty="0">
                <a:latin typeface="Arial"/>
                <a:cs typeface="Arial"/>
              </a:rPr>
              <a:t> our kai moana and our moana then we look after ourselves</a:t>
            </a:r>
          </a:p>
          <a:p>
            <a:endParaRPr lang="en-US" baseline="0" dirty="0">
              <a:latin typeface="Arial"/>
              <a:cs typeface="Arial"/>
            </a:endParaRPr>
          </a:p>
          <a:p>
            <a:r>
              <a:rPr lang="en-US" baseline="0" dirty="0">
                <a:latin typeface="Arial"/>
                <a:cs typeface="Arial"/>
              </a:rPr>
              <a:t>What good things can we do?</a:t>
            </a:r>
          </a:p>
          <a:p>
            <a:endParaRPr lang="en-US" baseline="0" dirty="0">
              <a:latin typeface="Arial"/>
              <a:cs typeface="Arial"/>
            </a:endParaRPr>
          </a:p>
          <a:p>
            <a:pPr marL="171450" indent="-171450">
              <a:buFont typeface="Arial"/>
              <a:buChar char="•"/>
            </a:pPr>
            <a:r>
              <a:rPr lang="en-US" baseline="0" dirty="0">
                <a:latin typeface="Arial"/>
                <a:cs typeface="Arial"/>
              </a:rPr>
              <a:t>Only buy and eat fish caught legally and sustainably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>
                <a:latin typeface="Arial"/>
                <a:cs typeface="Arial"/>
              </a:rPr>
              <a:t>Make sure we are good kaitiaki and have good tikanga when fishing (e.g. throw the small ones back; know and follow the rules about what and how much we can catch)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>
                <a:latin typeface="Arial"/>
                <a:cs typeface="Arial"/>
              </a:rPr>
              <a:t>Support </a:t>
            </a:r>
            <a:r>
              <a:rPr lang="en-US" baseline="0" dirty="0" err="1">
                <a:latin typeface="Arial"/>
                <a:cs typeface="Arial"/>
              </a:rPr>
              <a:t>organisations</a:t>
            </a:r>
            <a:r>
              <a:rPr lang="en-US" baseline="0" dirty="0">
                <a:latin typeface="Arial"/>
                <a:cs typeface="Arial"/>
              </a:rPr>
              <a:t> like the MSC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>
                <a:latin typeface="Arial"/>
                <a:cs typeface="Arial"/>
              </a:rPr>
              <a:t>Remind others of our kaitiakitanga obligations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739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175EAA"/>
                </a:solidFill>
                <a:latin typeface="MetaPro-Normal"/>
                <a:cs typeface="MetaPro-Normal"/>
              </a:rPr>
              <a:t>TEACHER NOTES</a:t>
            </a:r>
          </a:p>
          <a:p>
            <a:endParaRPr lang="en-US" dirty="0"/>
          </a:p>
          <a:p>
            <a:r>
              <a:rPr lang="en-US" dirty="0"/>
              <a:t>Film clip URL is:</a:t>
            </a:r>
            <a:r>
              <a:rPr lang="en-US" baseline="0" dirty="0"/>
              <a:t> https://</a:t>
            </a:r>
            <a:r>
              <a:rPr lang="en-US" baseline="0" dirty="0" err="1"/>
              <a:t>www.youtube.com</a:t>
            </a:r>
            <a:r>
              <a:rPr lang="en-US" baseline="0" dirty="0"/>
              <a:t>/</a:t>
            </a:r>
            <a:r>
              <a:rPr lang="en-US" baseline="0" dirty="0" err="1"/>
              <a:t>watch?time_continue</a:t>
            </a:r>
            <a:r>
              <a:rPr lang="en-US" baseline="0" dirty="0"/>
              <a:t>=1&amp;v=qEE3iUIbm7U&amp;feature=</a:t>
            </a:r>
            <a:r>
              <a:rPr lang="en-US" baseline="0" dirty="0" err="1"/>
              <a:t>emb_logo</a:t>
            </a:r>
            <a:r>
              <a:rPr lang="en-US" baseline="0" dirty="0"/>
              <a:t>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39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175EAA"/>
                </a:solidFill>
                <a:latin typeface="MetaPro-Normal"/>
                <a:cs typeface="MetaPro-Normal"/>
              </a:rPr>
              <a:t>TEACHER NOTES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39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175EAA"/>
                </a:solidFill>
              </a:rPr>
              <a:t>TEACHER NOTES</a:t>
            </a:r>
            <a:endParaRPr lang="en-US" b="1" dirty="0"/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You could</a:t>
            </a:r>
            <a:r>
              <a:rPr lang="en-US" baseline="0" dirty="0">
                <a:solidFill>
                  <a:srgbClr val="000000"/>
                </a:solidFill>
              </a:rPr>
              <a:t> also look at material from the topic called sustainable fishing and overfishing 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1C54-CE56-C942-86C7-3C671D5B96F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959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175EAA"/>
                </a:solidFill>
              </a:rPr>
              <a:t>TEACHER NOTES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941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175EAA"/>
                </a:solidFill>
              </a:rPr>
              <a:t>TEACHER NOTES</a:t>
            </a:r>
            <a:endParaRPr lang="en-US" b="1" dirty="0"/>
          </a:p>
          <a:p>
            <a:endParaRPr lang="en-US" dirty="0"/>
          </a:p>
          <a:p>
            <a:r>
              <a:rPr lang="en-US" dirty="0"/>
              <a:t>Film can be downloaded from 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=XjaPUV0yaHQ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solidFill>
                <a:srgbClr val="005DAA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>
                <a:solidFill>
                  <a:srgbClr val="000000"/>
                </a:solidFill>
              </a:rPr>
              <a:t>Having</a:t>
            </a:r>
            <a:r>
              <a:rPr lang="en-US" b="0" baseline="0" dirty="0">
                <a:solidFill>
                  <a:srgbClr val="000000"/>
                </a:solidFill>
              </a:rPr>
              <a:t> watched the video “What does the MSC label mean? 3. The fishery is well managed”</a:t>
            </a:r>
            <a:r>
              <a:rPr lang="mr-IN" b="0" baseline="0" dirty="0">
                <a:solidFill>
                  <a:srgbClr val="000000"/>
                </a:solidFill>
              </a:rPr>
              <a:t>…</a:t>
            </a:r>
            <a:r>
              <a:rPr lang="mi-NZ" b="0" baseline="0" dirty="0">
                <a:solidFill>
                  <a:srgbClr val="000000"/>
                </a:solidFill>
              </a:rPr>
              <a:t> have</a:t>
            </a:r>
            <a:r>
              <a:rPr lang="en-US" b="0" dirty="0">
                <a:solidFill>
                  <a:srgbClr val="000000"/>
                </a:solidFill>
              </a:rPr>
              <a:t> learners</a:t>
            </a:r>
            <a:r>
              <a:rPr lang="en-US" b="0" baseline="0" dirty="0">
                <a:solidFill>
                  <a:srgbClr val="000000"/>
                </a:solidFill>
              </a:rPr>
              <a:t> add to their lists the types of things</a:t>
            </a:r>
            <a:r>
              <a:rPr lang="en-US" b="0" dirty="0">
                <a:solidFill>
                  <a:srgbClr val="000000"/>
                </a:solidFill>
              </a:rPr>
              <a:t> ‘fisheries managers’</a:t>
            </a:r>
            <a:r>
              <a:rPr lang="en-US" b="0" baseline="0" dirty="0">
                <a:solidFill>
                  <a:srgbClr val="000000"/>
                </a:solidFill>
              </a:rPr>
              <a:t> might do to manage fish stocks effectively / sustainably?  Discuss as a class.</a:t>
            </a:r>
            <a:endParaRPr lang="en-US" b="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185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175EAA"/>
                </a:solidFill>
              </a:rPr>
              <a:t>TEACHER NOTES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185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175EAA"/>
                </a:solidFill>
              </a:rPr>
              <a:t>TEACHER NOTES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125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mi-NZ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mi-NZ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037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912"/>
            <a:ext cx="8229600" cy="758428"/>
          </a:xfrm>
        </p:spPr>
        <p:txBody>
          <a:bodyPr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mi-NZ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mi-NZ"/>
              <a:t>Click to edit Master text styles</a:t>
            </a:r>
          </a:p>
          <a:p>
            <a:pPr lvl="1"/>
            <a:r>
              <a:rPr lang="mi-NZ"/>
              <a:t>Second level</a:t>
            </a:r>
          </a:p>
          <a:p>
            <a:pPr lvl="2"/>
            <a:r>
              <a:rPr lang="mi-NZ"/>
              <a:t>Third level</a:t>
            </a:r>
          </a:p>
          <a:p>
            <a:pPr lvl="3"/>
            <a:r>
              <a:rPr lang="mi-NZ"/>
              <a:t>Fourth level</a:t>
            </a:r>
          </a:p>
          <a:p>
            <a:pPr lvl="4"/>
            <a:r>
              <a:rPr lang="mi-NZ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952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5405"/>
            <a:ext cx="4038600" cy="32402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mi-NZ" dirty="0"/>
              <a:t>Click to edit Master text styles</a:t>
            </a:r>
          </a:p>
          <a:p>
            <a:pPr lvl="1"/>
            <a:r>
              <a:rPr lang="mi-NZ" dirty="0"/>
              <a:t>Second level</a:t>
            </a:r>
          </a:p>
          <a:p>
            <a:pPr lvl="2"/>
            <a:r>
              <a:rPr lang="mi-NZ" dirty="0"/>
              <a:t>Third level</a:t>
            </a:r>
          </a:p>
          <a:p>
            <a:pPr lvl="3"/>
            <a:r>
              <a:rPr lang="mi-NZ" dirty="0"/>
              <a:t>Fourth level</a:t>
            </a:r>
          </a:p>
          <a:p>
            <a:pPr lvl="4"/>
            <a:r>
              <a:rPr lang="mi-NZ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5405"/>
            <a:ext cx="4038600" cy="32402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mi-NZ"/>
              <a:t>Click to edit Master text styles</a:t>
            </a:r>
          </a:p>
          <a:p>
            <a:pPr lvl="1"/>
            <a:r>
              <a:rPr lang="mi-NZ"/>
              <a:t>Second level</a:t>
            </a:r>
          </a:p>
          <a:p>
            <a:pPr lvl="2"/>
            <a:r>
              <a:rPr lang="mi-NZ"/>
              <a:t>Third level</a:t>
            </a:r>
          </a:p>
          <a:p>
            <a:pPr lvl="3"/>
            <a:r>
              <a:rPr lang="mi-NZ"/>
              <a:t>Fourth level</a:t>
            </a:r>
          </a:p>
          <a:p>
            <a:pPr lvl="4"/>
            <a:r>
              <a:rPr lang="mi-NZ"/>
              <a:t>Fifth level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93912"/>
            <a:ext cx="8229600" cy="758428"/>
          </a:xfrm>
        </p:spPr>
        <p:txBody>
          <a:bodyPr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mi-NZ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19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93912"/>
            <a:ext cx="8229600" cy="758428"/>
          </a:xfrm>
        </p:spPr>
        <p:txBody>
          <a:bodyPr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mi-NZ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595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93912"/>
            <a:ext cx="8229600" cy="758428"/>
          </a:xfrm>
        </p:spPr>
        <p:txBody>
          <a:bodyPr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mi-NZ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439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file://localhost/Users/rika/Dropbox/MSC%20Job/2020/MSC%20templates%20and%20graphics/FISH%20SWIRL/Rika%20final%20banner%20files/Rect%20Banner%20Fish%20Swirl%20SMALL.png" TargetMode="External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1268"/>
            <a:ext cx="8229600" cy="758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mi-N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3039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mi-NZ"/>
              <a:t>Click to edit Master text styles</a:t>
            </a:r>
          </a:p>
          <a:p>
            <a:pPr lvl="1"/>
            <a:r>
              <a:rPr lang="mi-NZ"/>
              <a:t>Second level</a:t>
            </a:r>
          </a:p>
          <a:p>
            <a:pPr lvl="2"/>
            <a:r>
              <a:rPr lang="mi-NZ"/>
              <a:t>Third level</a:t>
            </a:r>
          </a:p>
          <a:p>
            <a:pPr lvl="3"/>
            <a:r>
              <a:rPr lang="mi-NZ"/>
              <a:t>Fourth level</a:t>
            </a:r>
          </a:p>
          <a:p>
            <a:pPr lvl="4"/>
            <a:r>
              <a:rPr lang="mi-NZ"/>
              <a:t>Fifth level</a:t>
            </a:r>
            <a:endParaRPr lang="en-US"/>
          </a:p>
        </p:txBody>
      </p:sp>
      <p:pic>
        <p:nvPicPr>
          <p:cNvPr id="7" name="Rect Banner Fish Swirl SMALL.png" descr="/Users/rika/Dropbox/MSC Job/2020/MSC templates and graphics/FISH SWIRL/Rika final banner files/Rect Banner Fish Swirl SMALL.png"/>
          <p:cNvPicPr>
            <a:picLocks noChangeAspect="1"/>
          </p:cNvPicPr>
          <p:nvPr userDrawn="1"/>
        </p:nvPicPr>
        <p:blipFill rotWithShape="1">
          <a:blip r:embed="rId7" r:link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015"/>
          <a:stretch/>
        </p:blipFill>
        <p:spPr>
          <a:xfrm>
            <a:off x="1734" y="-94079"/>
            <a:ext cx="9142275" cy="1058486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531682" y="4665975"/>
            <a:ext cx="482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0545C6F-B84F-9E45-99FB-1A159270FA95}" type="slidenum">
              <a:rPr lang="en-US" smtClean="0">
                <a:solidFill>
                  <a:srgbClr val="005DAA"/>
                </a:solidFill>
              </a:rPr>
              <a:pPr/>
              <a:t>‹#›</a:t>
            </a:fld>
            <a:endParaRPr lang="en-US" dirty="0">
              <a:solidFill>
                <a:srgbClr val="005DAA"/>
              </a:solidFill>
            </a:endParaRPr>
          </a:p>
        </p:txBody>
      </p:sp>
      <p:pic>
        <p:nvPicPr>
          <p:cNvPr id="10" name="Picture 9" descr="White_Seabream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6699" y="356320"/>
            <a:ext cx="846188" cy="608087"/>
          </a:xfrm>
          <a:prstGeom prst="rect">
            <a:avLst/>
          </a:prstGeom>
        </p:spPr>
      </p:pic>
      <p:pic>
        <p:nvPicPr>
          <p:cNvPr id="11" name="Picture 10" descr="White_Seabream.pn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1658" y="77162"/>
            <a:ext cx="674013" cy="4843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DE259A-1AD7-6130-47FB-896B1A134EBD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4316048"/>
            <a:ext cx="8554065" cy="82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762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100" kern="1200">
          <a:solidFill>
            <a:schemeClr val="tx1"/>
          </a:solidFill>
          <a:latin typeface="Arial Narrow"/>
          <a:ea typeface="+mj-ea"/>
          <a:cs typeface="Arial Narrow"/>
        </a:defRPr>
      </a:lvl1pPr>
    </p:titleStyle>
    <p:bodyStyle>
      <a:lvl1pPr marL="342900" indent="-34290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s://www.youtube.com/watch?time_continue=1&amp;v=qEE3iUIbm7U&amp;feature=emb_logo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file://localhost/Users/rika/Dropbox/MSC%20Job/2020/MSC%20templates%20and%20graphics/TEMPLATE%20FILES/MSC%20GRAPHIC%20ASSETS/SCREEN%20RES/Illustration_BlueAssets/PNG/Blue_YellowSquare.p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file://localhost/Users/rika/Dropbox/MSC%20Job/2020/MSC%20templates%20and%20graphics/TEMPLATE%20FILES/MSC%20GRAPHIC%20ASSETS/SCREEN%20RES/Illustration_BlueAssets/PNG/Blue_YellowSquare.p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hyperlink" Target="https://www.youtube.com/watch?v=YEzIFKZU_WE&amp;t=12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file://localhost/Users/rika/Dropbox/MSC%20Job/2020/MSC%20templates%20and%20graphics/TEMPLATE%20FILES/MSC%20GRAPHIC%20ASSETS/SCREEN%20RES/Illustration_BlueAssets/PNG/Blue_YellowSquare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26526"/>
            <a:ext cx="5532066" cy="35667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068" y="1165718"/>
            <a:ext cx="5009441" cy="3427547"/>
          </a:xfrm>
        </p:spPr>
        <p:txBody>
          <a:bodyPr>
            <a:normAutofit fontScale="55000" lnSpcReduction="20000"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AU" sz="4000" b="1" dirty="0">
                <a:solidFill>
                  <a:srgbClr val="00B194"/>
                </a:solidFill>
                <a:latin typeface="Arial Narrow"/>
                <a:cs typeface="Arial Narrow"/>
              </a:rPr>
              <a:t>KŌRERORERO / DISCUSSION</a:t>
            </a:r>
            <a:endParaRPr lang="en-AU" sz="4000" b="1" dirty="0">
              <a:solidFill>
                <a:srgbClr val="175EAA"/>
              </a:solidFill>
              <a:latin typeface="Arial Narrow"/>
              <a:cs typeface="Arial Narrow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Kaitiakitanga is the idea of guardianship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As kaitiaki [guardians] it is our responsibility to care for our environment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Kaitiakitanga [guardianship] is an important part of well managed [looked after] fisheries in Aotearoa New Zealand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We are responsible for managing the ocean and fish that live there out to 200 nautical miles from land (blue area on map)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027569" y="1200153"/>
            <a:ext cx="3728817" cy="3039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4821" y="37527"/>
            <a:ext cx="8645302" cy="9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bg1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en-AU" dirty="0"/>
              <a:t>WELL MANAGED FISHERIES </a:t>
            </a:r>
            <a:br>
              <a:rPr lang="en-AU" dirty="0"/>
            </a:br>
            <a:r>
              <a:rPr lang="en-AU" sz="2000" dirty="0"/>
              <a:t>Focus question: What are some indicators of ‘well managed’ </a:t>
            </a:r>
          </a:p>
          <a:p>
            <a:r>
              <a:rPr lang="en-AU" sz="2000" dirty="0"/>
              <a:t>(sustainable) fisheries</a:t>
            </a:r>
          </a:p>
        </p:txBody>
      </p:sp>
      <p:pic>
        <p:nvPicPr>
          <p:cNvPr id="7" name="Picture 6" descr="Screen Shot 2020-08-03 at 1.29.00 PM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9400" y="1009127"/>
            <a:ext cx="3466986" cy="3584138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5288509" y="1009126"/>
            <a:ext cx="3501614" cy="3584139"/>
          </a:xfrm>
          <a:prstGeom prst="wedgeEllipseCallout">
            <a:avLst>
              <a:gd name="adj1" fmla="val -41663"/>
              <a:gd name="adj2" fmla="val -41103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solidFill>
                  <a:srgbClr val="005DAA"/>
                </a:solidFill>
              </a:rPr>
              <a:t>What is fisheries management?</a:t>
            </a:r>
          </a:p>
          <a:p>
            <a:pPr algn="ctr"/>
            <a:r>
              <a:rPr lang="en-US" sz="1900" dirty="0">
                <a:solidFill>
                  <a:srgbClr val="005DAA"/>
                </a:solidFill>
              </a:rPr>
              <a:t> </a:t>
            </a:r>
            <a:r>
              <a:rPr lang="mr-IN" sz="1900" dirty="0">
                <a:solidFill>
                  <a:srgbClr val="005DAA"/>
                </a:solidFill>
              </a:rPr>
              <a:t>…</a:t>
            </a:r>
            <a:r>
              <a:rPr lang="en-US" sz="1900" dirty="0">
                <a:solidFill>
                  <a:srgbClr val="005DAA"/>
                </a:solidFill>
              </a:rPr>
              <a:t> the process that creates and enforces the rules that prevent overfishing and help recovery of overfished fish stocks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6590481" y="2589982"/>
            <a:ext cx="478387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005DAA"/>
                </a:solidFill>
              </a:rPr>
              <a:t>See final slide for larger map!</a:t>
            </a:r>
          </a:p>
        </p:txBody>
      </p:sp>
      <p:pic>
        <p:nvPicPr>
          <p:cNvPr id="11" name="Picture 10" descr="Blue_Cod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5536" y="860993"/>
            <a:ext cx="1492973" cy="92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62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6174" y="93912"/>
            <a:ext cx="8937826" cy="758428"/>
          </a:xfrm>
        </p:spPr>
        <p:txBody>
          <a:bodyPr>
            <a:normAutofit/>
          </a:bodyPr>
          <a:lstStyle/>
          <a:p>
            <a:r>
              <a:rPr lang="en-AU" sz="3200" dirty="0"/>
              <a:t>WELL MANAGED FISHERIES</a:t>
            </a:r>
            <a:endParaRPr lang="en-AU" sz="3000" noProof="0" dirty="0"/>
          </a:p>
        </p:txBody>
      </p:sp>
      <p:sp>
        <p:nvSpPr>
          <p:cNvPr id="5" name="Oval 4"/>
          <p:cNvSpPr/>
          <p:nvPr/>
        </p:nvSpPr>
        <p:spPr>
          <a:xfrm>
            <a:off x="3070968" y="1690381"/>
            <a:ext cx="3152354" cy="2118413"/>
          </a:xfrm>
          <a:prstGeom prst="ellipse">
            <a:avLst/>
          </a:prstGeom>
          <a:solidFill>
            <a:srgbClr val="FFFFFF"/>
          </a:solidFill>
          <a:ln>
            <a:solidFill>
              <a:srgbClr val="00B19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5DAA"/>
                </a:solidFill>
                <a:latin typeface="Arial"/>
                <a:cs typeface="Arial"/>
              </a:rPr>
              <a:t>Indicators of </a:t>
            </a:r>
          </a:p>
          <a:p>
            <a:pPr algn="ctr"/>
            <a:r>
              <a:rPr lang="en-US" b="1" dirty="0">
                <a:solidFill>
                  <a:srgbClr val="005DAA"/>
                </a:solidFill>
                <a:latin typeface="Arial"/>
                <a:cs typeface="Arial"/>
              </a:rPr>
              <a:t>well managed fisheries</a:t>
            </a:r>
          </a:p>
          <a:p>
            <a:pPr algn="ctr"/>
            <a:endParaRPr lang="en-US" b="1" dirty="0">
              <a:solidFill>
                <a:srgbClr val="005DAA"/>
              </a:solidFill>
              <a:latin typeface="Arial"/>
              <a:cs typeface="Arial"/>
            </a:endParaRPr>
          </a:p>
          <a:p>
            <a:pPr algn="ctr"/>
            <a:endParaRPr lang="en-US" b="1" dirty="0">
              <a:solidFill>
                <a:srgbClr val="005DAA"/>
              </a:solidFill>
              <a:latin typeface="Arial"/>
              <a:cs typeface="Arial"/>
            </a:endParaRPr>
          </a:p>
        </p:txBody>
      </p:sp>
      <p:pic>
        <p:nvPicPr>
          <p:cNvPr id="6" name="Picture 5" descr="Blue_Arrow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70657">
            <a:off x="2474259" y="1913388"/>
            <a:ext cx="1058441" cy="1082916"/>
          </a:xfrm>
          <a:prstGeom prst="rect">
            <a:avLst/>
          </a:prstGeom>
        </p:spPr>
      </p:pic>
      <p:pic>
        <p:nvPicPr>
          <p:cNvPr id="7" name="Picture 6" descr="Blue_Arrow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74555">
            <a:off x="2822671" y="3005368"/>
            <a:ext cx="1058441" cy="1020447"/>
          </a:xfrm>
          <a:prstGeom prst="rect">
            <a:avLst/>
          </a:prstGeom>
        </p:spPr>
      </p:pic>
      <p:pic>
        <p:nvPicPr>
          <p:cNvPr id="8" name="Picture 7" descr="Blue_Arrow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491312">
            <a:off x="3847503" y="3270461"/>
            <a:ext cx="1058441" cy="1195561"/>
          </a:xfrm>
          <a:prstGeom prst="rect">
            <a:avLst/>
          </a:prstGeom>
        </p:spPr>
      </p:pic>
      <p:pic>
        <p:nvPicPr>
          <p:cNvPr id="9" name="Picture 8" descr="Blue_Arrow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5946562" y="1686110"/>
            <a:ext cx="1058441" cy="1234654"/>
          </a:xfrm>
          <a:prstGeom prst="rect">
            <a:avLst/>
          </a:prstGeom>
        </p:spPr>
      </p:pic>
      <p:pic>
        <p:nvPicPr>
          <p:cNvPr id="10" name="Picture 9" descr="Blue_Arrow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440902" flipV="1">
            <a:off x="6107924" y="2400017"/>
            <a:ext cx="1058441" cy="1234654"/>
          </a:xfrm>
          <a:prstGeom prst="rect">
            <a:avLst/>
          </a:prstGeom>
        </p:spPr>
      </p:pic>
      <p:pic>
        <p:nvPicPr>
          <p:cNvPr id="11" name="Picture 10" descr="Blue_Arrow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534568" flipV="1">
            <a:off x="4846010" y="3280623"/>
            <a:ext cx="1058441" cy="1234654"/>
          </a:xfrm>
          <a:prstGeom prst="rect">
            <a:avLst/>
          </a:prstGeom>
        </p:spPr>
      </p:pic>
      <p:pic>
        <p:nvPicPr>
          <p:cNvPr id="12" name="Picture 11" descr="Blue_Arrow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47054">
            <a:off x="3213486" y="1235807"/>
            <a:ext cx="1058441" cy="1082916"/>
          </a:xfrm>
          <a:prstGeom prst="rect">
            <a:avLst/>
          </a:prstGeom>
        </p:spPr>
      </p:pic>
      <p:pic>
        <p:nvPicPr>
          <p:cNvPr id="13" name="Picture 12" descr="Blue_Arrow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732562" flipV="1">
            <a:off x="4943211" y="1068783"/>
            <a:ext cx="1058441" cy="123465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6839" y="1657106"/>
            <a:ext cx="1718214" cy="646331"/>
          </a:xfrm>
          <a:prstGeom prst="rect">
            <a:avLst/>
          </a:prstGeom>
          <a:noFill/>
          <a:ln>
            <a:solidFill>
              <a:srgbClr val="00B194"/>
            </a:solidFill>
            <a:prstDash val="sysDot"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Environmentally</a:t>
            </a:r>
          </a:p>
          <a:p>
            <a:pPr algn="ctr"/>
            <a:r>
              <a:rPr lang="en-US" dirty="0"/>
              <a:t>sustainable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33936" y="1690381"/>
            <a:ext cx="1896594" cy="646331"/>
          </a:xfrm>
          <a:prstGeom prst="rect">
            <a:avLst/>
          </a:prstGeom>
          <a:noFill/>
          <a:ln>
            <a:solidFill>
              <a:srgbClr val="00B194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Fishing is a stable and profitable job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12871" y="3597777"/>
            <a:ext cx="2392339" cy="923330"/>
          </a:xfrm>
          <a:prstGeom prst="rect">
            <a:avLst/>
          </a:prstGeom>
          <a:noFill/>
          <a:ln>
            <a:solidFill>
              <a:srgbClr val="00B194"/>
            </a:solidFill>
            <a:prstDash val="sysDot"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Adapts fishing methods</a:t>
            </a:r>
          </a:p>
          <a:p>
            <a:pPr algn="ctr"/>
            <a:r>
              <a:rPr lang="en-US" dirty="0"/>
              <a:t>as needed to ensure</a:t>
            </a:r>
            <a:br>
              <a:rPr lang="en-US" dirty="0"/>
            </a:br>
            <a:r>
              <a:rPr lang="en-US" dirty="0"/>
              <a:t> sustainable fishing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99059" y="2674368"/>
            <a:ext cx="2715482" cy="1200329"/>
          </a:xfrm>
          <a:prstGeom prst="rect">
            <a:avLst/>
          </a:prstGeom>
          <a:noFill/>
          <a:ln>
            <a:solidFill>
              <a:srgbClr val="00B194"/>
            </a:solidFill>
            <a:prstDash val="sysDot"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Controls fishing effort</a:t>
            </a:r>
          </a:p>
          <a:p>
            <a:pPr algn="ctr"/>
            <a:r>
              <a:rPr lang="en-US" dirty="0"/>
              <a:t>(e.g. by limiting number of </a:t>
            </a:r>
          </a:p>
          <a:p>
            <a:pPr algn="ctr"/>
            <a:r>
              <a:rPr lang="en-US" dirty="0"/>
              <a:t>Boats/hooks or time / days</a:t>
            </a:r>
          </a:p>
          <a:p>
            <a:pPr algn="ctr"/>
            <a:r>
              <a:rPr lang="en-US" dirty="0"/>
              <a:t> fishing occurs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31662" y="3996537"/>
            <a:ext cx="1774845" cy="646331"/>
          </a:xfrm>
          <a:prstGeom prst="rect">
            <a:avLst/>
          </a:prstGeom>
          <a:noFill/>
          <a:ln>
            <a:solidFill>
              <a:srgbClr val="00B194"/>
            </a:solidFill>
            <a:prstDash val="sysDot"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Use of</a:t>
            </a:r>
          </a:p>
          <a:p>
            <a:pPr algn="ctr"/>
            <a:r>
              <a:rPr lang="en-US" dirty="0"/>
              <a:t>fishing observers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26608" y="1054874"/>
            <a:ext cx="1307328" cy="646331"/>
          </a:xfrm>
          <a:prstGeom prst="rect">
            <a:avLst/>
          </a:prstGeom>
          <a:noFill/>
          <a:ln>
            <a:solidFill>
              <a:srgbClr val="00B194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Habitat </a:t>
            </a:r>
          </a:p>
          <a:p>
            <a:pPr algn="ctr"/>
            <a:r>
              <a:rPr lang="en-US" dirty="0"/>
              <a:t>preserved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78129" y="1063396"/>
            <a:ext cx="2559088" cy="369332"/>
          </a:xfrm>
          <a:prstGeom prst="rect">
            <a:avLst/>
          </a:prstGeom>
          <a:noFill/>
          <a:ln>
            <a:solidFill>
              <a:srgbClr val="00B194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Stocks fished responsibly</a:t>
            </a:r>
          </a:p>
        </p:txBody>
      </p:sp>
      <p:pic>
        <p:nvPicPr>
          <p:cNvPr id="26" name="Picture 25" descr="Blue_Fishes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1826" y="2830035"/>
            <a:ext cx="1550615" cy="73721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953670" y="2684869"/>
            <a:ext cx="2076861" cy="646331"/>
          </a:xfrm>
          <a:prstGeom prst="rect">
            <a:avLst/>
          </a:prstGeom>
          <a:noFill/>
          <a:ln>
            <a:solidFill>
              <a:srgbClr val="00B194"/>
            </a:solidFill>
            <a:prstDash val="sysDot"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Informed by science </a:t>
            </a:r>
          </a:p>
          <a:p>
            <a:pPr algn="r"/>
            <a:r>
              <a:rPr lang="en-US" dirty="0"/>
              <a:t>/ observation</a:t>
            </a:r>
          </a:p>
        </p:txBody>
      </p:sp>
    </p:spTree>
    <p:extLst>
      <p:ext uri="{BB962C8B-B14F-4D97-AF65-F5344CB8AC3E}">
        <p14:creationId xmlns:p14="http://schemas.microsoft.com/office/powerpoint/2010/main" val="3021823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26525"/>
            <a:ext cx="9144000" cy="34971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4956" y="1095760"/>
            <a:ext cx="3735348" cy="3427867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endParaRPr lang="en-AU" sz="500" b="1" dirty="0">
              <a:solidFill>
                <a:srgbClr val="175EAA"/>
              </a:solidFill>
              <a:latin typeface="Arial Narrow"/>
              <a:cs typeface="Arial Narrow"/>
            </a:endParaRP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2200" b="1" dirty="0">
                <a:solidFill>
                  <a:srgbClr val="00B6DE"/>
                </a:solidFill>
                <a:latin typeface="Arial Narrow"/>
                <a:cs typeface="Arial Narrow"/>
              </a:rPr>
              <a:t>HE PĀTAI / CONSIDER THIS</a:t>
            </a:r>
            <a:endParaRPr lang="en-AU" sz="2200" dirty="0">
              <a:latin typeface="Arial Narrow"/>
              <a:cs typeface="Arial Narrow"/>
            </a:endParaRPr>
          </a:p>
          <a:p>
            <a:pPr marL="0" indent="0" algn="ctr">
              <a:lnSpc>
                <a:spcPct val="145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1800" dirty="0"/>
              <a:t>What can you do to help look after our sea and kai moana [seafood]?</a:t>
            </a:r>
          </a:p>
          <a:p>
            <a:pPr marL="0" indent="0" algn="ctr">
              <a:lnSpc>
                <a:spcPct val="145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2200" b="1" dirty="0">
                <a:solidFill>
                  <a:srgbClr val="175EAA"/>
                </a:solidFill>
                <a:latin typeface="Arial Narrow"/>
                <a:cs typeface="Arial Narrow"/>
              </a:rPr>
              <a:t>MAHI / ACTIVITY</a:t>
            </a: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1800" dirty="0"/>
              <a:t>Complete the </a:t>
            </a:r>
            <a:r>
              <a:rPr lang="en-AU" sz="1800" dirty="0">
                <a:solidFill>
                  <a:srgbClr val="005DAA"/>
                </a:solidFill>
              </a:rPr>
              <a:t>Kaitiakitanga worksheet</a:t>
            </a:r>
          </a:p>
          <a:p>
            <a:pPr marL="0" indent="0" algn="ctr">
              <a:buNone/>
            </a:pPr>
            <a:endParaRPr lang="en-US" sz="2000" i="1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626263" y="1234952"/>
            <a:ext cx="4418693" cy="367089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45000"/>
              </a:lnSpc>
              <a:buNone/>
            </a:pPr>
            <a:r>
              <a:rPr lang="en-US" sz="2900" dirty="0">
                <a:solidFill>
                  <a:srgbClr val="005DAA"/>
                </a:solidFill>
              </a:rPr>
              <a:t>‘</a:t>
            </a:r>
            <a:r>
              <a:rPr lang="en-US" sz="2900" dirty="0" err="1">
                <a:solidFill>
                  <a:srgbClr val="005DAA"/>
                </a:solidFill>
              </a:rPr>
              <a:t>Toitu</a:t>
            </a:r>
            <a:r>
              <a:rPr lang="en-US" sz="2900" dirty="0">
                <a:solidFill>
                  <a:srgbClr val="005DAA"/>
                </a:solidFill>
              </a:rPr>
              <a:t> te </a:t>
            </a:r>
            <a:r>
              <a:rPr lang="en-US" sz="2900" dirty="0" err="1">
                <a:solidFill>
                  <a:srgbClr val="005DAA"/>
                </a:solidFill>
              </a:rPr>
              <a:t>marae</a:t>
            </a:r>
            <a:r>
              <a:rPr lang="en-US" sz="2900" dirty="0">
                <a:solidFill>
                  <a:srgbClr val="005DAA"/>
                </a:solidFill>
              </a:rPr>
              <a:t> a </a:t>
            </a:r>
            <a:r>
              <a:rPr lang="en-US" sz="2900" dirty="0" err="1">
                <a:solidFill>
                  <a:srgbClr val="005DAA"/>
                </a:solidFill>
              </a:rPr>
              <a:t>Tane</a:t>
            </a:r>
            <a:r>
              <a:rPr lang="en-US" sz="2900" dirty="0">
                <a:solidFill>
                  <a:srgbClr val="005DAA"/>
                </a:solidFill>
              </a:rPr>
              <a:t>, </a:t>
            </a:r>
            <a:r>
              <a:rPr lang="en-US" sz="2900" dirty="0" err="1">
                <a:solidFill>
                  <a:srgbClr val="005DAA"/>
                </a:solidFill>
              </a:rPr>
              <a:t>Toitu</a:t>
            </a:r>
            <a:r>
              <a:rPr lang="en-US" sz="2900" dirty="0">
                <a:solidFill>
                  <a:srgbClr val="005DAA"/>
                </a:solidFill>
              </a:rPr>
              <a:t> te </a:t>
            </a:r>
            <a:r>
              <a:rPr lang="en-US" sz="2900" dirty="0" err="1">
                <a:solidFill>
                  <a:srgbClr val="005DAA"/>
                </a:solidFill>
              </a:rPr>
              <a:t>marae</a:t>
            </a:r>
            <a:r>
              <a:rPr lang="en-US" sz="2900" dirty="0">
                <a:solidFill>
                  <a:srgbClr val="005DAA"/>
                </a:solidFill>
              </a:rPr>
              <a:t> a Tangaroa, </a:t>
            </a:r>
            <a:r>
              <a:rPr lang="en-US" sz="2900" dirty="0" err="1">
                <a:solidFill>
                  <a:srgbClr val="005DAA"/>
                </a:solidFill>
              </a:rPr>
              <a:t>Toitu</a:t>
            </a:r>
            <a:r>
              <a:rPr lang="en-US" sz="2900" dirty="0">
                <a:solidFill>
                  <a:srgbClr val="005DAA"/>
                </a:solidFill>
              </a:rPr>
              <a:t> te iwi’ </a:t>
            </a:r>
          </a:p>
          <a:p>
            <a:pPr marL="0" indent="0" algn="ctr">
              <a:lnSpc>
                <a:spcPct val="145000"/>
              </a:lnSpc>
              <a:buNone/>
            </a:pPr>
            <a:r>
              <a:rPr lang="en-US" sz="2900" i="1" dirty="0">
                <a:solidFill>
                  <a:srgbClr val="005DAA"/>
                </a:solidFill>
              </a:rPr>
              <a:t>If the land is well and the sea is well, the people will thrive</a:t>
            </a:r>
          </a:p>
          <a:p>
            <a:pPr marL="0" indent="0" algn="ctr">
              <a:buNone/>
            </a:pPr>
            <a:endParaRPr lang="en-US" sz="2800" i="1" dirty="0"/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Font typeface="Arial"/>
              <a:buNone/>
            </a:pPr>
            <a:endParaRPr lang="en-AU" sz="800" b="1" dirty="0">
              <a:solidFill>
                <a:srgbClr val="00B6DE"/>
              </a:solidFill>
              <a:latin typeface="Arial Narrow"/>
              <a:cs typeface="Arial Narrow"/>
            </a:endParaRP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Font typeface="Arial"/>
              <a:buNone/>
            </a:pPr>
            <a:r>
              <a:rPr lang="en-AU" sz="3500" b="1" dirty="0">
                <a:solidFill>
                  <a:srgbClr val="00B6DE"/>
                </a:solidFill>
                <a:latin typeface="Arial Narrow"/>
                <a:cs typeface="Arial Narrow"/>
              </a:rPr>
              <a:t>HE PĀTAI / CONSIDER THIS</a:t>
            </a:r>
            <a:endParaRPr lang="en-AU" sz="3500" dirty="0"/>
          </a:p>
          <a:p>
            <a:pPr marL="0" indent="0" algn="ctr">
              <a:lnSpc>
                <a:spcPct val="145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2900" dirty="0"/>
              <a:t>What does this whakataukī or proverb suggest about looking after our fisheries?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43550" y="93912"/>
            <a:ext cx="8443250" cy="758428"/>
          </a:xfrm>
        </p:spPr>
        <p:txBody>
          <a:bodyPr>
            <a:normAutofit/>
          </a:bodyPr>
          <a:lstStyle/>
          <a:p>
            <a:r>
              <a:rPr lang="en-AU" dirty="0"/>
              <a:t>WELL MANAGED </a:t>
            </a:r>
            <a:r>
              <a:rPr lang="en-AU" noProof="0" dirty="0"/>
              <a:t>FISHERIES</a:t>
            </a:r>
            <a:endParaRPr lang="en-AU" sz="2400" noProof="0" dirty="0"/>
          </a:p>
        </p:txBody>
      </p:sp>
      <p:pic>
        <p:nvPicPr>
          <p:cNvPr id="7" name="Picture 6" descr="Blue_WaveSect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188" y="2635384"/>
            <a:ext cx="3504665" cy="588092"/>
          </a:xfrm>
          <a:prstGeom prst="rect">
            <a:avLst/>
          </a:prstGeom>
        </p:spPr>
      </p:pic>
      <p:pic>
        <p:nvPicPr>
          <p:cNvPr id="8" name="Picture 7" descr="Blue_Seabream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76719" y="3375314"/>
            <a:ext cx="1419954" cy="121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03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lue_YellowSqua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0724" y="2780929"/>
            <a:ext cx="3846902" cy="17949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175" y="93912"/>
            <a:ext cx="8547625" cy="758428"/>
          </a:xfrm>
        </p:spPr>
        <p:txBody>
          <a:bodyPr>
            <a:normAutofit/>
          </a:bodyPr>
          <a:lstStyle/>
          <a:p>
            <a:r>
              <a:rPr lang="en-AU" sz="3200" noProof="0" dirty="0"/>
              <a:t>WELL MANAGED FISHERIES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540" y="1138523"/>
            <a:ext cx="3818565" cy="3437345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2000" b="1" noProof="0" dirty="0">
                <a:solidFill>
                  <a:srgbClr val="00B194"/>
                </a:solidFill>
                <a:latin typeface="Arial Narrow"/>
                <a:cs typeface="Arial Narrow"/>
              </a:rPr>
              <a:t>KŌRERORERO / DISCUSSION</a:t>
            </a:r>
            <a:endParaRPr lang="en-AU" sz="2000" b="1" noProof="0" dirty="0">
              <a:solidFill>
                <a:srgbClr val="175EAA"/>
              </a:solidFill>
              <a:latin typeface="Arial Narrow"/>
              <a:cs typeface="Arial Narrow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AU" sz="1900" dirty="0"/>
              <a:t>How do the Marine Stewardship Council help us in our role as kaitiaki?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AU" sz="1900" dirty="0"/>
              <a:t>Only fisheries found to be sustainable can be sold with the Marine Stewardship Council blue fish tick label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AU" sz="1900" noProof="0" dirty="0"/>
              <a:t>To </a:t>
            </a:r>
            <a:r>
              <a:rPr lang="en-AU" sz="1900" dirty="0"/>
              <a:t>get the label they </a:t>
            </a:r>
            <a:r>
              <a:rPr lang="en-AU" sz="1900" noProof="0" dirty="0"/>
              <a:t>must </a:t>
            </a:r>
            <a:r>
              <a:rPr lang="en-AU" sz="1900" dirty="0"/>
              <a:t>be well managed</a:t>
            </a:r>
            <a:endParaRPr lang="en-AU" sz="1900" noProof="0" dirty="0"/>
          </a:p>
        </p:txBody>
      </p:sp>
      <p:pic>
        <p:nvPicPr>
          <p:cNvPr id="10" name="Picture 9" descr="Screenshot 2019-10-19 18.57.24.png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7902" y="1056247"/>
            <a:ext cx="2982780" cy="1843524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5584684" y="3115720"/>
            <a:ext cx="3476937" cy="14601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algn="ctr">
              <a:spcBef>
                <a:spcPts val="300"/>
              </a:spcBef>
              <a:spcAft>
                <a:spcPts val="300"/>
              </a:spcAft>
              <a:buFont typeface="Arial"/>
              <a:buNone/>
            </a:pPr>
            <a:r>
              <a:rPr lang="en-US" sz="2000" b="1" dirty="0">
                <a:solidFill>
                  <a:srgbClr val="002E6C"/>
                </a:solidFill>
                <a:latin typeface="Arial Narrow"/>
                <a:cs typeface="Arial Narrow"/>
              </a:rPr>
              <a:t>MĀTAKI TĒNEI / WATCH THIS</a:t>
            </a:r>
          </a:p>
          <a:p>
            <a:pPr marL="0" indent="0" algn="ctr">
              <a:lnSpc>
                <a:spcPct val="132000"/>
              </a:lnSpc>
              <a:spcBef>
                <a:spcPts val="300"/>
              </a:spcBef>
              <a:spcAft>
                <a:spcPts val="300"/>
              </a:spcAft>
              <a:buFont typeface="Arial"/>
              <a:buNone/>
            </a:pPr>
            <a:r>
              <a:rPr lang="en-US" sz="1800" dirty="0">
                <a:hlinkClick r:id="rId4"/>
              </a:rPr>
              <a:t>Marine Stewardship Council’s </a:t>
            </a:r>
          </a:p>
          <a:p>
            <a:pPr marL="0" indent="0" algn="ctr">
              <a:lnSpc>
                <a:spcPct val="132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800" dirty="0">
                <a:hlinkClick r:id="rId4"/>
              </a:rPr>
              <a:t>Fisheries Standard</a:t>
            </a:r>
            <a:r>
              <a:rPr lang="en-US" sz="1800" dirty="0"/>
              <a:t> [0:52]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66123">
            <a:off x="4114119" y="1213798"/>
            <a:ext cx="1230956" cy="17261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346232">
            <a:off x="3216056" y="2474825"/>
            <a:ext cx="1210664" cy="180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29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lue_YellowSqua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2340"/>
            <a:ext cx="4931928" cy="33407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837" y="93912"/>
            <a:ext cx="8452963" cy="758428"/>
          </a:xfrm>
        </p:spPr>
        <p:txBody>
          <a:bodyPr>
            <a:normAutofit/>
          </a:bodyPr>
          <a:lstStyle/>
          <a:p>
            <a:r>
              <a:rPr lang="en-AU" sz="2800" dirty="0"/>
              <a:t>WELL MANAGED FISHERIES</a:t>
            </a:r>
            <a:endParaRPr lang="en-AU" sz="30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837" y="1463003"/>
            <a:ext cx="4553761" cy="213751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2000" b="1" dirty="0">
                <a:solidFill>
                  <a:srgbClr val="00B6DE"/>
                </a:solidFill>
                <a:latin typeface="Arial Narrow"/>
                <a:cs typeface="Arial Narrow"/>
              </a:rPr>
              <a:t>HE PĀTAI / CONSIDER THIS</a:t>
            </a:r>
            <a:endParaRPr lang="en-AU" sz="2000" dirty="0"/>
          </a:p>
          <a:p>
            <a:pPr marL="0" indent="0" algn="ctr">
              <a:lnSpc>
                <a:spcPct val="132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2000" noProof="0" dirty="0"/>
              <a:t>Watch </a:t>
            </a:r>
            <a:r>
              <a:rPr lang="en-AU" sz="2000" dirty="0"/>
              <a:t>again the short film on slide 11 What are the three </a:t>
            </a:r>
            <a:r>
              <a:rPr lang="en-AU" sz="2000" noProof="0" dirty="0"/>
              <a:t>Marine Stewardship Councils principles used to certify sustainable fisheries?</a:t>
            </a:r>
          </a:p>
        </p:txBody>
      </p:sp>
      <p:sp>
        <p:nvSpPr>
          <p:cNvPr id="4" name="Rectangular Callout 3"/>
          <p:cNvSpPr/>
          <p:nvPr/>
        </p:nvSpPr>
        <p:spPr>
          <a:xfrm>
            <a:off x="233837" y="1463004"/>
            <a:ext cx="4553761" cy="2137510"/>
          </a:xfrm>
          <a:prstGeom prst="wedgeRectCallout">
            <a:avLst>
              <a:gd name="adj1" fmla="val -389"/>
              <a:gd name="adj2" fmla="val 84286"/>
            </a:avLst>
          </a:prstGeom>
          <a:solidFill>
            <a:schemeClr val="bg1"/>
          </a:solidFill>
          <a:ln>
            <a:solidFill>
              <a:srgbClr val="005DA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963" lvl="1" algn="ctr">
              <a:lnSpc>
                <a:spcPct val="112000"/>
              </a:lnSpc>
            </a:pPr>
            <a:r>
              <a:rPr lang="en-US" sz="2000" dirty="0">
                <a:solidFill>
                  <a:srgbClr val="005DAA"/>
                </a:solidFill>
                <a:latin typeface="Arial"/>
                <a:cs typeface="Arial"/>
              </a:rPr>
              <a:t>Principle 1: Sustainability of the stock</a:t>
            </a:r>
          </a:p>
          <a:p>
            <a:pPr marL="80963" lvl="1" algn="ctr">
              <a:lnSpc>
                <a:spcPct val="112000"/>
              </a:lnSpc>
            </a:pPr>
            <a:r>
              <a:rPr lang="en-US" sz="2000" dirty="0">
                <a:solidFill>
                  <a:srgbClr val="005DAA"/>
                </a:solidFill>
                <a:latin typeface="Arial"/>
                <a:cs typeface="Arial"/>
              </a:rPr>
              <a:t>Principle 2: Environmental impacts</a:t>
            </a:r>
          </a:p>
          <a:p>
            <a:pPr marL="80963" lvl="1" algn="ctr">
              <a:lnSpc>
                <a:spcPct val="112000"/>
              </a:lnSpc>
            </a:pPr>
            <a:r>
              <a:rPr lang="en-US" sz="2000" dirty="0">
                <a:solidFill>
                  <a:srgbClr val="005DAA"/>
                </a:solidFill>
                <a:latin typeface="Arial"/>
                <a:cs typeface="Arial"/>
              </a:rPr>
              <a:t>Principle 3: Effective management</a:t>
            </a:r>
          </a:p>
        </p:txBody>
      </p:sp>
      <p:pic>
        <p:nvPicPr>
          <p:cNvPr id="5" name="Picture 4" descr="Blue_Seabrea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87379" y="3103961"/>
            <a:ext cx="2444550" cy="2090662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5253723" y="1339702"/>
            <a:ext cx="3433077" cy="3088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2000"/>
              </a:lnSpc>
              <a:spcBef>
                <a:spcPts val="300"/>
              </a:spcBef>
              <a:spcAft>
                <a:spcPts val="300"/>
              </a:spcAft>
              <a:buFont typeface="Arial"/>
              <a:buNone/>
            </a:pPr>
            <a:r>
              <a:rPr lang="en-US" sz="2000" dirty="0"/>
              <a:t>In this topic we focus on the idea of </a:t>
            </a:r>
            <a:r>
              <a:rPr lang="en-US" sz="2000" dirty="0">
                <a:solidFill>
                  <a:srgbClr val="005DAA"/>
                </a:solidFill>
              </a:rPr>
              <a:t>fisheries management </a:t>
            </a:r>
            <a:r>
              <a:rPr lang="en-US" sz="2000" dirty="0"/>
              <a:t>which is the basis of </a:t>
            </a:r>
            <a:r>
              <a:rPr lang="en-US" sz="2000" dirty="0">
                <a:solidFill>
                  <a:srgbClr val="005DAA"/>
                </a:solidFill>
              </a:rPr>
              <a:t>Marine Stewardship Council Principle 3 </a:t>
            </a:r>
            <a:r>
              <a:rPr lang="en-US" sz="2000" dirty="0"/>
              <a:t>(Principles 1 and 2 are the focus of other topics)</a:t>
            </a:r>
          </a:p>
          <a:p>
            <a:pPr marL="0" indent="0" algn="ctr">
              <a:lnSpc>
                <a:spcPct val="132000"/>
              </a:lnSpc>
              <a:spcBef>
                <a:spcPts val="300"/>
              </a:spcBef>
              <a:spcAft>
                <a:spcPts val="300"/>
              </a:spcAft>
              <a:buFont typeface="Arial"/>
              <a:buNone/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106509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lue_YellowSquare.png" descr="/Users/rika/Dropbox/MSC Job/2020/MSC templates and graphics/TEMPLATE FILES/MSC GRAPHIC ASSETS/SCREEN RES/Illustration_BlueAssets/PNG/Blue_YellowSquare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61152"/>
            <a:ext cx="5079758" cy="3949191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92558243"/>
              </p:ext>
            </p:extLst>
          </p:nvPr>
        </p:nvGraphicFramePr>
        <p:xfrm>
          <a:off x="5079757" y="1148906"/>
          <a:ext cx="3786702" cy="3347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2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2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22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1116">
                <a:tc gridSpan="3">
                  <a:txBody>
                    <a:bodyPr/>
                    <a:lstStyle/>
                    <a:p>
                      <a:pPr algn="ctr"/>
                      <a:r>
                        <a:rPr lang="en-US" sz="2300" b="0" i="0" baseline="0" dirty="0">
                          <a:latin typeface="Arial"/>
                          <a:cs typeface="Arial"/>
                        </a:rPr>
                        <a:t>Fishery Management</a:t>
                      </a:r>
                    </a:p>
                    <a:p>
                      <a:pPr algn="ctr"/>
                      <a:r>
                        <a:rPr lang="en-US" sz="2000" b="0" i="0" dirty="0">
                          <a:latin typeface="Arial"/>
                          <a:cs typeface="Arial"/>
                        </a:rPr>
                        <a:t>PRIOR KNOWLEDGE</a:t>
                      </a:r>
                      <a:r>
                        <a:rPr lang="en-US" sz="2000" b="0" i="0" baseline="0" dirty="0">
                          <a:latin typeface="Arial"/>
                          <a:cs typeface="Arial"/>
                        </a:rPr>
                        <a:t> CHART</a:t>
                      </a:r>
                      <a:endParaRPr lang="en-US" sz="2000" b="0" i="0" dirty="0">
                        <a:latin typeface="Arial"/>
                        <a:cs typeface="Arial"/>
                      </a:endParaRPr>
                    </a:p>
                  </a:txBody>
                  <a:tcPr marL="76245" marR="76245" marT="34290" marB="34290" anchor="ctr">
                    <a:solidFill>
                      <a:srgbClr val="175EA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76245" marR="76245" anchor="ctr">
                    <a:solidFill>
                      <a:srgbClr val="175EA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76245" marR="76245" anchor="ctr">
                    <a:solidFill>
                      <a:srgbClr val="175E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532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What we know</a:t>
                      </a:r>
                    </a:p>
                  </a:txBody>
                  <a:tcPr marL="76245" marR="76245" marT="34290" marB="34290" anchor="ctr">
                    <a:solidFill>
                      <a:srgbClr val="175E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What we would like to know</a:t>
                      </a:r>
                    </a:p>
                  </a:txBody>
                  <a:tcPr marL="76245" marR="76245" marT="34290" marB="34290" anchor="ctr">
                    <a:solidFill>
                      <a:srgbClr val="175E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What we have learned</a:t>
                      </a:r>
                    </a:p>
                  </a:txBody>
                  <a:tcPr marL="76245" marR="76245" marT="34290" marB="34290" anchor="ctr">
                    <a:solidFill>
                      <a:srgbClr val="175E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1229"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76245" marR="76245" marT="34290" marB="34290">
                    <a:lnL w="12700" cap="flat" cmpd="sng" algn="ctr">
                      <a:solidFill>
                        <a:srgbClr val="17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76245" marR="76245" marT="34290" marB="34290">
                    <a:lnL w="12700" cap="flat" cmpd="sng" algn="ctr">
                      <a:solidFill>
                        <a:srgbClr val="17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76245" marR="76245" marT="34290" marB="34290">
                    <a:lnL w="12700" cap="flat" cmpd="sng" algn="ctr">
                      <a:solidFill>
                        <a:srgbClr val="17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76600" y="1079311"/>
            <a:ext cx="4603544" cy="3347672"/>
          </a:xfrm>
        </p:spPr>
        <p:txBody>
          <a:bodyPr>
            <a:noAutofit/>
          </a:bodyPr>
          <a:lstStyle/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2200" b="1" noProof="0" dirty="0">
                <a:solidFill>
                  <a:srgbClr val="00B6DE"/>
                </a:solidFill>
                <a:latin typeface="Arial Narrow"/>
                <a:cs typeface="Arial Narrow"/>
              </a:rPr>
              <a:t>HE PĀTAI / CONSIDER THIS</a:t>
            </a: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1800" noProof="0" dirty="0"/>
              <a:t>Before we look at what we mean by ‘well managed’ fisheries let’s </a:t>
            </a:r>
            <a:r>
              <a:rPr lang="en-AU" sz="1800" dirty="0"/>
              <a:t>think what </a:t>
            </a:r>
            <a:r>
              <a:rPr lang="en-AU" sz="1800" noProof="0" dirty="0"/>
              <a:t>we know already about fisheries management?</a:t>
            </a: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endParaRPr lang="en-AU" sz="1800" noProof="0" dirty="0">
              <a:solidFill>
                <a:srgbClr val="175EAA"/>
              </a:solidFill>
            </a:endParaRP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2200" b="1" noProof="0" dirty="0">
                <a:solidFill>
                  <a:srgbClr val="175EAA"/>
                </a:solidFill>
                <a:latin typeface="Arial Narrow"/>
                <a:cs typeface="Arial Narrow"/>
              </a:rPr>
              <a:t>MAHI / ACTIVITY</a:t>
            </a: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1800" noProof="0" dirty="0"/>
              <a:t>Complete the Prior Knowledge Chart columns 1 &amp; 2</a:t>
            </a: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endParaRPr lang="en-AU" sz="1800" noProof="0" dirty="0">
              <a:latin typeface="Arial"/>
              <a:cs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52252">
            <a:off x="4095767" y="2922280"/>
            <a:ext cx="1733403" cy="1798728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35644" y="-91665"/>
            <a:ext cx="8767055" cy="110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Local Brewery Five"/>
                <a:ea typeface="+mj-ea"/>
                <a:cs typeface="Local Brewery Five"/>
              </a:defRPr>
            </a:lvl1pPr>
          </a:lstStyle>
          <a:p>
            <a:r>
              <a:rPr lang="en-AU" sz="3200" dirty="0">
                <a:latin typeface="Arial Narrow"/>
                <a:cs typeface="Arial Narrow"/>
              </a:rPr>
              <a:t>WELL MANAGED FISHERIES</a:t>
            </a:r>
            <a:endParaRPr lang="en-US" sz="31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415616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93912"/>
            <a:ext cx="8517466" cy="758428"/>
          </a:xfrm>
        </p:spPr>
        <p:txBody>
          <a:bodyPr>
            <a:normAutofit/>
          </a:bodyPr>
          <a:lstStyle/>
          <a:p>
            <a:r>
              <a:rPr lang="en-AU" sz="3600" dirty="0"/>
              <a:t>WELL MANAGED FISHERIES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954912"/>
            <a:ext cx="4543776" cy="38419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1800" b="1" dirty="0">
                <a:solidFill>
                  <a:srgbClr val="00B194"/>
                </a:solidFill>
                <a:latin typeface="Arial Narrow"/>
                <a:cs typeface="Arial Narrow"/>
              </a:rPr>
              <a:t>KŌRERORERO / DISCUSSION</a:t>
            </a:r>
            <a:endParaRPr lang="en-AU" sz="1800" b="1" dirty="0">
              <a:solidFill>
                <a:srgbClr val="175EAA"/>
              </a:solidFill>
              <a:latin typeface="Arial Narrow"/>
              <a:cs typeface="Arial Narrow"/>
            </a:endParaRP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800" b="1" dirty="0"/>
              <a:t>Well managed fisheries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800" dirty="0"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lang="en-US" sz="1800" dirty="0"/>
              <a:t>use science / observation to ensure: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800" dirty="0"/>
              <a:t>stocks are fished responsibly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800" dirty="0"/>
              <a:t>marine habitats are preserved 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800" dirty="0"/>
              <a:t>fishing is environmentally &amp; economically sustainable </a:t>
            </a:r>
          </a:p>
          <a:p>
            <a:pPr>
              <a:spcBef>
                <a:spcPts val="200"/>
              </a:spcBef>
              <a:spcAft>
                <a:spcPts val="200"/>
              </a:spcAft>
              <a:buFont typeface="Wingdings" charset="0"/>
              <a:buChar char="è"/>
            </a:pPr>
            <a:r>
              <a:rPr lang="en-US" sz="1800" dirty="0"/>
              <a:t> use controls to manage fishing effort: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800" dirty="0"/>
              <a:t>number and size of fishing boats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800" dirty="0"/>
              <a:t>restrict fishing days or times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009444" y="959557"/>
            <a:ext cx="3781777" cy="3410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/>
              <a:t>Fisheries managers can also</a:t>
            </a:r>
            <a:r>
              <a:rPr lang="en-US" sz="1800" dirty="0"/>
              <a:t>:</a:t>
            </a:r>
          </a:p>
          <a:p>
            <a:r>
              <a:rPr lang="en-US" sz="1800" dirty="0"/>
              <a:t>Improve or modify fishing methods</a:t>
            </a:r>
          </a:p>
          <a:p>
            <a:r>
              <a:rPr lang="en-US" sz="1800" dirty="0"/>
              <a:t>Employ fishing observers</a:t>
            </a:r>
          </a:p>
        </p:txBody>
      </p:sp>
      <p:pic>
        <p:nvPicPr>
          <p:cNvPr id="6" name="Blue_YellowSquare.png" descr="/Users/rika/Dropbox/MSC Job/2020/MSC templates and graphics/TEMPLATE FILES/MSC GRAPHIC ASSETS/SCREEN RES/Illustration_BlueAssets/PNG/Blue_YellowSquare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3109" y="2505418"/>
            <a:ext cx="4430891" cy="2140044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009444" y="3108286"/>
            <a:ext cx="2175282" cy="26387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spcAft>
                <a:spcPts val="300"/>
              </a:spcAft>
              <a:buFont typeface="Arial"/>
              <a:buNone/>
            </a:pPr>
            <a:endParaRPr lang="en-AU" sz="5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/>
              <a:buNone/>
              <a:defRPr/>
            </a:pPr>
            <a:endParaRPr lang="en-AU" sz="200" dirty="0">
              <a:solidFill>
                <a:srgbClr val="175EAA"/>
              </a:solidFill>
            </a:endParaRP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1900" dirty="0"/>
              <a:t>Add new learning to the prior knowledge chart</a:t>
            </a:r>
            <a:endParaRPr lang="en-AU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AU" dirty="0"/>
          </a:p>
        </p:txBody>
      </p:sp>
      <p:pic>
        <p:nvPicPr>
          <p:cNvPr id="8" name="Picture 7" descr="Screen Shot 2020-07-30 at 1.12.50 PM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0305" y="3393911"/>
            <a:ext cx="1606495" cy="975908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5009444" y="2753915"/>
            <a:ext cx="3629377" cy="517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spcAft>
                <a:spcPts val="300"/>
              </a:spcAft>
              <a:buFont typeface="Arial"/>
              <a:buNone/>
            </a:pPr>
            <a:endParaRPr lang="en-AU" sz="5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/>
              <a:buNone/>
              <a:defRPr/>
            </a:pPr>
            <a:endParaRPr lang="en-AU" sz="200" dirty="0">
              <a:solidFill>
                <a:srgbClr val="175EAA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/>
              <a:buNone/>
              <a:defRPr/>
            </a:pPr>
            <a:r>
              <a:rPr lang="en-AU" sz="2400" b="1" dirty="0">
                <a:solidFill>
                  <a:srgbClr val="175EAA"/>
                </a:solidFill>
                <a:latin typeface="Arial Narrow"/>
                <a:cs typeface="Arial Narrow"/>
              </a:rPr>
              <a:t>MAHI / ACTIVITY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7474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ue_YellowSqua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0398" y="549493"/>
            <a:ext cx="9693981" cy="41624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3" y="93912"/>
            <a:ext cx="8401047" cy="758428"/>
          </a:xfrm>
        </p:spPr>
        <p:txBody>
          <a:bodyPr>
            <a:normAutofit/>
          </a:bodyPr>
          <a:lstStyle/>
          <a:p>
            <a:r>
              <a:rPr lang="en-AU" sz="3200" dirty="0"/>
              <a:t>WELL MANAGED FISHERIES</a:t>
            </a:r>
            <a:endParaRPr lang="en-AU" sz="20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3" y="1205466"/>
            <a:ext cx="3881879" cy="131591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AU" sz="2200" b="1" noProof="0" dirty="0">
                <a:solidFill>
                  <a:srgbClr val="002E6C"/>
                </a:solidFill>
                <a:latin typeface="Arial Narrow"/>
                <a:cs typeface="Arial Narrow"/>
              </a:rPr>
              <a:t>MĀTAKI TĒNEI / WATCH THIS</a:t>
            </a:r>
          </a:p>
          <a:p>
            <a:pPr marL="0" indent="0" algn="ctr">
              <a:lnSpc>
                <a:spcPct val="140000"/>
              </a:lnSpc>
              <a:buNone/>
            </a:pPr>
            <a:r>
              <a:rPr lang="en-AU" sz="2000" noProof="0" dirty="0"/>
              <a:t>Short video [2:</a:t>
            </a:r>
            <a:r>
              <a:rPr lang="en-AU" sz="2000" dirty="0"/>
              <a:t>11</a:t>
            </a:r>
            <a:r>
              <a:rPr lang="en-AU" sz="2000" noProof="0" dirty="0"/>
              <a:t>] </a:t>
            </a:r>
            <a:r>
              <a:rPr lang="en-AU" sz="2000" noProof="0" dirty="0">
                <a:hlinkClick r:id="rId4"/>
              </a:rPr>
              <a:t>The fishery is well managed (Principle Three) </a:t>
            </a:r>
            <a:endParaRPr lang="en-AU" sz="2000" noProof="0" dirty="0"/>
          </a:p>
          <a:p>
            <a:pPr marL="0" indent="0">
              <a:buNone/>
            </a:pPr>
            <a:endParaRPr lang="en-AU" sz="600" noProof="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167632" y="3112575"/>
            <a:ext cx="4760741" cy="1599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2000"/>
              </a:lnSpc>
              <a:buFont typeface="Arial"/>
              <a:buNone/>
            </a:pPr>
            <a:r>
              <a:rPr lang="en-US" sz="2000" b="1" dirty="0">
                <a:solidFill>
                  <a:srgbClr val="005DAA"/>
                </a:solidFill>
                <a:latin typeface="Arial Narrow"/>
                <a:cs typeface="Arial Narrow"/>
              </a:rPr>
              <a:t>MAHI / ACTIVITY</a:t>
            </a:r>
          </a:p>
          <a:p>
            <a:pPr marL="0" indent="0" algn="ctr">
              <a:lnSpc>
                <a:spcPct val="120000"/>
              </a:lnSpc>
              <a:spcBef>
                <a:spcPts val="200"/>
              </a:spcBef>
              <a:buFont typeface="Arial"/>
              <a:buNone/>
            </a:pPr>
            <a:r>
              <a:rPr lang="en-US" sz="1800" dirty="0"/>
              <a:t>Watch the video a second time and label the picture above (answers on next slide)</a:t>
            </a:r>
          </a:p>
        </p:txBody>
      </p:sp>
      <p:pic>
        <p:nvPicPr>
          <p:cNvPr id="4" name="Picture 3" descr="Screen Shot 2020-07-30 at 10.00.57 AM.png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49" y="2571613"/>
            <a:ext cx="2629973" cy="1445183"/>
          </a:xfrm>
          <a:prstGeom prst="rect">
            <a:avLst/>
          </a:prstGeom>
        </p:spPr>
      </p:pic>
      <p:pic>
        <p:nvPicPr>
          <p:cNvPr id="6" name="Picture 5" descr="Screen Shot 2020-07-30 at 10.13.46 AM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9046" y="1216602"/>
            <a:ext cx="2844259" cy="1572946"/>
          </a:xfrm>
          <a:prstGeom prst="rect">
            <a:avLst/>
          </a:prstGeom>
        </p:spPr>
      </p:pic>
      <p:pic>
        <p:nvPicPr>
          <p:cNvPr id="12" name="Picture 11" descr="Blue_Arrow1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9333" y="1976037"/>
            <a:ext cx="797253" cy="606712"/>
          </a:xfrm>
          <a:prstGeom prst="rect">
            <a:avLst/>
          </a:prstGeom>
        </p:spPr>
      </p:pic>
      <p:pic>
        <p:nvPicPr>
          <p:cNvPr id="13" name="Picture 12" descr="Blue_Arrow1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198292" y="2486191"/>
            <a:ext cx="615080" cy="606712"/>
          </a:xfrm>
          <a:prstGeom prst="rect">
            <a:avLst/>
          </a:prstGeom>
        </p:spPr>
      </p:pic>
      <p:pic>
        <p:nvPicPr>
          <p:cNvPr id="14" name="Picture 13" descr="Blue_Arrow1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805004" y="2536700"/>
            <a:ext cx="615080" cy="606712"/>
          </a:xfrm>
          <a:prstGeom prst="rect">
            <a:avLst/>
          </a:prstGeom>
        </p:spPr>
      </p:pic>
      <p:pic>
        <p:nvPicPr>
          <p:cNvPr id="15" name="Picture 14" descr="Blue_Arrow1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411716" y="2501679"/>
            <a:ext cx="615080" cy="606712"/>
          </a:xfrm>
          <a:prstGeom prst="rect">
            <a:avLst/>
          </a:prstGeom>
        </p:spPr>
      </p:pic>
      <p:pic>
        <p:nvPicPr>
          <p:cNvPr id="16" name="Picture 15" descr="Blue_Arrow1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725206">
            <a:off x="7871974" y="2550790"/>
            <a:ext cx="615080" cy="606712"/>
          </a:xfrm>
          <a:prstGeom prst="rect">
            <a:avLst/>
          </a:prstGeom>
        </p:spPr>
      </p:pic>
      <p:pic>
        <p:nvPicPr>
          <p:cNvPr id="17" name="Picture 16" descr="Blue_Arrow1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229201" flipV="1">
            <a:off x="8353820" y="2133698"/>
            <a:ext cx="615080" cy="51856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124384" y="1469887"/>
            <a:ext cx="1534607" cy="923330"/>
          </a:xfrm>
          <a:prstGeom prst="rect">
            <a:avLst/>
          </a:prstGeom>
          <a:noFill/>
          <a:ln>
            <a:solidFill>
              <a:srgbClr val="00B194"/>
            </a:solidFill>
            <a:prstDash val="sysDot"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Well managed </a:t>
            </a:r>
          </a:p>
          <a:p>
            <a:pPr algn="ctr"/>
            <a:r>
              <a:rPr lang="en-US" dirty="0"/>
              <a:t>fisheries</a:t>
            </a:r>
          </a:p>
          <a:p>
            <a:pPr algn="ctr"/>
            <a:r>
              <a:rPr lang="en-US" dirty="0"/>
              <a:t>ensure</a:t>
            </a:r>
            <a:r>
              <a:rPr lang="mr-IN" dirty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68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ue_YellowSqua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3550" y="434968"/>
            <a:ext cx="9687133" cy="44888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154" y="93912"/>
            <a:ext cx="8460646" cy="758428"/>
          </a:xfrm>
        </p:spPr>
        <p:txBody>
          <a:bodyPr>
            <a:normAutofit/>
          </a:bodyPr>
          <a:lstStyle/>
          <a:p>
            <a:r>
              <a:rPr lang="en-AU" sz="3200" dirty="0"/>
              <a:t>WELL MANAGED FISHERIES</a:t>
            </a:r>
            <a:endParaRPr lang="en-AU" sz="2000" noProof="0" dirty="0"/>
          </a:p>
        </p:txBody>
      </p:sp>
      <p:pic>
        <p:nvPicPr>
          <p:cNvPr id="6" name="Picture 5" descr="Screen Shot 2020-07-30 at 10.13.46 A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4453" y="1089097"/>
            <a:ext cx="4460951" cy="2467017"/>
          </a:xfrm>
          <a:prstGeom prst="rect">
            <a:avLst/>
          </a:prstGeom>
        </p:spPr>
      </p:pic>
      <p:pic>
        <p:nvPicPr>
          <p:cNvPr id="12" name="Picture 11" descr="Blue_Arrow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9824" y="2560759"/>
            <a:ext cx="1051732" cy="1192909"/>
          </a:xfrm>
          <a:prstGeom prst="rect">
            <a:avLst/>
          </a:prstGeom>
        </p:spPr>
      </p:pic>
      <p:pic>
        <p:nvPicPr>
          <p:cNvPr id="13" name="Picture 12" descr="Blue_Arrow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36268">
            <a:off x="2835655" y="2924672"/>
            <a:ext cx="1568940" cy="1056873"/>
          </a:xfrm>
          <a:prstGeom prst="rect">
            <a:avLst/>
          </a:prstGeom>
        </p:spPr>
      </p:pic>
      <p:pic>
        <p:nvPicPr>
          <p:cNvPr id="17" name="Picture 16" descr="Blue_Arrow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948815" flipV="1">
            <a:off x="6851076" y="2421154"/>
            <a:ext cx="1287211" cy="866184"/>
          </a:xfrm>
          <a:prstGeom prst="rect">
            <a:avLst/>
          </a:prstGeom>
        </p:spPr>
      </p:pic>
      <p:pic>
        <p:nvPicPr>
          <p:cNvPr id="26" name="Picture 25" descr="Blue_Arrow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501040">
            <a:off x="4077634" y="3171169"/>
            <a:ext cx="1174789" cy="1056873"/>
          </a:xfrm>
          <a:prstGeom prst="rect">
            <a:avLst/>
          </a:prstGeom>
        </p:spPr>
      </p:pic>
      <p:pic>
        <p:nvPicPr>
          <p:cNvPr id="27" name="Picture 26" descr="Blue_Arrow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072842">
            <a:off x="5478696" y="3127369"/>
            <a:ext cx="926627" cy="1056873"/>
          </a:xfrm>
          <a:prstGeom prst="rect">
            <a:avLst/>
          </a:prstGeom>
        </p:spPr>
      </p:pic>
      <p:pic>
        <p:nvPicPr>
          <p:cNvPr id="28" name="Picture 27" descr="Blue_Arrow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483011" flipV="1">
            <a:off x="6268629" y="2935650"/>
            <a:ext cx="1205921" cy="1181148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7306502" y="3147696"/>
            <a:ext cx="1705880" cy="646331"/>
          </a:xfrm>
          <a:prstGeom prst="rect">
            <a:avLst/>
          </a:prstGeom>
          <a:noFill/>
          <a:ln>
            <a:solidFill>
              <a:srgbClr val="00B194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Environmentally</a:t>
            </a:r>
          </a:p>
          <a:p>
            <a:pPr algn="ctr"/>
            <a:r>
              <a:rPr lang="en-US" dirty="0"/>
              <a:t>sustainable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406595" y="1876271"/>
            <a:ext cx="1415772" cy="646331"/>
          </a:xfrm>
          <a:prstGeom prst="rect">
            <a:avLst/>
          </a:prstGeom>
          <a:noFill/>
          <a:ln>
            <a:solidFill>
              <a:srgbClr val="00B194"/>
            </a:solidFill>
            <a:prstDash val="sysDot"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Economically</a:t>
            </a:r>
          </a:p>
          <a:p>
            <a:pPr algn="ctr"/>
            <a:r>
              <a:rPr lang="en-US" dirty="0"/>
              <a:t>sustainable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433580" y="3834162"/>
            <a:ext cx="1307328" cy="646331"/>
          </a:xfrm>
          <a:prstGeom prst="rect">
            <a:avLst/>
          </a:prstGeom>
          <a:noFill/>
          <a:ln>
            <a:solidFill>
              <a:srgbClr val="00B194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Habitat </a:t>
            </a:r>
          </a:p>
          <a:p>
            <a:pPr algn="ctr"/>
            <a:r>
              <a:rPr lang="en-US" dirty="0"/>
              <a:t>preserved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57200" y="3787996"/>
            <a:ext cx="2559088" cy="369332"/>
          </a:xfrm>
          <a:prstGeom prst="rect">
            <a:avLst/>
          </a:prstGeom>
          <a:noFill/>
          <a:ln>
            <a:solidFill>
              <a:srgbClr val="00B194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Stocks fished responsibly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21196" y="3834162"/>
            <a:ext cx="3597709" cy="646331"/>
          </a:xfrm>
          <a:prstGeom prst="rect">
            <a:avLst/>
          </a:prstGeom>
          <a:noFill/>
          <a:ln>
            <a:solidFill>
              <a:srgbClr val="00B194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Informed by</a:t>
            </a:r>
          </a:p>
          <a:p>
            <a:pPr algn="ctr"/>
            <a:r>
              <a:rPr lang="en-US" dirty="0"/>
              <a:t>Knowledge / science / observation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36098" y="2102458"/>
            <a:ext cx="1984588" cy="1200328"/>
          </a:xfrm>
          <a:prstGeom prst="rect">
            <a:avLst/>
          </a:prstGeom>
          <a:noFill/>
          <a:ln>
            <a:solidFill>
              <a:srgbClr val="00B194"/>
            </a:solidFill>
            <a:prstDash val="sysDot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Well managed </a:t>
            </a:r>
          </a:p>
          <a:p>
            <a:pPr algn="ctr"/>
            <a:r>
              <a:rPr lang="en-US" sz="2400" dirty="0"/>
              <a:t>fisheries</a:t>
            </a:r>
          </a:p>
          <a:p>
            <a:pPr algn="ctr"/>
            <a:r>
              <a:rPr lang="en-US" sz="2400" dirty="0"/>
              <a:t>ensure</a:t>
            </a:r>
            <a:r>
              <a:rPr lang="mr-IN" sz="2400" dirty="0"/>
              <a:t>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57230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lue_YellowSquare.png" descr="/Users/rika/Dropbox/MSC Job/2020/MSC templates and graphics/TEMPLATE FILES/MSC GRAPHIC ASSETS/SCREEN RES/Illustration_BlueAssets/PNG/Blue_YellowSquare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174" y="672554"/>
            <a:ext cx="4376005" cy="4162444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83171" y="1220405"/>
            <a:ext cx="3736713" cy="336570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2600" b="1" noProof="0" dirty="0">
                <a:solidFill>
                  <a:srgbClr val="00B6DE"/>
                </a:solidFill>
                <a:latin typeface="Arial Narrow"/>
                <a:cs typeface="Arial Narrow"/>
              </a:rPr>
              <a:t>HE PĀTAI / CONSIDER THIS</a:t>
            </a:r>
            <a:endParaRPr lang="en-AU" sz="2600" noProof="0" dirty="0"/>
          </a:p>
          <a:p>
            <a:pPr marL="0" indent="0" algn="ctr">
              <a:lnSpc>
                <a:spcPct val="145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2300" noProof="0" dirty="0"/>
              <a:t>Brainstorm indicators of well managed fisheries that are mentioned in the </a:t>
            </a:r>
            <a:r>
              <a:rPr lang="en-AU" sz="2300" dirty="0"/>
              <a:t>MSC film clip ‘The fishery is well managed’ .  </a:t>
            </a:r>
            <a:r>
              <a:rPr lang="en-AU" sz="2300" noProof="0" dirty="0"/>
              <a:t>We’ve added a couple to get you started</a:t>
            </a:r>
            <a:r>
              <a:rPr lang="en-AU" sz="2300" dirty="0"/>
              <a:t>! </a:t>
            </a:r>
          </a:p>
          <a:p>
            <a:pPr marL="0" indent="0" algn="ctr">
              <a:lnSpc>
                <a:spcPct val="145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2300" i="1" noProof="0" dirty="0">
                <a:solidFill>
                  <a:srgbClr val="00B194"/>
                </a:solidFill>
              </a:rPr>
              <a:t>(Answers on next slide)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6174" y="93912"/>
            <a:ext cx="8937826" cy="758428"/>
          </a:xfrm>
        </p:spPr>
        <p:txBody>
          <a:bodyPr>
            <a:normAutofit/>
          </a:bodyPr>
          <a:lstStyle/>
          <a:p>
            <a:r>
              <a:rPr lang="en-AU" sz="3200" dirty="0"/>
              <a:t>WELL MANAGED FISHERIES</a:t>
            </a:r>
            <a:endParaRPr lang="en-AU" sz="3000" noProof="0" dirty="0"/>
          </a:p>
        </p:txBody>
      </p:sp>
      <p:sp>
        <p:nvSpPr>
          <p:cNvPr id="5" name="Oval 4"/>
          <p:cNvSpPr/>
          <p:nvPr/>
        </p:nvSpPr>
        <p:spPr>
          <a:xfrm>
            <a:off x="4957054" y="1491728"/>
            <a:ext cx="3152354" cy="2118413"/>
          </a:xfrm>
          <a:prstGeom prst="ellipse">
            <a:avLst/>
          </a:prstGeom>
          <a:solidFill>
            <a:srgbClr val="FFFFFF"/>
          </a:solidFill>
          <a:ln>
            <a:solidFill>
              <a:srgbClr val="00B19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5DAA"/>
                </a:solidFill>
                <a:latin typeface="Arial"/>
                <a:cs typeface="Arial"/>
              </a:rPr>
              <a:t>Indicators of </a:t>
            </a:r>
          </a:p>
          <a:p>
            <a:pPr algn="ctr"/>
            <a:r>
              <a:rPr lang="en-US" b="1" dirty="0">
                <a:solidFill>
                  <a:srgbClr val="005DAA"/>
                </a:solidFill>
                <a:latin typeface="Arial"/>
                <a:cs typeface="Arial"/>
              </a:rPr>
              <a:t>well managed fisheries</a:t>
            </a:r>
          </a:p>
          <a:p>
            <a:pPr algn="ctr"/>
            <a:endParaRPr lang="en-US" b="1" dirty="0">
              <a:solidFill>
                <a:srgbClr val="005DAA"/>
              </a:solidFill>
              <a:latin typeface="Arial"/>
              <a:cs typeface="Arial"/>
            </a:endParaRPr>
          </a:p>
        </p:txBody>
      </p:sp>
      <p:pic>
        <p:nvPicPr>
          <p:cNvPr id="6" name="Picture 5" descr="Blue_Arrow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70657">
            <a:off x="4360345" y="1714735"/>
            <a:ext cx="1058441" cy="1082916"/>
          </a:xfrm>
          <a:prstGeom prst="rect">
            <a:avLst/>
          </a:prstGeom>
        </p:spPr>
      </p:pic>
      <p:pic>
        <p:nvPicPr>
          <p:cNvPr id="7" name="Picture 6" descr="Blue_Arrow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74555">
            <a:off x="4708757" y="2806715"/>
            <a:ext cx="1058441" cy="1020447"/>
          </a:xfrm>
          <a:prstGeom prst="rect">
            <a:avLst/>
          </a:prstGeom>
        </p:spPr>
      </p:pic>
      <p:pic>
        <p:nvPicPr>
          <p:cNvPr id="8" name="Picture 7" descr="Blue_Arrow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491312">
            <a:off x="5733589" y="3071808"/>
            <a:ext cx="1058441" cy="1195561"/>
          </a:xfrm>
          <a:prstGeom prst="rect">
            <a:avLst/>
          </a:prstGeom>
        </p:spPr>
      </p:pic>
      <p:pic>
        <p:nvPicPr>
          <p:cNvPr id="9" name="Picture 8" descr="Blue_Arrow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562598" flipV="1">
            <a:off x="7580187" y="1367249"/>
            <a:ext cx="1058441" cy="1234654"/>
          </a:xfrm>
          <a:prstGeom prst="rect">
            <a:avLst/>
          </a:prstGeom>
        </p:spPr>
      </p:pic>
      <p:pic>
        <p:nvPicPr>
          <p:cNvPr id="10" name="Picture 9" descr="Blue_Arrow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440902" flipV="1">
            <a:off x="7994010" y="2201364"/>
            <a:ext cx="1058441" cy="1234654"/>
          </a:xfrm>
          <a:prstGeom prst="rect">
            <a:avLst/>
          </a:prstGeom>
        </p:spPr>
      </p:pic>
      <p:pic>
        <p:nvPicPr>
          <p:cNvPr id="11" name="Picture 10" descr="Blue_Arrow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534568" flipV="1">
            <a:off x="6732096" y="3081970"/>
            <a:ext cx="1058441" cy="1234654"/>
          </a:xfrm>
          <a:prstGeom prst="rect">
            <a:avLst/>
          </a:prstGeom>
        </p:spPr>
      </p:pic>
      <p:pic>
        <p:nvPicPr>
          <p:cNvPr id="12" name="Picture 11" descr="Blue_Arrow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47054">
            <a:off x="5160785" y="861647"/>
            <a:ext cx="1058441" cy="1082916"/>
          </a:xfrm>
          <a:prstGeom prst="rect">
            <a:avLst/>
          </a:prstGeom>
        </p:spPr>
      </p:pic>
      <p:pic>
        <p:nvPicPr>
          <p:cNvPr id="13" name="Picture 12" descr="Blue_Arrow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562598" flipV="1">
            <a:off x="6599342" y="752160"/>
            <a:ext cx="1058441" cy="123465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57960" y="1099037"/>
            <a:ext cx="1125240" cy="646331"/>
          </a:xfrm>
          <a:prstGeom prst="rect">
            <a:avLst/>
          </a:prstGeom>
          <a:noFill/>
          <a:ln>
            <a:solidFill>
              <a:srgbClr val="00B194"/>
            </a:solidFill>
            <a:prstDash val="sysDot"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Habitat </a:t>
            </a:r>
          </a:p>
          <a:p>
            <a:pPr algn="ctr"/>
            <a:r>
              <a:rPr lang="en-US" dirty="0"/>
              <a:t>Preserved</a:t>
            </a:r>
          </a:p>
        </p:txBody>
      </p:sp>
      <p:pic>
        <p:nvPicPr>
          <p:cNvPr id="17" name="Picture 16" descr="Blue_Fishes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2578" y="2762858"/>
            <a:ext cx="1550615" cy="73721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869515" y="3960162"/>
            <a:ext cx="2076861" cy="646331"/>
          </a:xfrm>
          <a:prstGeom prst="rect">
            <a:avLst/>
          </a:prstGeom>
          <a:noFill/>
          <a:ln>
            <a:solidFill>
              <a:srgbClr val="00B194"/>
            </a:solidFill>
            <a:prstDash val="sysDot"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Informed by science </a:t>
            </a:r>
          </a:p>
          <a:p>
            <a:pPr algn="r"/>
            <a:r>
              <a:rPr lang="en-US" dirty="0"/>
              <a:t>/ observation</a:t>
            </a:r>
          </a:p>
        </p:txBody>
      </p:sp>
    </p:spTree>
    <p:extLst>
      <p:ext uri="{BB962C8B-B14F-4D97-AF65-F5344CB8AC3E}">
        <p14:creationId xmlns:p14="http://schemas.microsoft.com/office/powerpoint/2010/main" val="84811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82920</TotalTime>
  <Words>904</Words>
  <Application>Microsoft Macintosh PowerPoint</Application>
  <PresentationFormat>On-screen Show (16:9)</PresentationFormat>
  <Paragraphs>156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Narrow</vt:lpstr>
      <vt:lpstr>Calibri</vt:lpstr>
      <vt:lpstr>MetaPro-Normal</vt:lpstr>
      <vt:lpstr>Wingdings</vt:lpstr>
      <vt:lpstr>Office Theme</vt:lpstr>
      <vt:lpstr>PowerPoint Presentation</vt:lpstr>
      <vt:lpstr>WELL MANAGED FISHERIES</vt:lpstr>
      <vt:lpstr>WELL MANAGED FISHERIES</vt:lpstr>
      <vt:lpstr>WELL MANAGED FISHERIES</vt:lpstr>
      <vt:lpstr>PowerPoint Presentation</vt:lpstr>
      <vt:lpstr>WELL MANAGED FISHERIES</vt:lpstr>
      <vt:lpstr>WELL MANAGED FISHERIES</vt:lpstr>
      <vt:lpstr>WELL MANAGED FISHERIES</vt:lpstr>
      <vt:lpstr>WELL MANAGED FISHERIES</vt:lpstr>
      <vt:lpstr>WELL MANAGED FISHERIES</vt:lpstr>
    </vt:vector>
  </TitlesOfParts>
  <Company>Indigo Pacific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Rika Milne</dc:creator>
  <cp:lastModifiedBy>Rika Milne</cp:lastModifiedBy>
  <cp:revision>342</cp:revision>
  <cp:lastPrinted>2021-08-28T22:13:34Z</cp:lastPrinted>
  <dcterms:created xsi:type="dcterms:W3CDTF">2020-04-01T02:04:56Z</dcterms:created>
  <dcterms:modified xsi:type="dcterms:W3CDTF">2022-06-06T22:44:53Z</dcterms:modified>
</cp:coreProperties>
</file>