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4" saveSubsetFonts="1" autoCompressPictures="0">
  <p:sldMasterIdLst>
    <p:sldMasterId id="2147483648" r:id="rId1"/>
  </p:sldMasterIdLst>
  <p:notesMasterIdLst>
    <p:notesMasterId r:id="rId11"/>
  </p:notesMasterIdLst>
  <p:sldIdLst>
    <p:sldId id="345" r:id="rId2"/>
    <p:sldId id="354" r:id="rId3"/>
    <p:sldId id="328" r:id="rId4"/>
    <p:sldId id="311" r:id="rId5"/>
    <p:sldId id="312" r:id="rId6"/>
    <p:sldId id="363" r:id="rId7"/>
    <p:sldId id="280" r:id="rId8"/>
    <p:sldId id="317" r:id="rId9"/>
    <p:sldId id="318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DAA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88E05B-15BC-8144-A190-80815122F378}" v="1" dt="2024-05-25T01:10:42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66465" autoAdjust="0"/>
  </p:normalViewPr>
  <p:slideViewPr>
    <p:cSldViewPr snapToGrid="0" snapToObjects="1">
      <p:cViewPr varScale="1">
        <p:scale>
          <a:sx n="98" d="100"/>
          <a:sy n="98" d="100"/>
        </p:scale>
        <p:origin x="220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a Milne" userId="d5d520ec-da04-4164-b1f6-43a48e255efa" providerId="ADAL" clId="{4688E05B-15BC-8144-A190-80815122F378}"/>
    <pc:docChg chg="addSld delSld modSld">
      <pc:chgData name="Rika Milne" userId="d5d520ec-da04-4164-b1f6-43a48e255efa" providerId="ADAL" clId="{4688E05B-15BC-8144-A190-80815122F378}" dt="2024-05-25T01:10:44.025" v="1" actId="2696"/>
      <pc:docMkLst>
        <pc:docMk/>
      </pc:docMkLst>
      <pc:sldChg chg="del">
        <pc:chgData name="Rika Milne" userId="d5d520ec-da04-4164-b1f6-43a48e255efa" providerId="ADAL" clId="{4688E05B-15BC-8144-A190-80815122F378}" dt="2024-05-25T01:10:44.025" v="1" actId="2696"/>
        <pc:sldMkLst>
          <pc:docMk/>
          <pc:sldMk cId="2518521755" sldId="362"/>
        </pc:sldMkLst>
      </pc:sldChg>
      <pc:sldChg chg="add">
        <pc:chgData name="Rika Milne" userId="d5d520ec-da04-4164-b1f6-43a48e255efa" providerId="ADAL" clId="{4688E05B-15BC-8144-A190-80815122F378}" dt="2024-05-25T01:10:42.139" v="0"/>
        <pc:sldMkLst>
          <pc:docMk/>
          <pc:sldMk cId="595074969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5/25/24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h2Cn2bNx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>
                <a:solidFill>
                  <a:srgbClr val="005DAA"/>
                </a:solidFill>
              </a:rPr>
              <a:t>MĀTAKI TĒNEI / WATCH THIS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Film clip available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watch?time_continue</a:t>
            </a:r>
            <a:r>
              <a:rPr lang="en-US" baseline="0" dirty="0"/>
              <a:t>=229&amp;v=LNRpuwN1XwI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4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students visit the following webpage and investigate. Identify three things</a:t>
            </a:r>
            <a:r>
              <a:rPr lang="en-US" baseline="0" dirty="0"/>
              <a:t> they didn’t know about how fisheries are managed in Aotearoa New Zealand. </a:t>
            </a:r>
            <a:r>
              <a:rPr lang="en-US" dirty="0"/>
              <a:t>In groups teach</a:t>
            </a:r>
            <a:r>
              <a:rPr lang="en-US" baseline="0" dirty="0"/>
              <a:t> the rest of the class one of these three things (use mime, acting, skit </a:t>
            </a:r>
            <a:r>
              <a:rPr lang="mr-IN" baseline="0" dirty="0"/>
              <a:t>…</a:t>
            </a:r>
            <a:r>
              <a:rPr lang="mi-NZ" baseline="0" dirty="0"/>
              <a:t>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dirty="0"/>
              <a:t>https://</a:t>
            </a:r>
            <a:r>
              <a:rPr lang="en-US" dirty="0" err="1"/>
              <a:t>www.mpi.govt.nz</a:t>
            </a:r>
            <a:r>
              <a:rPr lang="en-US" dirty="0"/>
              <a:t>/law-and-policy/legal-overviews/fisheries/quota-management-system/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pPr marL="0" indent="0">
              <a:buNone/>
            </a:pPr>
            <a:endParaRPr lang="en-US" baseline="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  <a:endParaRPr lang="en-US" sz="1200" dirty="0"/>
          </a:p>
          <a:p>
            <a:endParaRPr lang="x-non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aseline="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5DAA"/>
                </a:solidFill>
              </a:rPr>
              <a:t>TEACHER NOTES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Article</a:t>
            </a:r>
            <a:r>
              <a:rPr lang="en-US" baseline="0" dirty="0"/>
              <a:t> and film clip</a:t>
            </a:r>
            <a:r>
              <a:rPr lang="en-US" dirty="0"/>
              <a:t> can be found</a:t>
            </a:r>
            <a:r>
              <a:rPr lang="en-US" baseline="0" dirty="0"/>
              <a:t> at: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https://www.1news.co.nz/2020/01/14/driving-restrictions-being-considered-for-southland-beach-to-protect-toheroa/ </a:t>
            </a:r>
          </a:p>
          <a:p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5DAA"/>
                </a:solidFill>
              </a:rPr>
              <a:t>MAHI / ACTIVITY</a:t>
            </a:r>
          </a:p>
          <a:p>
            <a:endParaRPr lang="en-US" dirty="0"/>
          </a:p>
          <a:p>
            <a:r>
              <a:rPr lang="en-US" dirty="0"/>
              <a:t>Illegal fishing activity:</a:t>
            </a:r>
            <a:r>
              <a:rPr lang="en-US" baseline="0" dirty="0"/>
              <a:t> Break learners into groups and have each group research one article about illegal fishing (see Teacher Outline on the Quote Management System pages 8 and 9). Questions are provided. Report back to the rest of the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3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  <a:endParaRPr lang="en-US" b="1" dirty="0"/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aseline="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</a:rPr>
              <a:t>TEACHER NOTES</a:t>
            </a:r>
          </a:p>
          <a:p>
            <a:pPr>
              <a:defRPr/>
            </a:pPr>
            <a:endParaRPr lang="en-US" b="1" dirty="0"/>
          </a:p>
          <a:p>
            <a:pPr marL="171450" indent="-171450">
              <a:buFont typeface="Arial"/>
              <a:buChar char="•"/>
            </a:pPr>
            <a:r>
              <a:rPr lang="x-none" sz="1000" dirty="0"/>
              <a:t>Film clip can be found at: </a:t>
            </a:r>
            <a:r>
              <a:rPr lang="en-US" sz="1000" dirty="0">
                <a:hlinkClick r:id="rId3"/>
              </a:rPr>
              <a:t>https://www.youtube.com/watch?v=sDh2Cn2bNxk</a:t>
            </a:r>
            <a:r>
              <a:rPr lang="en-US" sz="1000" dirty="0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 sz="1000" b="1" dirty="0"/>
              <a:t>NOTE: </a:t>
            </a:r>
            <a:r>
              <a:rPr lang="en-US" sz="1000" dirty="0"/>
              <a:t>Filmed for an overseas audience</a:t>
            </a:r>
            <a:r>
              <a:rPr lang="en-US" sz="1000" baseline="0" dirty="0"/>
              <a:t> so is interesting to see what children in other parts of the world are learning about Aotearoa NZ fisheries! </a:t>
            </a:r>
            <a:endParaRPr lang="en-US" sz="1000" b="1" baseline="0" dirty="0"/>
          </a:p>
          <a:p>
            <a:r>
              <a:rPr lang="en-US" sz="1000" b="1" baseline="0" dirty="0">
                <a:solidFill>
                  <a:srgbClr val="005DAA"/>
                </a:solidFill>
              </a:rPr>
              <a:t>MAHI / ACTIVITY</a:t>
            </a:r>
          </a:p>
          <a:p>
            <a:pPr marL="171450" indent="-171450">
              <a:buFont typeface="Arial"/>
              <a:buChar char="•"/>
            </a:pPr>
            <a:r>
              <a:rPr lang="en-US" sz="1000" baseline="0" dirty="0"/>
              <a:t>Answer questions about what was watched using questions on Quota Management System Worksheet or Kahoot (see below).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aseline="0" dirty="0"/>
              <a:t>C</a:t>
            </a:r>
            <a:r>
              <a:rPr lang="x-none" sz="1000" baseline="0" dirty="0"/>
              <a:t>onduct </a:t>
            </a:r>
            <a:r>
              <a:rPr lang="en-AU" sz="1000" kern="1200" dirty="0">
                <a:solidFill>
                  <a:schemeClr val="tx1"/>
                </a:solidFill>
                <a:effectLst/>
              </a:rPr>
              <a:t>a SURVEY of peoples opinions on the QMS [Teacher Outline]</a:t>
            </a:r>
            <a:endParaRPr lang="en-IN" sz="1000" kern="1200" dirty="0">
              <a:solidFill>
                <a:schemeClr val="tx1"/>
              </a:solidFill>
              <a:effectLst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NZ" sz="1000" kern="1200" dirty="0">
                <a:solidFill>
                  <a:schemeClr val="tx1"/>
                </a:solidFill>
                <a:effectLst/>
              </a:rPr>
              <a:t>Survey people’s knowledge and opinions on Aotearoa NZ laws around marine fishing. Simple multi choice questions that could include:</a:t>
            </a:r>
            <a:r>
              <a:rPr lang="en-IN" sz="10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>
                <a:solidFill>
                  <a:schemeClr val="tx1"/>
                </a:solidFill>
                <a:effectLst/>
              </a:rPr>
              <a:t>Are they fishers? How often do they fish in the ocean? What is the main reason for fishing/-fun/food/both?</a:t>
            </a:r>
            <a:r>
              <a:rPr lang="en-IN" sz="10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>
                <a:solidFill>
                  <a:schemeClr val="tx1"/>
                </a:solidFill>
                <a:effectLst/>
              </a:rPr>
              <a:t>Do they know the daily limits and size on fish and shellfish? Should this be more/less?</a:t>
            </a:r>
            <a:r>
              <a:rPr lang="en-IN" sz="10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>
                <a:solidFill>
                  <a:schemeClr val="tx1"/>
                </a:solidFill>
                <a:effectLst/>
              </a:rPr>
              <a:t>Are recreational fishers allowed to sell their catch?</a:t>
            </a:r>
            <a:r>
              <a:rPr lang="en-IN" sz="10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NZ" sz="1000" kern="1200" dirty="0">
                <a:solidFill>
                  <a:schemeClr val="tx1"/>
                </a:solidFill>
                <a:effectLst/>
              </a:rPr>
              <a:t>What % of fish is caught by recreational fishers?</a:t>
            </a:r>
            <a:endParaRPr lang="en-US" sz="1000" baseline="0" dirty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baseline="0" dirty="0">
                <a:solidFill>
                  <a:srgbClr val="005DAA"/>
                </a:solidFill>
              </a:rPr>
              <a:t>HOW TO PLAY KAHOOT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Connect a device to a projector or screen in front of the classroom.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Navigate to the game called </a:t>
            </a:r>
            <a:r>
              <a:rPr lang="en-US" sz="1000" b="1" baseline="0" dirty="0"/>
              <a:t>Marine Stewardship Council NZ Kahoot page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https://</a:t>
            </a:r>
            <a:r>
              <a:rPr lang="en-US" sz="1000" b="0" baseline="0" dirty="0" err="1"/>
              <a:t>www.msc.org</a:t>
            </a:r>
            <a:r>
              <a:rPr lang="en-US" sz="1000" b="0" baseline="0" dirty="0"/>
              <a:t>/</a:t>
            </a:r>
            <a:r>
              <a:rPr lang="en-US" sz="1000" b="0" baseline="0" dirty="0" err="1"/>
              <a:t>en</a:t>
            </a:r>
            <a:r>
              <a:rPr lang="en-US" sz="1000" b="0" baseline="0" dirty="0"/>
              <a:t>-au/for-teachers/ocean-literacy/new-</a:t>
            </a:r>
            <a:r>
              <a:rPr lang="en-US" sz="1000" b="0" baseline="0" dirty="0" err="1"/>
              <a:t>zealand</a:t>
            </a:r>
            <a:r>
              <a:rPr lang="en-US" sz="1000" b="0" baseline="0" dirty="0"/>
              <a:t>-education-curriculum/</a:t>
            </a:r>
            <a:r>
              <a:rPr lang="en-US" sz="1000" b="0" baseline="0" dirty="0" err="1"/>
              <a:t>kahoot</a:t>
            </a:r>
            <a:r>
              <a:rPr lang="en-US" sz="1000" b="0" baseline="0" dirty="0"/>
              <a:t>-quizzes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At </a:t>
            </a:r>
            <a:r>
              <a:rPr lang="en-US" sz="1000" b="0" baseline="0" dirty="0" err="1"/>
              <a:t>Kahoot.it</a:t>
            </a:r>
            <a:r>
              <a:rPr lang="en-US" sz="1000" b="0" baseline="0" dirty="0"/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000" b="0" baseline="0" dirty="0"/>
              <a:t>See additional instructions, options, and how to make your own </a:t>
            </a:r>
            <a:r>
              <a:rPr lang="en-US" sz="1000" b="0" baseline="0" dirty="0" err="1"/>
              <a:t>Kahoot</a:t>
            </a:r>
            <a:r>
              <a:rPr lang="en-US" sz="1000" b="0" baseline="0" dirty="0"/>
              <a:t> at: https://</a:t>
            </a:r>
            <a:r>
              <a:rPr lang="en-US" sz="1000" b="0" baseline="0" dirty="0" err="1"/>
              <a:t>kahoot.com</a:t>
            </a:r>
            <a:endParaRPr lang="en-US" sz="1000" b="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/>
          </a:p>
          <a:p>
            <a:endParaRPr lang="en-US" baseline="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75EAA"/>
                </a:solidFill>
              </a:rPr>
              <a:t>TEACHER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175EAA"/>
                </a:solidFill>
              </a:rPr>
              <a:t>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75EAA"/>
                </a:solidFill>
              </a:rPr>
              <a:t>MĀTAKI TĒNEI</a:t>
            </a:r>
            <a:r>
              <a:rPr lang="en-US" sz="1200" baseline="0" dirty="0">
                <a:solidFill>
                  <a:srgbClr val="175EAA"/>
                </a:solidFill>
              </a:rPr>
              <a:t> / WATCH THIS</a:t>
            </a:r>
            <a:endParaRPr lang="x-none" dirty="0"/>
          </a:p>
          <a:p>
            <a:pPr marL="171450" indent="-171450">
              <a:buFont typeface="Arial"/>
              <a:buChar char="•"/>
            </a:pPr>
            <a:r>
              <a:rPr lang="x-none" dirty="0"/>
              <a:t>Film clip can be found </a:t>
            </a:r>
            <a:r>
              <a:rPr lang="en-US" dirty="0"/>
              <a:t>at:</a:t>
            </a:r>
            <a:r>
              <a:rPr lang="en-US" baseline="0" dirty="0"/>
              <a:t>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=tX-1nyykYJw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9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DE259A-1AD7-6130-47FB-896B1A134E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316048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time_continue=229&amp;v=LNRpuwN1Xw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s://www.1news.co.nz/2020/01/14/driving-restrictions-being-considered-for-southland-beach-to-protect-toheroa/" TargetMode="External"/><Relationship Id="rId4" Type="http://schemas.openxmlformats.org/officeDocument/2006/relationships/hyperlink" Target="https://www.tvnz.co.nz/one-news/new-zealand/elderly-kaipara-men-s-fight-help-conserve-prized-toheroa-shellfis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sc.org/en-au/for-teachers/ocean-literacy/new-zealand-education-curriculum/kahoot-quizzes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sDh2Cn2bNx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hyperlink" Target="https://www.youtube.com/watch?v=tX-1nyykYJ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952219"/>
            <a:ext cx="9648604" cy="3745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6154" y="1021415"/>
            <a:ext cx="4269646" cy="3676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45000"/>
              </a:lnSpc>
              <a:buNone/>
            </a:pPr>
            <a:r>
              <a:rPr lang="en-AU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600" dirty="0"/>
              <a:t>New Zealand fisheries are managed under the Quota Management System (QMS)</a:t>
            </a:r>
          </a:p>
          <a:p>
            <a:pPr>
              <a:lnSpc>
                <a:spcPct val="145000"/>
              </a:lnSpc>
            </a:pPr>
            <a:endParaRPr lang="en-US" sz="800" dirty="0"/>
          </a:p>
          <a:p>
            <a:pPr marL="0" indent="0" algn="ctr">
              <a:lnSpc>
                <a:spcPct val="145000"/>
              </a:lnSpc>
              <a:buNone/>
            </a:pPr>
            <a:r>
              <a:rPr lang="en-AU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45000"/>
              </a:lnSpc>
              <a:buNone/>
            </a:pPr>
            <a:r>
              <a:rPr lang="en-US" sz="2600" dirty="0"/>
              <a:t>Short Seafood New Zealand film about our system for Fisheries Management [3:52]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Screen Shot 2020-08-06 at 5.08.45 PM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685297"/>
            <a:ext cx="4038600" cy="217963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154" y="93912"/>
            <a:ext cx="8460646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QUOTA MANAGEMENT SYSTEM (QMS)</a:t>
            </a:r>
            <a:br>
              <a:rPr lang="en-US" dirty="0"/>
            </a:br>
            <a:r>
              <a:rPr lang="en-US" sz="2000" dirty="0"/>
              <a:t>Focus Question: What are key features of the Quota Management System (QMS)</a:t>
            </a:r>
          </a:p>
        </p:txBody>
      </p:sp>
    </p:spTree>
    <p:extLst>
      <p:ext uri="{BB962C8B-B14F-4D97-AF65-F5344CB8AC3E}">
        <p14:creationId xmlns:p14="http://schemas.microsoft.com/office/powerpoint/2010/main" val="30229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830426"/>
            <a:ext cx="9648604" cy="39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61467" y="1265001"/>
            <a:ext cx="4361605" cy="3432659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n-AU" sz="4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4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lnSpc>
                <a:spcPct val="14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300" dirty="0"/>
              <a:t>Under the QMS, a yearly catch limit (the total allowable catch, TAC) is set for every fish stock </a:t>
            </a:r>
          </a:p>
          <a:p>
            <a:pPr>
              <a:lnSpc>
                <a:spcPct val="145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300" dirty="0"/>
              <a:t>By controlling the amount of fish taken from each stock, the QMS helps keep New Zealand fisheries sustainable</a:t>
            </a:r>
          </a:p>
          <a:p>
            <a:pPr>
              <a:lnSpc>
                <a:spcPct val="145000"/>
              </a:lnSpc>
              <a:spcBef>
                <a:spcPts val="500"/>
              </a:spcBef>
              <a:spcAft>
                <a:spcPts val="500"/>
              </a:spcAft>
            </a:pP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82400"/>
            <a:ext cx="4038600" cy="36762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5000"/>
              </a:lnSpc>
              <a:spcAft>
                <a:spcPts val="500"/>
              </a:spcAft>
            </a:pPr>
            <a:r>
              <a:rPr lang="en-US" sz="2300" dirty="0"/>
              <a:t>The TAC sets rules about how much fish can be caught by recreational and customary fishing as well as commercial fishers</a:t>
            </a:r>
          </a:p>
          <a:p>
            <a:pPr>
              <a:lnSpc>
                <a:spcPct val="145000"/>
              </a:lnSpc>
              <a:spcAft>
                <a:spcPts val="500"/>
              </a:spcAft>
            </a:pPr>
            <a:r>
              <a:rPr lang="en-US" sz="2300" dirty="0"/>
              <a:t>The commercial catch limits for each stock are known as the total allowable commercial catch (TACC)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154" y="93912"/>
            <a:ext cx="8460646" cy="758428"/>
          </a:xfrm>
        </p:spPr>
        <p:txBody>
          <a:bodyPr>
            <a:normAutofit/>
          </a:bodyPr>
          <a:lstStyle/>
          <a:p>
            <a:r>
              <a:rPr lang="en-US" dirty="0"/>
              <a:t>QUOTA MANAGEMENT SYSTEM (QMS)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2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869" y="852340"/>
            <a:ext cx="9648604" cy="4018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1994" y="1217839"/>
            <a:ext cx="2448004" cy="3240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1800" dirty="0"/>
              <a:t>This diagram shows how fish stocks are shared amongst fishers under the QMS</a:t>
            </a:r>
            <a:endParaRPr lang="en-US" sz="18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Complete </a:t>
            </a:r>
            <a:r>
              <a:rPr lang="en-AU" sz="1800" dirty="0">
                <a:solidFill>
                  <a:srgbClr val="005DAA"/>
                </a:solidFill>
              </a:rPr>
              <a:t>QMS Worksheet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235" y="93912"/>
            <a:ext cx="8492565" cy="758428"/>
          </a:xfrm>
        </p:spPr>
        <p:txBody>
          <a:bodyPr>
            <a:normAutofit/>
          </a:bodyPr>
          <a:lstStyle/>
          <a:p>
            <a:r>
              <a:rPr lang="en-US" sz="3600" dirty="0"/>
              <a:t>QUOTA MANAGEMENT SYSTEM (QMS)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5"/>
          <a:stretch/>
        </p:blipFill>
        <p:spPr>
          <a:xfrm>
            <a:off x="2939998" y="1217839"/>
            <a:ext cx="5677217" cy="3288434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7266625" y="2900258"/>
            <a:ext cx="303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Fisheries New Zealand</a:t>
            </a:r>
          </a:p>
        </p:txBody>
      </p:sp>
    </p:spTree>
    <p:extLst>
      <p:ext uri="{BB962C8B-B14F-4D97-AF65-F5344CB8AC3E}">
        <p14:creationId xmlns:p14="http://schemas.microsoft.com/office/powerpoint/2010/main" val="32178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517" y="906753"/>
            <a:ext cx="9535178" cy="4040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8" y="-224336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QUOTA MANAGEMENT SYSTEM (QMS)</a:t>
            </a:r>
            <a:endParaRPr lang="en-US" sz="3100" dirty="0">
              <a:latin typeface="Arial Narrow"/>
              <a:cs typeface="Arial Narrow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264270" y="1931726"/>
            <a:ext cx="4254021" cy="2861976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50% of fish are allocated to COMMERCIAL fishers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They must BUY quota for each species of fish they want to catch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A commercial fisher must have quota in order to fish commercially</a:t>
            </a:r>
          </a:p>
        </p:txBody>
      </p:sp>
      <p:pic>
        <p:nvPicPr>
          <p:cNvPr id="13" name="Picture 12" descr="RS9870_4R7A5502-92-sc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7457">
            <a:off x="202988" y="735056"/>
            <a:ext cx="2154341" cy="1076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463" y="959687"/>
            <a:ext cx="2726048" cy="972039"/>
          </a:xfrm>
          <a:prstGeom prst="rect">
            <a:avLst/>
          </a:prstGeom>
        </p:spPr>
      </p:pic>
      <p:sp>
        <p:nvSpPr>
          <p:cNvPr id="17" name="Content Placeholder 6"/>
          <p:cNvSpPr>
            <a:spLocks noGrp="1"/>
          </p:cNvSpPr>
          <p:nvPr>
            <p:ph sz="half" idx="2"/>
          </p:nvPr>
        </p:nvSpPr>
        <p:spPr>
          <a:xfrm>
            <a:off x="4518291" y="1757537"/>
            <a:ext cx="4075545" cy="247830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50% of fish are allocated to RECREATIONAL fishers and for CUSTOMARY MĀORI fishing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Recreational and customary fishers are not allowed to SELL their catch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There are size and catch limits for fish they can take</a:t>
            </a:r>
          </a:p>
        </p:txBody>
      </p:sp>
      <p:pic>
        <p:nvPicPr>
          <p:cNvPr id="19" name="Picture 18" descr="boyswithsnapperinboat light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749">
            <a:off x="6919874" y="623017"/>
            <a:ext cx="1892759" cy="10646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601431">
            <a:off x="6285742" y="1618999"/>
            <a:ext cx="28981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/>
              <a:t>Source: Ministry for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17210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517" y="906753"/>
            <a:ext cx="9535178" cy="4040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8" y="-128106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QUOTA MANAGEMENT SYSTEM (QMS)</a:t>
            </a:r>
            <a:endParaRPr lang="en-US" sz="3100" dirty="0">
              <a:latin typeface="Arial Narrow"/>
              <a:cs typeface="Arial Narrow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264270" y="990695"/>
            <a:ext cx="6387971" cy="3590783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Why can’t these kids sell their fish?  Is this fair?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Imagine a commercial fisher sees a recreational fisher at the wharf selling their catch, what might they feel / say?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Have you ever caught a fish? Or thrown an undersized fish back in to the sea?</a:t>
            </a:r>
            <a:endParaRPr lang="en-AU" sz="500" dirty="0"/>
          </a:p>
          <a:p>
            <a:pPr marL="0" indent="0" algn="r">
              <a:buNone/>
            </a:pP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Complete </a:t>
            </a:r>
            <a:r>
              <a:rPr lang="en-AU" sz="1800" dirty="0">
                <a:solidFill>
                  <a:srgbClr val="005DAA"/>
                </a:solidFill>
              </a:rPr>
              <a:t>Customary</a:t>
            </a:r>
          </a:p>
          <a:p>
            <a:pPr marL="0" indent="0" algn="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>
                <a:solidFill>
                  <a:srgbClr val="005DAA"/>
                </a:solidFill>
              </a:rPr>
              <a:t> and Recreational Fisheries Worksheet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8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424" y="906753"/>
            <a:ext cx="2726048" cy="972039"/>
          </a:xfrm>
          <a:prstGeom prst="rect">
            <a:avLst/>
          </a:prstGeom>
        </p:spPr>
      </p:pic>
      <p:pic>
        <p:nvPicPr>
          <p:cNvPr id="18" name="Picture 17" descr="IMG_769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75054">
            <a:off x="7464497" y="1421282"/>
            <a:ext cx="1573115" cy="1322519"/>
          </a:xfrm>
          <a:prstGeom prst="rect">
            <a:avLst/>
          </a:prstGeom>
        </p:spPr>
      </p:pic>
      <p:pic>
        <p:nvPicPr>
          <p:cNvPr id="19" name="Picture 18" descr="boyswithsnapperinboat light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4340">
            <a:off x="6669133" y="3077687"/>
            <a:ext cx="1892759" cy="1064677"/>
          </a:xfrm>
          <a:prstGeom prst="rect">
            <a:avLst/>
          </a:prstGeom>
        </p:spPr>
      </p:pic>
      <p:pic>
        <p:nvPicPr>
          <p:cNvPr id="20" name="Picture 19" descr="IMG_7708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241" y="2082541"/>
            <a:ext cx="879513" cy="10181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21045422">
            <a:off x="7645152" y="4044494"/>
            <a:ext cx="15265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/>
              <a:t>Source: Ministry for </a:t>
            </a:r>
          </a:p>
          <a:p>
            <a:r>
              <a:rPr lang="en-US" sz="1300" dirty="0"/>
              <a:t>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7450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517" y="852340"/>
            <a:ext cx="9535178" cy="4094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233313" y="2794381"/>
            <a:ext cx="4656264" cy="14977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26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100" dirty="0"/>
              <a:t>Short film [2:07] to find out from</a:t>
            </a:r>
            <a:r>
              <a:rPr lang="en-US" sz="2100" dirty="0">
                <a:hlinkClick r:id="rId4"/>
              </a:rPr>
              <a:t> </a:t>
            </a:r>
            <a:r>
              <a:rPr lang="en-US" sz="2100" dirty="0">
                <a:hlinkClick r:id="rId5"/>
              </a:rPr>
              <a:t>Jim and Barry (Ngā kaitiaki </a:t>
            </a:r>
            <a:r>
              <a:rPr lang="en-US" sz="2100" dirty="0" err="1">
                <a:hlinkClick r:id="rId5"/>
              </a:rPr>
              <a:t>toheroa</a:t>
            </a:r>
            <a:r>
              <a:rPr lang="en-US" sz="2100" dirty="0">
                <a:hlinkClick r:id="rId5"/>
              </a:rPr>
              <a:t>) </a:t>
            </a:r>
            <a:r>
              <a:rPr lang="en-US" sz="2100" dirty="0"/>
              <a:t>about how illegal fishing has impacted </a:t>
            </a:r>
            <a:r>
              <a:rPr lang="en-US" sz="2100" dirty="0" err="1"/>
              <a:t>toheroa</a:t>
            </a:r>
            <a:endParaRPr lang="en-US" sz="2100" dirty="0"/>
          </a:p>
          <a:p>
            <a:pPr marL="0" indent="0"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AU" sz="2600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AU" b="1" dirty="0">
              <a:solidFill>
                <a:srgbClr val="002E6C"/>
              </a:solidFill>
              <a:latin typeface="Arial Narrow"/>
              <a:cs typeface="Arial Narrow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501" y="1174913"/>
            <a:ext cx="3806467" cy="3530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4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r>
              <a:rPr lang="en-US" sz="1900" dirty="0"/>
              <a:t>Selling fish without quota is illegal under the QMS</a:t>
            </a:r>
          </a:p>
          <a:p>
            <a:r>
              <a:rPr lang="en-US" sz="1900" dirty="0"/>
              <a:t>Taking fish beyond the recreational limit or without a customary permit is also illegal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5DAA"/>
                </a:solidFill>
              </a:rPr>
              <a:t>MAHI / ACTIVITY</a:t>
            </a:r>
          </a:p>
          <a:p>
            <a:pPr marL="0" indent="0">
              <a:buNone/>
            </a:pPr>
            <a:r>
              <a:rPr lang="en-US" sz="1900" dirty="0"/>
              <a:t>Complete the illegal fishing activity (see </a:t>
            </a:r>
            <a:r>
              <a:rPr lang="en-US" sz="1900" dirty="0">
                <a:solidFill>
                  <a:srgbClr val="005DAA"/>
                </a:solidFill>
              </a:rPr>
              <a:t>Teacher Outline</a:t>
            </a:r>
            <a:r>
              <a:rPr lang="en-US" sz="1900" dirty="0"/>
              <a:t>)</a:t>
            </a:r>
          </a:p>
          <a:p>
            <a:endParaRPr lang="en-US" sz="2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" y="93912"/>
            <a:ext cx="8492087" cy="7584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QUOTA MANAGEMENT SYSTEM (QMS)</a:t>
            </a:r>
            <a:endParaRPr lang="en-US" dirty="0"/>
          </a:p>
        </p:txBody>
      </p:sp>
      <p:pic>
        <p:nvPicPr>
          <p:cNvPr id="5" name="Picture 4" descr="Screen Shot 2020-08-08 at 2.17.37 PM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953" y="1310365"/>
            <a:ext cx="2389160" cy="135564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" y="3914502"/>
            <a:ext cx="4266968" cy="1107541"/>
          </a:xfrm>
          <a:prstGeom prst="wedgeRectCallout">
            <a:avLst>
              <a:gd name="adj1" fmla="val 20860"/>
              <a:gd name="adj2" fmla="val -83563"/>
            </a:avLst>
          </a:prstGeom>
          <a:solidFill>
            <a:schemeClr val="bg1"/>
          </a:solidFill>
          <a:ln>
            <a:solidFill>
              <a:srgbClr val="005D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3" lvl="1" algn="ctr">
              <a:lnSpc>
                <a:spcPct val="112000"/>
              </a:lnSpc>
            </a:pPr>
            <a:r>
              <a:rPr lang="en-US" sz="2000" dirty="0">
                <a:solidFill>
                  <a:srgbClr val="005DAA"/>
                </a:solidFill>
                <a:latin typeface="Arial"/>
                <a:cs typeface="Arial"/>
              </a:rPr>
              <a:t>We look at illegal fishing in more detail in Topic 6</a:t>
            </a:r>
          </a:p>
        </p:txBody>
      </p:sp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1214" flipH="1">
            <a:off x="3076479" y="2915274"/>
            <a:ext cx="1471871" cy="8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6987" y="816402"/>
            <a:ext cx="4943939" cy="3948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6" descr="6-4-4-Fisheries-areas-map-704px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200151"/>
            <a:ext cx="4038600" cy="3394472"/>
          </a:xfr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35648" y="-91665"/>
            <a:ext cx="876705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latin typeface="Arial Narrow"/>
                <a:cs typeface="Arial Narrow"/>
              </a:rPr>
              <a:t>QUOTA MANAGEMENT SYSTEM (QMS)</a:t>
            </a:r>
            <a:endParaRPr lang="en-US" sz="2000" dirty="0">
              <a:latin typeface="Arial Narrow"/>
              <a:cs typeface="Arial Narrow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313338" y="1007862"/>
            <a:ext cx="4543614" cy="381019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20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Under the Quota Management System fish stocks are separated by Quota Management Areas (QMAs)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For example, the snapper fishery is divided into 6 areas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AU" sz="1800" dirty="0"/>
              <a:t>Each QMA has rules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Do you know fishing rules for your area?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AU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83" y="3965382"/>
            <a:ext cx="1720023" cy="613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447719" flipH="1">
            <a:off x="4167313" y="2258506"/>
            <a:ext cx="1623729" cy="10137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6200000">
            <a:off x="7453343" y="2577641"/>
            <a:ext cx="27593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Source: </a:t>
            </a:r>
            <a:r>
              <a:rPr lang="en-US" sz="1300" dirty="0" err="1"/>
              <a:t>MPI.govt.nz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323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9" y="1008464"/>
            <a:ext cx="9401518" cy="359560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483" y="1339484"/>
            <a:ext cx="4144454" cy="398291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5500" b="1" dirty="0">
                <a:solidFill>
                  <a:srgbClr val="00B194"/>
                </a:solidFill>
                <a:latin typeface="Arial Narrow"/>
                <a:cs typeface="Arial Narrow"/>
              </a:rPr>
              <a:t>KŌRERORERO / DISCUSSION</a:t>
            </a:r>
            <a:endParaRPr lang="en-AU" sz="55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500" dirty="0">
                <a:latin typeface="Arial"/>
                <a:cs typeface="Arial"/>
              </a:rPr>
              <a:t>Some people say the QMS isn’t great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500" dirty="0">
                <a:latin typeface="Arial"/>
                <a:cs typeface="Arial"/>
              </a:rPr>
              <a:t>Others see it as a world leading example of well managed fisheries</a:t>
            </a:r>
          </a:p>
          <a:p>
            <a:pPr marL="0" indent="0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2000" dirty="0">
              <a:latin typeface="Arial"/>
              <a:cs typeface="Arial"/>
            </a:endParaRPr>
          </a:p>
          <a:p>
            <a:pPr marL="265113" indent="-265113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</a:pPr>
            <a:endParaRPr lang="x-none" sz="1300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AU" sz="55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500" dirty="0">
                <a:latin typeface="Arial"/>
                <a:cs typeface="Arial"/>
              </a:rPr>
              <a:t>Film [15:42] </a:t>
            </a:r>
            <a:r>
              <a:rPr lang="en-AU" sz="4500" dirty="0">
                <a:latin typeface="Arial"/>
                <a:cs typeface="Arial"/>
              </a:rPr>
              <a:t>introducing </a:t>
            </a:r>
            <a:r>
              <a:rPr lang="x-none" sz="4500" dirty="0">
                <a:latin typeface="Arial"/>
                <a:cs typeface="Arial"/>
              </a:rPr>
              <a:t>sustainable fishing in Aotearoa New Z</a:t>
            </a:r>
            <a:r>
              <a:rPr lang="en-US" sz="4500" dirty="0">
                <a:latin typeface="Arial"/>
                <a:cs typeface="Arial"/>
              </a:rPr>
              <a:t>e</a:t>
            </a:r>
            <a:r>
              <a:rPr lang="x-none" sz="4500" dirty="0">
                <a:latin typeface="Arial"/>
                <a:cs typeface="Arial"/>
              </a:rPr>
              <a:t>aland</a:t>
            </a:r>
            <a:endParaRPr lang="en-IN" sz="32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Content Placeholder 3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33" b="-6343"/>
          <a:stretch/>
        </p:blipFill>
        <p:spPr>
          <a:xfrm rot="312850">
            <a:off x="6125330" y="768998"/>
            <a:ext cx="2416065" cy="1383537"/>
          </a:xfr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4811220" y="2259457"/>
            <a:ext cx="4169668" cy="217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 office pro"/>
                <a:ea typeface="+mn-ea"/>
                <a:cs typeface="Meta office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x-none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2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2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AU" sz="1800" dirty="0">
                <a:latin typeface="Arial"/>
                <a:cs typeface="Arial"/>
              </a:rPr>
              <a:t>Use the </a:t>
            </a:r>
            <a:r>
              <a:rPr lang="x-none" sz="1800" dirty="0">
                <a:solidFill>
                  <a:srgbClr val="175EAA"/>
                </a:solidFill>
                <a:latin typeface="Arial"/>
                <a:cs typeface="Arial"/>
              </a:rPr>
              <a:t>Sustainable Oceans </a:t>
            </a:r>
            <a:r>
              <a:rPr lang="en-AU" sz="1800" dirty="0">
                <a:solidFill>
                  <a:srgbClr val="175EAA"/>
                </a:solidFill>
                <a:latin typeface="Arial"/>
                <a:cs typeface="Arial"/>
              </a:rPr>
              <a:t>&amp; </a:t>
            </a:r>
            <a:r>
              <a:rPr lang="x-none" sz="1800" dirty="0">
                <a:solidFill>
                  <a:srgbClr val="175EAA"/>
                </a:solidFill>
                <a:latin typeface="Arial"/>
                <a:cs typeface="Arial"/>
              </a:rPr>
              <a:t>Seas Worksheet </a:t>
            </a:r>
            <a:r>
              <a:rPr lang="x-none" sz="1800" dirty="0">
                <a:solidFill>
                  <a:srgbClr val="000000"/>
                </a:solidFill>
                <a:latin typeface="Arial"/>
                <a:cs typeface="Arial"/>
              </a:rPr>
              <a:t>or play </a:t>
            </a:r>
            <a:r>
              <a:rPr lang="x-none" sz="1800" dirty="0">
                <a:latin typeface="Arial"/>
                <a:cs typeface="Arial"/>
                <a:hlinkClick r:id="rId6"/>
              </a:rPr>
              <a:t>Kahoot!</a:t>
            </a:r>
            <a:endParaRPr lang="x-none" sz="1800" dirty="0">
              <a:latin typeface="Arial"/>
              <a:cs typeface="Arial"/>
            </a:endParaRP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x-none" sz="1800" dirty="0">
                <a:latin typeface="Arial"/>
                <a:cs typeface="Arial"/>
              </a:rPr>
              <a:t>Conduct a survey of people’s opinions regarding the QMS</a:t>
            </a:r>
            <a:r>
              <a:rPr lang="en-AU" sz="1800" dirty="0">
                <a:latin typeface="Arial"/>
                <a:cs typeface="Arial"/>
              </a:rPr>
              <a:t> </a:t>
            </a:r>
            <a:r>
              <a:rPr lang="x-none" sz="1800" dirty="0">
                <a:latin typeface="Arial"/>
                <a:cs typeface="Arial"/>
              </a:rPr>
              <a:t>[</a:t>
            </a:r>
            <a:r>
              <a:rPr lang="x-none" sz="1800" dirty="0">
                <a:solidFill>
                  <a:srgbClr val="005DAA"/>
                </a:solidFill>
                <a:latin typeface="Arial"/>
                <a:cs typeface="Arial"/>
              </a:rPr>
              <a:t>Teacher Outline</a:t>
            </a:r>
            <a:r>
              <a:rPr lang="x-none" sz="1800" dirty="0">
                <a:latin typeface="Arial"/>
                <a:cs typeface="Arial"/>
              </a:rPr>
              <a:t>]</a:t>
            </a:r>
            <a:endParaRPr lang="en-IN" sz="1800" dirty="0">
              <a:latin typeface="Arial"/>
              <a:cs typeface="Arial"/>
            </a:endParaRPr>
          </a:p>
          <a:p>
            <a:pPr lvl="2" algn="ctr"/>
            <a:endParaRPr lang="en-US" sz="1200" dirty="0">
              <a:latin typeface="MetaPro-Normal"/>
              <a:cs typeface="MetaPro-Norm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159881" flipH="1">
            <a:off x="3430283" y="1577340"/>
            <a:ext cx="3181856" cy="185627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34157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  <a:latin typeface="Arial Narrow"/>
              </a:rPr>
              <a:t>QUOTA MANAGEMENT SYSTEM (QMS)</a:t>
            </a:r>
            <a:endParaRPr lang="en-US" sz="3200" dirty="0">
              <a:latin typeface="Arial Narrow"/>
              <a:cs typeface="Arial Narrow"/>
            </a:endParaRPr>
          </a:p>
        </p:txBody>
      </p:sp>
      <p:pic>
        <p:nvPicPr>
          <p:cNvPr id="16" name="Picture 15" descr="Whit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9" y="-111099"/>
            <a:ext cx="1075919" cy="773176"/>
          </a:xfrm>
          <a:prstGeom prst="rect">
            <a:avLst/>
          </a:prstGeom>
        </p:spPr>
      </p:pic>
      <p:pic>
        <p:nvPicPr>
          <p:cNvPr id="18" name="Picture 17" descr="Whit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9" y="170688"/>
            <a:ext cx="1075919" cy="773176"/>
          </a:xfrm>
          <a:prstGeom prst="rect">
            <a:avLst/>
          </a:prstGeom>
        </p:spPr>
      </p:pic>
      <p:pic>
        <p:nvPicPr>
          <p:cNvPr id="20" name="Picture 19" descr="White_Seabrea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61" y="170688"/>
            <a:ext cx="1075919" cy="7731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50262" y="3160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89156"/>
            <a:ext cx="4695105" cy="3628320"/>
          </a:xfrm>
          <a:prstGeom prst="rect">
            <a:avLst/>
          </a:prstGeom>
        </p:spPr>
      </p:pic>
      <p:pic>
        <p:nvPicPr>
          <p:cNvPr id="10" name="Picture 9" descr="Blue_Fish5 copy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36" y="943866"/>
            <a:ext cx="4335157" cy="34671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769" y="1962932"/>
            <a:ext cx="4086677" cy="244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NZ" sz="2000" dirty="0">
              <a:latin typeface="MetaPro-Normal"/>
              <a:cs typeface="MetaPro-Normal"/>
            </a:endParaRPr>
          </a:p>
          <a:p>
            <a:pPr>
              <a:spcAft>
                <a:spcPts val="600"/>
              </a:spcAft>
            </a:pPr>
            <a:endParaRPr lang="en-US" sz="300" dirty="0">
              <a:solidFill>
                <a:srgbClr val="175EAA"/>
              </a:solidFill>
              <a:latin typeface="Local Brewery Five"/>
              <a:cs typeface="Local Brewery Five"/>
            </a:endParaRPr>
          </a:p>
          <a:p>
            <a:pPr algn="ctr">
              <a:lnSpc>
                <a:spcPct val="145000"/>
              </a:lnSpc>
            </a:pPr>
            <a:r>
              <a:rPr lang="en-AU" sz="2400" b="1" dirty="0">
                <a:solidFill>
                  <a:srgbClr val="002E6C"/>
                </a:solidFill>
                <a:latin typeface="Arial Narrow"/>
                <a:cs typeface="Arial Narrow"/>
              </a:rPr>
              <a:t>MĀTAKI TĒNEI / WATCH THIS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NZ" dirty="0">
                <a:latin typeface="Arial"/>
                <a:cs typeface="Arial"/>
                <a:hlinkClick r:id="rId4"/>
              </a:rPr>
              <a:t>Fishy Business</a:t>
            </a:r>
            <a:r>
              <a:rPr lang="en-NZ" u="sng" dirty="0">
                <a:latin typeface="Arial"/>
                <a:cs typeface="Arial"/>
                <a:hlinkClick r:id="rId4"/>
              </a:rPr>
              <a:t> </a:t>
            </a:r>
            <a:r>
              <a:rPr lang="en-NZ" dirty="0">
                <a:latin typeface="Arial"/>
                <a:cs typeface="Arial"/>
              </a:rPr>
              <a:t>[13:42] </a:t>
            </a:r>
            <a:r>
              <a:rPr lang="en-NZ" dirty="0">
                <a:solidFill>
                  <a:srgbClr val="000000"/>
                </a:solidFill>
                <a:latin typeface="Arial"/>
                <a:cs typeface="Arial"/>
              </a:rPr>
              <a:t>As you watch, choose a point of view that you particularly agree or disagree with. 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NZ" dirty="0">
                <a:solidFill>
                  <a:srgbClr val="000000"/>
                </a:solidFill>
                <a:latin typeface="Arial"/>
                <a:cs typeface="Arial"/>
              </a:rPr>
              <a:t>Be prepared to discuss!</a:t>
            </a:r>
          </a:p>
        </p:txBody>
      </p:sp>
      <p:pic>
        <p:nvPicPr>
          <p:cNvPr id="16" name="Picture 1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8035">
            <a:off x="261458" y="1046794"/>
            <a:ext cx="2220852" cy="128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49645" y="-91665"/>
            <a:ext cx="8444231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  <a:latin typeface="Arial Narrow"/>
              </a:rPr>
              <a:t>QUOTA MANAGEMENT SYSTEM (QMS)</a:t>
            </a:r>
            <a:endParaRPr lang="en-US" sz="3200" dirty="0">
              <a:latin typeface="Arial Narrow"/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77532" y="1315795"/>
            <a:ext cx="325906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</a:t>
            </a:r>
            <a:endParaRPr lang="x-none" sz="2400" b="1" dirty="0">
              <a:solidFill>
                <a:srgbClr val="175EAA"/>
              </a:solidFill>
              <a:latin typeface="Arial Narrow"/>
              <a:cs typeface="Arial Narrow"/>
            </a:endParaRPr>
          </a:p>
          <a:p>
            <a:pPr algn="r">
              <a:spcAft>
                <a:spcPts val="600"/>
              </a:spcAft>
            </a:pPr>
            <a:r>
              <a:rPr lang="en-NZ" dirty="0">
                <a:latin typeface="Arial"/>
                <a:cs typeface="Arial"/>
              </a:rPr>
              <a:t>“Fisheries in Aotearoa New Zealand are sustainable, healthy and well managed</a:t>
            </a:r>
            <a:r>
              <a:rPr lang="en-NZ" dirty="0">
                <a:latin typeface="MetaPro-Normal"/>
                <a:cs typeface="MetaPro-Normal"/>
              </a:rPr>
              <a:t>”</a:t>
            </a:r>
          </a:p>
          <a:p>
            <a:pPr algn="ctr">
              <a:spcAft>
                <a:spcPts val="600"/>
              </a:spcAft>
            </a:pPr>
            <a:r>
              <a:rPr lang="en-NZ" sz="500" dirty="0">
                <a:latin typeface="MetaPro-Normal"/>
                <a:cs typeface="MetaPro-Normal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NZ" dirty="0">
                <a:latin typeface="Arial"/>
                <a:cs typeface="Arial"/>
              </a:rPr>
              <a:t>Make a continuum </a:t>
            </a:r>
            <a:r>
              <a:rPr lang="mr-IN" dirty="0">
                <a:latin typeface="Arial"/>
                <a:cs typeface="Arial"/>
              </a:rPr>
              <a:t>–</a:t>
            </a:r>
            <a:r>
              <a:rPr lang="en-NZ" dirty="0">
                <a:latin typeface="Arial"/>
                <a:cs typeface="Arial"/>
              </a:rPr>
              <a:t> one side of the room is </a:t>
            </a:r>
            <a:r>
              <a:rPr lang="en-NZ" b="1" dirty="0">
                <a:solidFill>
                  <a:schemeClr val="accent3"/>
                </a:solidFill>
                <a:latin typeface="Arial"/>
                <a:cs typeface="Arial"/>
              </a:rPr>
              <a:t>YES</a:t>
            </a:r>
            <a:r>
              <a:rPr lang="en-NZ" dirty="0">
                <a:latin typeface="Arial"/>
                <a:cs typeface="Arial"/>
              </a:rPr>
              <a:t> and the other </a:t>
            </a:r>
            <a:r>
              <a:rPr lang="en-NZ" b="1" dirty="0">
                <a:solidFill>
                  <a:schemeClr val="accent2"/>
                </a:solidFill>
                <a:latin typeface="Arial"/>
                <a:cs typeface="Arial"/>
              </a:rPr>
              <a:t>NO</a:t>
            </a:r>
            <a:r>
              <a:rPr lang="en-NZ" dirty="0">
                <a:latin typeface="Arial"/>
                <a:cs typeface="Arial"/>
              </a:rPr>
              <a:t>. Where do you stand? Be prepared to justify your position!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5481" y="950338"/>
            <a:ext cx="1830966" cy="163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2000"/>
              </a:lnSpc>
              <a:spcAft>
                <a:spcPts val="600"/>
              </a:spcAft>
            </a:pPr>
            <a:r>
              <a:rPr lang="en-NZ" dirty="0">
                <a:latin typeface="Arial"/>
                <a:cs typeface="Arial"/>
              </a:rPr>
              <a:t>Different </a:t>
            </a:r>
            <a:r>
              <a:rPr lang="en-NZ" dirty="0">
                <a:solidFill>
                  <a:srgbClr val="000000"/>
                </a:solidFill>
                <a:latin typeface="Arial"/>
                <a:cs typeface="Arial"/>
              </a:rPr>
              <a:t>viewpoints exist about fishing in Aotearoa New Zealand</a:t>
            </a:r>
            <a:endParaRPr lang="en-US" dirty="0">
              <a:solidFill>
                <a:srgbClr val="175EAA"/>
              </a:solidFill>
              <a:latin typeface="Arial"/>
              <a:cs typeface="Arial"/>
            </a:endParaRPr>
          </a:p>
        </p:txBody>
      </p:sp>
      <p:pic>
        <p:nvPicPr>
          <p:cNvPr id="21" name="Picture 20" descr="White_Seabre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149" y="-111099"/>
            <a:ext cx="1075919" cy="773176"/>
          </a:xfrm>
          <a:prstGeom prst="rect">
            <a:avLst/>
          </a:prstGeom>
        </p:spPr>
      </p:pic>
      <p:pic>
        <p:nvPicPr>
          <p:cNvPr id="22" name="Picture 21" descr="White_Seabre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99" y="170688"/>
            <a:ext cx="1075919" cy="773176"/>
          </a:xfrm>
          <a:prstGeom prst="rect">
            <a:avLst/>
          </a:prstGeom>
        </p:spPr>
      </p:pic>
      <p:pic>
        <p:nvPicPr>
          <p:cNvPr id="23" name="Picture 22" descr="White_Seabre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261" y="170688"/>
            <a:ext cx="1075919" cy="773176"/>
          </a:xfrm>
          <a:prstGeom prst="rect">
            <a:avLst/>
          </a:prstGeom>
        </p:spPr>
      </p:pic>
      <p:pic>
        <p:nvPicPr>
          <p:cNvPr id="12" name="Picture 11" descr="Blue_Seabrea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9541" y="3531736"/>
            <a:ext cx="1315982" cy="1125472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45845" y="813096"/>
            <a:ext cx="4203421" cy="2191617"/>
          </a:xfrm>
          <a:prstGeom prst="wedgeRoundRectCallout">
            <a:avLst>
              <a:gd name="adj1" fmla="val 49331"/>
              <a:gd name="adj2" fmla="val 8981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5DAA"/>
                </a:solidFill>
              </a:rPr>
              <a:t>Now switch positions. </a:t>
            </a:r>
          </a:p>
          <a:p>
            <a:pPr algn="ctr"/>
            <a:endParaRPr lang="en-US" dirty="0">
              <a:solidFill>
                <a:srgbClr val="005DAA"/>
              </a:solidFill>
            </a:endParaRPr>
          </a:p>
          <a:p>
            <a:pPr algn="ctr"/>
            <a:r>
              <a:rPr lang="en-US" dirty="0">
                <a:solidFill>
                  <a:srgbClr val="005DAA"/>
                </a:solidFill>
              </a:rPr>
              <a:t>Go stand on the opposite side.  </a:t>
            </a:r>
          </a:p>
          <a:p>
            <a:pPr algn="ctr"/>
            <a:endParaRPr lang="en-US" dirty="0">
              <a:solidFill>
                <a:srgbClr val="005DAA"/>
              </a:solidFill>
            </a:endParaRPr>
          </a:p>
          <a:p>
            <a:pPr algn="ctr"/>
            <a:r>
              <a:rPr lang="en-US" dirty="0">
                <a:solidFill>
                  <a:srgbClr val="005DAA"/>
                </a:solidFill>
              </a:rPr>
              <a:t>Be prepared to argue the exact opposite. </a:t>
            </a:r>
          </a:p>
        </p:txBody>
      </p:sp>
    </p:spTree>
    <p:extLst>
      <p:ext uri="{BB962C8B-B14F-4D97-AF65-F5344CB8AC3E}">
        <p14:creationId xmlns:p14="http://schemas.microsoft.com/office/powerpoint/2010/main" val="15141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82922</TotalTime>
  <Words>1178</Words>
  <Application>Microsoft Macintosh PowerPoint</Application>
  <PresentationFormat>On-screen Show (16:9)</PresentationFormat>
  <Paragraphs>141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Local Brewery Five</vt:lpstr>
      <vt:lpstr>MetaPro-Normal</vt:lpstr>
      <vt:lpstr>Office Theme</vt:lpstr>
      <vt:lpstr>QUOTA MANAGEMENT SYSTEM (QMS) Focus Question: What are key features of the Quota Management System (QMS)</vt:lpstr>
      <vt:lpstr>QUOTA MANAGEMENT SYSTEM (QMS)</vt:lpstr>
      <vt:lpstr>QUOTA MANAGEMENT SYSTEM (QMS)</vt:lpstr>
      <vt:lpstr>PowerPoint Presentation</vt:lpstr>
      <vt:lpstr>PowerPoint Presentation</vt:lpstr>
      <vt:lpstr>QUOTA MANAGEMENT SYSTEM (QMS)</vt:lpstr>
      <vt:lpstr>PowerPoint Presentation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345</cp:revision>
  <cp:lastPrinted>2021-08-28T22:13:34Z</cp:lastPrinted>
  <dcterms:created xsi:type="dcterms:W3CDTF">2020-04-01T02:04:56Z</dcterms:created>
  <dcterms:modified xsi:type="dcterms:W3CDTF">2024-05-25T01:10:52Z</dcterms:modified>
</cp:coreProperties>
</file>