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" saveSubsetFonts="1" autoCompressPictures="0">
  <p:sldMasterIdLst>
    <p:sldMasterId id="2147483648" r:id="rId1"/>
  </p:sldMasterIdLst>
  <p:notesMasterIdLst>
    <p:notesMasterId r:id="rId5"/>
  </p:notesMasterIdLst>
  <p:sldIdLst>
    <p:sldId id="348" r:id="rId2"/>
    <p:sldId id="340" r:id="rId3"/>
    <p:sldId id="313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66483" autoAdjust="0"/>
  </p:normalViewPr>
  <p:slideViewPr>
    <p:cSldViewPr snapToGrid="0" snapToObjects="1">
      <p:cViewPr varScale="1">
        <p:scale>
          <a:sx n="85" d="100"/>
          <a:sy n="85" d="100"/>
        </p:scale>
        <p:origin x="176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5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For more information about our oceans and UNCLOS</a:t>
            </a:r>
            <a:r>
              <a:rPr lang="en-US" baseline="0" dirty="0"/>
              <a:t> see </a:t>
            </a:r>
            <a:r>
              <a:rPr lang="mr-IN" baseline="0" dirty="0"/>
              <a:t>–</a:t>
            </a:r>
            <a:r>
              <a:rPr lang="en-US" baseline="0" dirty="0"/>
              <a:t> NZ Foreign Affairs and Trade page at https://</a:t>
            </a:r>
            <a:r>
              <a:rPr lang="en-US" baseline="0" dirty="0" err="1"/>
              <a:t>www.mfat.govt.nz</a:t>
            </a:r>
            <a:r>
              <a:rPr lang="en-US" baseline="0" dirty="0"/>
              <a:t>/</a:t>
            </a:r>
            <a:r>
              <a:rPr lang="en-US" baseline="0" dirty="0" err="1"/>
              <a:t>en</a:t>
            </a:r>
            <a:r>
              <a:rPr lang="en-US" baseline="0" dirty="0"/>
              <a:t>/environment/oceans-and-fisheries/</a:t>
            </a:r>
          </a:p>
          <a:p>
            <a:endParaRPr lang="en-US" baseline="0" dirty="0"/>
          </a:p>
          <a:p>
            <a:r>
              <a:rPr lang="en-US" baseline="0" dirty="0"/>
              <a:t>For a different map and more information on maritime zones see </a:t>
            </a:r>
            <a:r>
              <a:rPr lang="mr-IN" baseline="0" dirty="0"/>
              <a:t>–</a:t>
            </a:r>
            <a:r>
              <a:rPr lang="en-US" baseline="0" dirty="0"/>
              <a:t> NZ Foreign Affairs and Trade page at  https://</a:t>
            </a:r>
            <a:r>
              <a:rPr lang="en-US" baseline="0" dirty="0" err="1"/>
              <a:t>www.mfat.govt.nz</a:t>
            </a:r>
            <a:r>
              <a:rPr lang="en-US" baseline="0" dirty="0"/>
              <a:t>/</a:t>
            </a:r>
            <a:r>
              <a:rPr lang="en-US" baseline="0" dirty="0" err="1"/>
              <a:t>en</a:t>
            </a:r>
            <a:r>
              <a:rPr lang="en-US" baseline="0" dirty="0"/>
              <a:t>/environment/oceans-and-fisheries/our-maritime-zones-and-boundaries/?m=137898#search:ZWV6IGJvdW5kYXJpZXM=</a:t>
            </a:r>
          </a:p>
          <a:p>
            <a:endParaRPr lang="en-US" baseline="0" dirty="0"/>
          </a:p>
          <a:p>
            <a:r>
              <a:rPr lang="en-US" baseline="0" dirty="0"/>
              <a:t>For more information about international fisheries management see</a:t>
            </a:r>
            <a:r>
              <a:rPr lang="mr-IN" baseline="0" dirty="0"/>
              <a:t>–</a:t>
            </a:r>
            <a:r>
              <a:rPr lang="en-US" baseline="0" dirty="0"/>
              <a:t> NZ Foreign Affairs and Trade page </a:t>
            </a:r>
            <a:r>
              <a:rPr lang="en-US" baseline="0" dirty="0" err="1"/>
              <a:t>athttps</a:t>
            </a:r>
            <a:r>
              <a:rPr lang="en-US" baseline="0" dirty="0"/>
              <a:t>://</a:t>
            </a:r>
            <a:r>
              <a:rPr lang="en-US" baseline="0" dirty="0" err="1"/>
              <a:t>www.mfat.govt.nz</a:t>
            </a:r>
            <a:r>
              <a:rPr lang="en-US" baseline="0" dirty="0"/>
              <a:t>/</a:t>
            </a:r>
            <a:r>
              <a:rPr lang="en-US" baseline="0" dirty="0" err="1"/>
              <a:t>en</a:t>
            </a:r>
            <a:r>
              <a:rPr lang="en-US" baseline="0" dirty="0"/>
              <a:t>/environment/oceans-and-fisheries/#bookmark6</a:t>
            </a:r>
          </a:p>
          <a:p>
            <a:endParaRPr lang="en-US" baseline="0" dirty="0"/>
          </a:p>
          <a:p>
            <a:r>
              <a:rPr lang="en-US" baseline="0" dirty="0"/>
              <a:t>MFE marine zone page is at: https://</a:t>
            </a:r>
            <a:r>
              <a:rPr lang="en-US" baseline="0" dirty="0" err="1"/>
              <a:t>environment.govt.nz</a:t>
            </a:r>
            <a:r>
              <a:rPr lang="en-US" baseline="0" dirty="0"/>
              <a:t>/facts-and-science/marine/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8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80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Interactive</a:t>
            </a:r>
            <a:r>
              <a:rPr lang="en-US" baseline="0" dirty="0"/>
              <a:t> map can be found at: </a:t>
            </a:r>
            <a:r>
              <a:rPr lang="en-US" dirty="0"/>
              <a:t>See:</a:t>
            </a:r>
            <a:r>
              <a:rPr lang="en-US" baseline="0" dirty="0"/>
              <a:t> https://</a:t>
            </a:r>
            <a:r>
              <a:rPr lang="en-US" baseline="0" dirty="0" err="1"/>
              <a:t>www.marineregions.org</a:t>
            </a:r>
            <a:r>
              <a:rPr lang="en-US" baseline="0" dirty="0"/>
              <a:t>/</a:t>
            </a:r>
            <a:r>
              <a:rPr lang="en-US" baseline="0" dirty="0" err="1"/>
              <a:t>eezmapper.php</a:t>
            </a:r>
            <a:r>
              <a:rPr lang="en-US" baseline="0" dirty="0"/>
              <a:t> </a:t>
            </a:r>
          </a:p>
          <a:p>
            <a:r>
              <a:rPr lang="en-US" dirty="0"/>
              <a:t>Large</a:t>
            </a:r>
            <a:r>
              <a:rPr lang="en-US" baseline="0" dirty="0"/>
              <a:t> EEZs include: </a:t>
            </a:r>
          </a:p>
          <a:p>
            <a:r>
              <a:rPr lang="en-US" baseline="0" dirty="0"/>
              <a:t>France (due to all it’s protectorates)</a:t>
            </a:r>
          </a:p>
          <a:p>
            <a:r>
              <a:rPr lang="en-US" baseline="0" dirty="0"/>
              <a:t>USA;</a:t>
            </a:r>
            <a:r>
              <a:rPr lang="en-US" dirty="0"/>
              <a:t> </a:t>
            </a:r>
            <a:r>
              <a:rPr lang="en-US" baseline="0" dirty="0"/>
              <a:t>Australia</a:t>
            </a:r>
            <a:r>
              <a:rPr lang="en-US" dirty="0"/>
              <a:t>; </a:t>
            </a:r>
            <a:r>
              <a:rPr lang="en-US" baseline="0" dirty="0"/>
              <a:t>Russia</a:t>
            </a:r>
            <a:r>
              <a:rPr lang="en-US" dirty="0"/>
              <a:t>; </a:t>
            </a:r>
            <a:r>
              <a:rPr lang="en-US" baseline="0" dirty="0"/>
              <a:t>New Zealand;</a:t>
            </a:r>
            <a:r>
              <a:rPr lang="en-US" dirty="0"/>
              <a:t> </a:t>
            </a:r>
            <a:r>
              <a:rPr lang="en-US" baseline="0" dirty="0"/>
              <a:t>UK; Indonesia;</a:t>
            </a:r>
            <a:r>
              <a:rPr lang="en-US" dirty="0"/>
              <a:t> </a:t>
            </a:r>
            <a:r>
              <a:rPr lang="en-US" baseline="0" dirty="0"/>
              <a:t>Canada</a:t>
            </a:r>
            <a:r>
              <a:rPr lang="en-US" dirty="0"/>
              <a:t>; </a:t>
            </a:r>
            <a:r>
              <a:rPr lang="en-US" baseline="0" dirty="0"/>
              <a:t>Japan</a:t>
            </a:r>
            <a:r>
              <a:rPr lang="en-US" dirty="0"/>
              <a:t>; </a:t>
            </a:r>
            <a:r>
              <a:rPr lang="en-US" baseline="0" dirty="0"/>
              <a:t>Chile;</a:t>
            </a:r>
            <a:r>
              <a:rPr lang="en-US" dirty="0"/>
              <a:t> </a:t>
            </a:r>
            <a:r>
              <a:rPr lang="en-US" baseline="0" dirty="0"/>
              <a:t>Brazil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Landlocked countries have no EEZ and include: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Switzerland</a:t>
            </a:r>
          </a:p>
          <a:p>
            <a:r>
              <a:rPr lang="en-US" baseline="0" dirty="0"/>
              <a:t>Rwanda</a:t>
            </a:r>
          </a:p>
          <a:p>
            <a:r>
              <a:rPr lang="en-US" baseline="0" dirty="0"/>
              <a:t>Burundi</a:t>
            </a:r>
          </a:p>
          <a:p>
            <a:r>
              <a:rPr lang="en-US" baseline="0" dirty="0"/>
              <a:t>Hungary</a:t>
            </a:r>
          </a:p>
          <a:p>
            <a:r>
              <a:rPr lang="en-US" baseline="0" dirty="0"/>
              <a:t>Malawi</a:t>
            </a:r>
          </a:p>
          <a:p>
            <a:r>
              <a:rPr lang="en-US" baseline="0" dirty="0"/>
              <a:t>Austria</a:t>
            </a:r>
          </a:p>
          <a:p>
            <a:r>
              <a:rPr lang="en-US" baseline="0" dirty="0"/>
              <a:t>Serbia Slovakia</a:t>
            </a:r>
          </a:p>
          <a:p>
            <a:r>
              <a:rPr lang="en-US" baseline="0" dirty="0" err="1"/>
              <a:t>Afganistan</a:t>
            </a:r>
            <a:endParaRPr lang="en-US" baseline="0" dirty="0"/>
          </a:p>
          <a:p>
            <a:r>
              <a:rPr lang="en-US" baseline="0" dirty="0"/>
              <a:t>Zimbabwe</a:t>
            </a:r>
          </a:p>
          <a:p>
            <a:r>
              <a:rPr lang="en-US" baseline="0" dirty="0"/>
              <a:t>Laos</a:t>
            </a:r>
          </a:p>
          <a:p>
            <a:r>
              <a:rPr lang="en-US" baseline="0" dirty="0" err="1"/>
              <a:t>Monbgloia</a:t>
            </a:r>
            <a:endParaRPr lang="en-US" baseline="0" dirty="0"/>
          </a:p>
          <a:p>
            <a:r>
              <a:rPr lang="en-US" baseline="0" dirty="0"/>
              <a:t>Ethiopia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005DAA"/>
                </a:solidFill>
              </a:rPr>
              <a:t>USEFUL RESOURCES / RĀRANGI PUKAPUKA</a:t>
            </a:r>
            <a:endParaRPr lang="en-US" baseline="0" dirty="0"/>
          </a:p>
          <a:p>
            <a:r>
              <a:rPr lang="en-US" baseline="0" dirty="0"/>
              <a:t>Awesome oceans facts: https://</a:t>
            </a:r>
            <a:r>
              <a:rPr lang="en-US" baseline="0" dirty="0" err="1"/>
              <a:t>www.worldatlas.com</a:t>
            </a:r>
            <a:r>
              <a:rPr lang="en-US" baseline="0" dirty="0"/>
              <a:t>/</a:t>
            </a:r>
            <a:r>
              <a:rPr lang="en-US" baseline="0" dirty="0" err="1"/>
              <a:t>aatlas</a:t>
            </a:r>
            <a:r>
              <a:rPr lang="en-US" baseline="0" dirty="0"/>
              <a:t>/</a:t>
            </a:r>
            <a:r>
              <a:rPr lang="en-US" baseline="0" dirty="0" err="1"/>
              <a:t>infopage</a:t>
            </a:r>
            <a:r>
              <a:rPr lang="en-US" baseline="0" dirty="0"/>
              <a:t>/oceans.htm#anchor1 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5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DE259A-1AD7-6130-47FB-896B1A134E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316048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environment.govt.nz/facts-and-science/marin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www.marineregions.org/eezmapper.php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6208" y="1171651"/>
            <a:ext cx="3977523" cy="32402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r>
              <a:rPr lang="en-AU" dirty="0"/>
              <a:t>Can a commercial fishing boat from another country take fish (without quota) from our waters within 200 nautical miles from land?</a:t>
            </a:r>
          </a:p>
          <a:p>
            <a:r>
              <a:rPr lang="en-AU" dirty="0"/>
              <a:t>Why or why not?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EEZ &amp; LAW OF THE SEA</a:t>
            </a:r>
            <a:br>
              <a:rPr lang="en-US" sz="3600" dirty="0"/>
            </a:br>
            <a:r>
              <a:rPr lang="en-US" sz="2000" dirty="0"/>
              <a:t>Focus Question: What is the EEZ &amp; how is this relevant to fishery management?</a:t>
            </a:r>
          </a:p>
        </p:txBody>
      </p:sp>
      <p:pic>
        <p:nvPicPr>
          <p:cNvPr id="10" name="Picture 9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98745" y="3052838"/>
            <a:ext cx="2444550" cy="2090662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495149" y="1171651"/>
            <a:ext cx="4448146" cy="2295990"/>
          </a:xfrm>
          <a:prstGeom prst="wedgeRoundRectCallout">
            <a:avLst>
              <a:gd name="adj1" fmla="val -7564"/>
              <a:gd name="adj2" fmla="val 8704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NO! They can’t! They would need to purchase quota under the QMS!</a:t>
            </a:r>
          </a:p>
          <a:p>
            <a:pPr algn="ctr"/>
            <a:endParaRPr lang="en-US" sz="1000" dirty="0">
              <a:solidFill>
                <a:srgbClr val="005DAA"/>
              </a:solidFill>
            </a:endParaRPr>
          </a:p>
          <a:p>
            <a:pPr algn="ctr"/>
            <a:r>
              <a:rPr lang="en-US" dirty="0">
                <a:solidFill>
                  <a:srgbClr val="005DAA"/>
                </a:solidFill>
              </a:rPr>
              <a:t>The United Nations Convention on the Law of the Sea (UNCLOS)  gave all countries the right to manage all resources out to 200 nautical miles from land </a:t>
            </a:r>
          </a:p>
        </p:txBody>
      </p:sp>
    </p:spTree>
    <p:extLst>
      <p:ext uri="{BB962C8B-B14F-4D97-AF65-F5344CB8AC3E}">
        <p14:creationId xmlns:p14="http://schemas.microsoft.com/office/powerpoint/2010/main" val="28081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61" y="93912"/>
            <a:ext cx="8495439" cy="758428"/>
          </a:xfrm>
        </p:spPr>
        <p:txBody>
          <a:bodyPr>
            <a:normAutofit/>
          </a:bodyPr>
          <a:lstStyle/>
          <a:p>
            <a:r>
              <a:rPr lang="en-US" sz="3000" dirty="0"/>
              <a:t>EEZ &amp; LAW OF THE SEA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84649" y="878126"/>
            <a:ext cx="4198519" cy="2931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dirty="0"/>
          </a:p>
          <a:p>
            <a:r>
              <a:rPr lang="en-US" dirty="0"/>
              <a:t>Where do Aotearoa New Zealand waters start and stop? Which fish are included under the QMS?</a:t>
            </a:r>
          </a:p>
        </p:txBody>
      </p:sp>
      <p:pic>
        <p:nvPicPr>
          <p:cNvPr id="10" name="Picture 9" descr="Screen Shot 2020-08-03 at 1.29.0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968" y="-121791"/>
            <a:ext cx="4525200" cy="4678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2294" y="13507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1361" y="1026880"/>
            <a:ext cx="4697037" cy="353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lvl="1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423863" lvl="1" indent="-34290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We have a territorial sea (12 miles out to sea) (green area close to land) and all our laws apply within this area</a:t>
            </a:r>
          </a:p>
          <a:p>
            <a:pPr marL="423863" lvl="1" indent="-34290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We manage all ocean resources out to 200 nautical miles (blue area) </a:t>
            </a:r>
          </a:p>
          <a:p>
            <a:pPr marL="423863" lvl="1" indent="-34290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And we manage the seafloor beyond 200 miles (yellow area)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71296" y="1483535"/>
            <a:ext cx="4553761" cy="3094689"/>
          </a:xfrm>
          <a:prstGeom prst="wedgeRectCallout">
            <a:avLst>
              <a:gd name="adj1" fmla="val 54538"/>
              <a:gd name="adj2" fmla="val 35482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r>
              <a:rPr lang="x-none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200" b="1" dirty="0">
              <a:solidFill>
                <a:srgbClr val="005DAA"/>
              </a:solidFill>
              <a:latin typeface="Arial Narrow"/>
              <a:cs typeface="Arial Narrow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x-none" dirty="0">
                <a:solidFill>
                  <a:srgbClr val="005DAA"/>
                </a:solidFill>
                <a:latin typeface="Arial"/>
                <a:cs typeface="Arial"/>
              </a:rPr>
              <a:t>Create your own map of Aotearoa New Zealand.  Label the EEZ, Territorial Sea and Continental shelf territory!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x-none" dirty="0">
                <a:solidFill>
                  <a:srgbClr val="005DAA"/>
                </a:solidFill>
                <a:latin typeface="Arial"/>
                <a:cs typeface="Arial"/>
              </a:rPr>
              <a:t>Draw pictures or write some notes to remind yourself what rights we have in each zone!</a:t>
            </a:r>
            <a:endParaRPr lang="en-AU" dirty="0">
              <a:solidFill>
                <a:srgbClr val="005DAA"/>
              </a:solidFill>
              <a:latin typeface="Arial"/>
              <a:cs typeface="Arial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srgbClr val="005DAA"/>
                </a:solidFill>
              </a:rPr>
              <a:t>Need Help? Visit MFE’s </a:t>
            </a:r>
            <a:r>
              <a:rPr lang="en-US" dirty="0">
                <a:solidFill>
                  <a:srgbClr val="005DAA"/>
                </a:solidFill>
                <a:hlinkClick r:id="rId4"/>
              </a:rPr>
              <a:t>marine page</a:t>
            </a:r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8398" y="3576921"/>
            <a:ext cx="1437662" cy="12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09" y="727166"/>
            <a:ext cx="4354691" cy="41315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0765" y="973634"/>
            <a:ext cx="4507438" cy="146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AU" sz="1800" dirty="0"/>
              <a:t>All countries with coastal boundaries manage fisheries within their EEZ (Exclusive Economic Zone)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8774" y="1147625"/>
            <a:ext cx="3910578" cy="34619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indent="-1619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1800" dirty="0"/>
              <a:t>Open this </a:t>
            </a:r>
            <a:r>
              <a:rPr lang="en-AU" sz="1800" dirty="0">
                <a:hlinkClick r:id="rId5"/>
              </a:rPr>
              <a:t>interactive map </a:t>
            </a:r>
            <a:endParaRPr lang="en-AU" sz="1800" dirty="0"/>
          </a:p>
          <a:p>
            <a:pPr indent="-1619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1800" dirty="0"/>
              <a:t>Look at all the EEZs  - how does our EEZ compare to other countries? Can you see any countries that have no EEZs? Or countries with very large EEZs?</a:t>
            </a:r>
          </a:p>
          <a:p>
            <a:pPr indent="-1619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1800" dirty="0"/>
              <a:t>Zoom in to your home area. Can you find the part of the ocean closest to where you live?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/>
              <a:t>EEZ &amp; LAW OF THE SEA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847077" y="3345292"/>
            <a:ext cx="19756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Source: </a:t>
            </a:r>
            <a:r>
              <a:rPr lang="en-US" sz="1300" dirty="0" err="1"/>
              <a:t>marineregions.org</a:t>
            </a:r>
            <a:endParaRPr lang="en-US" sz="1300" dirty="0"/>
          </a:p>
        </p:txBody>
      </p:sp>
      <p:pic>
        <p:nvPicPr>
          <p:cNvPr id="9" name="Content Placeholder 3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" b="-3267"/>
          <a:stretch/>
        </p:blipFill>
        <p:spPr>
          <a:xfrm>
            <a:off x="342345" y="2442998"/>
            <a:ext cx="4446964" cy="2129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95758">
            <a:off x="4303060" y="1546700"/>
            <a:ext cx="1043670" cy="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82923</TotalTime>
  <Words>560</Words>
  <Application>Microsoft Macintosh PowerPoint</Application>
  <PresentationFormat>On-screen Show (16:9)</PresentationFormat>
  <Paragraphs>63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Office Theme</vt:lpstr>
      <vt:lpstr>EEZ &amp; LAW OF THE SEA Focus Question: What is the EEZ &amp; how is this relevant to fishery management?</vt:lpstr>
      <vt:lpstr>EEZ &amp; LAW OF THE SEA</vt:lpstr>
      <vt:lpstr>EEZ &amp; LAW OF THE SEA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345</cp:revision>
  <cp:lastPrinted>2021-08-28T22:13:34Z</cp:lastPrinted>
  <dcterms:created xsi:type="dcterms:W3CDTF">2020-04-01T02:04:56Z</dcterms:created>
  <dcterms:modified xsi:type="dcterms:W3CDTF">2022-06-06T22:43:36Z</dcterms:modified>
</cp:coreProperties>
</file>