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25" saveSubsetFonts="1" autoCompressPictures="0">
  <p:sldMasterIdLst>
    <p:sldMasterId id="2147483648" r:id="rId1"/>
  </p:sldMasterIdLst>
  <p:notesMasterIdLst>
    <p:notesMasterId r:id="rId18"/>
  </p:notesMasterIdLst>
  <p:sldIdLst>
    <p:sldId id="347" r:id="rId2"/>
    <p:sldId id="419" r:id="rId3"/>
    <p:sldId id="408" r:id="rId4"/>
    <p:sldId id="358" r:id="rId5"/>
    <p:sldId id="357" r:id="rId6"/>
    <p:sldId id="362" r:id="rId7"/>
    <p:sldId id="420" r:id="rId8"/>
    <p:sldId id="355" r:id="rId9"/>
    <p:sldId id="382" r:id="rId10"/>
    <p:sldId id="381" r:id="rId11"/>
    <p:sldId id="384" r:id="rId12"/>
    <p:sldId id="385" r:id="rId13"/>
    <p:sldId id="418" r:id="rId14"/>
    <p:sldId id="417" r:id="rId15"/>
    <p:sldId id="319" r:id="rId16"/>
    <p:sldId id="410" r:id="rId17"/>
  </p:sldIdLst>
  <p:sldSz cx="9144000" cy="5143500" type="screen16x9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notes"/>
  <p:clrMru>
    <a:srgbClr val="005DAA"/>
    <a:srgbClr val="002E6C"/>
    <a:srgbClr val="00B19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146" autoAdjust="0"/>
    <p:restoredTop sz="74627" autoAdjust="0"/>
  </p:normalViewPr>
  <p:slideViewPr>
    <p:cSldViewPr snapToGrid="0" snapToObjects="1">
      <p:cViewPr varScale="1">
        <p:scale>
          <a:sx n="113" d="100"/>
          <a:sy n="113" d="100"/>
        </p:scale>
        <p:origin x="1688" y="176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22032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napToObjects="1">
      <p:cViewPr varScale="1">
        <p:scale>
          <a:sx n="49" d="100"/>
          <a:sy n="49" d="100"/>
        </p:scale>
        <p:origin x="-1824" y="-120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0CAA122-7A35-9745-A26A-EE8C50CA7602}" type="datetimeFigureOut">
              <a:rPr lang="en-US" smtClean="0"/>
              <a:t>1/22/23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381000" y="4343400"/>
            <a:ext cx="60960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mi-NZ" dirty="0"/>
              <a:t>Click to edit Master text styles</a:t>
            </a:r>
          </a:p>
          <a:p>
            <a:pPr lvl="1"/>
            <a:r>
              <a:rPr lang="mi-NZ" dirty="0"/>
              <a:t>Second level</a:t>
            </a:r>
          </a:p>
          <a:p>
            <a:pPr lvl="2"/>
            <a:r>
              <a:rPr lang="mi-NZ" dirty="0"/>
              <a:t>Third level</a:t>
            </a:r>
          </a:p>
          <a:p>
            <a:pPr lvl="3"/>
            <a:r>
              <a:rPr lang="mi-NZ" dirty="0"/>
              <a:t>Fourth level</a:t>
            </a:r>
          </a:p>
          <a:p>
            <a:pPr lvl="4"/>
            <a:r>
              <a:rPr lang="mi-NZ" dirty="0"/>
              <a:t>Fifth level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458200"/>
            <a:ext cx="2971800" cy="6842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84DFFE2-AB0B-A546-BA03-FA78CA7417E4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9" name="Picture 8" descr="MSCI_NZSCHOOLSLOGO_WIDE_RGB_BLUE_URL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8458200"/>
            <a:ext cx="1625600" cy="5365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14464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Arial"/>
        <a:ea typeface="+mn-ea"/>
        <a:cs typeface="Arial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Arial"/>
        <a:ea typeface="+mn-ea"/>
        <a:cs typeface="Arial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Arial"/>
        <a:ea typeface="+mn-ea"/>
        <a:cs typeface="Arial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Arial"/>
        <a:ea typeface="+mn-ea"/>
        <a:cs typeface="Arial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Arial"/>
        <a:ea typeface="+mn-ea"/>
        <a:cs typeface="Arial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tvnz.co.nz/one-news/new-zealand/elderly-kaipara-men-s-fight-help-conserve-prized-toheroa-shellfish" TargetMode="External"/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/>
              <a:t>TEACHER NOTES</a:t>
            </a:r>
          </a:p>
          <a:p>
            <a:endParaRPr lang="en-US" dirty="0"/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 baseline="0" dirty="0">
                <a:solidFill>
                  <a:srgbClr val="175EAA"/>
                </a:solidFill>
                <a:latin typeface="MetaPro-Normal"/>
                <a:cs typeface="MetaPro-Normal"/>
              </a:rPr>
              <a:t>USEFUL RESOURCES / RĀRANGI PUKAPUKA</a:t>
            </a:r>
            <a:endParaRPr lang="en-US" dirty="0"/>
          </a:p>
          <a:p>
            <a:r>
              <a:rPr lang="en-US" dirty="0"/>
              <a:t>Read more about MSC certification and how it helped the sustainability</a:t>
            </a:r>
            <a:r>
              <a:rPr lang="en-US" baseline="0" dirty="0"/>
              <a:t> of </a:t>
            </a:r>
            <a:r>
              <a:rPr lang="en-US" baseline="0" dirty="0" err="1"/>
              <a:t>Patagonion</a:t>
            </a:r>
            <a:r>
              <a:rPr lang="en-US" baseline="0" dirty="0"/>
              <a:t> Tooth Fish:</a:t>
            </a:r>
          </a:p>
          <a:p>
            <a:endParaRPr lang="en-US" baseline="0" dirty="0"/>
          </a:p>
          <a:p>
            <a:r>
              <a:rPr lang="en-US" baseline="0" dirty="0"/>
              <a:t>http://</a:t>
            </a:r>
            <a:r>
              <a:rPr lang="en-US" baseline="0" dirty="0" err="1"/>
              <a:t>patagonian-toothfish-story.msc.org</a:t>
            </a:r>
            <a:endParaRPr lang="en-US" baseline="0" dirty="0"/>
          </a:p>
          <a:p>
            <a:endParaRPr lang="en-US" baseline="0" dirty="0"/>
          </a:p>
          <a:p>
            <a:r>
              <a:rPr lang="en-US" dirty="0"/>
              <a:t>http://</a:t>
            </a:r>
            <a:r>
              <a:rPr lang="en-US" dirty="0" err="1"/>
              <a:t>blog.msc.org</a:t>
            </a:r>
            <a:r>
              <a:rPr lang="en-US" dirty="0"/>
              <a:t>/blog/2015/05/14/</a:t>
            </a:r>
            <a:r>
              <a:rPr lang="en-US" dirty="0" err="1"/>
              <a:t>patagonia</a:t>
            </a:r>
            <a:r>
              <a:rPr lang="en-US" dirty="0"/>
              <a:t>-toothfish/</a:t>
            </a:r>
          </a:p>
          <a:p>
            <a:endParaRPr lang="en-US" dirty="0"/>
          </a:p>
          <a:p>
            <a:r>
              <a:rPr lang="en-US" dirty="0"/>
              <a:t>Find out more about the toothfish fishery from the research conducted by NIWA: https://</a:t>
            </a:r>
            <a:r>
              <a:rPr lang="en-US" dirty="0" err="1"/>
              <a:t>niwa.co.nz</a:t>
            </a:r>
            <a:r>
              <a:rPr lang="en-US" dirty="0"/>
              <a:t>/fisheries/research-projects/</a:t>
            </a:r>
            <a:r>
              <a:rPr lang="en-US" dirty="0" err="1"/>
              <a:t>antarctic</a:t>
            </a:r>
            <a:r>
              <a:rPr lang="en-US" dirty="0"/>
              <a:t>-fisheries-research/the-toothfish-fishery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4DFFE2-AB0B-A546-BA03-FA78CA7417E4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421329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/>
              <a:t>TEACHER NOTES</a:t>
            </a:r>
          </a:p>
          <a:p>
            <a:endParaRPr lang="en-US" dirty="0"/>
          </a:p>
          <a:p>
            <a:r>
              <a:rPr lang="en-US" dirty="0"/>
              <a:t>Visit</a:t>
            </a:r>
            <a:r>
              <a:rPr lang="en-US" baseline="0" dirty="0"/>
              <a:t> Global Fishing Watch at https://</a:t>
            </a:r>
            <a:r>
              <a:rPr lang="en-US" baseline="0" dirty="0" err="1"/>
              <a:t>globalfishingwatch.org</a:t>
            </a:r>
            <a:r>
              <a:rPr lang="en-US" baseline="0" dirty="0"/>
              <a:t>/map/</a:t>
            </a:r>
          </a:p>
          <a:p>
            <a:endParaRPr lang="en-US" baseline="0" dirty="0"/>
          </a:p>
          <a:p>
            <a:r>
              <a:rPr lang="en-US" dirty="0"/>
              <a:t>You can</a:t>
            </a:r>
            <a:r>
              <a:rPr lang="en-US" baseline="0" dirty="0"/>
              <a:t> also track sustainable fisheries using the MSC Track a Fishery Tool: </a:t>
            </a:r>
            <a:r>
              <a:rPr lang="en-US" dirty="0"/>
              <a:t>https://</a:t>
            </a:r>
            <a:r>
              <a:rPr lang="en-US" dirty="0" err="1"/>
              <a:t>fisheries.msc.org</a:t>
            </a:r>
            <a:r>
              <a:rPr lang="en-US" dirty="0"/>
              <a:t>/en/fisheries/ </a:t>
            </a:r>
          </a:p>
          <a:p>
            <a:endParaRPr lang="en-US" dirty="0"/>
          </a:p>
          <a:p>
            <a:r>
              <a:rPr lang="en-US" baseline="0" dirty="0"/>
              <a:t>DEEPEN THE INQUIRY</a:t>
            </a:r>
          </a:p>
          <a:p>
            <a:r>
              <a:rPr lang="en-US" baseline="0" dirty="0"/>
              <a:t>To deepen learning and application of the Global Fishing Watch see a range of tutorials available at: https://</a:t>
            </a:r>
            <a:r>
              <a:rPr lang="en-US" baseline="0" dirty="0" err="1"/>
              <a:t>globalfishingwatch.org</a:t>
            </a:r>
            <a:r>
              <a:rPr lang="en-US" baseline="0" dirty="0"/>
              <a:t>/</a:t>
            </a:r>
            <a:r>
              <a:rPr lang="en-US" baseline="0" dirty="0" err="1"/>
              <a:t>faqs</a:t>
            </a:r>
            <a:r>
              <a:rPr lang="en-US" baseline="0" dirty="0"/>
              <a:t>/#</a:t>
            </a:r>
            <a:r>
              <a:rPr lang="en-US" baseline="0" dirty="0" err="1"/>
              <a:t>faqs</a:t>
            </a:r>
            <a:r>
              <a:rPr lang="en-US" baseline="0" dirty="0"/>
              <a:t>-video-tutorials</a:t>
            </a:r>
          </a:p>
          <a:p>
            <a:endParaRPr lang="en-US" dirty="0"/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/>
              <a:t>QUESTIONS:</a:t>
            </a: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/>
              <a:t>Where</a:t>
            </a:r>
            <a:r>
              <a:rPr lang="en-US" sz="1200" baseline="0" dirty="0"/>
              <a:t> is most of the fishing happening? </a:t>
            </a:r>
            <a:r>
              <a:rPr lang="en-US" sz="1200" dirty="0"/>
              <a:t>Most activity in equatorial </a:t>
            </a:r>
            <a:r>
              <a:rPr lang="mi-NZ" sz="1200" dirty="0"/>
              <a:t>regions</a:t>
            </a:r>
            <a:r>
              <a:rPr lang="mi-NZ" sz="1200" baseline="0" dirty="0"/>
              <a:t> rather than polar ends of the map. </a:t>
            </a:r>
            <a:endParaRPr lang="en-US" sz="1200" dirty="0"/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/>
              <a:t>Why are some areas fished more than others? Mainly</a:t>
            </a:r>
            <a:r>
              <a:rPr lang="en-US" sz="1200" baseline="0" dirty="0"/>
              <a:t> due to h</a:t>
            </a:r>
            <a:r>
              <a:rPr lang="en-US" sz="1200" dirty="0"/>
              <a:t>igher population (</a:t>
            </a:r>
            <a:r>
              <a:rPr lang="en-US" sz="1200" dirty="0" err="1"/>
              <a:t>ie</a:t>
            </a:r>
            <a:r>
              <a:rPr lang="en-US" sz="1200" dirty="0"/>
              <a:t>. More people living and fishing from mid</a:t>
            </a:r>
            <a:r>
              <a:rPr lang="en-US" sz="1200" baseline="0" dirty="0"/>
              <a:t> latitudes than polar ones);</a:t>
            </a:r>
            <a:r>
              <a:rPr lang="en-US" sz="1200" dirty="0"/>
              <a:t> (access (some</a:t>
            </a:r>
            <a:r>
              <a:rPr lang="en-US" sz="1200" baseline="0" dirty="0"/>
              <a:t> areas easier to reach)</a:t>
            </a:r>
            <a:r>
              <a:rPr lang="en-US" sz="1200" dirty="0"/>
              <a:t>, underwater topography,</a:t>
            </a:r>
            <a:r>
              <a:rPr lang="en-US" sz="1200" baseline="0" dirty="0"/>
              <a:t> currents etc affecting the ecology of the area and the abundance of fish (some areas are just better fishing!)</a:t>
            </a:r>
            <a:r>
              <a:rPr lang="en-US" sz="1200" dirty="0"/>
              <a:t>, legislation (some areas are protected)</a:t>
            </a: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dirty="0"/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/>
              <a:t>How do you think global</a:t>
            </a:r>
            <a:r>
              <a:rPr lang="en-US" sz="1200" baseline="0" dirty="0"/>
              <a:t> fishing watch help in the fight against illegal fishing? (transparency!)</a:t>
            </a: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baseline="0" dirty="0"/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4DFFE2-AB0B-A546-BA03-FA78CA7417E4}" type="slidenum">
              <a:rPr lang="en-US" smtClean="0"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224278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/>
              <a:t>TEACHER NOTES</a:t>
            </a:r>
          </a:p>
          <a:p>
            <a:endParaRPr lang="en-US" dirty="0"/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b="1" baseline="0" dirty="0">
              <a:solidFill>
                <a:srgbClr val="175EAA"/>
              </a:solidFill>
              <a:latin typeface="MetaPro-Normal"/>
              <a:cs typeface="MetaPro-Normal"/>
            </a:endParaRP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 baseline="0" dirty="0">
                <a:solidFill>
                  <a:srgbClr val="175EAA"/>
                </a:solidFill>
                <a:latin typeface="MetaPro-Normal"/>
                <a:cs typeface="MetaPro-Normal"/>
              </a:rPr>
              <a:t>USEFUL RESOURCES / RĀRANGI PUKAPUKA</a:t>
            </a:r>
            <a:endParaRPr lang="en-US" dirty="0"/>
          </a:p>
          <a:p>
            <a:r>
              <a:rPr lang="en-US" dirty="0"/>
              <a:t>To learn</a:t>
            </a:r>
            <a:r>
              <a:rPr lang="en-US" baseline="0" dirty="0"/>
              <a:t> more about flags of convenience see: </a:t>
            </a:r>
          </a:p>
          <a:p>
            <a:endParaRPr lang="en-US" baseline="0" dirty="0"/>
          </a:p>
          <a:p>
            <a:r>
              <a:rPr lang="en-US" dirty="0"/>
              <a:t>https://</a:t>
            </a:r>
            <a:r>
              <a:rPr lang="en-US" dirty="0" err="1"/>
              <a:t>kids.kiddle.co</a:t>
            </a:r>
            <a:r>
              <a:rPr lang="en-US" dirty="0"/>
              <a:t>/</a:t>
            </a:r>
            <a:r>
              <a:rPr lang="en-US" dirty="0" err="1"/>
              <a:t>Flag_of_convenience</a:t>
            </a:r>
            <a:r>
              <a:rPr lang="en-US" dirty="0"/>
              <a:t>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4DFFE2-AB0B-A546-BA03-FA78CA7417E4}" type="slidenum">
              <a:rPr lang="en-US" smtClean="0"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959075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381000" y="4359681"/>
            <a:ext cx="6096000" cy="4114800"/>
          </a:xfrm>
        </p:spPr>
        <p:txBody>
          <a:bodyPr/>
          <a:lstStyle/>
          <a:p>
            <a:r>
              <a:rPr lang="en-US" b="1" dirty="0"/>
              <a:t>TEACHER NOTES</a:t>
            </a:r>
          </a:p>
          <a:p>
            <a:endParaRPr lang="en-US" dirty="0"/>
          </a:p>
          <a:p>
            <a:r>
              <a:rPr lang="en-US" dirty="0"/>
              <a:t>Film clip can be found at: https://</a:t>
            </a:r>
            <a:r>
              <a:rPr lang="en-US" dirty="0" err="1"/>
              <a:t>www.youtube.com</a:t>
            </a:r>
            <a:r>
              <a:rPr lang="en-US" dirty="0"/>
              <a:t>/</a:t>
            </a:r>
            <a:r>
              <a:rPr lang="en-US" dirty="0" err="1"/>
              <a:t>watch?v</a:t>
            </a:r>
            <a:r>
              <a:rPr lang="en-US" dirty="0"/>
              <a:t>=MrJEel-n8mQ&amp;feature=</a:t>
            </a:r>
            <a:r>
              <a:rPr lang="en-US" dirty="0" err="1"/>
              <a:t>emb_logo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4DFFE2-AB0B-A546-BA03-FA78CA7417E4}" type="slidenum">
              <a:rPr lang="en-US" smtClean="0"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558059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381000" y="4359681"/>
            <a:ext cx="6096000" cy="4114800"/>
          </a:xfrm>
        </p:spPr>
        <p:txBody>
          <a:bodyPr/>
          <a:lstStyle/>
          <a:p>
            <a:r>
              <a:rPr lang="en-US" b="1" dirty="0"/>
              <a:t>TEACHER NOTES</a:t>
            </a:r>
          </a:p>
          <a:p>
            <a:endParaRPr lang="en-US" dirty="0"/>
          </a:p>
          <a:p>
            <a:r>
              <a:rPr lang="en-US" dirty="0"/>
              <a:t>https://</a:t>
            </a:r>
            <a:r>
              <a:rPr lang="en-US" dirty="0" err="1"/>
              <a:t>www.humanrightsatsea.org</a:t>
            </a:r>
            <a:r>
              <a:rPr lang="en-US" dirty="0"/>
              <a:t>/who-are-we/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4DFFE2-AB0B-A546-BA03-FA78CA7417E4}" type="slidenum">
              <a:rPr lang="en-US" smtClean="0"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558059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381000" y="4359681"/>
            <a:ext cx="6096000" cy="4114800"/>
          </a:xfrm>
        </p:spPr>
        <p:txBody>
          <a:bodyPr/>
          <a:lstStyle/>
          <a:p>
            <a:r>
              <a:rPr lang="en-US" b="1" dirty="0"/>
              <a:t>TEACHER NOTES</a:t>
            </a:r>
          </a:p>
          <a:p>
            <a:endParaRPr lang="en-US" dirty="0"/>
          </a:p>
          <a:p>
            <a:pPr marL="0" indent="0" algn="l">
              <a:buFont typeface="+mj-lt"/>
              <a:buNone/>
            </a:pPr>
            <a:r>
              <a:rPr lang="en-US" dirty="0"/>
              <a:t>Film clip can be found at: https://</a:t>
            </a:r>
            <a:r>
              <a:rPr lang="en-US" dirty="0" err="1"/>
              <a:t>www.humanrightsatsea.org</a:t>
            </a:r>
            <a:r>
              <a:rPr lang="en-US" dirty="0"/>
              <a:t>/educational-material/</a:t>
            </a:r>
            <a:r>
              <a:rPr lang="en-US" dirty="0" err="1"/>
              <a:t>labour</a:t>
            </a:r>
            <a:r>
              <a:rPr lang="en-US" dirty="0"/>
              <a:t>-rights-and-human-rights/ </a:t>
            </a:r>
          </a:p>
          <a:p>
            <a:pPr marL="0" indent="0" algn="l">
              <a:buFont typeface="+mj-lt"/>
              <a:buNone/>
            </a:pPr>
            <a:endParaRPr lang="en-US" dirty="0"/>
          </a:p>
          <a:p>
            <a:pPr marL="0" indent="0" algn="l">
              <a:buFont typeface="+mj-lt"/>
              <a:buNone/>
            </a:pPr>
            <a:r>
              <a:rPr lang="en-US" dirty="0"/>
              <a:t>He </a:t>
            </a:r>
            <a:r>
              <a:rPr lang="en-US" dirty="0" err="1"/>
              <a:t>Pātai</a:t>
            </a:r>
            <a:endParaRPr lang="en-US" dirty="0"/>
          </a:p>
          <a:p>
            <a:pPr marL="228600" indent="-228600" algn="l">
              <a:buFont typeface="+mj-lt"/>
              <a:buAutoNum type="arabicPeriod"/>
            </a:pPr>
            <a:endParaRPr lang="en-US" dirty="0"/>
          </a:p>
          <a:p>
            <a:pPr marL="228600" indent="-228600" algn="l">
              <a:lnSpc>
                <a:spcPct val="130000"/>
              </a:lnSpc>
              <a:buFont typeface="+mj-lt"/>
              <a:buAutoNum type="arabicPeriod"/>
            </a:pPr>
            <a:r>
              <a:rPr lang="en-AU" sz="1200" dirty="0"/>
              <a:t>What are labour rights? Human rights that relate to work</a:t>
            </a:r>
          </a:p>
          <a:p>
            <a:pPr marL="228600" indent="-228600" algn="l">
              <a:lnSpc>
                <a:spcPct val="130000"/>
              </a:lnSpc>
              <a:buFont typeface="+mj-lt"/>
              <a:buAutoNum type="arabicPeriod"/>
            </a:pPr>
            <a:r>
              <a:rPr lang="en-AU" sz="1200" dirty="0"/>
              <a:t>What is declaration was made in 1948?</a:t>
            </a:r>
            <a:r>
              <a:rPr lang="en-AU" sz="1200" baseline="0" dirty="0"/>
              <a:t> </a:t>
            </a:r>
            <a:r>
              <a:rPr lang="en-AU" sz="1200" dirty="0"/>
              <a:t>Universal Declaration of Human Rights</a:t>
            </a:r>
          </a:p>
          <a:p>
            <a:pPr marL="228600" indent="-228600" algn="l">
              <a:lnSpc>
                <a:spcPct val="130000"/>
              </a:lnSpc>
              <a:buFont typeface="+mj-lt"/>
              <a:buAutoNum type="arabicPeriod"/>
            </a:pPr>
            <a:r>
              <a:rPr lang="en-AU" sz="1200" dirty="0"/>
              <a:t>What are three basic worker rights?</a:t>
            </a:r>
            <a:r>
              <a:rPr lang="en-AU" sz="1200" baseline="0" dirty="0"/>
              <a:t> E.g. </a:t>
            </a:r>
            <a:r>
              <a:rPr lang="en-AU" sz="1200" dirty="0"/>
              <a:t>Right to work in job of choice;</a:t>
            </a:r>
            <a:r>
              <a:rPr lang="en-AU" sz="1200" baseline="0" dirty="0"/>
              <a:t> </a:t>
            </a:r>
            <a:r>
              <a:rPr lang="en-AU" sz="1200" dirty="0"/>
              <a:t>Equal pay;</a:t>
            </a:r>
            <a:r>
              <a:rPr lang="en-AU" sz="1200" baseline="0" dirty="0"/>
              <a:t> </a:t>
            </a:r>
            <a:r>
              <a:rPr lang="en-AU" sz="1200" dirty="0"/>
              <a:t>Right to appropriate rest and leisure time</a:t>
            </a:r>
            <a:r>
              <a:rPr lang="en-AU" sz="1200" baseline="0" dirty="0"/>
              <a:t> or could include </a:t>
            </a:r>
            <a:r>
              <a:rPr lang="en-AU" sz="1200" dirty="0"/>
              <a:t>Freedom from forced labour;</a:t>
            </a:r>
            <a:r>
              <a:rPr lang="en-AU" sz="1200" baseline="0" dirty="0"/>
              <a:t> </a:t>
            </a:r>
            <a:r>
              <a:rPr lang="en-AU" sz="1200" dirty="0"/>
              <a:t>Freedom from child labour etc </a:t>
            </a:r>
          </a:p>
          <a:p>
            <a:pPr marL="228600" indent="-228600" algn="l">
              <a:lnSpc>
                <a:spcPct val="130000"/>
              </a:lnSpc>
              <a:buFont typeface="+mj-lt"/>
              <a:buAutoNum type="arabicPeriod"/>
            </a:pPr>
            <a:r>
              <a:rPr lang="en-AU" sz="1200" dirty="0"/>
              <a:t>Are fishing vessels included in maritime rights? YES</a:t>
            </a:r>
          </a:p>
          <a:p>
            <a:pPr marL="228600" indent="-228600" algn="l">
              <a:lnSpc>
                <a:spcPct val="130000"/>
              </a:lnSpc>
              <a:buFont typeface="+mj-lt"/>
              <a:buAutoNum type="arabicPeriod"/>
            </a:pPr>
            <a:r>
              <a:rPr lang="en-AU" sz="1200" dirty="0"/>
              <a:t>Are labour rights human rights? YES</a:t>
            </a:r>
          </a:p>
          <a:p>
            <a:pPr marL="228600" indent="-228600" algn="l">
              <a:lnSpc>
                <a:spcPct val="130000"/>
              </a:lnSpc>
              <a:buFont typeface="+mj-lt"/>
              <a:buAutoNum type="arabicPeriod"/>
            </a:pPr>
            <a:endParaRPr lang="en-AU" sz="1200" dirty="0"/>
          </a:p>
          <a:p>
            <a:pPr marL="0" indent="0" algn="l">
              <a:lnSpc>
                <a:spcPct val="130000"/>
              </a:lnSpc>
              <a:buFont typeface="+mj-lt"/>
              <a:buNone/>
            </a:pPr>
            <a:r>
              <a:rPr lang="en-AU" sz="1200" dirty="0"/>
              <a:t>MSC</a:t>
            </a:r>
            <a:r>
              <a:rPr lang="en-AU" sz="1200" baseline="0" dirty="0"/>
              <a:t> on Human Rights: https://</a:t>
            </a:r>
            <a:r>
              <a:rPr lang="en-AU" sz="1200" baseline="0" dirty="0" err="1"/>
              <a:t>www.msc.org</a:t>
            </a:r>
            <a:r>
              <a:rPr lang="en-AU" sz="1200" baseline="0" dirty="0"/>
              <a:t>/what-we-are-doing/our-approach/forced-and-child-labour</a:t>
            </a:r>
            <a:endParaRPr lang="en-AU" sz="1200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4DFFE2-AB0B-A546-BA03-FA78CA7417E4}" type="slidenum">
              <a:rPr lang="en-US" smtClean="0"/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558059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381000" y="4264025"/>
            <a:ext cx="6096000" cy="4673600"/>
          </a:xfrm>
        </p:spPr>
        <p:txBody>
          <a:bodyPr/>
          <a:lstStyle/>
          <a:p>
            <a:r>
              <a:rPr lang="en-US" b="1" dirty="0"/>
              <a:t>TEACHER NOTES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961C54-CE56-C942-86C7-3C671D5B96FC}" type="slidenum">
              <a:rPr lang="en-US" smtClean="0"/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046142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/>
              <a:t>TEACHER NOTES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961C54-CE56-C942-86C7-3C671D5B96FC}" type="slidenum">
              <a:rPr lang="en-US" smtClean="0"/>
              <a:pPr/>
              <a:t>40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1486947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381000" y="4343400"/>
            <a:ext cx="6096000" cy="4114800"/>
          </a:xfrm>
        </p:spPr>
        <p:txBody>
          <a:bodyPr/>
          <a:lstStyle/>
          <a:p>
            <a:pPr>
              <a:defRPr/>
            </a:pPr>
            <a:r>
              <a:rPr lang="en-US" b="1" dirty="0">
                <a:solidFill>
                  <a:srgbClr val="000000"/>
                </a:solidFill>
              </a:rPr>
              <a:t>TEACHER NOTES</a:t>
            </a:r>
          </a:p>
          <a:p>
            <a:endParaRPr lang="en-US" dirty="0">
              <a:solidFill>
                <a:srgbClr val="000000"/>
              </a:solidFill>
            </a:endParaRPr>
          </a:p>
          <a:p>
            <a:endParaRPr lang="en-US" dirty="0">
              <a:solidFill>
                <a:srgbClr val="000000"/>
              </a:solidFill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961C54-CE56-C942-86C7-3C671D5B96FC}" type="slidenum">
              <a:rPr lang="en-US" smtClean="0"/>
              <a:t>26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9795960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/>
              <a:t>TEACHER NOTES</a:t>
            </a:r>
          </a:p>
          <a:p>
            <a:endParaRPr lang="en-US" dirty="0"/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 baseline="0" dirty="0">
                <a:solidFill>
                  <a:srgbClr val="175EAA"/>
                </a:solidFill>
                <a:latin typeface="MetaPro-Normal"/>
                <a:cs typeface="MetaPro-Normal"/>
              </a:rPr>
              <a:t>USEFUL RESOURCES / RĀRANGI PUKAPUKA</a:t>
            </a:r>
            <a:endParaRPr lang="en-US" dirty="0"/>
          </a:p>
          <a:p>
            <a:r>
              <a:rPr lang="en-US" dirty="0"/>
              <a:t>Read more about MSC certification and how it helped the sustainability</a:t>
            </a:r>
            <a:r>
              <a:rPr lang="en-US" baseline="0" dirty="0"/>
              <a:t> of </a:t>
            </a:r>
            <a:r>
              <a:rPr lang="en-US" baseline="0" dirty="0" err="1"/>
              <a:t>Patagonion</a:t>
            </a:r>
            <a:r>
              <a:rPr lang="en-US" baseline="0" dirty="0"/>
              <a:t> Tooth Fish:</a:t>
            </a:r>
          </a:p>
          <a:p>
            <a:endParaRPr lang="en-US" baseline="0" dirty="0"/>
          </a:p>
          <a:p>
            <a:r>
              <a:rPr lang="en-US" baseline="0" dirty="0"/>
              <a:t>http://</a:t>
            </a:r>
            <a:r>
              <a:rPr lang="en-US" baseline="0" dirty="0" err="1"/>
              <a:t>patagonian-toothfish-story.msc.org</a:t>
            </a:r>
            <a:endParaRPr lang="en-US" baseline="0" dirty="0"/>
          </a:p>
          <a:p>
            <a:endParaRPr lang="en-US" baseline="0" dirty="0"/>
          </a:p>
          <a:p>
            <a:r>
              <a:rPr lang="en-US" dirty="0"/>
              <a:t>http://</a:t>
            </a:r>
            <a:r>
              <a:rPr lang="en-US" dirty="0" err="1"/>
              <a:t>blog.msc.org</a:t>
            </a:r>
            <a:r>
              <a:rPr lang="en-US" dirty="0"/>
              <a:t>/blog/2015/05/14/</a:t>
            </a:r>
            <a:r>
              <a:rPr lang="en-US" dirty="0" err="1"/>
              <a:t>patagonia</a:t>
            </a:r>
            <a:r>
              <a:rPr lang="en-US" dirty="0"/>
              <a:t>-toothfish/</a:t>
            </a:r>
          </a:p>
          <a:p>
            <a:endParaRPr lang="en-US" dirty="0"/>
          </a:p>
          <a:p>
            <a:r>
              <a:rPr lang="en-US" dirty="0"/>
              <a:t>Find out more about the toothfish fishery from the research conducted by NIWA: https://</a:t>
            </a:r>
            <a:r>
              <a:rPr lang="en-US" dirty="0" err="1"/>
              <a:t>niwa.co.nz</a:t>
            </a:r>
            <a:r>
              <a:rPr lang="en-US" dirty="0"/>
              <a:t>/fisheries/research-projects/</a:t>
            </a:r>
            <a:r>
              <a:rPr lang="en-US" dirty="0" err="1"/>
              <a:t>antarctic</a:t>
            </a:r>
            <a:r>
              <a:rPr lang="en-US" dirty="0"/>
              <a:t>-fisheries-research/the-toothfish-fishery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4DFFE2-AB0B-A546-BA03-FA78CA7417E4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421329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 dirty="0"/>
              <a:t>TEACHER NOTES</a:t>
            </a:r>
          </a:p>
          <a:p>
            <a:endParaRPr lang="en-US" dirty="0"/>
          </a:p>
          <a:p>
            <a:pPr lvl="1"/>
            <a:r>
              <a:rPr lang="en-US" dirty="0"/>
              <a:t>(1) Illegal = C</a:t>
            </a:r>
          </a:p>
          <a:p>
            <a:pPr lvl="1"/>
            <a:r>
              <a:rPr lang="en-US" dirty="0"/>
              <a:t>(2) Unreported = A</a:t>
            </a:r>
          </a:p>
          <a:p>
            <a:pPr lvl="1"/>
            <a:r>
              <a:rPr lang="en-US" dirty="0"/>
              <a:t>(3) Unregulated = B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4DFFE2-AB0B-A546-BA03-FA78CA7417E4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381109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 dirty="0"/>
              <a:t>TEACHER NOTES</a:t>
            </a:r>
          </a:p>
          <a:p>
            <a:endParaRPr lang="en-US" dirty="0"/>
          </a:p>
          <a:p>
            <a:pPr lvl="1"/>
            <a:r>
              <a:rPr lang="en-US" dirty="0"/>
              <a:t>(1) Illegal = A</a:t>
            </a:r>
          </a:p>
          <a:p>
            <a:pPr lvl="1"/>
            <a:r>
              <a:rPr lang="en-US" dirty="0"/>
              <a:t>(2) Unreported = B</a:t>
            </a:r>
          </a:p>
          <a:p>
            <a:pPr lvl="1"/>
            <a:r>
              <a:rPr lang="en-US" dirty="0"/>
              <a:t>(3) Unregulated = C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4DFFE2-AB0B-A546-BA03-FA78CA7417E4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999441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/>
              <a:t>TEACHER NOTES</a:t>
            </a:r>
          </a:p>
          <a:p>
            <a:endParaRPr lang="en-US" dirty="0"/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Article</a:t>
            </a:r>
            <a:r>
              <a:rPr lang="en-US" baseline="0" dirty="0"/>
              <a:t> and film clip</a:t>
            </a:r>
            <a:r>
              <a:rPr lang="en-US" dirty="0"/>
              <a:t> can be found</a:t>
            </a:r>
            <a:r>
              <a:rPr lang="en-US" baseline="0" dirty="0"/>
              <a:t> at </a:t>
            </a:r>
            <a:r>
              <a:rPr lang="en-US" dirty="0">
                <a:hlinkClick r:id="rId3"/>
              </a:rPr>
              <a:t>https://www.tvnz.co.nz/one-news/new-zealand/elderly-kaipara-men-s-fight-help-conserve-prized-toheroa-shellfish</a:t>
            </a:r>
            <a:r>
              <a:rPr lang="en-US" dirty="0"/>
              <a:t> </a:t>
            </a:r>
          </a:p>
          <a:p>
            <a:r>
              <a:rPr lang="en-US" dirty="0"/>
              <a:t>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4DFFE2-AB0B-A546-BA03-FA78CA7417E4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123868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/>
              <a:t>TEACHER</a:t>
            </a:r>
            <a:r>
              <a:rPr lang="en-US" b="1" baseline="0" dirty="0"/>
              <a:t> NOTES</a:t>
            </a:r>
          </a:p>
          <a:p>
            <a:endParaRPr lang="en-US" baseline="0" dirty="0"/>
          </a:p>
          <a:p>
            <a:r>
              <a:rPr lang="en-US" baseline="0" dirty="0"/>
              <a:t>Spend time discussing and figuring out why they think what they do!</a:t>
            </a:r>
          </a:p>
          <a:p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4DFFE2-AB0B-A546-BA03-FA78CA7417E4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172422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/>
              <a:t>TEACHER NOTES</a:t>
            </a:r>
          </a:p>
          <a:p>
            <a:endParaRPr lang="en-US" dirty="0"/>
          </a:p>
          <a:p>
            <a:r>
              <a:rPr lang="en-US" dirty="0"/>
              <a:t>How the MSC is working to</a:t>
            </a:r>
            <a:r>
              <a:rPr lang="en-US" baseline="0" dirty="0"/>
              <a:t> tackle illegal fishing: </a:t>
            </a:r>
            <a:r>
              <a:rPr lang="en-US" dirty="0"/>
              <a:t>http://</a:t>
            </a:r>
            <a:r>
              <a:rPr lang="en-US" dirty="0" err="1"/>
              <a:t>blog.msc.org</a:t>
            </a:r>
            <a:r>
              <a:rPr lang="en-US" dirty="0"/>
              <a:t>/blog/2015/04/01/tackling-illegal-fishing-one-certificate-at-a-time/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4DFFE2-AB0B-A546-BA03-FA78CA7417E4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766175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/>
              <a:t>TEACHER NOTES</a:t>
            </a:r>
          </a:p>
          <a:p>
            <a:endParaRPr lang="en-US" dirty="0"/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 baseline="0" dirty="0">
                <a:solidFill>
                  <a:srgbClr val="175EAA"/>
                </a:solidFill>
                <a:latin typeface="MetaPro-Normal"/>
                <a:cs typeface="MetaPro-Normal"/>
              </a:rPr>
              <a:t>USEFUL RESOURCES / RĀRANGI PUKAPUKA</a:t>
            </a:r>
            <a:endParaRPr lang="en-US" dirty="0"/>
          </a:p>
          <a:p>
            <a:r>
              <a:rPr lang="en-US" dirty="0"/>
              <a:t>Visit</a:t>
            </a:r>
            <a:r>
              <a:rPr lang="en-US" baseline="0" dirty="0"/>
              <a:t> Global Fishing Watch at https://</a:t>
            </a:r>
            <a:r>
              <a:rPr lang="en-US" baseline="0" dirty="0" err="1"/>
              <a:t>globalfishingwatch.org</a:t>
            </a:r>
            <a:r>
              <a:rPr lang="en-US" baseline="0" dirty="0"/>
              <a:t>/map/</a:t>
            </a:r>
          </a:p>
          <a:p>
            <a:endParaRPr lang="en-US" baseline="0" dirty="0"/>
          </a:p>
          <a:p>
            <a:r>
              <a:rPr lang="en-US" baseline="0" dirty="0"/>
              <a:t>Watch this about the Global Fishing Watch https://</a:t>
            </a:r>
            <a:r>
              <a:rPr lang="en-US" baseline="0" dirty="0" err="1"/>
              <a:t>www.youtube.com</a:t>
            </a:r>
            <a:r>
              <a:rPr lang="en-US" baseline="0" dirty="0"/>
              <a:t>/</a:t>
            </a:r>
            <a:r>
              <a:rPr lang="en-US" baseline="0" dirty="0" err="1"/>
              <a:t>watch?v</a:t>
            </a:r>
            <a:r>
              <a:rPr lang="en-US" baseline="0" dirty="0"/>
              <a:t>=ISbIUjCz8Pg</a:t>
            </a:r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You can</a:t>
            </a:r>
            <a:r>
              <a:rPr lang="en-US" baseline="0" dirty="0"/>
              <a:t> also track sustainable fisheries using the MSC Track a Fishery Tool</a:t>
            </a:r>
          </a:p>
          <a:p>
            <a:endParaRPr lang="en-US" baseline="0" dirty="0"/>
          </a:p>
          <a:p>
            <a:r>
              <a:rPr lang="en-US" dirty="0"/>
              <a:t>https://</a:t>
            </a:r>
            <a:r>
              <a:rPr lang="en-US" dirty="0" err="1"/>
              <a:t>fisheries.msc.org</a:t>
            </a:r>
            <a:r>
              <a:rPr lang="en-US" dirty="0"/>
              <a:t>/en/fisheries/ </a:t>
            </a:r>
          </a:p>
          <a:p>
            <a:endParaRPr lang="en-US" dirty="0"/>
          </a:p>
          <a:p>
            <a:r>
              <a:rPr lang="en-US" dirty="0"/>
              <a:t>CONSIDER</a:t>
            </a: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/>
              <a:t>Why are some areas fished more than others?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4DFFE2-AB0B-A546-BA03-FA78CA7417E4}" type="slidenum">
              <a:rPr lang="en-US" smtClean="0"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224278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21"/>
            <a:ext cx="7772400" cy="1102519"/>
          </a:xfrm>
        </p:spPr>
        <p:txBody>
          <a:bodyPr/>
          <a:lstStyle/>
          <a:p>
            <a:r>
              <a:rPr lang="mi-NZ" dirty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mi-NZ" dirty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660379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3912"/>
            <a:ext cx="8229600" cy="758428"/>
          </a:xfrm>
        </p:spPr>
        <p:txBody>
          <a:bodyPr>
            <a:normAutofit/>
          </a:bodyPr>
          <a:lstStyle>
            <a:lvl1pPr algn="l">
              <a:defRPr sz="3300">
                <a:solidFill>
                  <a:schemeClr val="bg1"/>
                </a:solidFill>
              </a:defRPr>
            </a:lvl1pPr>
          </a:lstStyle>
          <a:p>
            <a:r>
              <a:rPr lang="mi-NZ" dirty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mi-NZ"/>
              <a:t>Click to edit Master text styles</a:t>
            </a:r>
          </a:p>
          <a:p>
            <a:pPr lvl="1"/>
            <a:r>
              <a:rPr lang="mi-NZ"/>
              <a:t>Second level</a:t>
            </a:r>
          </a:p>
          <a:p>
            <a:pPr lvl="2"/>
            <a:r>
              <a:rPr lang="mi-NZ"/>
              <a:t>Third level</a:t>
            </a:r>
          </a:p>
          <a:p>
            <a:pPr lvl="3"/>
            <a:r>
              <a:rPr lang="mi-NZ"/>
              <a:t>Fourth level</a:t>
            </a:r>
          </a:p>
          <a:p>
            <a:pPr lvl="4"/>
            <a:r>
              <a:rPr lang="mi-NZ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69524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195405"/>
            <a:ext cx="4038600" cy="3240209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mi-NZ" dirty="0"/>
              <a:t>Click to edit Master text styles</a:t>
            </a:r>
          </a:p>
          <a:p>
            <a:pPr lvl="1"/>
            <a:r>
              <a:rPr lang="mi-NZ" dirty="0"/>
              <a:t>Second level</a:t>
            </a:r>
          </a:p>
          <a:p>
            <a:pPr lvl="2"/>
            <a:r>
              <a:rPr lang="mi-NZ" dirty="0"/>
              <a:t>Third level</a:t>
            </a:r>
          </a:p>
          <a:p>
            <a:pPr lvl="3"/>
            <a:r>
              <a:rPr lang="mi-NZ" dirty="0"/>
              <a:t>Fourth level</a:t>
            </a:r>
          </a:p>
          <a:p>
            <a:pPr lvl="4"/>
            <a:r>
              <a:rPr lang="mi-NZ" dirty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195405"/>
            <a:ext cx="4038600" cy="3240209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mi-NZ"/>
              <a:t>Click to edit Master text styles</a:t>
            </a:r>
          </a:p>
          <a:p>
            <a:pPr lvl="1"/>
            <a:r>
              <a:rPr lang="mi-NZ"/>
              <a:t>Second level</a:t>
            </a:r>
          </a:p>
          <a:p>
            <a:pPr lvl="2"/>
            <a:r>
              <a:rPr lang="mi-NZ"/>
              <a:t>Third level</a:t>
            </a:r>
          </a:p>
          <a:p>
            <a:pPr lvl="3"/>
            <a:r>
              <a:rPr lang="mi-NZ"/>
              <a:t>Fourth level</a:t>
            </a:r>
          </a:p>
          <a:p>
            <a:pPr lvl="4"/>
            <a:r>
              <a:rPr lang="mi-NZ"/>
              <a:t>Fifth level</a:t>
            </a:r>
            <a:endParaRPr lang="en-US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93912"/>
            <a:ext cx="8229600" cy="758428"/>
          </a:xfrm>
        </p:spPr>
        <p:txBody>
          <a:bodyPr>
            <a:normAutofit/>
          </a:bodyPr>
          <a:lstStyle>
            <a:lvl1pPr algn="l">
              <a:defRPr sz="3300">
                <a:solidFill>
                  <a:schemeClr val="bg1"/>
                </a:solidFill>
              </a:defRPr>
            </a:lvl1pPr>
          </a:lstStyle>
          <a:p>
            <a:r>
              <a:rPr lang="mi-NZ" dirty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62196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457200" y="93912"/>
            <a:ext cx="8229600" cy="758428"/>
          </a:xfrm>
        </p:spPr>
        <p:txBody>
          <a:bodyPr>
            <a:normAutofit/>
          </a:bodyPr>
          <a:lstStyle>
            <a:lvl1pPr algn="l">
              <a:defRPr sz="3300">
                <a:solidFill>
                  <a:schemeClr val="bg1"/>
                </a:solidFill>
              </a:defRPr>
            </a:lvl1pPr>
          </a:lstStyle>
          <a:p>
            <a:r>
              <a:rPr lang="mi-NZ" dirty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175950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57200" y="93912"/>
            <a:ext cx="8229600" cy="758428"/>
          </a:xfrm>
        </p:spPr>
        <p:txBody>
          <a:bodyPr>
            <a:normAutofit/>
          </a:bodyPr>
          <a:lstStyle>
            <a:lvl1pPr algn="l">
              <a:defRPr sz="3300">
                <a:solidFill>
                  <a:schemeClr val="bg1"/>
                </a:solidFill>
              </a:defRPr>
            </a:lvl1pPr>
          </a:lstStyle>
          <a:p>
            <a:r>
              <a:rPr lang="mi-NZ" dirty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74392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file://localhost/Users/rika/Dropbox/MSC%20Job/2020/MSC%20templates%20and%20graphics/FISH%20SWIRL/Rika%20final%20banner%20files/Rect%20Banner%20Fish%20Swirl%20SMALL.png" TargetMode="External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31268"/>
            <a:ext cx="8229600" cy="7584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mi-NZ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3"/>
            <a:ext cx="8229600" cy="303979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mi-NZ" dirty="0"/>
              <a:t>Click to edit Master text styles</a:t>
            </a:r>
          </a:p>
          <a:p>
            <a:pPr lvl="1"/>
            <a:r>
              <a:rPr lang="mi-NZ" dirty="0"/>
              <a:t>Second level</a:t>
            </a:r>
          </a:p>
          <a:p>
            <a:pPr lvl="2"/>
            <a:r>
              <a:rPr lang="mi-NZ" dirty="0"/>
              <a:t>Third level</a:t>
            </a:r>
          </a:p>
          <a:p>
            <a:pPr lvl="3"/>
            <a:r>
              <a:rPr lang="mi-NZ" dirty="0"/>
              <a:t>Fourth level</a:t>
            </a:r>
          </a:p>
          <a:p>
            <a:pPr lvl="4"/>
            <a:r>
              <a:rPr lang="mi-NZ" dirty="0"/>
              <a:t>Fifth level</a:t>
            </a:r>
            <a:endParaRPr lang="en-US" dirty="0"/>
          </a:p>
        </p:txBody>
      </p:sp>
      <p:pic>
        <p:nvPicPr>
          <p:cNvPr id="7" name="Rect Banner Fish Swirl SMALL.png" descr="/Users/rika/Dropbox/MSC Job/2020/MSC templates and graphics/FISH SWIRL/Rika final banner files/Rect Banner Fish Swirl SMALL.png"/>
          <p:cNvPicPr>
            <a:picLocks noChangeAspect="1"/>
          </p:cNvPicPr>
          <p:nvPr userDrawn="1"/>
        </p:nvPicPr>
        <p:blipFill rotWithShape="1">
          <a:blip r:embed="rId7" r:link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2015"/>
          <a:stretch/>
        </p:blipFill>
        <p:spPr>
          <a:xfrm>
            <a:off x="1734" y="-94079"/>
            <a:ext cx="9142275" cy="1058486"/>
          </a:xfrm>
          <a:prstGeom prst="rect">
            <a:avLst/>
          </a:prstGeom>
        </p:spPr>
      </p:pic>
      <p:sp>
        <p:nvSpPr>
          <p:cNvPr id="9" name="Slide Number Placeholder 5"/>
          <p:cNvSpPr txBox="1">
            <a:spLocks/>
          </p:cNvSpPr>
          <p:nvPr userDrawn="1"/>
        </p:nvSpPr>
        <p:spPr>
          <a:xfrm>
            <a:off x="8531682" y="4615175"/>
            <a:ext cx="482600" cy="273844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D0545C6F-B84F-9E45-99FB-1A159270FA95}" type="slidenum">
              <a:rPr lang="en-US" smtClean="0">
                <a:solidFill>
                  <a:srgbClr val="005DAA"/>
                </a:solidFill>
              </a:rPr>
              <a:pPr/>
              <a:t>‹#›</a:t>
            </a:fld>
            <a:endParaRPr lang="en-US" dirty="0">
              <a:solidFill>
                <a:srgbClr val="005DAA"/>
              </a:solidFill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374AFF5D-A5D1-FB09-52DE-3680232F98F7}"/>
              </a:ext>
            </a:extLst>
          </p:cNvPr>
          <p:cNvPicPr>
            <a:picLocks noChangeAspect="1"/>
          </p:cNvPicPr>
          <p:nvPr userDrawn="1"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4258982"/>
            <a:ext cx="8554065" cy="8274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97629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2" r:id="rId3"/>
    <p:sldLayoutId id="2147483654" r:id="rId4"/>
    <p:sldLayoutId id="2147483655" r:id="rId5"/>
  </p:sldLayoutIdLst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100" kern="1200">
          <a:solidFill>
            <a:schemeClr val="tx1"/>
          </a:solidFill>
          <a:latin typeface="Arial Narrow"/>
          <a:ea typeface="+mj-ea"/>
          <a:cs typeface="Arial Narrow"/>
        </a:defRPr>
      </a:lvl1pPr>
    </p:titleStyle>
    <p:bodyStyle>
      <a:lvl1pPr marL="342900" indent="-342900" algn="l" defTabSz="457200" rtl="0" eaLnBrk="1" latinLnBrk="0" hangingPunct="1">
        <a:lnSpc>
          <a:spcPct val="112000"/>
        </a:lnSpc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Arial"/>
          <a:ea typeface="+mn-ea"/>
          <a:cs typeface="Arial"/>
        </a:defRPr>
      </a:lvl1pPr>
      <a:lvl2pPr marL="742950" indent="-285750" algn="l" defTabSz="457200" rtl="0" eaLnBrk="1" latinLnBrk="0" hangingPunct="1">
        <a:lnSpc>
          <a:spcPct val="112000"/>
        </a:lnSpc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Arial"/>
          <a:ea typeface="+mn-ea"/>
          <a:cs typeface="Arial"/>
        </a:defRPr>
      </a:lvl2pPr>
      <a:lvl3pPr marL="1143000" indent="-228600" algn="l" defTabSz="457200" rtl="0" eaLnBrk="1" latinLnBrk="0" hangingPunct="1">
        <a:lnSpc>
          <a:spcPct val="112000"/>
        </a:lnSpc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Arial"/>
          <a:ea typeface="+mn-ea"/>
          <a:cs typeface="Arial"/>
        </a:defRPr>
      </a:lvl3pPr>
      <a:lvl4pPr marL="1600200" indent="-228600" algn="l" defTabSz="457200" rtl="0" eaLnBrk="1" latinLnBrk="0" hangingPunct="1">
        <a:lnSpc>
          <a:spcPct val="112000"/>
        </a:lnSpc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Arial"/>
          <a:ea typeface="+mn-ea"/>
          <a:cs typeface="Arial"/>
        </a:defRPr>
      </a:lvl4pPr>
      <a:lvl5pPr marL="2057400" indent="-228600" algn="l" defTabSz="457200" rtl="0" eaLnBrk="1" latinLnBrk="0" hangingPunct="1">
        <a:lnSpc>
          <a:spcPct val="112000"/>
        </a:lnSpc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Arial"/>
          <a:ea typeface="+mn-ea"/>
          <a:cs typeface="Arial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4.png"/><Relationship Id="rId5" Type="http://schemas.openxmlformats.org/officeDocument/2006/relationships/hyperlink" Target="https://globalfishingwatch.org/map/" TargetMode="External"/><Relationship Id="rId4" Type="http://schemas.openxmlformats.org/officeDocument/2006/relationships/image" Target="file://localhost/Users/rika/Dropbox/MSC%20Job/2020/MSC%20templates%20and%20graphics/TEMPLATE%20FILES/MSC%20GRAPHIC%20ASSETS/SCREEN%20RES/Illustration_BlueAssets/PNG/Blue_YellowSquare.png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6.png"/><Relationship Id="rId5" Type="http://schemas.openxmlformats.org/officeDocument/2006/relationships/hyperlink" Target="https://www.youtube.com/watch?v=MrJEel-n8mQ&amp;feature=emb_logo" TargetMode="External"/><Relationship Id="rId4" Type="http://schemas.openxmlformats.org/officeDocument/2006/relationships/image" Target="file://localhost/Users/rika/Dropbox/MSC%20Job/2020/MSC%20templates%20and%20graphics/TEMPLATE%20FILES/MSC%20GRAPHIC%20ASSETS/SCREEN%20RES/Illustration_BlueAssets/PNG/Blue_YellowSquare.png" TargetMode="Externa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7.png"/><Relationship Id="rId5" Type="http://schemas.openxmlformats.org/officeDocument/2006/relationships/hyperlink" Target="https://www.humanrightsatsea.org/who-are-we/" TargetMode="External"/><Relationship Id="rId4" Type="http://schemas.openxmlformats.org/officeDocument/2006/relationships/image" Target="file://localhost/Users/rika/Dropbox/MSC%20Job/2020/MSC%20templates%20and%20graphics/TEMPLATE%20FILES/MSC%20GRAPHIC%20ASSETS/SCREEN%20RES/Illustration_BlueAssets/PNG/Blue_YellowSquare.png" TargetMode="Externa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18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Relationship Id="rId6" Type="http://schemas.openxmlformats.org/officeDocument/2006/relationships/hyperlink" Target="https://www.msc.org/what-we-are-doing/our-approach/forced-and-child-labour" TargetMode="External"/><Relationship Id="rId5" Type="http://schemas.openxmlformats.org/officeDocument/2006/relationships/hyperlink" Target="https://www.humanrightsatsea.org/educational-material/labour-rights-and-human-rights/" TargetMode="External"/><Relationship Id="rId4" Type="http://schemas.openxmlformats.org/officeDocument/2006/relationships/image" Target="file://localhost/Users/rika/Dropbox/MSC%20Job/2020/MSC%20templates%20and%20graphics/TEMPLATE%20FILES/MSC%20GRAPHIC%20ASSETS/SCREEN%20RES/Illustration_BlueAssets/PNG/Blue_YellowSquare.png" TargetMode="Externa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9.png"/><Relationship Id="rId4" Type="http://schemas.openxmlformats.org/officeDocument/2006/relationships/image" Target="file://localhost/Users/rika/Dropbox/MSC%20Job/2020/MSC%20templates%20and%20graphics/TEMPLATE%20FILES/MSC%20GRAPHIC%20ASSETS/SCREEN%20RES/Illustration_BlueAssets/PNG/Blue_YellowSquare.png" TargetMode="Externa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6.png"/><Relationship Id="rId4" Type="http://schemas.openxmlformats.org/officeDocument/2006/relationships/image" Target="file://localhost/Users/rika/Dropbox/MSC%20Job/2020/MSC%20templates%20and%20graphics/TEMPLATE%20FILES/MSC%20GRAPHIC%20ASSETS/SCREEN%20RES/Illustration_BlueAssets/PNG/Blue_YellowSquare.png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6" Type="http://schemas.openxmlformats.org/officeDocument/2006/relationships/hyperlink" Target="http://blog.msc.org/blog/2015/05/14/patagonia-toothfish/" TargetMode="External"/><Relationship Id="rId5" Type="http://schemas.openxmlformats.org/officeDocument/2006/relationships/hyperlink" Target="http://patagonian-toothfish-story.msc.org" TargetMode="External"/><Relationship Id="rId4" Type="http://schemas.openxmlformats.org/officeDocument/2006/relationships/image" Target="file://localhost/Users/rika/Dropbox/MSC%20Job/2020/MSC%20templates%20and%20graphics/TEMPLATE%20FILES/MSC%20GRAPHIC%20ASSETS/SCREEN%20RES/Illustration_BlueAssets/PNG/Blue_YellowSquare.png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6.png"/><Relationship Id="rId5" Type="http://schemas.openxmlformats.org/officeDocument/2006/relationships/image" Target="../media/image8.png"/><Relationship Id="rId4" Type="http://schemas.openxmlformats.org/officeDocument/2006/relationships/image" Target="file://localhost/Users/rika/Dropbox/MSC%20Job/2020/MSC%20templates%20and%20graphics/TEMPLATE%20FILES/MSC%20GRAPHIC%20ASSETS/SCREEN%20RES/Illustration_BlueAssets/PNG/Blue_YellowSquare.png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6.png"/><Relationship Id="rId5" Type="http://schemas.openxmlformats.org/officeDocument/2006/relationships/image" Target="../media/image9.png"/><Relationship Id="rId4" Type="http://schemas.openxmlformats.org/officeDocument/2006/relationships/image" Target="file://localhost/Users/rika/Dropbox/MSC%20Job/2020/MSC%20templates%20and%20graphics/TEMPLATE%20FILES/MSC%20GRAPHIC%20ASSETS/SCREEN%20RES/Illustration_BlueAssets/PNG/Blue_YellowSquare.png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1.png"/><Relationship Id="rId4" Type="http://schemas.openxmlformats.org/officeDocument/2006/relationships/hyperlink" Target="https://www.tvnz.co.nz/one-news/new-zealand/elderly-kaipara-men-s-fight-help-conserve-prized-toheroa-shellfish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2.png"/><Relationship Id="rId5" Type="http://schemas.openxmlformats.org/officeDocument/2006/relationships/hyperlink" Target="http://blog.msc.org/blog/2015/04/01/tackling-illegal-fishing-one-certificate-at-a-time/" TargetMode="External"/><Relationship Id="rId4" Type="http://schemas.openxmlformats.org/officeDocument/2006/relationships/image" Target="file://localhost/Users/rika/Dropbox/MSC%20Job/2020/MSC%20templates%20and%20graphics/TEMPLATE%20FILES/MSC%20GRAPHIC%20ASSETS/SCREEN%20RES/Illustration_BlueAssets/PNG/Blue_YellowSquare.png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Relationship Id="rId6" Type="http://schemas.openxmlformats.org/officeDocument/2006/relationships/hyperlink" Target="https://www.youtube.com/watch?v=ISbIUjCz8Pg" TargetMode="External"/><Relationship Id="rId5" Type="http://schemas.openxmlformats.org/officeDocument/2006/relationships/hyperlink" Target="https://globalfishingwatch.org/map/" TargetMode="External"/><Relationship Id="rId4" Type="http://schemas.openxmlformats.org/officeDocument/2006/relationships/image" Target="file://localhost/Users/rika/Dropbox/MSC%20Job/2020/MSC%20templates%20and%20graphics/TEMPLATE%20FILES/MSC%20GRAPHIC%20ASSETS/SCREEN%20RES/Illustration_BlueAssets/PNG/Blue_YellowSquare.png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half" idx="1"/>
          </p:nvPr>
        </p:nvSpPr>
        <p:spPr>
          <a:xfrm>
            <a:off x="464059" y="1024802"/>
            <a:ext cx="3981237" cy="3566192"/>
          </a:xfrm>
        </p:spPr>
        <p:txBody>
          <a:bodyPr>
            <a:normAutofit fontScale="62500" lnSpcReduction="20000"/>
          </a:bodyPr>
          <a:lstStyle/>
          <a:p>
            <a:pPr marL="0" indent="0">
              <a:lnSpc>
                <a:spcPct val="120000"/>
              </a:lnSpc>
              <a:spcBef>
                <a:spcPts val="400"/>
              </a:spcBef>
              <a:spcAft>
                <a:spcPts val="400"/>
              </a:spcAft>
              <a:buNone/>
            </a:pPr>
            <a:r>
              <a:rPr lang="en-AU" sz="3500" b="1" noProof="0" dirty="0">
                <a:solidFill>
                  <a:srgbClr val="00B194"/>
                </a:solidFill>
                <a:latin typeface="Arial Narrow"/>
                <a:cs typeface="Arial Narrow"/>
              </a:rPr>
              <a:t>KŌRERORERO / DISCUSSION</a:t>
            </a:r>
            <a:endParaRPr lang="en-AU" sz="3500" b="1" noProof="0" dirty="0">
              <a:solidFill>
                <a:srgbClr val="175EAA"/>
              </a:solidFill>
              <a:latin typeface="Arial Narrow"/>
              <a:cs typeface="Arial Narrow"/>
            </a:endParaRPr>
          </a:p>
          <a:p>
            <a:pPr marL="255588" indent="-255588">
              <a:lnSpc>
                <a:spcPct val="120000"/>
              </a:lnSpc>
              <a:spcBef>
                <a:spcPts val="400"/>
              </a:spcBef>
              <a:spcAft>
                <a:spcPts val="400"/>
              </a:spcAft>
            </a:pPr>
            <a:r>
              <a:rPr lang="en-AU" sz="3300" noProof="0" dirty="0"/>
              <a:t>Illegal, unreported, and unregulated (IUU) fishing is when people fish outside of the law and is a big problem around the world</a:t>
            </a:r>
          </a:p>
          <a:p>
            <a:pPr marL="255588" indent="-255588">
              <a:lnSpc>
                <a:spcPct val="120000"/>
              </a:lnSpc>
              <a:spcBef>
                <a:spcPts val="400"/>
              </a:spcBef>
              <a:spcAft>
                <a:spcPts val="400"/>
              </a:spcAft>
            </a:pPr>
            <a:r>
              <a:rPr lang="en-AU" sz="3300" noProof="0" dirty="0"/>
              <a:t>It is often conducted without concern for marine life or the environment and </a:t>
            </a:r>
            <a:r>
              <a:rPr lang="en-AU" sz="3300" dirty="0"/>
              <a:t>includes:</a:t>
            </a:r>
          </a:p>
          <a:p>
            <a:pPr marL="0" indent="0">
              <a:lnSpc>
                <a:spcPct val="120000"/>
              </a:lnSpc>
              <a:spcBef>
                <a:spcPts val="400"/>
              </a:spcBef>
              <a:spcAft>
                <a:spcPts val="400"/>
              </a:spcAft>
              <a:buNone/>
            </a:pPr>
            <a:endParaRPr lang="en-AU" sz="3300" noProof="0" dirty="0"/>
          </a:p>
          <a:p>
            <a:pPr marL="0" indent="0">
              <a:lnSpc>
                <a:spcPct val="120000"/>
              </a:lnSpc>
              <a:spcBef>
                <a:spcPts val="400"/>
              </a:spcBef>
              <a:spcAft>
                <a:spcPts val="400"/>
              </a:spcAft>
              <a:buNone/>
            </a:pPr>
            <a:endParaRPr lang="en-AU" noProof="0" dirty="0"/>
          </a:p>
          <a:p>
            <a:pPr marL="255588" indent="-255588">
              <a:lnSpc>
                <a:spcPct val="120000"/>
              </a:lnSpc>
              <a:spcBef>
                <a:spcPts val="400"/>
              </a:spcBef>
              <a:spcAft>
                <a:spcPts val="400"/>
              </a:spcAft>
            </a:pPr>
            <a:endParaRPr lang="en-AU" noProof="0" dirty="0"/>
          </a:p>
          <a:p>
            <a:endParaRPr lang="en-AU" noProof="0" dirty="0"/>
          </a:p>
          <a:p>
            <a:endParaRPr lang="en-AU" noProof="0" dirty="0"/>
          </a:p>
          <a:p>
            <a:pPr marL="0" indent="0">
              <a:buNone/>
            </a:pPr>
            <a:endParaRPr lang="en-AU" noProof="0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95385" y="41715"/>
            <a:ext cx="8948615" cy="758428"/>
          </a:xfrm>
        </p:spPr>
        <p:txBody>
          <a:bodyPr>
            <a:normAutofit fontScale="90000"/>
          </a:bodyPr>
          <a:lstStyle/>
          <a:p>
            <a:r>
              <a:rPr lang="en-AU" sz="3200" noProof="0" dirty="0"/>
              <a:t>ILLEGAL FISHING</a:t>
            </a:r>
            <a:br>
              <a:rPr lang="en-AU" sz="3200" noProof="0" dirty="0"/>
            </a:br>
            <a:r>
              <a:rPr lang="en-AU" sz="2000" noProof="0" dirty="0"/>
              <a:t>Focus Question: What is illegal, unregulated and unreported fishing &amp; how does it impact sustainability? </a:t>
            </a:r>
          </a:p>
        </p:txBody>
      </p:sp>
      <p:pic>
        <p:nvPicPr>
          <p:cNvPr id="5" name="Content Placeholder 4" descr="Screen Shot 2020-08-09 at 11.47.27 AM.png"/>
          <p:cNvPicPr>
            <a:picLocks noGrp="1" noChangeAspect="1"/>
          </p:cNvPicPr>
          <p:nvPr>
            <p:ph sz="half" idx="2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4982640" y="1195406"/>
            <a:ext cx="3704160" cy="2971884"/>
          </a:xfrm>
        </p:spPr>
      </p:pic>
      <p:sp>
        <p:nvSpPr>
          <p:cNvPr id="9" name="TextBox 8"/>
          <p:cNvSpPr txBox="1"/>
          <p:nvPr/>
        </p:nvSpPr>
        <p:spPr>
          <a:xfrm>
            <a:off x="5670645" y="4216130"/>
            <a:ext cx="23365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Arial"/>
                <a:cs typeface="Arial"/>
              </a:rPr>
              <a:t>Patagonian Toothfish</a:t>
            </a:r>
          </a:p>
        </p:txBody>
      </p:sp>
    </p:spTree>
    <p:extLst>
      <p:ext uri="{BB962C8B-B14F-4D97-AF65-F5344CB8AC3E}">
        <p14:creationId xmlns:p14="http://schemas.microsoft.com/office/powerpoint/2010/main" val="128587967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lue_YellowSquare.png" descr="/Users/rika/Dropbox/MSC Job/2020/MSC templates and graphics/TEMPLATE FILES/MSC GRAPHIC ASSETS/SCREEN RES/Illustration_BlueAssets/PNG/Blue_YellowSquare.png"/>
          <p:cNvPicPr>
            <a:picLocks noChangeAspect="1"/>
          </p:cNvPicPr>
          <p:nvPr/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83306" y="465074"/>
            <a:ext cx="9585583" cy="4445593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>
          <a:xfrm>
            <a:off x="4600221" y="1167191"/>
            <a:ext cx="4322715" cy="3533692"/>
          </a:xfrm>
        </p:spPr>
        <p:txBody>
          <a:bodyPr>
            <a:normAutofit fontScale="40000" lnSpcReduction="20000"/>
          </a:bodyPr>
          <a:lstStyle/>
          <a:p>
            <a:pPr marL="0" indent="0" algn="ctr">
              <a:lnSpc>
                <a:spcPct val="130000"/>
              </a:lnSpc>
              <a:buNone/>
            </a:pPr>
            <a:r>
              <a:rPr lang="en-AU" sz="5500" b="1" dirty="0">
                <a:solidFill>
                  <a:srgbClr val="00B6DE"/>
                </a:solidFill>
                <a:latin typeface="Arial Narrow"/>
                <a:cs typeface="Arial Narrow"/>
              </a:rPr>
              <a:t>HE PĀTAI / CONSIDER THIS</a:t>
            </a:r>
          </a:p>
          <a:p>
            <a:pPr>
              <a:lnSpc>
                <a:spcPct val="130000"/>
              </a:lnSpc>
            </a:pPr>
            <a:r>
              <a:rPr lang="en-US" sz="4400" dirty="0"/>
              <a:t>Look at the global map? Where is most of the fishing activity? Why?</a:t>
            </a:r>
          </a:p>
          <a:p>
            <a:pPr>
              <a:lnSpc>
                <a:spcPct val="130000"/>
              </a:lnSpc>
            </a:pPr>
            <a:r>
              <a:rPr lang="en-US" sz="4400" dirty="0"/>
              <a:t>Where is most of the fishing happening around Aotearoa New Zealand right now? </a:t>
            </a:r>
          </a:p>
          <a:p>
            <a:pPr>
              <a:lnSpc>
                <a:spcPct val="130000"/>
              </a:lnSpc>
            </a:pPr>
            <a:r>
              <a:rPr lang="en-US" sz="4400" dirty="0"/>
              <a:t>Which parts of our ocean have the most activity (you can mouse over to see the number of objects)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63785" y="93912"/>
            <a:ext cx="8423019" cy="758428"/>
          </a:xfrm>
        </p:spPr>
        <p:txBody>
          <a:bodyPr>
            <a:normAutofit/>
          </a:bodyPr>
          <a:lstStyle/>
          <a:p>
            <a:r>
              <a:rPr lang="en-US" sz="3600" dirty="0"/>
              <a:t>ILLEGAL FISHING</a:t>
            </a:r>
            <a:endParaRPr lang="en-US" dirty="0"/>
          </a:p>
        </p:txBody>
      </p:sp>
      <p:pic>
        <p:nvPicPr>
          <p:cNvPr id="9" name="Content Placeholder 8">
            <a:hlinkClick r:id="rId5"/>
          </p:cNvPr>
          <p:cNvPicPr>
            <a:picLocks noGrp="1" noChangeAspect="1"/>
          </p:cNvPicPr>
          <p:nvPr>
            <p:ph sz="half" idx="1"/>
          </p:nvPr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3785" y="1151197"/>
            <a:ext cx="3630882" cy="2210638"/>
          </a:xfrm>
        </p:spPr>
      </p:pic>
      <p:sp>
        <p:nvSpPr>
          <p:cNvPr id="6" name="Content Placeholder 2"/>
          <p:cNvSpPr txBox="1">
            <a:spLocks/>
          </p:cNvSpPr>
          <p:nvPr/>
        </p:nvSpPr>
        <p:spPr>
          <a:xfrm>
            <a:off x="25400" y="3460250"/>
            <a:ext cx="4222044" cy="1238752"/>
          </a:xfrm>
          <a:prstGeom prst="rect">
            <a:avLst/>
          </a:prstGeom>
        </p:spPr>
        <p:txBody>
          <a:bodyPr vert="horz" lIns="91440" tIns="45720" rIns="91440" bIns="45720" rtlCol="0">
            <a:normAutofit fontScale="40000" lnSpcReduction="20000"/>
          </a:bodyPr>
          <a:lstStyle>
            <a:lvl1pPr marL="342900" indent="-342900" algn="l" defTabSz="457200" rtl="0" eaLnBrk="1" latinLnBrk="0" hangingPunct="1">
              <a:lnSpc>
                <a:spcPct val="112000"/>
              </a:lnSpc>
              <a:spcBef>
                <a:spcPct val="20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1pPr>
            <a:lvl2pPr marL="742950" indent="-285750" algn="l" defTabSz="457200" rtl="0" eaLnBrk="1" latinLnBrk="0" hangingPunct="1">
              <a:lnSpc>
                <a:spcPct val="112000"/>
              </a:lnSpc>
              <a:spcBef>
                <a:spcPct val="20000"/>
              </a:spcBef>
              <a:buFont typeface="Arial"/>
              <a:buChar char="–"/>
              <a:defRPr sz="24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2pPr>
            <a:lvl3pPr marL="1143000" indent="-228600" algn="l" defTabSz="457200" rtl="0" eaLnBrk="1" latinLnBrk="0" hangingPunct="1">
              <a:lnSpc>
                <a:spcPct val="112000"/>
              </a:lnSpc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3pPr>
            <a:lvl4pPr marL="1600200" indent="-228600" algn="l" defTabSz="457200" rtl="0" eaLnBrk="1" latinLnBrk="0" hangingPunct="1">
              <a:lnSpc>
                <a:spcPct val="112000"/>
              </a:lnSpc>
              <a:spcBef>
                <a:spcPct val="20000"/>
              </a:spcBef>
              <a:buFont typeface="Arial"/>
              <a:buChar char="–"/>
              <a:defRPr sz="18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4pPr>
            <a:lvl5pPr marL="2057400" indent="-228600" algn="l" defTabSz="457200" rtl="0" eaLnBrk="1" latinLnBrk="0" hangingPunct="1">
              <a:lnSpc>
                <a:spcPct val="112000"/>
              </a:lnSpc>
              <a:spcBef>
                <a:spcPct val="20000"/>
              </a:spcBef>
              <a:buFont typeface="Arial"/>
              <a:buChar char="»"/>
              <a:defRPr sz="18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30000"/>
              </a:lnSpc>
              <a:spcBef>
                <a:spcPts val="400"/>
              </a:spcBef>
              <a:spcAft>
                <a:spcPts val="400"/>
              </a:spcAft>
              <a:buFont typeface="Arial"/>
              <a:buNone/>
            </a:pPr>
            <a:r>
              <a:rPr lang="x-none" sz="5500" b="1" dirty="0">
                <a:solidFill>
                  <a:srgbClr val="175EAA"/>
                </a:solidFill>
                <a:latin typeface="Arial Narrow"/>
                <a:cs typeface="Arial Narrow"/>
              </a:rPr>
              <a:t>MAHI / ACTIVIT</a:t>
            </a:r>
            <a:r>
              <a:rPr lang="en-AU" sz="5500" b="1" dirty="0">
                <a:solidFill>
                  <a:srgbClr val="175EAA"/>
                </a:solidFill>
                <a:latin typeface="Arial Narrow"/>
                <a:cs typeface="Arial Narrow"/>
              </a:rPr>
              <a:t>Y</a:t>
            </a:r>
            <a:endParaRPr lang="en-US" sz="5500" dirty="0"/>
          </a:p>
          <a:p>
            <a:pPr marL="0" indent="0" algn="ctr">
              <a:lnSpc>
                <a:spcPct val="130000"/>
              </a:lnSpc>
              <a:spcBef>
                <a:spcPts val="400"/>
              </a:spcBef>
              <a:spcAft>
                <a:spcPts val="400"/>
              </a:spcAft>
              <a:buNone/>
            </a:pPr>
            <a:r>
              <a:rPr lang="en-US" sz="4400" dirty="0"/>
              <a:t>Visit the </a:t>
            </a:r>
            <a:r>
              <a:rPr lang="en-US" sz="4400" dirty="0">
                <a:hlinkClick r:id="rId5"/>
              </a:rPr>
              <a:t>Global Fishing Watch </a:t>
            </a:r>
            <a:r>
              <a:rPr lang="en-US" sz="4400" dirty="0"/>
              <a:t>site and explore the map</a:t>
            </a:r>
          </a:p>
        </p:txBody>
      </p:sp>
    </p:spTree>
    <p:extLst>
      <p:ext uri="{BB962C8B-B14F-4D97-AF65-F5344CB8AC3E}">
        <p14:creationId xmlns:p14="http://schemas.microsoft.com/office/powerpoint/2010/main" val="215711916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half" idx="1"/>
          </p:nvPr>
        </p:nvSpPr>
        <p:spPr>
          <a:xfrm>
            <a:off x="457199" y="1131113"/>
            <a:ext cx="4478861" cy="3240209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AU" sz="1800" b="1" dirty="0">
                <a:solidFill>
                  <a:srgbClr val="00B194"/>
                </a:solidFill>
                <a:latin typeface="Arial Narrow"/>
                <a:cs typeface="Arial Narrow"/>
              </a:rPr>
              <a:t>KŌRERORERO / DISCUSSION</a:t>
            </a:r>
            <a:endParaRPr lang="en-AU" sz="1800" b="1" dirty="0">
              <a:solidFill>
                <a:srgbClr val="175EAA"/>
              </a:solidFill>
              <a:latin typeface="Arial Narrow"/>
              <a:cs typeface="Arial Narrow"/>
            </a:endParaRPr>
          </a:p>
          <a:p>
            <a:r>
              <a:rPr lang="en-US" sz="1800" dirty="0"/>
              <a:t>Fishing on boats registered here in Aotearoa New Zealand can be a great job!</a:t>
            </a:r>
          </a:p>
          <a:p>
            <a:endParaRPr lang="en-US" sz="500" dirty="0"/>
          </a:p>
          <a:p>
            <a:r>
              <a:rPr lang="en-US" sz="1800" dirty="0"/>
              <a:t>BUT there are cases of slavery, piracy, and tough working conditions on some overseas fishing boats</a:t>
            </a:r>
          </a:p>
          <a:p>
            <a:r>
              <a:rPr lang="en-US" sz="1800" dirty="0"/>
              <a:t>Some of these boats fly ‘flags of convenience’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>
          <a:xfrm>
            <a:off x="4936061" y="1854373"/>
            <a:ext cx="4038600" cy="272620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1800" dirty="0"/>
              <a:t>What is a flag of convenience?</a:t>
            </a:r>
          </a:p>
          <a:p>
            <a:r>
              <a:rPr lang="en-US" sz="1800" dirty="0"/>
              <a:t>Every boat must be registered with a county</a:t>
            </a:r>
            <a:endParaRPr lang="en-US" sz="800" dirty="0"/>
          </a:p>
          <a:p>
            <a:endParaRPr lang="en-US" sz="500" dirty="0"/>
          </a:p>
          <a:p>
            <a:r>
              <a:rPr lang="en-US" sz="1800" dirty="0"/>
              <a:t>Some vessels are registered and fly the flag of countries that cannot or will not enforce any rules</a:t>
            </a:r>
          </a:p>
          <a:p>
            <a:endParaRPr lang="en-US" sz="500" dirty="0"/>
          </a:p>
          <a:p>
            <a:r>
              <a:rPr lang="en-US" sz="1800" dirty="0"/>
              <a:t>These are ‘flags of convenience’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54001" y="93912"/>
            <a:ext cx="9059332" cy="758428"/>
          </a:xfrm>
        </p:spPr>
        <p:txBody>
          <a:bodyPr>
            <a:normAutofit fontScale="90000"/>
          </a:bodyPr>
          <a:lstStyle/>
          <a:p>
            <a:r>
              <a:rPr lang="en-US" dirty="0"/>
              <a:t>SLAVERY AT SEA</a:t>
            </a:r>
            <a:br>
              <a:rPr lang="en-US" dirty="0"/>
            </a:br>
            <a:r>
              <a:rPr lang="en-US" sz="2000" dirty="0"/>
              <a:t>Focus Question: Why do human rights abuses occur on fishing vessels at sea?</a:t>
            </a:r>
          </a:p>
        </p:txBody>
      </p:sp>
      <p:pic>
        <p:nvPicPr>
          <p:cNvPr id="5" name="Picture 4" descr="Blue_Boat.pn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45335" y="1122411"/>
            <a:ext cx="1862667" cy="8358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460071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Blue_YellowSquare.png" descr="/Users/rika/Dropbox/MSC Job/2020/MSC templates and graphics/TEMPLATE FILES/MSC GRAPHIC ASSETS/SCREEN RES/Illustration_BlueAssets/PNG/Blue_YellowSquare.png"/>
          <p:cNvPicPr>
            <a:picLocks noChangeAspect="1"/>
          </p:cNvPicPr>
          <p:nvPr/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" y="703908"/>
            <a:ext cx="9302743" cy="4192842"/>
          </a:xfrm>
          <a:prstGeom prst="rect">
            <a:avLst/>
          </a:prstGeom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98907" y="93912"/>
            <a:ext cx="8487893" cy="758428"/>
          </a:xfrm>
        </p:spPr>
        <p:txBody>
          <a:bodyPr>
            <a:normAutofit/>
          </a:bodyPr>
          <a:lstStyle/>
          <a:p>
            <a:r>
              <a:rPr lang="en-US" sz="2800" dirty="0"/>
              <a:t>SLAVERY AT SEA</a:t>
            </a:r>
          </a:p>
        </p:txBody>
      </p:sp>
      <p:pic>
        <p:nvPicPr>
          <p:cNvPr id="9" name="Content Placeholder 8" descr="Screen Shot 2020-09-07 at 1.14.48 PM.png">
            <a:hlinkClick r:id="rId5"/>
          </p:cNvPr>
          <p:cNvPicPr>
            <a:picLocks noGrp="1" noChangeAspect="1"/>
          </p:cNvPicPr>
          <p:nvPr>
            <p:ph sz="half" idx="1"/>
          </p:nvPr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3703" b="-3280"/>
          <a:stretch/>
        </p:blipFill>
        <p:spPr>
          <a:xfrm>
            <a:off x="660400" y="1195405"/>
            <a:ext cx="3454400" cy="1940837"/>
          </a:xfrm>
        </p:spPr>
      </p:pic>
      <p:sp>
        <p:nvSpPr>
          <p:cNvPr id="10" name="Content Placeholder 2"/>
          <p:cNvSpPr txBox="1">
            <a:spLocks/>
          </p:cNvSpPr>
          <p:nvPr/>
        </p:nvSpPr>
        <p:spPr>
          <a:xfrm>
            <a:off x="330200" y="3148740"/>
            <a:ext cx="4038600" cy="1286874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342900" indent="-342900" algn="l" defTabSz="457200" rtl="0" eaLnBrk="1" latinLnBrk="0" hangingPunct="1">
              <a:lnSpc>
                <a:spcPct val="112000"/>
              </a:lnSpc>
              <a:spcBef>
                <a:spcPct val="20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1pPr>
            <a:lvl2pPr marL="742950" indent="-285750" algn="l" defTabSz="457200" rtl="0" eaLnBrk="1" latinLnBrk="0" hangingPunct="1">
              <a:lnSpc>
                <a:spcPct val="112000"/>
              </a:lnSpc>
              <a:spcBef>
                <a:spcPct val="20000"/>
              </a:spcBef>
              <a:buFont typeface="Arial"/>
              <a:buChar char="–"/>
              <a:defRPr sz="24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2pPr>
            <a:lvl3pPr marL="1143000" indent="-228600" algn="l" defTabSz="457200" rtl="0" eaLnBrk="1" latinLnBrk="0" hangingPunct="1">
              <a:lnSpc>
                <a:spcPct val="112000"/>
              </a:lnSpc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3pPr>
            <a:lvl4pPr marL="1600200" indent="-228600" algn="l" defTabSz="457200" rtl="0" eaLnBrk="1" latinLnBrk="0" hangingPunct="1">
              <a:lnSpc>
                <a:spcPct val="112000"/>
              </a:lnSpc>
              <a:spcBef>
                <a:spcPct val="20000"/>
              </a:spcBef>
              <a:buFont typeface="Arial"/>
              <a:buChar char="–"/>
              <a:defRPr sz="18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4pPr>
            <a:lvl5pPr marL="2057400" indent="-228600" algn="l" defTabSz="457200" rtl="0" eaLnBrk="1" latinLnBrk="0" hangingPunct="1">
              <a:lnSpc>
                <a:spcPct val="112000"/>
              </a:lnSpc>
              <a:spcBef>
                <a:spcPct val="20000"/>
              </a:spcBef>
              <a:buFont typeface="Arial"/>
              <a:buChar char="»"/>
              <a:defRPr sz="18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30000"/>
              </a:lnSpc>
              <a:spcBef>
                <a:spcPts val="400"/>
              </a:spcBef>
              <a:spcAft>
                <a:spcPts val="400"/>
              </a:spcAft>
              <a:buFont typeface="Arial"/>
              <a:buNone/>
            </a:pPr>
            <a:r>
              <a:rPr lang="en-AU" sz="2200" b="1" dirty="0">
                <a:solidFill>
                  <a:srgbClr val="002E6C"/>
                </a:solidFill>
                <a:latin typeface="Arial Narrow"/>
                <a:cs typeface="Arial Narrow"/>
              </a:rPr>
              <a:t>MĀTAKI TĒNEI / WATCH THIS</a:t>
            </a:r>
          </a:p>
          <a:p>
            <a:pPr marL="0" indent="0" algn="ctr">
              <a:lnSpc>
                <a:spcPct val="130000"/>
              </a:lnSpc>
              <a:spcBef>
                <a:spcPts val="400"/>
              </a:spcBef>
              <a:spcAft>
                <a:spcPts val="400"/>
              </a:spcAft>
              <a:buFont typeface="Arial"/>
              <a:buNone/>
            </a:pPr>
            <a:r>
              <a:rPr lang="en-US" sz="1800" dirty="0"/>
              <a:t>Short clip about the problem of </a:t>
            </a:r>
            <a:r>
              <a:rPr lang="en-US" sz="1800" dirty="0">
                <a:hlinkClick r:id="rId5"/>
              </a:rPr>
              <a:t>forced </a:t>
            </a:r>
            <a:r>
              <a:rPr lang="en-US" sz="1800" dirty="0" err="1">
                <a:hlinkClick r:id="rId5"/>
              </a:rPr>
              <a:t>labour</a:t>
            </a:r>
            <a:r>
              <a:rPr lang="en-US" sz="1800" dirty="0">
                <a:hlinkClick r:id="rId5"/>
              </a:rPr>
              <a:t> on fishing vessels</a:t>
            </a:r>
            <a:r>
              <a:rPr lang="en-US" sz="1800" dirty="0"/>
              <a:t> [1:00] 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sz="half" idx="2"/>
          </p:nvPr>
        </p:nvSpPr>
        <p:spPr>
          <a:xfrm>
            <a:off x="4574869" y="1195404"/>
            <a:ext cx="4238255" cy="3548321"/>
          </a:xfrm>
        </p:spPr>
        <p:txBody>
          <a:bodyPr>
            <a:normAutofit fontScale="77500" lnSpcReduction="20000"/>
          </a:bodyPr>
          <a:lstStyle/>
          <a:p>
            <a:pPr marL="0" indent="0" algn="ctr">
              <a:lnSpc>
                <a:spcPct val="130000"/>
              </a:lnSpc>
              <a:buNone/>
            </a:pPr>
            <a:r>
              <a:rPr lang="en-AU" b="1" dirty="0">
                <a:solidFill>
                  <a:srgbClr val="00B6DE"/>
                </a:solidFill>
                <a:latin typeface="Arial Narrow"/>
                <a:cs typeface="Arial Narrow"/>
              </a:rPr>
              <a:t>HE PĀTAI / CONSIDER THIS</a:t>
            </a:r>
          </a:p>
          <a:p>
            <a:pPr marL="0" indent="0" algn="ctr">
              <a:lnSpc>
                <a:spcPct val="130000"/>
              </a:lnSpc>
              <a:buNone/>
            </a:pPr>
            <a:r>
              <a:rPr lang="en-AU" sz="2300" dirty="0"/>
              <a:t>Watch the film again &amp; list reasons why people being forced to work for long periods of time at sea</a:t>
            </a:r>
          </a:p>
          <a:p>
            <a:pPr marL="0" indent="0" algn="ctr">
              <a:lnSpc>
                <a:spcPct val="130000"/>
              </a:lnSpc>
              <a:buNone/>
            </a:pPr>
            <a:r>
              <a:rPr lang="en-AU" b="1" dirty="0">
                <a:solidFill>
                  <a:srgbClr val="00B194"/>
                </a:solidFill>
                <a:latin typeface="Arial Narrow"/>
                <a:cs typeface="Arial Narrow"/>
              </a:rPr>
              <a:t>KŌRERORERO / DISCUSSION</a:t>
            </a:r>
            <a:endParaRPr lang="en-AU" b="1" dirty="0">
              <a:solidFill>
                <a:srgbClr val="175EAA"/>
              </a:solidFill>
              <a:latin typeface="Arial Narrow"/>
              <a:cs typeface="Arial Narrow"/>
            </a:endParaRPr>
          </a:p>
          <a:p>
            <a:pPr marL="0" indent="0" algn="ctr">
              <a:lnSpc>
                <a:spcPct val="130000"/>
              </a:lnSpc>
              <a:buNone/>
            </a:pPr>
            <a:r>
              <a:rPr lang="en-US" sz="2300" dirty="0"/>
              <a:t>The Marine Stewardship Council requires all certified fisheries to be checked to ensure they do not use forced </a:t>
            </a:r>
            <a:r>
              <a:rPr lang="en-US" sz="2300" dirty="0" err="1"/>
              <a:t>labour</a:t>
            </a:r>
            <a:r>
              <a:rPr lang="en-US" sz="2300" dirty="0"/>
              <a:t> or child </a:t>
            </a:r>
            <a:r>
              <a:rPr lang="en-US" sz="2300" dirty="0" err="1"/>
              <a:t>labour</a:t>
            </a:r>
            <a:r>
              <a:rPr lang="en-US" sz="2300" dirty="0"/>
              <a:t> aboard their fishing vessels</a:t>
            </a:r>
          </a:p>
          <a:p>
            <a:pPr marL="0" indent="0" algn="ctr">
              <a:buNone/>
            </a:pPr>
            <a:endParaRPr lang="en-AU" sz="2200" dirty="0"/>
          </a:p>
          <a:p>
            <a:pPr marL="0" indent="0">
              <a:buNone/>
            </a:pPr>
            <a:endParaRPr lang="en-AU" sz="1800" b="1" dirty="0">
              <a:solidFill>
                <a:srgbClr val="175EAA"/>
              </a:solidFill>
              <a:latin typeface="Arial Narrow"/>
              <a:cs typeface="Arial Narrow"/>
            </a:endParaRPr>
          </a:p>
        </p:txBody>
      </p:sp>
    </p:spTree>
    <p:extLst>
      <p:ext uri="{BB962C8B-B14F-4D97-AF65-F5344CB8AC3E}">
        <p14:creationId xmlns:p14="http://schemas.microsoft.com/office/powerpoint/2010/main" val="166104663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Blue_YellowSquare.png" descr="/Users/rika/Dropbox/MSC Job/2020/MSC templates and graphics/TEMPLATE FILES/MSC GRAPHIC ASSETS/SCREEN RES/Illustration_BlueAssets/PNG/Blue_YellowSquare.png"/>
          <p:cNvPicPr>
            <a:picLocks noChangeAspect="1"/>
          </p:cNvPicPr>
          <p:nvPr/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" y="703908"/>
            <a:ext cx="9302743" cy="4192842"/>
          </a:xfrm>
          <a:prstGeom prst="rect">
            <a:avLst/>
          </a:prstGeom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98907" y="93912"/>
            <a:ext cx="8487893" cy="758428"/>
          </a:xfrm>
        </p:spPr>
        <p:txBody>
          <a:bodyPr>
            <a:normAutofit/>
          </a:bodyPr>
          <a:lstStyle/>
          <a:p>
            <a:r>
              <a:rPr lang="en-US" sz="2800" dirty="0"/>
              <a:t>SLAVERY AT SEA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sz="half" idx="2"/>
          </p:nvPr>
        </p:nvSpPr>
        <p:spPr>
          <a:xfrm>
            <a:off x="517475" y="1195404"/>
            <a:ext cx="4445571" cy="3548321"/>
          </a:xfrm>
        </p:spPr>
        <p:txBody>
          <a:bodyPr>
            <a:normAutofit fontScale="92500"/>
          </a:bodyPr>
          <a:lstStyle/>
          <a:p>
            <a:pPr marL="0" indent="0" algn="ctr">
              <a:lnSpc>
                <a:spcPct val="130000"/>
              </a:lnSpc>
              <a:buNone/>
            </a:pPr>
            <a:r>
              <a:rPr lang="en-AU" b="1" dirty="0">
                <a:solidFill>
                  <a:srgbClr val="00B194"/>
                </a:solidFill>
                <a:latin typeface="Arial Narrow"/>
                <a:cs typeface="Arial Narrow"/>
              </a:rPr>
              <a:t>KŌRERORERO / DISCUSSION</a:t>
            </a:r>
            <a:endParaRPr lang="en-AU" b="1" dirty="0">
              <a:solidFill>
                <a:srgbClr val="175EAA"/>
              </a:solidFill>
              <a:latin typeface="Arial Narrow"/>
              <a:cs typeface="Arial Narrow"/>
            </a:endParaRPr>
          </a:p>
          <a:p>
            <a:pPr>
              <a:lnSpc>
                <a:spcPct val="130000"/>
              </a:lnSpc>
            </a:pPr>
            <a:r>
              <a:rPr lang="en-US" sz="2100" dirty="0"/>
              <a:t>Forced </a:t>
            </a:r>
            <a:r>
              <a:rPr lang="en-US" sz="2100" dirty="0" err="1"/>
              <a:t>labour</a:t>
            </a:r>
            <a:r>
              <a:rPr lang="en-US" sz="2100" dirty="0"/>
              <a:t> and slavery at sea do not respect basic human rights</a:t>
            </a:r>
          </a:p>
          <a:p>
            <a:pPr>
              <a:lnSpc>
                <a:spcPct val="130000"/>
              </a:lnSpc>
            </a:pPr>
            <a:r>
              <a:rPr lang="en-US" sz="2100" dirty="0"/>
              <a:t>Human rights are rights that are believed to belong to every person</a:t>
            </a:r>
          </a:p>
          <a:p>
            <a:pPr>
              <a:lnSpc>
                <a:spcPct val="130000"/>
              </a:lnSpc>
            </a:pPr>
            <a:r>
              <a:rPr lang="en-US" sz="2100" dirty="0"/>
              <a:t>Example of a human right:  the right to equality and freedom from discrimination</a:t>
            </a:r>
          </a:p>
          <a:p>
            <a:pPr marL="0" indent="0" algn="ctr">
              <a:buNone/>
            </a:pPr>
            <a:endParaRPr lang="en-AU" sz="2200" dirty="0"/>
          </a:p>
          <a:p>
            <a:pPr marL="0" indent="0">
              <a:buNone/>
            </a:pPr>
            <a:endParaRPr lang="en-AU" sz="1800" b="1" dirty="0">
              <a:solidFill>
                <a:srgbClr val="175EAA"/>
              </a:solidFill>
              <a:latin typeface="Arial Narrow"/>
              <a:cs typeface="Arial Narrow"/>
            </a:endParaRPr>
          </a:p>
        </p:txBody>
      </p:sp>
      <p:sp>
        <p:nvSpPr>
          <p:cNvPr id="8" name="Content Placeholder 1"/>
          <p:cNvSpPr>
            <a:spLocks noGrp="1"/>
          </p:cNvSpPr>
          <p:nvPr>
            <p:ph sz="half" idx="1"/>
          </p:nvPr>
        </p:nvSpPr>
        <p:spPr>
          <a:xfrm>
            <a:off x="4963046" y="1160971"/>
            <a:ext cx="4027258" cy="3330039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AU" sz="2400" b="1" noProof="0" dirty="0">
                <a:solidFill>
                  <a:srgbClr val="009AC7"/>
                </a:solidFill>
                <a:latin typeface="Arial Narrow"/>
                <a:cs typeface="Arial Narrow"/>
              </a:rPr>
              <a:t>KŌRERO PUKAPUKA / READ</a:t>
            </a:r>
          </a:p>
          <a:p>
            <a:pPr marL="0" indent="0" algn="ctr">
              <a:buNone/>
            </a:pPr>
            <a:r>
              <a:rPr lang="en-AU" sz="1900" noProof="0" dirty="0"/>
              <a:t>Read about the </a:t>
            </a:r>
            <a:r>
              <a:rPr lang="en-AU" sz="1900" noProof="0" dirty="0">
                <a:hlinkClick r:id="rId5"/>
              </a:rPr>
              <a:t>Human Rights at Sea organisation</a:t>
            </a:r>
            <a:endParaRPr lang="en-AU" sz="1900" noProof="0" dirty="0"/>
          </a:p>
          <a:p>
            <a:pPr marL="0" indent="0" algn="ctr">
              <a:buNone/>
            </a:pPr>
            <a:endParaRPr lang="en-AU" sz="1200" noProof="0" dirty="0"/>
          </a:p>
          <a:p>
            <a:pPr marL="0" indent="0" algn="ctr">
              <a:lnSpc>
                <a:spcPct val="130000"/>
              </a:lnSpc>
              <a:buNone/>
            </a:pPr>
            <a:endParaRPr lang="en-AU" sz="2400" b="1" dirty="0">
              <a:solidFill>
                <a:srgbClr val="00B6DE"/>
              </a:solidFill>
              <a:latin typeface="Arial Narrow"/>
              <a:cs typeface="Arial Narrow"/>
            </a:endParaRPr>
          </a:p>
          <a:p>
            <a:pPr marL="0" indent="0" algn="ctr">
              <a:lnSpc>
                <a:spcPct val="130000"/>
              </a:lnSpc>
              <a:buNone/>
            </a:pPr>
            <a:r>
              <a:rPr lang="en-AU" sz="2400" b="1" dirty="0">
                <a:solidFill>
                  <a:srgbClr val="00B6DE"/>
                </a:solidFill>
                <a:latin typeface="Arial Narrow"/>
                <a:cs typeface="Arial Narrow"/>
              </a:rPr>
              <a:t>HE PĀTAI / CONSIDER THIS</a:t>
            </a:r>
          </a:p>
          <a:p>
            <a:pPr marL="0" indent="0" algn="ctr">
              <a:lnSpc>
                <a:spcPct val="130000"/>
              </a:lnSpc>
              <a:buNone/>
            </a:pPr>
            <a:r>
              <a:rPr lang="en-AU" sz="1800" dirty="0"/>
              <a:t>Why were they created and what do they do?</a:t>
            </a:r>
          </a:p>
          <a:p>
            <a:pPr marL="0" indent="0" algn="ctr">
              <a:buNone/>
            </a:pPr>
            <a:endParaRPr lang="en-AU" sz="2100" noProof="0" dirty="0"/>
          </a:p>
        </p:txBody>
      </p:sp>
      <p:sp>
        <p:nvSpPr>
          <p:cNvPr id="11" name="Rectangle 10"/>
          <p:cNvSpPr/>
          <p:nvPr/>
        </p:nvSpPr>
        <p:spPr>
          <a:xfrm rot="1355423">
            <a:off x="6483435" y="108662"/>
            <a:ext cx="3224595" cy="512626"/>
          </a:xfrm>
          <a:prstGeom prst="rect">
            <a:avLst/>
          </a:prstGeom>
          <a:solidFill>
            <a:schemeClr val="bg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rgbClr val="FF0000"/>
                </a:solidFill>
                <a:latin typeface="Local Brewery Five"/>
                <a:cs typeface="Local Brewery Five"/>
              </a:rPr>
              <a:t>       Experts ONLY!</a:t>
            </a:r>
          </a:p>
        </p:txBody>
      </p:sp>
      <p:pic>
        <p:nvPicPr>
          <p:cNvPr id="5" name="Picture 4" descr="Screen Shot 2020-09-22 at 8.57.39 AM.png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93840" y="2471333"/>
            <a:ext cx="2240604" cy="7211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304141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Blue_YellowSquare.png" descr="/Users/rika/Dropbox/MSC Job/2020/MSC templates and graphics/TEMPLATE FILES/MSC GRAPHIC ASSETS/SCREEN RES/Illustration_BlueAssets/PNG/Blue_YellowSquare.png"/>
          <p:cNvPicPr>
            <a:picLocks noChangeAspect="1"/>
          </p:cNvPicPr>
          <p:nvPr/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227939" y="703908"/>
            <a:ext cx="9530681" cy="4192842"/>
          </a:xfrm>
          <a:prstGeom prst="rect">
            <a:avLst/>
          </a:prstGeom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98907" y="93912"/>
            <a:ext cx="8487893" cy="758428"/>
          </a:xfrm>
        </p:spPr>
        <p:txBody>
          <a:bodyPr>
            <a:normAutofit/>
          </a:bodyPr>
          <a:lstStyle/>
          <a:p>
            <a:r>
              <a:rPr lang="en-US" sz="2800" dirty="0"/>
              <a:t>SLAVERY AT SEA</a:t>
            </a:r>
          </a:p>
        </p:txBody>
      </p:sp>
      <p:sp>
        <p:nvSpPr>
          <p:cNvPr id="10" name="Content Placeholder 2"/>
          <p:cNvSpPr txBox="1">
            <a:spLocks/>
          </p:cNvSpPr>
          <p:nvPr/>
        </p:nvSpPr>
        <p:spPr>
          <a:xfrm>
            <a:off x="198906" y="2531526"/>
            <a:ext cx="5011117" cy="2035417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342900" indent="-342900" algn="l" defTabSz="457200" rtl="0" eaLnBrk="1" latinLnBrk="0" hangingPunct="1">
              <a:lnSpc>
                <a:spcPct val="112000"/>
              </a:lnSpc>
              <a:spcBef>
                <a:spcPct val="20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1pPr>
            <a:lvl2pPr marL="742950" indent="-285750" algn="l" defTabSz="457200" rtl="0" eaLnBrk="1" latinLnBrk="0" hangingPunct="1">
              <a:lnSpc>
                <a:spcPct val="112000"/>
              </a:lnSpc>
              <a:spcBef>
                <a:spcPct val="20000"/>
              </a:spcBef>
              <a:buFont typeface="Arial"/>
              <a:buChar char="–"/>
              <a:defRPr sz="24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2pPr>
            <a:lvl3pPr marL="1143000" indent="-228600" algn="l" defTabSz="457200" rtl="0" eaLnBrk="1" latinLnBrk="0" hangingPunct="1">
              <a:lnSpc>
                <a:spcPct val="112000"/>
              </a:lnSpc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3pPr>
            <a:lvl4pPr marL="1600200" indent="-228600" algn="l" defTabSz="457200" rtl="0" eaLnBrk="1" latinLnBrk="0" hangingPunct="1">
              <a:lnSpc>
                <a:spcPct val="112000"/>
              </a:lnSpc>
              <a:spcBef>
                <a:spcPct val="20000"/>
              </a:spcBef>
              <a:buFont typeface="Arial"/>
              <a:buChar char="–"/>
              <a:defRPr sz="18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4pPr>
            <a:lvl5pPr marL="2057400" indent="-228600" algn="l" defTabSz="457200" rtl="0" eaLnBrk="1" latinLnBrk="0" hangingPunct="1">
              <a:lnSpc>
                <a:spcPct val="112000"/>
              </a:lnSpc>
              <a:spcBef>
                <a:spcPct val="20000"/>
              </a:spcBef>
              <a:buFont typeface="Arial"/>
              <a:buChar char="»"/>
              <a:defRPr sz="18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30000"/>
              </a:lnSpc>
              <a:spcBef>
                <a:spcPts val="400"/>
              </a:spcBef>
              <a:spcAft>
                <a:spcPts val="400"/>
              </a:spcAft>
              <a:buFont typeface="Arial"/>
              <a:buNone/>
            </a:pPr>
            <a:r>
              <a:rPr lang="en-AU" sz="2200" b="1" dirty="0">
                <a:solidFill>
                  <a:srgbClr val="002E6C"/>
                </a:solidFill>
                <a:latin typeface="Arial Narrow"/>
                <a:cs typeface="Arial Narrow"/>
              </a:rPr>
              <a:t>MĀTAKI TĒNEI / WATCH THIS</a:t>
            </a:r>
          </a:p>
          <a:p>
            <a:pPr marL="0" indent="0" algn="ctr">
              <a:lnSpc>
                <a:spcPct val="130000"/>
              </a:lnSpc>
              <a:spcBef>
                <a:spcPts val="400"/>
              </a:spcBef>
              <a:spcAft>
                <a:spcPts val="400"/>
              </a:spcAft>
              <a:buFont typeface="Arial"/>
              <a:buNone/>
            </a:pPr>
            <a:r>
              <a:rPr lang="en-US" sz="1900" dirty="0">
                <a:hlinkClick r:id="rId5"/>
              </a:rPr>
              <a:t>Human Rights at Sea </a:t>
            </a:r>
            <a:r>
              <a:rPr lang="en-US" sz="1900" dirty="0"/>
              <a:t>[4:54]</a:t>
            </a:r>
          </a:p>
          <a:p>
            <a:pPr marL="0" indent="0" algn="ctr">
              <a:buNone/>
            </a:pPr>
            <a:r>
              <a:rPr lang="en-AU" sz="2400" b="1" dirty="0">
                <a:solidFill>
                  <a:srgbClr val="009AC7"/>
                </a:solidFill>
                <a:latin typeface="Arial Narrow"/>
                <a:cs typeface="Arial Narrow"/>
              </a:rPr>
              <a:t>KŌRERO PUKAPUKA / READ</a:t>
            </a:r>
          </a:p>
          <a:p>
            <a:pPr marL="0" indent="0" algn="ctr">
              <a:lnSpc>
                <a:spcPct val="130000"/>
              </a:lnSpc>
              <a:buNone/>
            </a:pPr>
            <a:r>
              <a:rPr lang="en-US" sz="1900" dirty="0"/>
              <a:t>Read more about Marine Stewardship Council &amp; </a:t>
            </a:r>
            <a:r>
              <a:rPr lang="en-US" sz="1900" dirty="0">
                <a:hlinkClick r:id="rId6"/>
              </a:rPr>
              <a:t>human rights issues at sea! </a:t>
            </a:r>
            <a:r>
              <a:rPr lang="en-US" sz="1900" dirty="0"/>
              <a:t> 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sz="half" idx="2"/>
          </p:nvPr>
        </p:nvSpPr>
        <p:spPr>
          <a:xfrm>
            <a:off x="5210023" y="1306879"/>
            <a:ext cx="3598175" cy="3510481"/>
          </a:xfrm>
        </p:spPr>
        <p:txBody>
          <a:bodyPr>
            <a:normAutofit fontScale="70000" lnSpcReduction="20000"/>
          </a:bodyPr>
          <a:lstStyle/>
          <a:p>
            <a:pPr marL="0" indent="0">
              <a:lnSpc>
                <a:spcPct val="130000"/>
              </a:lnSpc>
              <a:buNone/>
            </a:pPr>
            <a:r>
              <a:rPr lang="en-AU" b="1" dirty="0">
                <a:solidFill>
                  <a:srgbClr val="00B6DE"/>
                </a:solidFill>
                <a:latin typeface="Arial Narrow"/>
                <a:cs typeface="Arial Narrow"/>
              </a:rPr>
              <a:t>HE PĀTAI / CONSIDER THIS</a:t>
            </a:r>
          </a:p>
          <a:p>
            <a:pPr marL="196850" indent="-196850">
              <a:lnSpc>
                <a:spcPct val="130000"/>
              </a:lnSpc>
              <a:buFont typeface="+mj-lt"/>
              <a:buAutoNum type="arabicPeriod"/>
            </a:pPr>
            <a:r>
              <a:rPr lang="en-AU" sz="2600" dirty="0"/>
              <a:t>What are labour rights?</a:t>
            </a:r>
          </a:p>
          <a:p>
            <a:pPr marL="196850" indent="-196850">
              <a:lnSpc>
                <a:spcPct val="130000"/>
              </a:lnSpc>
              <a:buFont typeface="+mj-lt"/>
              <a:buAutoNum type="arabicPeriod"/>
            </a:pPr>
            <a:r>
              <a:rPr lang="en-AU" sz="2600"/>
              <a:t>What </a:t>
            </a:r>
            <a:r>
              <a:rPr lang="en-AU" sz="2600" dirty="0"/>
              <a:t>declaration was made in 1948?</a:t>
            </a:r>
          </a:p>
          <a:p>
            <a:pPr marL="196850" indent="-196850">
              <a:lnSpc>
                <a:spcPct val="130000"/>
              </a:lnSpc>
              <a:buFont typeface="+mj-lt"/>
              <a:buAutoNum type="arabicPeriod"/>
            </a:pPr>
            <a:r>
              <a:rPr lang="en-AU" sz="2600" dirty="0"/>
              <a:t>What are three basic worker rights?</a:t>
            </a:r>
          </a:p>
          <a:p>
            <a:pPr marL="196850" indent="-196850">
              <a:lnSpc>
                <a:spcPct val="130000"/>
              </a:lnSpc>
              <a:buFont typeface="+mj-lt"/>
              <a:buAutoNum type="arabicPeriod"/>
            </a:pPr>
            <a:r>
              <a:rPr lang="en-AU" sz="2600" dirty="0"/>
              <a:t>Are fishing vessels subject to maritime rights? </a:t>
            </a:r>
          </a:p>
          <a:p>
            <a:pPr marL="196850" indent="-196850">
              <a:lnSpc>
                <a:spcPct val="130000"/>
              </a:lnSpc>
              <a:buFont typeface="+mj-lt"/>
              <a:buAutoNum type="arabicPeriod"/>
            </a:pPr>
            <a:r>
              <a:rPr lang="en-AU" sz="2600" dirty="0"/>
              <a:t>Are labour rights human rights? </a:t>
            </a:r>
          </a:p>
          <a:p>
            <a:pPr marL="0" indent="0">
              <a:lnSpc>
                <a:spcPct val="130000"/>
              </a:lnSpc>
              <a:buNone/>
            </a:pPr>
            <a:endParaRPr lang="en-AU" sz="1300" dirty="0"/>
          </a:p>
        </p:txBody>
      </p:sp>
      <p:sp>
        <p:nvSpPr>
          <p:cNvPr id="8" name="Rectangle 7"/>
          <p:cNvSpPr/>
          <p:nvPr/>
        </p:nvSpPr>
        <p:spPr>
          <a:xfrm rot="1355423">
            <a:off x="6483435" y="108662"/>
            <a:ext cx="3224595" cy="512626"/>
          </a:xfrm>
          <a:prstGeom prst="rect">
            <a:avLst/>
          </a:prstGeom>
          <a:solidFill>
            <a:schemeClr val="bg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rgbClr val="FF0000"/>
                </a:solidFill>
                <a:latin typeface="Local Brewery Five"/>
                <a:cs typeface="Local Brewery Five"/>
              </a:rPr>
              <a:t>       Experts ONLY!</a:t>
            </a:r>
          </a:p>
        </p:txBody>
      </p:sp>
      <p:pic>
        <p:nvPicPr>
          <p:cNvPr id="5" name="Picture 4" descr="Screen Shot 2020-09-22 at 8.33.24 AM.png">
            <a:hlinkClick r:id="rId5"/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17705" y="1220971"/>
            <a:ext cx="2292296" cy="13105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61431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Blue_YellowSquare.png" descr="/Users/rika/Dropbox/MSC Job/2020/MSC templates and graphics/TEMPLATE FILES/MSC GRAPHIC ASSETS/SCREEN RES/Illustration_BlueAssets/PNG/Blue_YellowSquare.png"/>
          <p:cNvPicPr>
            <a:picLocks noChangeAspect="1"/>
          </p:cNvPicPr>
          <p:nvPr/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57082" y="587559"/>
            <a:ext cx="9201081" cy="4399884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4437" y="1145217"/>
            <a:ext cx="8546462" cy="3634923"/>
          </a:xfrm>
        </p:spPr>
        <p:txBody>
          <a:bodyPr>
            <a:normAutofit fontScale="85000" lnSpcReduction="20000"/>
          </a:bodyPr>
          <a:lstStyle/>
          <a:p>
            <a:pPr marL="0" indent="0" algn="ctr">
              <a:lnSpc>
                <a:spcPct val="122000"/>
              </a:lnSpc>
              <a:spcBef>
                <a:spcPts val="300"/>
              </a:spcBef>
              <a:spcAft>
                <a:spcPts val="300"/>
              </a:spcAft>
              <a:buNone/>
            </a:pPr>
            <a:r>
              <a:rPr lang="x-none" sz="2400" b="1" dirty="0">
                <a:solidFill>
                  <a:srgbClr val="175EAA"/>
                </a:solidFill>
                <a:latin typeface="Arial Narrow"/>
                <a:cs typeface="Arial Narrow"/>
              </a:rPr>
              <a:t>MAHI / ACTIVIT</a:t>
            </a:r>
            <a:r>
              <a:rPr lang="en-AU" sz="2400" b="1" dirty="0">
                <a:solidFill>
                  <a:srgbClr val="175EAA"/>
                </a:solidFill>
                <a:latin typeface="Arial Narrow"/>
                <a:cs typeface="Arial Narrow"/>
              </a:rPr>
              <a:t>Y</a:t>
            </a:r>
            <a:endParaRPr lang="en-US" sz="2400" dirty="0"/>
          </a:p>
          <a:p>
            <a:pPr marL="0" indent="0" algn="ctr">
              <a:lnSpc>
                <a:spcPct val="122000"/>
              </a:lnSpc>
              <a:spcBef>
                <a:spcPts val="300"/>
              </a:spcBef>
              <a:spcAft>
                <a:spcPts val="300"/>
              </a:spcAft>
              <a:buNone/>
            </a:pPr>
            <a:r>
              <a:rPr lang="en-AU" sz="2100" noProof="0" dirty="0"/>
              <a:t>1. Select a job from the seafood supply chain that you would most love (or </a:t>
            </a:r>
            <a:r>
              <a:rPr lang="en-AU" sz="2100" dirty="0"/>
              <a:t>if there isn’t one then </a:t>
            </a:r>
            <a:r>
              <a:rPr lang="en-AU" sz="2100" noProof="0" dirty="0"/>
              <a:t>really not love to do). </a:t>
            </a:r>
          </a:p>
          <a:p>
            <a:pPr marL="0" indent="0" algn="ctr">
              <a:lnSpc>
                <a:spcPct val="122000"/>
              </a:lnSpc>
              <a:spcBef>
                <a:spcPts val="300"/>
              </a:spcBef>
              <a:spcAft>
                <a:spcPts val="300"/>
              </a:spcAft>
              <a:buNone/>
            </a:pPr>
            <a:r>
              <a:rPr lang="en-AU" sz="2100" noProof="0" dirty="0"/>
              <a:t>2. Write down and be prepared to explain the following:</a:t>
            </a:r>
          </a:p>
          <a:p>
            <a:pPr marL="0" indent="0" algn="ctr">
              <a:lnSpc>
                <a:spcPct val="122000"/>
              </a:lnSpc>
              <a:spcBef>
                <a:spcPts val="300"/>
              </a:spcBef>
              <a:spcAft>
                <a:spcPts val="300"/>
              </a:spcAft>
              <a:buNone/>
            </a:pPr>
            <a:r>
              <a:rPr lang="en-AU" sz="2100" i="1" dirty="0"/>
              <a:t>a. What is </a:t>
            </a:r>
            <a:r>
              <a:rPr lang="en-AU" sz="2100" i="1" noProof="0" dirty="0"/>
              <a:t>your job?</a:t>
            </a:r>
          </a:p>
          <a:p>
            <a:pPr marL="0" indent="0" algn="ctr">
              <a:lnSpc>
                <a:spcPct val="122000"/>
              </a:lnSpc>
              <a:spcBef>
                <a:spcPts val="300"/>
              </a:spcBef>
              <a:spcAft>
                <a:spcPts val="300"/>
              </a:spcAft>
              <a:buNone/>
            </a:pPr>
            <a:r>
              <a:rPr lang="en-AU" sz="2100" i="1" dirty="0"/>
              <a:t>b. Why </a:t>
            </a:r>
            <a:r>
              <a:rPr lang="en-AU" sz="2100" i="1" noProof="0" dirty="0"/>
              <a:t>you would love / not love to do this job?</a:t>
            </a:r>
          </a:p>
          <a:p>
            <a:pPr marL="0" indent="0" algn="ctr">
              <a:lnSpc>
                <a:spcPct val="122000"/>
              </a:lnSpc>
              <a:spcBef>
                <a:spcPts val="300"/>
              </a:spcBef>
              <a:spcAft>
                <a:spcPts val="300"/>
              </a:spcAft>
              <a:buNone/>
            </a:pPr>
            <a:r>
              <a:rPr lang="en-AU" sz="2100" i="1" dirty="0"/>
              <a:t>c. Where in the supply chain would your job fit?</a:t>
            </a:r>
          </a:p>
          <a:p>
            <a:pPr marL="0" indent="0" algn="ctr">
              <a:lnSpc>
                <a:spcPct val="122000"/>
              </a:lnSpc>
              <a:spcBef>
                <a:spcPts val="300"/>
              </a:spcBef>
              <a:spcAft>
                <a:spcPts val="300"/>
              </a:spcAft>
              <a:buNone/>
            </a:pPr>
            <a:r>
              <a:rPr lang="en-AU" sz="2100" i="1" dirty="0"/>
              <a:t>d. In your job how could you help prevent illegal fishing?</a:t>
            </a:r>
          </a:p>
          <a:p>
            <a:pPr marL="0" indent="0" algn="ctr">
              <a:lnSpc>
                <a:spcPct val="122000"/>
              </a:lnSpc>
              <a:spcBef>
                <a:spcPts val="300"/>
              </a:spcBef>
              <a:spcAft>
                <a:spcPts val="300"/>
              </a:spcAft>
              <a:buNone/>
            </a:pPr>
            <a:r>
              <a:rPr lang="en-AU" sz="2100" dirty="0"/>
              <a:t>3. Create a line across the room with ocean at one end and the plate at the other.  Place yourself in that job along that ocean to plate supply chain line.</a:t>
            </a:r>
          </a:p>
          <a:p>
            <a:pPr marL="0" indent="0" algn="ctr">
              <a:lnSpc>
                <a:spcPct val="122000"/>
              </a:lnSpc>
              <a:spcBef>
                <a:spcPts val="300"/>
              </a:spcBef>
              <a:spcAft>
                <a:spcPts val="300"/>
              </a:spcAft>
              <a:buNone/>
            </a:pPr>
            <a:endParaRPr lang="en-AU" sz="2200" noProof="0" dirty="0">
              <a:latin typeface="Arial"/>
              <a:cs typeface="Arial"/>
            </a:endParaRPr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154441" y="-119079"/>
            <a:ext cx="7876035" cy="1100126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400" b="0" i="0" kern="1200">
                <a:solidFill>
                  <a:schemeClr val="bg1"/>
                </a:solidFill>
                <a:latin typeface="Local Brewery Five"/>
                <a:ea typeface="+mj-ea"/>
                <a:cs typeface="Local Brewery Five"/>
              </a:defRPr>
            </a:lvl1pPr>
          </a:lstStyle>
          <a:p>
            <a:r>
              <a:rPr lang="en-US" sz="3300" dirty="0">
                <a:latin typeface="Arial Narrow"/>
                <a:cs typeface="Arial Narrow"/>
              </a:rPr>
              <a:t>R</a:t>
            </a:r>
            <a:r>
              <a:rPr lang="x-none" sz="3300" dirty="0">
                <a:latin typeface="Arial Narrow"/>
                <a:cs typeface="Arial Narrow"/>
              </a:rPr>
              <a:t>EV</a:t>
            </a:r>
            <a:r>
              <a:rPr lang="en-US" sz="3300" dirty="0">
                <a:latin typeface="Arial Narrow"/>
                <a:cs typeface="Arial Narrow"/>
              </a:rPr>
              <a:t>IE</a:t>
            </a:r>
            <a:r>
              <a:rPr lang="x-none" sz="3300" dirty="0">
                <a:latin typeface="Arial Narrow"/>
                <a:cs typeface="Arial Narrow"/>
              </a:rPr>
              <a:t>WING KEY CONCEPTS</a:t>
            </a:r>
            <a:endParaRPr lang="en-US" sz="3300" dirty="0">
              <a:latin typeface="Arial Narrow"/>
              <a:cs typeface="Arial Narrow"/>
            </a:endParaRPr>
          </a:p>
          <a:p>
            <a:r>
              <a:rPr lang="en-US" sz="2300" dirty="0">
                <a:latin typeface="Arial Narrow"/>
                <a:cs typeface="Arial Narrow"/>
              </a:rPr>
              <a:t>Focusing Question: What have we learnt? </a:t>
            </a:r>
          </a:p>
        </p:txBody>
      </p:sp>
      <p:pic>
        <p:nvPicPr>
          <p:cNvPr id="5" name="Picture 4" descr="White_Seagull.png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8170656" y="-65409"/>
            <a:ext cx="768997" cy="807084"/>
          </a:xfrm>
          <a:prstGeom prst="rect">
            <a:avLst/>
          </a:prstGeom>
        </p:spPr>
      </p:pic>
      <p:pic>
        <p:nvPicPr>
          <p:cNvPr id="14" name="Picture 13" descr="White_Seagull.png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7401659" y="338133"/>
            <a:ext cx="768997" cy="8070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38872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xmlns:p14="http://schemas.microsoft.com/office/powerpoint/2010/main"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9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3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36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4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4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49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50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30515" y="1058753"/>
            <a:ext cx="7739473" cy="3828315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AU" sz="4900" noProof="0" dirty="0">
                <a:solidFill>
                  <a:srgbClr val="175EAA"/>
                </a:solidFill>
                <a:latin typeface="Arial Narrow"/>
                <a:cs typeface="Arial Narrow"/>
              </a:rPr>
              <a:t>He kura kainga te moana, he kura huna te moana</a:t>
            </a: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pPr>
            <a:endParaRPr lang="en-AU" sz="1000" noProof="0" dirty="0"/>
          </a:p>
          <a:p>
            <a:pPr marL="0" indent="0" algn="ctr">
              <a:buNone/>
            </a:pPr>
            <a:r>
              <a:rPr lang="en-AU" sz="2600" i="1" noProof="0" dirty="0">
                <a:latin typeface="Arial Narrow"/>
                <a:cs typeface="Arial Narrow"/>
              </a:rPr>
              <a:t>The oceans environment, </a:t>
            </a:r>
          </a:p>
          <a:p>
            <a:pPr marL="0" indent="0" algn="ctr">
              <a:buNone/>
            </a:pPr>
            <a:r>
              <a:rPr lang="en-AU" sz="2600" i="1" noProof="0" dirty="0">
                <a:latin typeface="Arial Narrow"/>
                <a:cs typeface="Arial Narrow"/>
              </a:rPr>
              <a:t>is a source of untapped knowledge</a:t>
            </a:r>
          </a:p>
        </p:txBody>
      </p:sp>
      <p:pic>
        <p:nvPicPr>
          <p:cNvPr id="6" name="Picture 5" descr="White_Seabream.pn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1255899">
            <a:off x="-1088078" y="-63475"/>
            <a:ext cx="1741159" cy="1251231"/>
          </a:xfrm>
          <a:prstGeom prst="rect">
            <a:avLst/>
          </a:prstGeom>
        </p:spPr>
      </p:pic>
      <p:pic>
        <p:nvPicPr>
          <p:cNvPr id="7" name="Picture 6" descr="White_Seabream.pn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39530">
            <a:off x="988771" y="-88247"/>
            <a:ext cx="1741159" cy="1251231"/>
          </a:xfrm>
          <a:prstGeom prst="rect">
            <a:avLst/>
          </a:prstGeom>
        </p:spPr>
      </p:pic>
      <p:pic>
        <p:nvPicPr>
          <p:cNvPr id="8" name="Picture 7" descr="White_Seabream.pn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1255899">
            <a:off x="58183" y="-772955"/>
            <a:ext cx="1741159" cy="1251231"/>
          </a:xfrm>
          <a:prstGeom prst="rect">
            <a:avLst/>
          </a:prstGeom>
        </p:spPr>
      </p:pic>
      <p:pic>
        <p:nvPicPr>
          <p:cNvPr id="9" name="Picture 8" descr="White_Seabream.pn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995685">
            <a:off x="2363373" y="-459505"/>
            <a:ext cx="1741159" cy="1251231"/>
          </a:xfrm>
          <a:prstGeom prst="rect">
            <a:avLst/>
          </a:prstGeom>
        </p:spPr>
      </p:pic>
      <p:pic>
        <p:nvPicPr>
          <p:cNvPr id="10" name="Picture 9" descr="White_Seabream.pn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43080">
            <a:off x="8356674" y="-296867"/>
            <a:ext cx="1741159" cy="12512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084766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Blue_YellowSquare.png" descr="/Users/rika/Dropbox/MSC Job/2020/MSC templates and graphics/TEMPLATE FILES/MSC GRAPHIC ASSETS/SCREEN RES/Illustration_BlueAssets/PNG/Blue_YellowSquare.png"/>
          <p:cNvPicPr>
            <a:picLocks noChangeAspect="1"/>
          </p:cNvPicPr>
          <p:nvPr/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5644" y="661152"/>
            <a:ext cx="4944114" cy="4344142"/>
          </a:xfrm>
          <a:prstGeom prst="rect">
            <a:avLst/>
          </a:prstGeom>
        </p:spPr>
      </p:pic>
      <p:graphicFrame>
        <p:nvGraphicFramePr>
          <p:cNvPr id="5" name="Content Placeholder 4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4011015375"/>
              </p:ext>
            </p:extLst>
          </p:nvPr>
        </p:nvGraphicFramePr>
        <p:xfrm>
          <a:off x="5079757" y="1148906"/>
          <a:ext cx="3786702" cy="334767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6223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6223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6223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881116">
                <a:tc gridSpan="3">
                  <a:txBody>
                    <a:bodyPr/>
                    <a:lstStyle/>
                    <a:p>
                      <a:pPr algn="ctr"/>
                      <a:r>
                        <a:rPr lang="en-US" sz="2300" b="0" i="0" baseline="0" dirty="0">
                          <a:latin typeface="Arial"/>
                          <a:cs typeface="Arial"/>
                        </a:rPr>
                        <a:t>Illegal fishing</a:t>
                      </a:r>
                    </a:p>
                    <a:p>
                      <a:pPr algn="ctr"/>
                      <a:r>
                        <a:rPr lang="en-US" sz="2000" b="0" i="0" dirty="0">
                          <a:latin typeface="Arial"/>
                          <a:cs typeface="Arial"/>
                        </a:rPr>
                        <a:t>PRIOR KNOWLEDGE</a:t>
                      </a:r>
                      <a:r>
                        <a:rPr lang="en-US" sz="2000" b="0" i="0" baseline="0" dirty="0">
                          <a:latin typeface="Arial"/>
                          <a:cs typeface="Arial"/>
                        </a:rPr>
                        <a:t> CHART</a:t>
                      </a:r>
                      <a:endParaRPr lang="en-US" sz="2000" b="0" i="0" dirty="0">
                        <a:latin typeface="Arial"/>
                        <a:cs typeface="Arial"/>
                      </a:endParaRPr>
                    </a:p>
                  </a:txBody>
                  <a:tcPr marL="76245" marR="76245" marT="34290" marB="34290" anchor="ctr">
                    <a:solidFill>
                      <a:srgbClr val="175EAA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marL="76245" marR="76245" anchor="ctr">
                    <a:solidFill>
                      <a:srgbClr val="175EAA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marL="76245" marR="76245" anchor="ctr">
                    <a:solidFill>
                      <a:srgbClr val="175EA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195327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chemeClr val="bg1"/>
                          </a:solidFill>
                          <a:latin typeface="Arial"/>
                          <a:cs typeface="Arial"/>
                        </a:rPr>
                        <a:t>What we know</a:t>
                      </a:r>
                    </a:p>
                  </a:txBody>
                  <a:tcPr marL="76245" marR="76245" marT="34290" marB="34290" anchor="ctr">
                    <a:solidFill>
                      <a:srgbClr val="175EA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chemeClr val="bg1"/>
                          </a:solidFill>
                          <a:latin typeface="Arial"/>
                          <a:cs typeface="Arial"/>
                        </a:rPr>
                        <a:t>What we would like to know</a:t>
                      </a:r>
                    </a:p>
                  </a:txBody>
                  <a:tcPr marL="76245" marR="76245" marT="34290" marB="34290" anchor="ctr">
                    <a:solidFill>
                      <a:srgbClr val="175EA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chemeClr val="bg1"/>
                          </a:solidFill>
                          <a:latin typeface="Arial"/>
                          <a:cs typeface="Arial"/>
                        </a:rPr>
                        <a:t>What we have learned</a:t>
                      </a:r>
                    </a:p>
                  </a:txBody>
                  <a:tcPr marL="76245" marR="76245" marT="34290" marB="34290" anchor="ctr">
                    <a:solidFill>
                      <a:srgbClr val="175EA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271229">
                <a:tc>
                  <a:txBody>
                    <a:bodyPr/>
                    <a:lstStyle/>
                    <a:p>
                      <a:endParaRPr lang="en-US" sz="1400" dirty="0">
                        <a:latin typeface="Arial"/>
                        <a:cs typeface="Arial"/>
                      </a:endParaRPr>
                    </a:p>
                  </a:txBody>
                  <a:tcPr marL="76245" marR="76245" marT="34290" marB="34290">
                    <a:lnL w="12700" cap="flat" cmpd="sng" algn="ctr">
                      <a:solidFill>
                        <a:srgbClr val="175E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75E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latin typeface="Arial"/>
                        <a:cs typeface="Arial"/>
                      </a:endParaRPr>
                    </a:p>
                  </a:txBody>
                  <a:tcPr marL="76245" marR="76245" marT="34290" marB="34290">
                    <a:lnL w="12700" cap="flat" cmpd="sng" algn="ctr">
                      <a:solidFill>
                        <a:srgbClr val="175E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75E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latin typeface="Arial"/>
                        <a:cs typeface="Arial"/>
                      </a:endParaRPr>
                    </a:p>
                  </a:txBody>
                  <a:tcPr marL="76245" marR="76245" marT="34290" marB="34290">
                    <a:lnL w="12700" cap="flat" cmpd="sng" algn="ctr">
                      <a:solidFill>
                        <a:srgbClr val="175E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75E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7" name="Content Placeholder 6"/>
          <p:cNvSpPr>
            <a:spLocks noGrp="1"/>
          </p:cNvSpPr>
          <p:nvPr>
            <p:ph sz="half" idx="2"/>
          </p:nvPr>
        </p:nvSpPr>
        <p:spPr>
          <a:xfrm>
            <a:off x="176600" y="1030462"/>
            <a:ext cx="4603544" cy="3662022"/>
          </a:xfrm>
        </p:spPr>
        <p:txBody>
          <a:bodyPr>
            <a:noAutofit/>
          </a:bodyPr>
          <a:lstStyle/>
          <a:p>
            <a:pPr marL="0" indent="0" algn="ctr">
              <a:spcBef>
                <a:spcPts val="300"/>
              </a:spcBef>
              <a:spcAft>
                <a:spcPts val="300"/>
              </a:spcAft>
              <a:buNone/>
            </a:pPr>
            <a:r>
              <a:rPr lang="en-AU" sz="2200" b="1" noProof="0" dirty="0">
                <a:solidFill>
                  <a:srgbClr val="00B6DE"/>
                </a:solidFill>
                <a:latin typeface="Arial Narrow"/>
                <a:cs typeface="Arial Narrow"/>
              </a:rPr>
              <a:t>HE PĀTAI / CONSIDER THIS</a:t>
            </a:r>
          </a:p>
          <a:p>
            <a:pPr marL="0" indent="0" algn="ctr">
              <a:spcBef>
                <a:spcPts val="300"/>
              </a:spcBef>
              <a:spcAft>
                <a:spcPts val="300"/>
              </a:spcAft>
              <a:buNone/>
            </a:pPr>
            <a:r>
              <a:rPr lang="en-AU" sz="1800" noProof="0" dirty="0"/>
              <a:t>Have you ever taken or sold seafood when you shouldn’t have? </a:t>
            </a:r>
          </a:p>
          <a:p>
            <a:pPr marL="0" indent="0" algn="ctr">
              <a:spcBef>
                <a:spcPts val="300"/>
              </a:spcBef>
              <a:spcAft>
                <a:spcPts val="300"/>
              </a:spcAft>
              <a:buNone/>
            </a:pPr>
            <a:r>
              <a:rPr lang="en-AU" sz="1800" noProof="0" dirty="0"/>
              <a:t>Why do you think people sometimes take or sell kai moana that they shouldn’t?</a:t>
            </a:r>
          </a:p>
          <a:p>
            <a:pPr marL="0" indent="0" algn="ctr">
              <a:spcBef>
                <a:spcPts val="300"/>
              </a:spcBef>
              <a:spcAft>
                <a:spcPts val="300"/>
              </a:spcAft>
              <a:buNone/>
            </a:pPr>
            <a:r>
              <a:rPr lang="en-AU" sz="1800" dirty="0"/>
              <a:t>What impact can illegal fishing and sale of kai moana have on our environment? </a:t>
            </a:r>
            <a:endParaRPr lang="en-AU" sz="1800" noProof="0" dirty="0"/>
          </a:p>
          <a:p>
            <a:pPr marL="0" indent="0" algn="ctr">
              <a:spcBef>
                <a:spcPts val="300"/>
              </a:spcBef>
              <a:spcAft>
                <a:spcPts val="300"/>
              </a:spcAft>
              <a:buNone/>
            </a:pPr>
            <a:endParaRPr lang="en-AU" sz="500" noProof="0" dirty="0">
              <a:solidFill>
                <a:srgbClr val="175EAA"/>
              </a:solidFill>
              <a:latin typeface="Arial"/>
              <a:cs typeface="Arial"/>
            </a:endParaRPr>
          </a:p>
          <a:p>
            <a:pPr marL="0" indent="0" algn="ctr">
              <a:spcBef>
                <a:spcPts val="300"/>
              </a:spcBef>
              <a:spcAft>
                <a:spcPts val="300"/>
              </a:spcAft>
              <a:buNone/>
            </a:pPr>
            <a:r>
              <a:rPr lang="en-AU" sz="2200" b="1" noProof="0" dirty="0">
                <a:solidFill>
                  <a:srgbClr val="175EAA"/>
                </a:solidFill>
                <a:latin typeface="Arial Narrow"/>
                <a:cs typeface="Arial Narrow"/>
              </a:rPr>
              <a:t>MAHI / ACTIVITY</a:t>
            </a:r>
          </a:p>
          <a:p>
            <a:pPr marL="0" indent="0" algn="ctr">
              <a:spcBef>
                <a:spcPts val="300"/>
              </a:spcBef>
              <a:spcAft>
                <a:spcPts val="300"/>
              </a:spcAft>
              <a:buNone/>
            </a:pPr>
            <a:r>
              <a:rPr lang="en-AU" sz="1800" noProof="0" dirty="0">
                <a:latin typeface="Arial"/>
                <a:cs typeface="Arial"/>
              </a:rPr>
              <a:t>Fill in columns 1 &amp; 2</a:t>
            </a:r>
          </a:p>
          <a:p>
            <a:pPr marL="0" indent="0" algn="ctr">
              <a:spcBef>
                <a:spcPts val="300"/>
              </a:spcBef>
              <a:spcAft>
                <a:spcPts val="300"/>
              </a:spcAft>
              <a:buNone/>
            </a:pPr>
            <a:endParaRPr lang="en-AU" sz="1800" noProof="0" dirty="0">
              <a:latin typeface="Arial"/>
              <a:cs typeface="Arial"/>
            </a:endParaRP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20952252">
            <a:off x="3571001" y="3200725"/>
            <a:ext cx="1733403" cy="1798728"/>
          </a:xfrm>
          <a:prstGeom prst="rect">
            <a:avLst/>
          </a:prstGeom>
        </p:spPr>
      </p:pic>
      <p:sp>
        <p:nvSpPr>
          <p:cNvPr id="8" name="Title 3"/>
          <p:cNvSpPr>
            <a:spLocks noGrp="1"/>
          </p:cNvSpPr>
          <p:nvPr>
            <p:ph type="title"/>
          </p:nvPr>
        </p:nvSpPr>
        <p:spPr>
          <a:xfrm>
            <a:off x="194713" y="41715"/>
            <a:ext cx="8492087" cy="758428"/>
          </a:xfrm>
        </p:spPr>
        <p:txBody>
          <a:bodyPr>
            <a:normAutofit/>
          </a:bodyPr>
          <a:lstStyle/>
          <a:p>
            <a:r>
              <a:rPr lang="en-AU" sz="3200" noProof="0" dirty="0"/>
              <a:t>ILLEGAL FISHING</a:t>
            </a:r>
            <a:endParaRPr lang="en-AU" sz="2000" noProof="0" dirty="0"/>
          </a:p>
        </p:txBody>
      </p:sp>
    </p:spTree>
    <p:extLst>
      <p:ext uri="{BB962C8B-B14F-4D97-AF65-F5344CB8AC3E}">
        <p14:creationId xmlns:p14="http://schemas.microsoft.com/office/powerpoint/2010/main" val="2790273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xmlns:p14="http://schemas.microsoft.com/office/powerpoint/2010/main"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Blue_YellowSquare.png" descr="/Users/rika/Dropbox/MSC Job/2020/MSC templates and graphics/TEMPLATE FILES/MSC GRAPHIC ASSETS/SCREEN RES/Illustration_BlueAssets/PNG/Blue_YellowSquare.png"/>
          <p:cNvPicPr>
            <a:picLocks noChangeAspect="1"/>
          </p:cNvPicPr>
          <p:nvPr/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57691" y="727166"/>
            <a:ext cx="6466797" cy="3874716"/>
          </a:xfrm>
          <a:prstGeom prst="rect">
            <a:avLst/>
          </a:prstGeom>
        </p:spPr>
      </p:pic>
      <p:sp>
        <p:nvSpPr>
          <p:cNvPr id="2" name="Content Placeholder 1"/>
          <p:cNvSpPr>
            <a:spLocks noGrp="1"/>
          </p:cNvSpPr>
          <p:nvPr>
            <p:ph sz="half" idx="1"/>
          </p:nvPr>
        </p:nvSpPr>
        <p:spPr>
          <a:xfrm>
            <a:off x="317511" y="1279103"/>
            <a:ext cx="2466905" cy="3046376"/>
          </a:xfrm>
        </p:spPr>
        <p:txBody>
          <a:bodyPr>
            <a:normAutofit fontScale="70000" lnSpcReduction="20000"/>
          </a:bodyPr>
          <a:lstStyle/>
          <a:p>
            <a:pPr marL="0" indent="0">
              <a:lnSpc>
                <a:spcPct val="120000"/>
              </a:lnSpc>
              <a:spcBef>
                <a:spcPts val="400"/>
              </a:spcBef>
              <a:spcAft>
                <a:spcPts val="400"/>
              </a:spcAft>
              <a:buNone/>
            </a:pPr>
            <a:r>
              <a:rPr lang="en-AU" sz="3500" b="1" noProof="0" dirty="0">
                <a:solidFill>
                  <a:srgbClr val="00B194"/>
                </a:solidFill>
                <a:latin typeface="Arial Narrow"/>
                <a:cs typeface="Arial Narrow"/>
              </a:rPr>
              <a:t>KŌRERORERO / DISCUSSION</a:t>
            </a:r>
            <a:endParaRPr lang="en-AU" sz="3500" b="1" noProof="0" dirty="0">
              <a:solidFill>
                <a:srgbClr val="175EAA"/>
              </a:solidFill>
              <a:latin typeface="Arial Narrow"/>
              <a:cs typeface="Arial Narrow"/>
            </a:endParaRPr>
          </a:p>
          <a:p>
            <a:pPr marL="255588" indent="-255588">
              <a:lnSpc>
                <a:spcPct val="120000"/>
              </a:lnSpc>
              <a:spcBef>
                <a:spcPts val="400"/>
              </a:spcBef>
              <a:spcAft>
                <a:spcPts val="400"/>
              </a:spcAft>
            </a:pPr>
            <a:r>
              <a:rPr lang="en-AU" noProof="0" dirty="0"/>
              <a:t>Illegal fishing for Patagonian toothfish threatened the sustainability of this fish</a:t>
            </a:r>
          </a:p>
          <a:p>
            <a:endParaRPr lang="en-AU" noProof="0" dirty="0"/>
          </a:p>
          <a:p>
            <a:endParaRPr lang="en-AU" noProof="0" dirty="0"/>
          </a:p>
          <a:p>
            <a:pPr marL="0" indent="0">
              <a:buNone/>
            </a:pPr>
            <a:endParaRPr lang="en-AU" noProof="0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95385" y="41715"/>
            <a:ext cx="8491415" cy="758428"/>
          </a:xfrm>
        </p:spPr>
        <p:txBody>
          <a:bodyPr>
            <a:normAutofit/>
          </a:bodyPr>
          <a:lstStyle/>
          <a:p>
            <a:r>
              <a:rPr lang="en-AU" sz="3200" noProof="0" dirty="0"/>
              <a:t>ILLEGAL FISHING</a:t>
            </a:r>
            <a:endParaRPr lang="en-AU" sz="2000" noProof="0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3346186" y="1961687"/>
            <a:ext cx="5554271" cy="2401025"/>
          </a:xfrm>
        </p:spPr>
        <p:txBody>
          <a:bodyPr>
            <a:normAutofit fontScale="70000" lnSpcReduction="20000"/>
          </a:bodyPr>
          <a:lstStyle/>
          <a:p>
            <a:pPr marL="0" indent="0" algn="r">
              <a:lnSpc>
                <a:spcPct val="140000"/>
              </a:lnSpc>
              <a:spcBef>
                <a:spcPts val="400"/>
              </a:spcBef>
              <a:spcAft>
                <a:spcPts val="400"/>
              </a:spcAft>
              <a:buNone/>
            </a:pPr>
            <a:r>
              <a:rPr lang="en-AU" sz="4000" b="1" noProof="0" dirty="0">
                <a:solidFill>
                  <a:srgbClr val="175EAA"/>
                </a:solidFill>
                <a:latin typeface="Arial Narrow"/>
                <a:cs typeface="Arial Narrow"/>
              </a:rPr>
              <a:t>MAHI / ACTIVITY</a:t>
            </a:r>
          </a:p>
          <a:p>
            <a:pPr marL="0" indent="0" algn="r">
              <a:lnSpc>
                <a:spcPct val="140000"/>
              </a:lnSpc>
              <a:spcBef>
                <a:spcPts val="400"/>
              </a:spcBef>
              <a:spcAft>
                <a:spcPts val="400"/>
              </a:spcAft>
              <a:buNone/>
            </a:pPr>
            <a:r>
              <a:rPr lang="en-AU" sz="2900" noProof="0" dirty="0"/>
              <a:t>In the past, illegal fishing for Patagonian toothfish threatened sustainability of fish stocks</a:t>
            </a:r>
          </a:p>
          <a:p>
            <a:pPr marL="0" indent="0" algn="r">
              <a:lnSpc>
                <a:spcPct val="140000"/>
              </a:lnSpc>
              <a:spcBef>
                <a:spcPts val="400"/>
              </a:spcBef>
              <a:spcAft>
                <a:spcPts val="400"/>
              </a:spcAft>
              <a:buNone/>
            </a:pPr>
            <a:r>
              <a:rPr lang="en-AU" sz="2900" noProof="0" dirty="0">
                <a:hlinkClick r:id="rId5"/>
              </a:rPr>
              <a:t>Read more about the Toothfish story and the hunt for pirate fishers</a:t>
            </a:r>
            <a:endParaRPr lang="en-AU" sz="2900" noProof="0" dirty="0"/>
          </a:p>
        </p:txBody>
      </p:sp>
      <p:pic>
        <p:nvPicPr>
          <p:cNvPr id="7" name="Picture 6">
            <a:hlinkClick r:id="rId6"/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1237449">
            <a:off x="3412069" y="1283583"/>
            <a:ext cx="2899065" cy="14047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951919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Blue_YellowSquare.png" descr="/Users/rika/Dropbox/MSC Job/2020/MSC templates and graphics/TEMPLATE FILES/MSC GRAPHIC ASSETS/SCREEN RES/Illustration_BlueAssets/PNG/Blue_YellowSquare.png"/>
          <p:cNvPicPr>
            <a:picLocks noChangeAspect="1"/>
          </p:cNvPicPr>
          <p:nvPr/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" y="641335"/>
            <a:ext cx="9144001" cy="4211848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>
          <a:xfrm>
            <a:off x="4787368" y="1195405"/>
            <a:ext cx="4038600" cy="3948095"/>
          </a:xfrm>
        </p:spPr>
        <p:txBody>
          <a:bodyPr>
            <a:normAutofit fontScale="62500" lnSpcReduction="20000"/>
          </a:bodyPr>
          <a:lstStyle/>
          <a:p>
            <a:r>
              <a:rPr lang="en-US" dirty="0"/>
              <a:t>A. Fishing that is either not reported or not reported truthfully</a:t>
            </a:r>
          </a:p>
          <a:p>
            <a:endParaRPr lang="en-US" dirty="0"/>
          </a:p>
          <a:p>
            <a:r>
              <a:rPr lang="en-US" dirty="0"/>
              <a:t>B. Fishing by NZ boats for fish not covered by fishing laws or outside our fishery areas OR fishing by overseas boats with no permission in our fishing waters</a:t>
            </a:r>
          </a:p>
          <a:p>
            <a:endParaRPr lang="en-US" dirty="0"/>
          </a:p>
          <a:p>
            <a:r>
              <a:rPr lang="en-US" dirty="0"/>
              <a:t>C. Fishing by NZ boats or in NZ waters that is not conducted according to NZ law</a:t>
            </a:r>
          </a:p>
          <a:p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60946" y="93912"/>
            <a:ext cx="8425854" cy="758428"/>
          </a:xfrm>
        </p:spPr>
        <p:txBody>
          <a:bodyPr>
            <a:normAutofit/>
          </a:bodyPr>
          <a:lstStyle/>
          <a:p>
            <a:r>
              <a:rPr lang="en-US" sz="3600" dirty="0"/>
              <a:t>ILLEGAL FISHING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457200" y="1612974"/>
            <a:ext cx="4038600" cy="324020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x-none" sz="2000" b="1" dirty="0">
                <a:solidFill>
                  <a:srgbClr val="175EAA"/>
                </a:solidFill>
                <a:latin typeface="Arial Narrow"/>
                <a:cs typeface="Arial Narrow"/>
              </a:rPr>
              <a:t>MAHI / ACTIVIT</a:t>
            </a:r>
            <a:r>
              <a:rPr lang="en-AU" sz="2000" b="1" dirty="0">
                <a:solidFill>
                  <a:srgbClr val="175EAA"/>
                </a:solidFill>
                <a:latin typeface="Arial Narrow"/>
                <a:cs typeface="Arial Narrow"/>
              </a:rPr>
              <a:t>Y</a:t>
            </a:r>
            <a:endParaRPr lang="en-US" sz="2000" dirty="0"/>
          </a:p>
          <a:p>
            <a:r>
              <a:rPr lang="en-US" sz="2000" dirty="0"/>
              <a:t>See if you can match these terms (1, 2, 3) to the definitions (A, B, C):</a:t>
            </a:r>
          </a:p>
          <a:p>
            <a:pPr lvl="1"/>
            <a:r>
              <a:rPr lang="en-US" sz="2000" dirty="0"/>
              <a:t>(1) illegal</a:t>
            </a:r>
          </a:p>
          <a:p>
            <a:pPr lvl="1"/>
            <a:r>
              <a:rPr lang="en-US" sz="2000" dirty="0"/>
              <a:t>(2) unreported &amp; </a:t>
            </a:r>
          </a:p>
          <a:p>
            <a:pPr lvl="1"/>
            <a:r>
              <a:rPr lang="en-US" sz="2000" dirty="0"/>
              <a:t>(3) unregulated</a:t>
            </a:r>
          </a:p>
        </p:txBody>
      </p:sp>
      <p:pic>
        <p:nvPicPr>
          <p:cNvPr id="6" name="Picture 5" descr="Blue_Seagull.png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7196" flipH="1">
            <a:off x="3644458" y="723440"/>
            <a:ext cx="1140644" cy="1311993"/>
          </a:xfrm>
          <a:prstGeom prst="rect">
            <a:avLst/>
          </a:prstGeom>
        </p:spPr>
      </p:pic>
      <p:sp>
        <p:nvSpPr>
          <p:cNvPr id="7" name="Rectangular Callout 6"/>
          <p:cNvSpPr/>
          <p:nvPr/>
        </p:nvSpPr>
        <p:spPr>
          <a:xfrm>
            <a:off x="260946" y="2053050"/>
            <a:ext cx="4234854" cy="1113519"/>
          </a:xfrm>
          <a:prstGeom prst="wedgeRectCallout">
            <a:avLst>
              <a:gd name="adj1" fmla="val 27866"/>
              <a:gd name="adj2" fmla="val -103601"/>
            </a:avLst>
          </a:prstGeom>
          <a:solidFill>
            <a:schemeClr val="bg1"/>
          </a:solidFill>
          <a:ln>
            <a:solidFill>
              <a:srgbClr val="005DAA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rgbClr val="00B194"/>
                </a:solidFill>
                <a:latin typeface="Arial"/>
                <a:cs typeface="Arial"/>
              </a:rPr>
              <a:t>Ready for some answers?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11747507" flipH="1">
            <a:off x="2077905" y="2926085"/>
            <a:ext cx="3494957" cy="147084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7451982" flipH="1" flipV="1">
            <a:off x="2426849" y="1963608"/>
            <a:ext cx="3664421" cy="156584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7793900" flipH="1" flipV="1">
            <a:off x="2393506" y="2165465"/>
            <a:ext cx="3580273" cy="22494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15129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8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Blue_YellowSquare.png" descr="/Users/rika/Dropbox/MSC Job/2020/MSC templates and graphics/TEMPLATE FILES/MSC GRAPHIC ASSETS/SCREEN RES/Illustration_BlueAssets/PNG/Blue_YellowSquare.png"/>
          <p:cNvPicPr>
            <a:picLocks noChangeAspect="1"/>
          </p:cNvPicPr>
          <p:nvPr/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" y="924206"/>
            <a:ext cx="9302743" cy="3880729"/>
          </a:xfrm>
          <a:prstGeom prst="rect">
            <a:avLst/>
          </a:prstGeom>
        </p:spPr>
      </p:pic>
      <p:sp>
        <p:nvSpPr>
          <p:cNvPr id="2" name="Content Placeholder 1"/>
          <p:cNvSpPr>
            <a:spLocks noGrp="1"/>
          </p:cNvSpPr>
          <p:nvPr>
            <p:ph sz="half" idx="1"/>
          </p:nvPr>
        </p:nvSpPr>
        <p:spPr>
          <a:xfrm>
            <a:off x="196254" y="1393556"/>
            <a:ext cx="3705440" cy="3126736"/>
          </a:xfrm>
        </p:spPr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en-AU" sz="2600" b="1" noProof="0" dirty="0">
                <a:solidFill>
                  <a:srgbClr val="00B6DE"/>
                </a:solidFill>
                <a:latin typeface="Arial Narrow"/>
                <a:cs typeface="Arial Narrow"/>
              </a:rPr>
              <a:t>HE PĀTAI / CONSIDER THIS</a:t>
            </a:r>
          </a:p>
          <a:p>
            <a:pPr marL="0" indent="0">
              <a:buNone/>
            </a:pPr>
            <a:r>
              <a:rPr lang="en-AU" sz="2400" noProof="0" dirty="0"/>
              <a:t>Which of the following do you think is not legal and is it an example of fishing that is</a:t>
            </a:r>
          </a:p>
          <a:p>
            <a:pPr marL="0" indent="0">
              <a:buNone/>
            </a:pPr>
            <a:r>
              <a:rPr lang="en-AU" sz="2400" noProof="0" dirty="0"/>
              <a:t> </a:t>
            </a:r>
          </a:p>
          <a:p>
            <a:r>
              <a:rPr lang="en-AU" sz="2400" noProof="0" dirty="0"/>
              <a:t>(1) Illegal</a:t>
            </a:r>
          </a:p>
          <a:p>
            <a:r>
              <a:rPr lang="en-AU" sz="2400" noProof="0" dirty="0"/>
              <a:t>(2) Unreported or </a:t>
            </a:r>
          </a:p>
          <a:p>
            <a:r>
              <a:rPr lang="en-AU" sz="2400" noProof="0" dirty="0"/>
              <a:t>(3) Unregulated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>
          <a:xfrm>
            <a:off x="4697036" y="1983975"/>
            <a:ext cx="4163728" cy="2687945"/>
          </a:xfrm>
        </p:spPr>
        <p:txBody>
          <a:bodyPr>
            <a:normAutofit fontScale="92500"/>
          </a:bodyPr>
          <a:lstStyle/>
          <a:p>
            <a:pPr>
              <a:spcBef>
                <a:spcPts val="400"/>
              </a:spcBef>
              <a:spcAft>
                <a:spcPts val="400"/>
              </a:spcAft>
            </a:pPr>
            <a:r>
              <a:rPr lang="en-AU" sz="2200" noProof="0"/>
              <a:t>A recreational fisher selling fish</a:t>
            </a:r>
          </a:p>
          <a:p>
            <a:pPr>
              <a:spcBef>
                <a:spcPts val="400"/>
              </a:spcBef>
              <a:spcAft>
                <a:spcPts val="400"/>
              </a:spcAft>
            </a:pPr>
            <a:r>
              <a:rPr lang="en-AU" sz="2200" noProof="0"/>
              <a:t>A commercial fisher failing to report their catch</a:t>
            </a:r>
          </a:p>
          <a:p>
            <a:pPr>
              <a:spcBef>
                <a:spcPts val="400"/>
              </a:spcBef>
              <a:spcAft>
                <a:spcPts val="400"/>
              </a:spcAft>
            </a:pPr>
            <a:r>
              <a:rPr lang="en-AU" sz="2200" noProof="0"/>
              <a:t>A foreign vessel (with no quota) fishing for hapuka less than 200 miles from land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96254" y="93912"/>
            <a:ext cx="8490546" cy="758428"/>
          </a:xfrm>
        </p:spPr>
        <p:txBody>
          <a:bodyPr/>
          <a:lstStyle/>
          <a:p>
            <a:r>
              <a:rPr lang="en-AU" sz="3200" noProof="0" dirty="0"/>
              <a:t>ILLEGAL FISHING</a:t>
            </a:r>
            <a:endParaRPr lang="en-AU" noProof="0" dirty="0"/>
          </a:p>
        </p:txBody>
      </p:sp>
      <p:pic>
        <p:nvPicPr>
          <p:cNvPr id="5" name="Picture 4" descr="Blue_Seagull.png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9885072" flipH="1" flipV="1">
            <a:off x="3695525" y="571166"/>
            <a:ext cx="1212576" cy="1644780"/>
          </a:xfrm>
          <a:prstGeom prst="rect">
            <a:avLst/>
          </a:prstGeom>
        </p:spPr>
      </p:pic>
      <p:sp>
        <p:nvSpPr>
          <p:cNvPr id="6" name="Rectangular Callout 5"/>
          <p:cNvSpPr/>
          <p:nvPr/>
        </p:nvSpPr>
        <p:spPr>
          <a:xfrm>
            <a:off x="5385844" y="852340"/>
            <a:ext cx="3758156" cy="956928"/>
          </a:xfrm>
          <a:prstGeom prst="wedgeRectCallout">
            <a:avLst>
              <a:gd name="adj1" fmla="val -63422"/>
              <a:gd name="adj2" fmla="val -8061"/>
            </a:avLst>
          </a:prstGeom>
          <a:solidFill>
            <a:schemeClr val="bg1"/>
          </a:solidFill>
          <a:ln>
            <a:solidFill>
              <a:srgbClr val="005DAA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rgbClr val="00B194"/>
                </a:solidFill>
                <a:latin typeface="Arial"/>
                <a:cs typeface="Arial"/>
              </a:rPr>
              <a:t>Ready for some answers?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9252943" flipH="1" flipV="1">
            <a:off x="1460914" y="1924315"/>
            <a:ext cx="3664421" cy="1818536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10181756" flipH="1" flipV="1">
            <a:off x="2036513" y="3108003"/>
            <a:ext cx="3257914" cy="1943489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9352811" flipH="1" flipV="1">
            <a:off x="1929181" y="2407494"/>
            <a:ext cx="3257914" cy="19434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14583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575733" y="967604"/>
            <a:ext cx="9906000" cy="3719972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Content Placeholder 1"/>
          <p:cNvSpPr>
            <a:spLocks noGrp="1"/>
          </p:cNvSpPr>
          <p:nvPr>
            <p:ph sz="half" idx="1"/>
          </p:nvPr>
        </p:nvSpPr>
        <p:spPr>
          <a:xfrm>
            <a:off x="4243294" y="3088574"/>
            <a:ext cx="4138706" cy="1423661"/>
          </a:xfrm>
        </p:spPr>
        <p:txBody>
          <a:bodyPr>
            <a:normAutofit fontScale="77500" lnSpcReduction="20000"/>
          </a:bodyPr>
          <a:lstStyle/>
          <a:p>
            <a:pPr marL="0" indent="0" algn="ctr">
              <a:lnSpc>
                <a:spcPct val="120000"/>
              </a:lnSpc>
              <a:spcBef>
                <a:spcPts val="400"/>
              </a:spcBef>
              <a:spcAft>
                <a:spcPts val="400"/>
              </a:spcAft>
              <a:buNone/>
            </a:pPr>
            <a:r>
              <a:rPr lang="en-AU" sz="3100" b="1" dirty="0">
                <a:solidFill>
                  <a:srgbClr val="002E6C"/>
                </a:solidFill>
                <a:latin typeface="Arial Narrow"/>
                <a:cs typeface="Arial Narrow"/>
              </a:rPr>
              <a:t>MĀTAKI TĒNEI / WATCH THIS</a:t>
            </a:r>
          </a:p>
          <a:p>
            <a:pPr marL="0" indent="0" algn="ctr">
              <a:lnSpc>
                <a:spcPct val="120000"/>
              </a:lnSpc>
              <a:spcBef>
                <a:spcPts val="400"/>
              </a:spcBef>
              <a:spcAft>
                <a:spcPts val="400"/>
              </a:spcAft>
              <a:buNone/>
            </a:pPr>
            <a:r>
              <a:rPr lang="en-US" sz="2600" dirty="0"/>
              <a:t>Short film [2:07] about </a:t>
            </a:r>
            <a:r>
              <a:rPr lang="en-US" sz="2600" dirty="0">
                <a:hlinkClick r:id="rId4"/>
              </a:rPr>
              <a:t>why toheroa are not recovering on Ripiro Beach</a:t>
            </a:r>
            <a:endParaRPr lang="en-AU" sz="2600" b="1" dirty="0">
              <a:solidFill>
                <a:srgbClr val="002E6C"/>
              </a:solidFill>
              <a:latin typeface="Arial Narrow"/>
              <a:cs typeface="Arial Narrow"/>
            </a:endParaRPr>
          </a:p>
          <a:p>
            <a:pPr marL="0" indent="0">
              <a:buNone/>
            </a:pPr>
            <a:endParaRPr lang="en-AU" b="1" dirty="0">
              <a:solidFill>
                <a:srgbClr val="002E6C"/>
              </a:solidFill>
              <a:latin typeface="Arial Narrow"/>
              <a:cs typeface="Arial Narrow"/>
            </a:endParaRPr>
          </a:p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>
          <a:xfrm>
            <a:off x="194713" y="1104820"/>
            <a:ext cx="3806467" cy="3517076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AU" sz="2200" b="1" dirty="0">
                <a:solidFill>
                  <a:srgbClr val="00B194"/>
                </a:solidFill>
                <a:latin typeface="Arial Narrow"/>
                <a:cs typeface="Arial Narrow"/>
              </a:rPr>
              <a:t>KŌRERORERO / DISCUSSION</a:t>
            </a:r>
            <a:endParaRPr lang="en-AU" sz="2200" b="1" dirty="0">
              <a:solidFill>
                <a:srgbClr val="175EAA"/>
              </a:solidFill>
              <a:latin typeface="Arial Narrow"/>
              <a:cs typeface="Arial Narrow"/>
            </a:endParaRPr>
          </a:p>
          <a:p>
            <a:pPr>
              <a:spcAft>
                <a:spcPts val="600"/>
              </a:spcAft>
            </a:pPr>
            <a:r>
              <a:rPr lang="en-US" sz="1900" dirty="0"/>
              <a:t>In Aotearoa New Zealand selling fish without quota is illegal under the QMS</a:t>
            </a:r>
          </a:p>
          <a:p>
            <a:pPr>
              <a:spcAft>
                <a:spcPts val="600"/>
              </a:spcAft>
            </a:pPr>
            <a:r>
              <a:rPr lang="en-US" sz="1900" dirty="0"/>
              <a:t>Taking fish beyond the recreational limit or without a customary permit is also illegal</a:t>
            </a:r>
          </a:p>
          <a:p>
            <a:pPr>
              <a:spcAft>
                <a:spcPts val="600"/>
              </a:spcAft>
            </a:pPr>
            <a:r>
              <a:rPr lang="en-US" sz="1900" dirty="0"/>
              <a:t>Let’s visit Jim and Barry (Ngā kaitiaki </a:t>
            </a:r>
            <a:r>
              <a:rPr lang="en-US" sz="1900" dirty="0" err="1"/>
              <a:t>toheroa</a:t>
            </a:r>
            <a:r>
              <a:rPr lang="en-US" sz="1900" dirty="0"/>
              <a:t>) and see how illegal fishing or ‘poaching’ has impacted </a:t>
            </a:r>
            <a:r>
              <a:rPr lang="en-US" sz="1900" dirty="0" err="1"/>
              <a:t>toheroa</a:t>
            </a:r>
            <a:endParaRPr lang="en-US" sz="1900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94713" y="93912"/>
            <a:ext cx="8492087" cy="758428"/>
          </a:xfrm>
        </p:spPr>
        <p:txBody>
          <a:bodyPr>
            <a:normAutofit/>
          </a:bodyPr>
          <a:lstStyle/>
          <a:p>
            <a:r>
              <a:rPr lang="en-US" sz="3600" dirty="0"/>
              <a:t>ILLEGAL FISHING</a:t>
            </a:r>
            <a:endParaRPr lang="en-US" dirty="0"/>
          </a:p>
        </p:txBody>
      </p:sp>
      <p:pic>
        <p:nvPicPr>
          <p:cNvPr id="5" name="Picture 4">
            <a:hlinkClick r:id="rId4"/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73733" y="1287506"/>
            <a:ext cx="3119798" cy="17852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852175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Blue_YellowSquare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277091" y="747965"/>
            <a:ext cx="9421091" cy="407803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4851" y="93912"/>
            <a:ext cx="8939149" cy="758428"/>
          </a:xfrm>
        </p:spPr>
        <p:txBody>
          <a:bodyPr>
            <a:normAutofit/>
          </a:bodyPr>
          <a:lstStyle/>
          <a:p>
            <a:r>
              <a:rPr lang="en-US" sz="3200" dirty="0"/>
              <a:t>ILLEGAL FISHING</a:t>
            </a:r>
            <a:endParaRPr lang="en-AU" sz="2400" noProof="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42466" y="1322866"/>
            <a:ext cx="3851183" cy="2343204"/>
          </a:xfrm>
        </p:spPr>
        <p:txBody>
          <a:bodyPr>
            <a:normAutofit fontScale="40000" lnSpcReduction="20000"/>
          </a:bodyPr>
          <a:lstStyle/>
          <a:p>
            <a:pPr marL="0" indent="0" algn="ctr">
              <a:buNone/>
            </a:pPr>
            <a:r>
              <a:rPr lang="en-AU" sz="5500" dirty="0">
                <a:solidFill>
                  <a:srgbClr val="005DAA"/>
                </a:solidFill>
              </a:rPr>
              <a:t>“We all have a right to fish regardless of  the rules”</a:t>
            </a:r>
          </a:p>
          <a:p>
            <a:pPr marL="0" indent="0" algn="ctr">
              <a:buNone/>
            </a:pPr>
            <a:endParaRPr lang="en-AU" sz="5500" dirty="0"/>
          </a:p>
          <a:p>
            <a:pPr marL="0" indent="0" algn="ctr">
              <a:buNone/>
            </a:pPr>
            <a:r>
              <a:rPr lang="en-AU" sz="5500" dirty="0">
                <a:solidFill>
                  <a:srgbClr val="005DAA"/>
                </a:solidFill>
              </a:rPr>
              <a:t>“Illegal fishing has little impact on the environment or the sustainability of fisheries”</a:t>
            </a:r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438726" y="1305706"/>
            <a:ext cx="3851183" cy="3312476"/>
          </a:xfrm>
          <a:prstGeom prst="rect">
            <a:avLst/>
          </a:prstGeom>
        </p:spPr>
        <p:txBody>
          <a:bodyPr vert="horz" lIns="91440" tIns="45720" rIns="91440" bIns="45720" rtlCol="0">
            <a:normAutofit fontScale="32500" lnSpcReduction="20000"/>
          </a:bodyPr>
          <a:lstStyle>
            <a:lvl1pPr marL="342900" indent="-342900" algn="l" defTabSz="457200" rtl="0" eaLnBrk="1" latinLnBrk="0" hangingPunct="1">
              <a:lnSpc>
                <a:spcPct val="112000"/>
              </a:lnSpc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1pPr>
            <a:lvl2pPr marL="742950" indent="-285750" algn="l" defTabSz="457200" rtl="0" eaLnBrk="1" latinLnBrk="0" hangingPunct="1">
              <a:lnSpc>
                <a:spcPct val="112000"/>
              </a:lnSpc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2pPr>
            <a:lvl3pPr marL="1143000" indent="-228600" algn="l" defTabSz="457200" rtl="0" eaLnBrk="1" latinLnBrk="0" hangingPunct="1">
              <a:lnSpc>
                <a:spcPct val="112000"/>
              </a:lnSpc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3pPr>
            <a:lvl4pPr marL="1600200" indent="-228600" algn="l" defTabSz="457200" rtl="0" eaLnBrk="1" latinLnBrk="0" hangingPunct="1">
              <a:lnSpc>
                <a:spcPct val="112000"/>
              </a:lnSpc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4pPr>
            <a:lvl5pPr marL="2057400" indent="-228600" algn="l" defTabSz="457200" rtl="0" eaLnBrk="1" latinLnBrk="0" hangingPunct="1">
              <a:lnSpc>
                <a:spcPct val="112000"/>
              </a:lnSpc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/>
              <a:buNone/>
            </a:pPr>
            <a:r>
              <a:rPr lang="x-none" sz="6800" b="1" dirty="0">
                <a:solidFill>
                  <a:srgbClr val="175EAA"/>
                </a:solidFill>
                <a:latin typeface="Arial Narrow"/>
                <a:cs typeface="Arial Narrow"/>
              </a:rPr>
              <a:t>MAHI / ACTIVIT</a:t>
            </a:r>
            <a:r>
              <a:rPr lang="en-AU" sz="6800" b="1" dirty="0">
                <a:solidFill>
                  <a:srgbClr val="175EAA"/>
                </a:solidFill>
                <a:latin typeface="Arial Narrow"/>
                <a:cs typeface="Arial Narrow"/>
              </a:rPr>
              <a:t>Y</a:t>
            </a:r>
            <a:endParaRPr lang="en-US" sz="6800" dirty="0">
              <a:latin typeface="Arial Narrow"/>
              <a:cs typeface="Arial Narrow"/>
            </a:endParaRPr>
          </a:p>
          <a:p>
            <a:pPr>
              <a:lnSpc>
                <a:spcPct val="130000"/>
              </a:lnSpc>
            </a:pPr>
            <a:r>
              <a:rPr lang="en-US" sz="5800" dirty="0"/>
              <a:t>Place yourself along a continuum (line) with strongly agree at one end and strongly disagree at the other end, based on your belief around the following statements</a:t>
            </a:r>
          </a:p>
          <a:p>
            <a:pPr>
              <a:lnSpc>
                <a:spcPct val="130000"/>
              </a:lnSpc>
            </a:pPr>
            <a:r>
              <a:rPr lang="en-US" sz="5800" dirty="0">
                <a:solidFill>
                  <a:srgbClr val="00B194"/>
                </a:solidFill>
              </a:rPr>
              <a:t>WHY? </a:t>
            </a:r>
            <a:r>
              <a:rPr lang="en-US" sz="5800" dirty="0"/>
              <a:t>Justify your position with your </a:t>
            </a:r>
            <a:r>
              <a:rPr lang="en-US" sz="5800" dirty="0" err="1"/>
              <a:t>neighbour</a:t>
            </a:r>
            <a:r>
              <a:rPr lang="en-US" sz="5800" dirty="0"/>
              <a:t>!</a:t>
            </a:r>
          </a:p>
          <a:p>
            <a:pPr marL="0" indent="0">
              <a:buFont typeface="Arial"/>
              <a:buNone/>
            </a:pPr>
            <a:endParaRPr lang="en-AU" sz="5800" dirty="0"/>
          </a:p>
        </p:txBody>
      </p:sp>
      <p:sp>
        <p:nvSpPr>
          <p:cNvPr id="9" name="TextBox 8"/>
          <p:cNvSpPr txBox="1"/>
          <p:nvPr/>
        </p:nvSpPr>
        <p:spPr>
          <a:xfrm>
            <a:off x="4550102" y="3763921"/>
            <a:ext cx="1058010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solidFill>
                  <a:srgbClr val="00B194"/>
                </a:solidFill>
                <a:latin typeface="Arial"/>
                <a:cs typeface="Arial"/>
              </a:rPr>
              <a:t>Strongly agree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7657492" y="3723274"/>
            <a:ext cx="1113248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rgbClr val="00B194"/>
                </a:solidFill>
                <a:latin typeface="Arial"/>
                <a:cs typeface="Arial"/>
              </a:rPr>
              <a:t>Strongly disagree</a:t>
            </a:r>
          </a:p>
        </p:txBody>
      </p:sp>
      <p:sp>
        <p:nvSpPr>
          <p:cNvPr id="12" name="Up-Down Arrow 11"/>
          <p:cNvSpPr/>
          <p:nvPr/>
        </p:nvSpPr>
        <p:spPr>
          <a:xfrm rot="16200000">
            <a:off x="6288653" y="3026039"/>
            <a:ext cx="737461" cy="1954036"/>
          </a:xfrm>
          <a:prstGeom prst="upDownArrow">
            <a:avLst/>
          </a:prstGeom>
          <a:solidFill>
            <a:srgbClr val="00B194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95557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72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lue_YellowSquare.png" descr="/Users/rika/Dropbox/MSC Job/2020/MSC templates and graphics/TEMPLATE FILES/MSC GRAPHIC ASSETS/SCREEN RES/Illustration_BlueAssets/PNG/Blue_YellowSquare.png"/>
          <p:cNvPicPr>
            <a:picLocks noChangeAspect="1"/>
          </p:cNvPicPr>
          <p:nvPr/>
        </p:nvPicPr>
        <p:blipFill>
          <a:blip r:embed="rId3" r:link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924207"/>
            <a:ext cx="4648200" cy="1670476"/>
          </a:xfrm>
          <a:prstGeom prst="rect">
            <a:avLst/>
          </a:prstGeom>
        </p:spPr>
      </p:pic>
      <p:sp>
        <p:nvSpPr>
          <p:cNvPr id="2" name="Content Placeholder 1"/>
          <p:cNvSpPr>
            <a:spLocks noGrp="1"/>
          </p:cNvSpPr>
          <p:nvPr>
            <p:ph sz="half" idx="1"/>
          </p:nvPr>
        </p:nvSpPr>
        <p:spPr>
          <a:xfrm>
            <a:off x="283234" y="1354266"/>
            <a:ext cx="4038601" cy="1149379"/>
          </a:xfrm>
        </p:spPr>
        <p:txBody>
          <a:bodyPr>
            <a:normAutofit fontScale="77500" lnSpcReduction="20000"/>
          </a:bodyPr>
          <a:lstStyle/>
          <a:p>
            <a:pPr marL="0" indent="0" algn="ctr">
              <a:lnSpc>
                <a:spcPct val="120000"/>
              </a:lnSpc>
              <a:spcBef>
                <a:spcPts val="400"/>
              </a:spcBef>
              <a:spcAft>
                <a:spcPts val="400"/>
              </a:spcAft>
              <a:buNone/>
            </a:pPr>
            <a:r>
              <a:rPr lang="x-none" b="1" dirty="0">
                <a:solidFill>
                  <a:srgbClr val="175EAA"/>
                </a:solidFill>
                <a:latin typeface="Arial Narrow"/>
                <a:cs typeface="Arial Narrow"/>
              </a:rPr>
              <a:t>MAHI / ACTIVIT</a:t>
            </a:r>
            <a:r>
              <a:rPr lang="en-AU" b="1" dirty="0">
                <a:solidFill>
                  <a:srgbClr val="175EAA"/>
                </a:solidFill>
                <a:latin typeface="Arial Narrow"/>
                <a:cs typeface="Arial Narrow"/>
              </a:rPr>
              <a:t>Y</a:t>
            </a:r>
            <a:endParaRPr lang="en-US" dirty="0"/>
          </a:p>
          <a:p>
            <a:pPr marL="0" indent="0" algn="ctr">
              <a:lnSpc>
                <a:spcPct val="120000"/>
              </a:lnSpc>
              <a:spcBef>
                <a:spcPts val="400"/>
              </a:spcBef>
              <a:spcAft>
                <a:spcPts val="400"/>
              </a:spcAft>
              <a:buNone/>
            </a:pPr>
            <a:r>
              <a:rPr lang="en-US" sz="2300" dirty="0"/>
              <a:t>Complete the </a:t>
            </a:r>
            <a:r>
              <a:rPr lang="en-US" sz="2300" dirty="0">
                <a:solidFill>
                  <a:srgbClr val="005DAA"/>
                </a:solidFill>
              </a:rPr>
              <a:t>illegal fishing worksheet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>
          <a:xfrm>
            <a:off x="4648200" y="1249872"/>
            <a:ext cx="4345751" cy="3258870"/>
          </a:xfrm>
        </p:spPr>
        <p:txBody>
          <a:bodyPr>
            <a:normAutofit/>
          </a:bodyPr>
          <a:lstStyle/>
          <a:p>
            <a:pPr>
              <a:lnSpc>
                <a:spcPct val="120000"/>
              </a:lnSpc>
              <a:spcBef>
                <a:spcPts val="400"/>
              </a:spcBef>
              <a:spcAft>
                <a:spcPts val="400"/>
              </a:spcAft>
            </a:pPr>
            <a:r>
              <a:rPr lang="en-US" sz="2000" dirty="0"/>
              <a:t>The Marine Stewardship Council is working hard to </a:t>
            </a:r>
            <a:r>
              <a:rPr lang="en-US" sz="2000" dirty="0">
                <a:hlinkClick r:id="rId5"/>
              </a:rPr>
              <a:t>address illegal fishing</a:t>
            </a:r>
            <a:r>
              <a:rPr lang="en-US" sz="2000" dirty="0"/>
              <a:t> as it is not sustainable</a:t>
            </a:r>
          </a:p>
          <a:p>
            <a:pPr>
              <a:lnSpc>
                <a:spcPct val="120000"/>
              </a:lnSpc>
              <a:spcBef>
                <a:spcPts val="400"/>
              </a:spcBef>
              <a:spcAft>
                <a:spcPts val="400"/>
              </a:spcAft>
            </a:pPr>
            <a:r>
              <a:rPr lang="en-US" sz="2000" dirty="0"/>
              <a:t>When you buy seafood that has the Blue Fish Tick you know that fish has been legally and sustainably caught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83234" y="93912"/>
            <a:ext cx="8403566" cy="758428"/>
          </a:xfrm>
        </p:spPr>
        <p:txBody>
          <a:bodyPr>
            <a:normAutofit/>
          </a:bodyPr>
          <a:lstStyle/>
          <a:p>
            <a:r>
              <a:rPr lang="en-US" sz="3200" dirty="0"/>
              <a:t>ILLEGAL FISHING</a:t>
            </a:r>
            <a:endParaRPr lang="en-US" sz="2000" dirty="0"/>
          </a:p>
        </p:txBody>
      </p:sp>
      <p:pic>
        <p:nvPicPr>
          <p:cNvPr id="6" name="Picture 5" descr="Blue_Seagull.png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0957105">
            <a:off x="3797125" y="1938686"/>
            <a:ext cx="1049418" cy="1311993"/>
          </a:xfrm>
          <a:prstGeom prst="rect">
            <a:avLst/>
          </a:prstGeom>
        </p:spPr>
      </p:pic>
      <p:sp>
        <p:nvSpPr>
          <p:cNvPr id="7" name="Content Placeholder 2"/>
          <p:cNvSpPr txBox="1">
            <a:spLocks/>
          </p:cNvSpPr>
          <p:nvPr/>
        </p:nvSpPr>
        <p:spPr>
          <a:xfrm>
            <a:off x="302449" y="2542486"/>
            <a:ext cx="4345751" cy="2015980"/>
          </a:xfrm>
          <a:prstGeom prst="rect">
            <a:avLst/>
          </a:prstGeom>
        </p:spPr>
        <p:txBody>
          <a:bodyPr vert="horz" lIns="91440" tIns="45720" rIns="91440" bIns="45720" rtlCol="0">
            <a:normAutofit fontScale="70000" lnSpcReduction="20000"/>
          </a:bodyPr>
          <a:lstStyle>
            <a:lvl1pPr marL="342900" indent="-342900" algn="l" defTabSz="457200" rtl="0" eaLnBrk="1" latinLnBrk="0" hangingPunct="1">
              <a:lnSpc>
                <a:spcPct val="112000"/>
              </a:lnSpc>
              <a:spcBef>
                <a:spcPct val="20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1pPr>
            <a:lvl2pPr marL="742950" indent="-285750" algn="l" defTabSz="457200" rtl="0" eaLnBrk="1" latinLnBrk="0" hangingPunct="1">
              <a:lnSpc>
                <a:spcPct val="112000"/>
              </a:lnSpc>
              <a:spcBef>
                <a:spcPct val="20000"/>
              </a:spcBef>
              <a:buFont typeface="Arial"/>
              <a:buChar char="–"/>
              <a:defRPr sz="24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2pPr>
            <a:lvl3pPr marL="1143000" indent="-228600" algn="l" defTabSz="457200" rtl="0" eaLnBrk="1" latinLnBrk="0" hangingPunct="1">
              <a:lnSpc>
                <a:spcPct val="112000"/>
              </a:lnSpc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3pPr>
            <a:lvl4pPr marL="1600200" indent="-228600" algn="l" defTabSz="457200" rtl="0" eaLnBrk="1" latinLnBrk="0" hangingPunct="1">
              <a:lnSpc>
                <a:spcPct val="112000"/>
              </a:lnSpc>
              <a:spcBef>
                <a:spcPct val="20000"/>
              </a:spcBef>
              <a:buFont typeface="Arial"/>
              <a:buChar char="–"/>
              <a:defRPr sz="18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4pPr>
            <a:lvl5pPr marL="2057400" indent="-228600" algn="l" defTabSz="457200" rtl="0" eaLnBrk="1" latinLnBrk="0" hangingPunct="1">
              <a:lnSpc>
                <a:spcPct val="112000"/>
              </a:lnSpc>
              <a:spcBef>
                <a:spcPct val="20000"/>
              </a:spcBef>
              <a:buFont typeface="Arial"/>
              <a:buChar char="»"/>
              <a:defRPr sz="18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20000"/>
              </a:lnSpc>
              <a:spcBef>
                <a:spcPts val="400"/>
              </a:spcBef>
              <a:spcAft>
                <a:spcPts val="400"/>
              </a:spcAft>
              <a:buFont typeface="Arial"/>
              <a:buNone/>
            </a:pPr>
            <a:r>
              <a:rPr lang="en-AU" sz="3100" b="1" dirty="0">
                <a:solidFill>
                  <a:srgbClr val="00B194"/>
                </a:solidFill>
                <a:latin typeface="Arial Narrow"/>
                <a:cs typeface="Arial Narrow"/>
              </a:rPr>
              <a:t>KŌRERORERO / DISCUSSION</a:t>
            </a:r>
            <a:endParaRPr lang="en-AU" sz="3100" b="1" dirty="0">
              <a:solidFill>
                <a:srgbClr val="175EAA"/>
              </a:solidFill>
              <a:latin typeface="Arial Narrow"/>
              <a:cs typeface="Arial Narrow"/>
            </a:endParaRPr>
          </a:p>
          <a:p>
            <a:pPr>
              <a:lnSpc>
                <a:spcPct val="140000"/>
              </a:lnSpc>
              <a:spcBef>
                <a:spcPts val="400"/>
              </a:spcBef>
              <a:spcAft>
                <a:spcPts val="400"/>
              </a:spcAft>
            </a:pPr>
            <a:r>
              <a:rPr lang="en-US" dirty="0"/>
              <a:t>IUU fishing threatens the sustainability of fish populations, ecosystems, and the livelihoods of those who fish legally</a:t>
            </a:r>
          </a:p>
        </p:txBody>
      </p:sp>
    </p:spTree>
    <p:extLst>
      <p:ext uri="{BB962C8B-B14F-4D97-AF65-F5344CB8AC3E}">
        <p14:creationId xmlns:p14="http://schemas.microsoft.com/office/powerpoint/2010/main" val="143405628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lue_YellowSquare.png" descr="/Users/rika/Dropbox/MSC Job/2020/MSC templates and graphics/TEMPLATE FILES/MSC GRAPHIC ASSETS/SCREEN RES/Illustration_BlueAssets/PNG/Blue_YellowSquare.png"/>
          <p:cNvPicPr>
            <a:picLocks noChangeAspect="1"/>
          </p:cNvPicPr>
          <p:nvPr/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227474" y="465074"/>
            <a:ext cx="9629751" cy="4681320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>
          <a:xfrm>
            <a:off x="578784" y="1467555"/>
            <a:ext cx="3739215" cy="3881263"/>
          </a:xfrm>
        </p:spPr>
        <p:txBody>
          <a:bodyPr>
            <a:noAutofit/>
          </a:bodyPr>
          <a:lstStyle/>
          <a:p>
            <a:pPr marL="0" indent="0" algn="ctr">
              <a:lnSpc>
                <a:spcPct val="130000"/>
              </a:lnSpc>
              <a:buNone/>
            </a:pPr>
            <a:r>
              <a:rPr lang="en-AU" sz="2200" b="1" dirty="0">
                <a:solidFill>
                  <a:srgbClr val="00B194"/>
                </a:solidFill>
                <a:latin typeface="Arial Narrow"/>
                <a:cs typeface="Arial Narrow"/>
              </a:rPr>
              <a:t>KŌRERORERO / DISCUSSION</a:t>
            </a:r>
            <a:endParaRPr lang="en-AU" sz="2200" b="1" dirty="0">
              <a:solidFill>
                <a:srgbClr val="175EAA"/>
              </a:solidFill>
              <a:latin typeface="Arial Narrow"/>
              <a:cs typeface="Arial Narrow"/>
            </a:endParaRPr>
          </a:p>
          <a:p>
            <a:pPr>
              <a:lnSpc>
                <a:spcPct val="130000"/>
              </a:lnSpc>
            </a:pPr>
            <a:r>
              <a:rPr lang="en-US" sz="1800" dirty="0">
                <a:hlinkClick r:id="rId5"/>
              </a:rPr>
              <a:t>Global Fishing Watch </a:t>
            </a:r>
            <a:r>
              <a:rPr lang="en-US" sz="1800" dirty="0"/>
              <a:t>is an independent non profit </a:t>
            </a:r>
            <a:r>
              <a:rPr lang="en-US" sz="1800" dirty="0" err="1"/>
              <a:t>organisation</a:t>
            </a:r>
            <a:r>
              <a:rPr lang="en-US" sz="1800" dirty="0"/>
              <a:t> </a:t>
            </a:r>
          </a:p>
          <a:p>
            <a:pPr>
              <a:lnSpc>
                <a:spcPct val="130000"/>
              </a:lnSpc>
            </a:pPr>
            <a:r>
              <a:rPr lang="en-US" sz="1800" dirty="0"/>
              <a:t>Global Fishing Watch track global commercial fishing in real time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63785" y="93912"/>
            <a:ext cx="8423019" cy="758428"/>
          </a:xfrm>
        </p:spPr>
        <p:txBody>
          <a:bodyPr>
            <a:normAutofit/>
          </a:bodyPr>
          <a:lstStyle/>
          <a:p>
            <a:r>
              <a:rPr lang="en-US" sz="3600" dirty="0"/>
              <a:t>ILLEGAL FISHING</a:t>
            </a:r>
            <a:endParaRPr lang="en-US" dirty="0"/>
          </a:p>
        </p:txBody>
      </p:sp>
      <p:pic>
        <p:nvPicPr>
          <p:cNvPr id="6" name="Picture 5">
            <a:hlinkClick r:id="rId6"/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72792" y="1144851"/>
            <a:ext cx="3383320" cy="194289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8" name="Content Placeholder 2"/>
          <p:cNvSpPr>
            <a:spLocks noGrp="1"/>
          </p:cNvSpPr>
          <p:nvPr>
            <p:ph sz="half" idx="2"/>
          </p:nvPr>
        </p:nvSpPr>
        <p:spPr>
          <a:xfrm>
            <a:off x="4919673" y="3214688"/>
            <a:ext cx="3921382" cy="1422207"/>
          </a:xfrm>
        </p:spPr>
        <p:txBody>
          <a:bodyPr>
            <a:noAutofit/>
          </a:bodyPr>
          <a:lstStyle/>
          <a:p>
            <a:pPr marL="0" indent="0" algn="ctr">
              <a:lnSpc>
                <a:spcPct val="130000"/>
              </a:lnSpc>
              <a:spcBef>
                <a:spcPts val="400"/>
              </a:spcBef>
              <a:spcAft>
                <a:spcPts val="400"/>
              </a:spcAft>
              <a:buNone/>
            </a:pPr>
            <a:r>
              <a:rPr lang="en-AU" sz="2200" b="1" dirty="0">
                <a:solidFill>
                  <a:srgbClr val="002E6C"/>
                </a:solidFill>
                <a:latin typeface="Arial Narrow"/>
                <a:cs typeface="Arial Narrow"/>
              </a:rPr>
              <a:t>MĀTAKI TĒNEI / WATCH THIS</a:t>
            </a:r>
          </a:p>
          <a:p>
            <a:pPr marL="0" indent="0" algn="ctr">
              <a:lnSpc>
                <a:spcPct val="130000"/>
              </a:lnSpc>
              <a:spcBef>
                <a:spcPts val="400"/>
              </a:spcBef>
              <a:spcAft>
                <a:spcPts val="400"/>
              </a:spcAft>
              <a:buNone/>
            </a:pPr>
            <a:r>
              <a:rPr lang="en-US" sz="1800" dirty="0"/>
              <a:t>Short film about </a:t>
            </a:r>
            <a:r>
              <a:rPr lang="en-US" sz="1800" dirty="0">
                <a:hlinkClick r:id="rId6"/>
              </a:rPr>
              <a:t>Global Fishing Watch</a:t>
            </a:r>
            <a:r>
              <a:rPr lang="en-US" sz="1800" dirty="0"/>
              <a:t> [0:53] </a:t>
            </a:r>
          </a:p>
        </p:txBody>
      </p:sp>
    </p:spTree>
    <p:extLst>
      <p:ext uri="{BB962C8B-B14F-4D97-AF65-F5344CB8AC3E}">
        <p14:creationId xmlns:p14="http://schemas.microsoft.com/office/powerpoint/2010/main" val="422358170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93219</TotalTime>
  <Words>1912</Words>
  <Application>Microsoft Macintosh PowerPoint</Application>
  <PresentationFormat>On-screen Show (16:9)</PresentationFormat>
  <Paragraphs>260</Paragraphs>
  <Slides>16</Slides>
  <Notes>16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2" baseType="lpstr">
      <vt:lpstr>Arial</vt:lpstr>
      <vt:lpstr>Arial Narrow</vt:lpstr>
      <vt:lpstr>Calibri</vt:lpstr>
      <vt:lpstr>Local Brewery Five</vt:lpstr>
      <vt:lpstr>MetaPro-Normal</vt:lpstr>
      <vt:lpstr>Office Theme</vt:lpstr>
      <vt:lpstr>ILLEGAL FISHING Focus Question: What is illegal, unregulated and unreported fishing &amp; how does it impact sustainability? </vt:lpstr>
      <vt:lpstr>ILLEGAL FISHING</vt:lpstr>
      <vt:lpstr>ILLEGAL FISHING</vt:lpstr>
      <vt:lpstr>ILLEGAL FISHING</vt:lpstr>
      <vt:lpstr>ILLEGAL FISHING</vt:lpstr>
      <vt:lpstr>ILLEGAL FISHING</vt:lpstr>
      <vt:lpstr>ILLEGAL FISHING</vt:lpstr>
      <vt:lpstr>ILLEGAL FISHING</vt:lpstr>
      <vt:lpstr>ILLEGAL FISHING</vt:lpstr>
      <vt:lpstr>ILLEGAL FISHING</vt:lpstr>
      <vt:lpstr>SLAVERY AT SEA Focus Question: Why do human rights abuses occur on fishing vessels at sea?</vt:lpstr>
      <vt:lpstr>SLAVERY AT SEA</vt:lpstr>
      <vt:lpstr>SLAVERY AT SEA</vt:lpstr>
      <vt:lpstr>SLAVERY AT SEA</vt:lpstr>
      <vt:lpstr>PowerPoint Presentation</vt:lpstr>
      <vt:lpstr>PowerPoint Presentation</vt:lpstr>
    </vt:vector>
  </TitlesOfParts>
  <Company>Indigo Pacific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Rika Milne</dc:creator>
  <cp:lastModifiedBy>Rika Milne</cp:lastModifiedBy>
  <cp:revision>446</cp:revision>
  <cp:lastPrinted>2021-08-29T06:11:55Z</cp:lastPrinted>
  <dcterms:created xsi:type="dcterms:W3CDTF">2020-04-01T02:04:56Z</dcterms:created>
  <dcterms:modified xsi:type="dcterms:W3CDTF">2023-01-21T20:33:14Z</dcterms:modified>
</cp:coreProperties>
</file>