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5" saveSubsetFonts="1" autoCompressPictures="0">
  <p:sldMasterIdLst>
    <p:sldMasterId id="2147483648" r:id="rId1"/>
  </p:sldMasterIdLst>
  <p:notesMasterIdLst>
    <p:notesMasterId r:id="rId18"/>
  </p:notesMasterIdLst>
  <p:sldIdLst>
    <p:sldId id="347" r:id="rId2"/>
    <p:sldId id="419" r:id="rId3"/>
    <p:sldId id="408" r:id="rId4"/>
    <p:sldId id="358" r:id="rId5"/>
    <p:sldId id="357" r:id="rId6"/>
    <p:sldId id="421" r:id="rId7"/>
    <p:sldId id="420" r:id="rId8"/>
    <p:sldId id="355" r:id="rId9"/>
    <p:sldId id="382" r:id="rId10"/>
    <p:sldId id="381" r:id="rId11"/>
    <p:sldId id="384" r:id="rId12"/>
    <p:sldId id="385" r:id="rId13"/>
    <p:sldId id="418" r:id="rId14"/>
    <p:sldId id="417" r:id="rId15"/>
    <p:sldId id="319" r:id="rId16"/>
    <p:sldId id="410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05DAA"/>
    <a:srgbClr val="002E6C"/>
    <a:srgbClr val="00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6BB9E-9823-2E49-8565-0FF3ECDD4F92}" v="2" dt="2024-06-01T22:34:28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39" autoAdjust="0"/>
    <p:restoredTop sz="74622" autoAdjust="0"/>
  </p:normalViewPr>
  <p:slideViewPr>
    <p:cSldViewPr snapToGrid="0" snapToObjects="1">
      <p:cViewPr varScale="1">
        <p:scale>
          <a:sx n="66" d="100"/>
          <a:sy n="66" d="100"/>
        </p:scale>
        <p:origin x="208" y="9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2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-182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ka Milne" userId="d5d520ec-da04-4164-b1f6-43a48e255efa" providerId="ADAL" clId="{A1C6BB9E-9823-2E49-8565-0FF3ECDD4F92}"/>
    <pc:docChg chg="addSld delSld modSld">
      <pc:chgData name="Rika Milne" userId="d5d520ec-da04-4164-b1f6-43a48e255efa" providerId="ADAL" clId="{A1C6BB9E-9823-2E49-8565-0FF3ECDD4F92}" dt="2024-06-01T22:34:28.881" v="6"/>
      <pc:docMkLst>
        <pc:docMk/>
      </pc:docMkLst>
      <pc:sldChg chg="del">
        <pc:chgData name="Rika Milne" userId="d5d520ec-da04-4164-b1f6-43a48e255efa" providerId="ADAL" clId="{A1C6BB9E-9823-2E49-8565-0FF3ECDD4F92}" dt="2024-06-01T22:33:04.908" v="1" actId="2696"/>
        <pc:sldMkLst>
          <pc:docMk/>
          <pc:sldMk cId="2518521755" sldId="362"/>
        </pc:sldMkLst>
      </pc:sldChg>
      <pc:sldChg chg="add del">
        <pc:chgData name="Rika Milne" userId="d5d520ec-da04-4164-b1f6-43a48e255efa" providerId="ADAL" clId="{A1C6BB9E-9823-2E49-8565-0FF3ECDD4F92}" dt="2024-06-01T22:34:28.881" v="6"/>
        <pc:sldMkLst>
          <pc:docMk/>
          <pc:sldMk cId="654600717" sldId="384"/>
        </pc:sldMkLst>
      </pc:sldChg>
      <pc:sldChg chg="add del">
        <pc:chgData name="Rika Milne" userId="d5d520ec-da04-4164-b1f6-43a48e255efa" providerId="ADAL" clId="{A1C6BB9E-9823-2E49-8565-0FF3ECDD4F92}" dt="2024-06-01T22:34:28.881" v="6"/>
        <pc:sldMkLst>
          <pc:docMk/>
          <pc:sldMk cId="1661046637" sldId="385"/>
        </pc:sldMkLst>
      </pc:sldChg>
      <pc:sldChg chg="add del">
        <pc:chgData name="Rika Milne" userId="d5d520ec-da04-4164-b1f6-43a48e255efa" providerId="ADAL" clId="{A1C6BB9E-9823-2E49-8565-0FF3ECDD4F92}" dt="2024-06-01T22:34:28.881" v="6"/>
        <pc:sldMkLst>
          <pc:docMk/>
          <pc:sldMk cId="277614318" sldId="417"/>
        </pc:sldMkLst>
      </pc:sldChg>
      <pc:sldChg chg="add del">
        <pc:chgData name="Rika Milne" userId="d5d520ec-da04-4164-b1f6-43a48e255efa" providerId="ADAL" clId="{A1C6BB9E-9823-2E49-8565-0FF3ECDD4F92}" dt="2024-06-01T22:34:28.881" v="6"/>
        <pc:sldMkLst>
          <pc:docMk/>
          <pc:sldMk cId="1683041417" sldId="418"/>
        </pc:sldMkLst>
      </pc:sldChg>
      <pc:sldChg chg="add">
        <pc:chgData name="Rika Milne" userId="d5d520ec-da04-4164-b1f6-43a48e255efa" providerId="ADAL" clId="{A1C6BB9E-9823-2E49-8565-0FF3ECDD4F92}" dt="2024-06-01T22:32:56.715" v="0"/>
        <pc:sldMkLst>
          <pc:docMk/>
          <pc:sldMk cId="4229925504" sldId="4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AA122-7A35-9745-A26A-EE8C50CA7602}" type="datetimeFigureOut">
              <a:rPr lang="en-US" smtClean="0"/>
              <a:t>6/2/24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mi-NZ" dirty="0"/>
              <a:t>Click to edit Master text styles</a:t>
            </a:r>
          </a:p>
          <a:p>
            <a:pPr lvl="1"/>
            <a:r>
              <a:rPr lang="mi-NZ" dirty="0"/>
              <a:t>Second level</a:t>
            </a:r>
          </a:p>
          <a:p>
            <a:pPr lvl="2"/>
            <a:r>
              <a:rPr lang="mi-NZ" dirty="0"/>
              <a:t>Third level</a:t>
            </a:r>
          </a:p>
          <a:p>
            <a:pPr lvl="3"/>
            <a:r>
              <a:rPr lang="mi-NZ" dirty="0"/>
              <a:t>Fourth level</a:t>
            </a:r>
          </a:p>
          <a:p>
            <a:pPr lvl="4"/>
            <a:r>
              <a:rPr lang="mi-NZ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458200"/>
            <a:ext cx="2971800" cy="684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DFFE2-AB0B-A546-BA03-FA78CA7417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MSCI_NZSCHOOLSLOGO_WIDE_RGB_BLUE_UR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458200"/>
            <a:ext cx="1625600" cy="5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rgbClr val="175EAA"/>
                </a:solidFill>
                <a:latin typeface="MetaPro-Normal"/>
                <a:cs typeface="MetaPro-Normal"/>
              </a:rPr>
              <a:t>USEFUL RESOURCES / RĀRANGI PUKAPUKA</a:t>
            </a:r>
            <a:endParaRPr lang="en-US" dirty="0"/>
          </a:p>
          <a:p>
            <a:r>
              <a:rPr lang="en-US" dirty="0"/>
              <a:t>Read more about MSC certification and how it helped the sustainability</a:t>
            </a:r>
            <a:r>
              <a:rPr lang="en-US" baseline="0" dirty="0"/>
              <a:t> of </a:t>
            </a:r>
            <a:r>
              <a:rPr lang="en-US" baseline="0" dirty="0" err="1"/>
              <a:t>Patagonion</a:t>
            </a:r>
            <a:r>
              <a:rPr lang="en-US" baseline="0" dirty="0"/>
              <a:t> Tooth Fish:</a:t>
            </a:r>
          </a:p>
          <a:p>
            <a:endParaRPr lang="en-US" baseline="0" dirty="0"/>
          </a:p>
          <a:p>
            <a:r>
              <a:rPr lang="en-US" baseline="0" dirty="0"/>
              <a:t>http://</a:t>
            </a:r>
            <a:r>
              <a:rPr lang="en-US" baseline="0" dirty="0" err="1"/>
              <a:t>patagonian-toothfish-story.msc.org</a:t>
            </a:r>
            <a:endParaRPr lang="en-US" baseline="0" dirty="0"/>
          </a:p>
          <a:p>
            <a:endParaRPr lang="en-US" baseline="0" dirty="0"/>
          </a:p>
          <a:p>
            <a:r>
              <a:rPr lang="en-US" dirty="0"/>
              <a:t>http://</a:t>
            </a:r>
            <a:r>
              <a:rPr lang="en-US" dirty="0" err="1"/>
              <a:t>blog.msc.org</a:t>
            </a:r>
            <a:r>
              <a:rPr lang="en-US" dirty="0"/>
              <a:t>/blog/2015/05/14/</a:t>
            </a:r>
            <a:r>
              <a:rPr lang="en-US" dirty="0" err="1"/>
              <a:t>patagonia</a:t>
            </a:r>
            <a:r>
              <a:rPr lang="en-US" dirty="0"/>
              <a:t>-toothfish/</a:t>
            </a:r>
          </a:p>
          <a:p>
            <a:endParaRPr lang="en-US" dirty="0"/>
          </a:p>
          <a:p>
            <a:r>
              <a:rPr lang="en-US" dirty="0"/>
              <a:t>Find out more about the toothfish fishery from the research conducted by NIWA: https://</a:t>
            </a:r>
            <a:r>
              <a:rPr lang="en-US" dirty="0" err="1"/>
              <a:t>niwa.co.nz</a:t>
            </a:r>
            <a:r>
              <a:rPr lang="en-US" dirty="0"/>
              <a:t>/fisheries/research-projects/</a:t>
            </a:r>
            <a:r>
              <a:rPr lang="en-US" dirty="0" err="1"/>
              <a:t>antarctic</a:t>
            </a:r>
            <a:r>
              <a:rPr lang="en-US" dirty="0"/>
              <a:t>-fisheries-research/the-toothfish-fishery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3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r>
              <a:rPr lang="en-US" dirty="0"/>
              <a:t>Visit</a:t>
            </a:r>
            <a:r>
              <a:rPr lang="en-US" baseline="0" dirty="0"/>
              <a:t> Global Fishing Watch at https://</a:t>
            </a:r>
            <a:r>
              <a:rPr lang="en-US" baseline="0" dirty="0" err="1"/>
              <a:t>globalfishingwatch.org</a:t>
            </a:r>
            <a:r>
              <a:rPr lang="en-US" baseline="0" dirty="0"/>
              <a:t>/map/</a:t>
            </a:r>
          </a:p>
          <a:p>
            <a:endParaRPr lang="en-US" baseline="0" dirty="0"/>
          </a:p>
          <a:p>
            <a:r>
              <a:rPr lang="en-US" dirty="0"/>
              <a:t>You can</a:t>
            </a:r>
            <a:r>
              <a:rPr lang="en-US" baseline="0" dirty="0"/>
              <a:t> also track sustainable fisheries using the MSC Track a Fishery Tool: </a:t>
            </a:r>
            <a:r>
              <a:rPr lang="en-US" dirty="0"/>
              <a:t>https://</a:t>
            </a:r>
            <a:r>
              <a:rPr lang="en-US" dirty="0" err="1"/>
              <a:t>fisheries.msc.org</a:t>
            </a:r>
            <a:r>
              <a:rPr lang="en-US" dirty="0"/>
              <a:t>/en/fisheries/ </a:t>
            </a:r>
          </a:p>
          <a:p>
            <a:endParaRPr lang="en-US" dirty="0"/>
          </a:p>
          <a:p>
            <a:r>
              <a:rPr lang="en-US" baseline="0" dirty="0"/>
              <a:t>DEEPEN THE INQUIRY</a:t>
            </a:r>
          </a:p>
          <a:p>
            <a:r>
              <a:rPr lang="en-US" baseline="0" dirty="0"/>
              <a:t>To deepen learning and application of the Global Fishing Watch see a range of tutorials available at: https://</a:t>
            </a:r>
            <a:r>
              <a:rPr lang="en-US" baseline="0" dirty="0" err="1"/>
              <a:t>globalfishingwatch.org</a:t>
            </a:r>
            <a:r>
              <a:rPr lang="en-US" baseline="0" dirty="0"/>
              <a:t>/</a:t>
            </a:r>
            <a:r>
              <a:rPr lang="en-US" baseline="0" dirty="0" err="1"/>
              <a:t>faqs</a:t>
            </a:r>
            <a:r>
              <a:rPr lang="en-US" baseline="0" dirty="0"/>
              <a:t>/#</a:t>
            </a:r>
            <a:r>
              <a:rPr lang="en-US" baseline="0" dirty="0" err="1"/>
              <a:t>faqs</a:t>
            </a:r>
            <a:r>
              <a:rPr lang="en-US" baseline="0" dirty="0"/>
              <a:t>-video-tutorials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QUESTIONS: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Where</a:t>
            </a:r>
            <a:r>
              <a:rPr lang="en-US" sz="1200" baseline="0" dirty="0"/>
              <a:t> is most of the fishing happening? </a:t>
            </a:r>
            <a:r>
              <a:rPr lang="en-US" sz="1200" dirty="0"/>
              <a:t>Most activity in equatorial </a:t>
            </a:r>
            <a:r>
              <a:rPr lang="mi-NZ" sz="1200" dirty="0"/>
              <a:t>regions</a:t>
            </a:r>
            <a:r>
              <a:rPr lang="mi-NZ" sz="1200" baseline="0" dirty="0"/>
              <a:t> rather than polar ends of the map. </a:t>
            </a:r>
            <a:endParaRPr lang="en-US" sz="12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Why are some areas fished more than others? Mainly</a:t>
            </a:r>
            <a:r>
              <a:rPr lang="en-US" sz="1200" baseline="0" dirty="0"/>
              <a:t> due to h</a:t>
            </a:r>
            <a:r>
              <a:rPr lang="en-US" sz="1200" dirty="0"/>
              <a:t>igher population (</a:t>
            </a:r>
            <a:r>
              <a:rPr lang="en-US" sz="1200" dirty="0" err="1"/>
              <a:t>ie</a:t>
            </a:r>
            <a:r>
              <a:rPr lang="en-US" sz="1200" dirty="0"/>
              <a:t>. More people living and fishing from mid</a:t>
            </a:r>
            <a:r>
              <a:rPr lang="en-US" sz="1200" baseline="0" dirty="0"/>
              <a:t> latitudes than polar ones);</a:t>
            </a:r>
            <a:r>
              <a:rPr lang="en-US" sz="1200" dirty="0"/>
              <a:t> (access (some</a:t>
            </a:r>
            <a:r>
              <a:rPr lang="en-US" sz="1200" baseline="0" dirty="0"/>
              <a:t> areas easier to reach)</a:t>
            </a:r>
            <a:r>
              <a:rPr lang="en-US" sz="1200" dirty="0"/>
              <a:t>, underwater topography,</a:t>
            </a:r>
            <a:r>
              <a:rPr lang="en-US" sz="1200" baseline="0" dirty="0"/>
              <a:t> currents etc affecting the ecology of the area and the abundance of fish (some areas are just better fishing!)</a:t>
            </a:r>
            <a:r>
              <a:rPr lang="en-US" sz="1200" dirty="0"/>
              <a:t>, legislation (some areas are protected)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How do you think global</a:t>
            </a:r>
            <a:r>
              <a:rPr lang="en-US" sz="1200" baseline="0" dirty="0"/>
              <a:t> fishing watch help in the fight against illegal fishing? (transparency!)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4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solidFill>
                <a:srgbClr val="175EAA"/>
              </a:solidFill>
              <a:latin typeface="MetaPro-Normal"/>
              <a:cs typeface="MetaPro-Norm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rgbClr val="175EAA"/>
                </a:solidFill>
                <a:latin typeface="MetaPro-Normal"/>
                <a:cs typeface="MetaPro-Normal"/>
              </a:rPr>
              <a:t>USEFUL RESOURCES / RĀRANGI PUKAPUKA</a:t>
            </a:r>
            <a:endParaRPr lang="en-US" dirty="0"/>
          </a:p>
          <a:p>
            <a:r>
              <a:rPr lang="en-US" dirty="0"/>
              <a:t>To learn</a:t>
            </a:r>
            <a:r>
              <a:rPr lang="en-US" baseline="0" dirty="0"/>
              <a:t> more about flags of convenience see: </a:t>
            </a:r>
          </a:p>
          <a:p>
            <a:endParaRPr lang="en-US" baseline="0" dirty="0"/>
          </a:p>
          <a:p>
            <a:r>
              <a:rPr lang="en-US" dirty="0"/>
              <a:t>https://</a:t>
            </a:r>
            <a:r>
              <a:rPr lang="en-US" dirty="0" err="1"/>
              <a:t>kids.kiddle.co</a:t>
            </a:r>
            <a:r>
              <a:rPr lang="en-US" dirty="0"/>
              <a:t>/</a:t>
            </a:r>
            <a:r>
              <a:rPr lang="en-US" dirty="0" err="1"/>
              <a:t>Flag_of_convenience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90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59681"/>
            <a:ext cx="6096000" cy="4114800"/>
          </a:xfrm>
        </p:spPr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r>
              <a:rPr lang="en-US" dirty="0"/>
              <a:t>Film clip can be found at: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=G5gWgYoR_rU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80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59681"/>
            <a:ext cx="6096000" cy="4114800"/>
          </a:xfrm>
        </p:spPr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www.humanrightsatsea.org</a:t>
            </a:r>
            <a:r>
              <a:rPr lang="en-US" dirty="0"/>
              <a:t>/who-are-we/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80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59681"/>
            <a:ext cx="6096000" cy="4114800"/>
          </a:xfrm>
        </p:spPr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pPr marL="0" indent="0" algn="l">
              <a:buFont typeface="+mj-lt"/>
              <a:buNone/>
            </a:pPr>
            <a:r>
              <a:rPr lang="en-US" dirty="0"/>
              <a:t>Film clip can be found at: https://</a:t>
            </a:r>
            <a:r>
              <a:rPr lang="en-US" dirty="0" err="1"/>
              <a:t>www.humanrightsatsea.org</a:t>
            </a:r>
            <a:r>
              <a:rPr lang="en-US" dirty="0"/>
              <a:t>/educational-material/</a:t>
            </a:r>
            <a:r>
              <a:rPr lang="en-US" dirty="0" err="1"/>
              <a:t>labour</a:t>
            </a:r>
            <a:r>
              <a:rPr lang="en-US" dirty="0"/>
              <a:t>-rights-and-human-rights/ </a:t>
            </a:r>
          </a:p>
          <a:p>
            <a:pPr marL="0" indent="0" algn="l">
              <a:buFont typeface="+mj-lt"/>
              <a:buNone/>
            </a:pPr>
            <a:endParaRPr lang="en-US" dirty="0"/>
          </a:p>
          <a:p>
            <a:pPr marL="0" indent="0" algn="l">
              <a:buFont typeface="+mj-lt"/>
              <a:buNone/>
            </a:pPr>
            <a:r>
              <a:rPr lang="en-US" dirty="0"/>
              <a:t>He </a:t>
            </a:r>
            <a:r>
              <a:rPr lang="en-US" dirty="0" err="1"/>
              <a:t>Pātai</a:t>
            </a:r>
            <a:endParaRPr lang="en-US" dirty="0"/>
          </a:p>
          <a:p>
            <a:pPr marL="228600" indent="-228600" algn="l">
              <a:buFont typeface="+mj-lt"/>
              <a:buAutoNum type="arabicPeriod"/>
            </a:pPr>
            <a:endParaRPr lang="en-US" dirty="0"/>
          </a:p>
          <a:p>
            <a:pPr marL="228600" indent="-228600" algn="l">
              <a:lnSpc>
                <a:spcPct val="130000"/>
              </a:lnSpc>
              <a:buFont typeface="+mj-lt"/>
              <a:buAutoNum type="arabicPeriod"/>
            </a:pPr>
            <a:r>
              <a:rPr lang="en-AU" sz="1200" dirty="0"/>
              <a:t>What are labour rights? Human rights that relate to work</a:t>
            </a:r>
          </a:p>
          <a:p>
            <a:pPr marL="228600" indent="-228600" algn="l">
              <a:lnSpc>
                <a:spcPct val="130000"/>
              </a:lnSpc>
              <a:buFont typeface="+mj-lt"/>
              <a:buAutoNum type="arabicPeriod"/>
            </a:pPr>
            <a:r>
              <a:rPr lang="en-AU" sz="1200" dirty="0"/>
              <a:t>What is declaration was made in 1948?</a:t>
            </a:r>
            <a:r>
              <a:rPr lang="en-AU" sz="1200" baseline="0" dirty="0"/>
              <a:t> </a:t>
            </a:r>
            <a:r>
              <a:rPr lang="en-AU" sz="1200" dirty="0"/>
              <a:t>Universal Declaration of Human Rights</a:t>
            </a:r>
          </a:p>
          <a:p>
            <a:pPr marL="228600" indent="-228600" algn="l">
              <a:lnSpc>
                <a:spcPct val="130000"/>
              </a:lnSpc>
              <a:buFont typeface="+mj-lt"/>
              <a:buAutoNum type="arabicPeriod"/>
            </a:pPr>
            <a:r>
              <a:rPr lang="en-AU" sz="1200" dirty="0"/>
              <a:t>What are three basic worker rights?</a:t>
            </a:r>
            <a:r>
              <a:rPr lang="en-AU" sz="1200" baseline="0" dirty="0"/>
              <a:t> E.g. </a:t>
            </a:r>
            <a:r>
              <a:rPr lang="en-AU" sz="1200" dirty="0"/>
              <a:t>Right to work in job of choice;</a:t>
            </a:r>
            <a:r>
              <a:rPr lang="en-AU" sz="1200" baseline="0" dirty="0"/>
              <a:t> </a:t>
            </a:r>
            <a:r>
              <a:rPr lang="en-AU" sz="1200" dirty="0"/>
              <a:t>Equal pay;</a:t>
            </a:r>
            <a:r>
              <a:rPr lang="en-AU" sz="1200" baseline="0" dirty="0"/>
              <a:t> </a:t>
            </a:r>
            <a:r>
              <a:rPr lang="en-AU" sz="1200" dirty="0"/>
              <a:t>Right to appropriate rest and leisure time</a:t>
            </a:r>
            <a:r>
              <a:rPr lang="en-AU" sz="1200" baseline="0" dirty="0"/>
              <a:t> or could include </a:t>
            </a:r>
            <a:r>
              <a:rPr lang="en-AU" sz="1200" dirty="0"/>
              <a:t>Freedom from forced labour;</a:t>
            </a:r>
            <a:r>
              <a:rPr lang="en-AU" sz="1200" baseline="0" dirty="0"/>
              <a:t> </a:t>
            </a:r>
            <a:r>
              <a:rPr lang="en-AU" sz="1200" dirty="0"/>
              <a:t>Freedom from child labour etc </a:t>
            </a:r>
          </a:p>
          <a:p>
            <a:pPr marL="228600" indent="-228600" algn="l">
              <a:lnSpc>
                <a:spcPct val="130000"/>
              </a:lnSpc>
              <a:buFont typeface="+mj-lt"/>
              <a:buAutoNum type="arabicPeriod"/>
            </a:pPr>
            <a:r>
              <a:rPr lang="en-AU" sz="1200" dirty="0"/>
              <a:t>Are fishing vessels included in maritime rights? YES</a:t>
            </a:r>
          </a:p>
          <a:p>
            <a:pPr marL="228600" indent="-228600" algn="l">
              <a:lnSpc>
                <a:spcPct val="130000"/>
              </a:lnSpc>
              <a:buFont typeface="+mj-lt"/>
              <a:buAutoNum type="arabicPeriod"/>
            </a:pPr>
            <a:r>
              <a:rPr lang="en-AU" sz="1200" dirty="0"/>
              <a:t>Are labour rights human rights? YES</a:t>
            </a:r>
          </a:p>
          <a:p>
            <a:pPr marL="228600" indent="-228600" algn="l">
              <a:lnSpc>
                <a:spcPct val="130000"/>
              </a:lnSpc>
              <a:buFont typeface="+mj-lt"/>
              <a:buAutoNum type="arabicPeriod"/>
            </a:pPr>
            <a:endParaRPr lang="en-AU" sz="1200" dirty="0"/>
          </a:p>
          <a:p>
            <a:pPr marL="0" indent="0" algn="l">
              <a:lnSpc>
                <a:spcPct val="130000"/>
              </a:lnSpc>
              <a:buFont typeface="+mj-lt"/>
              <a:buNone/>
            </a:pPr>
            <a:r>
              <a:rPr lang="en-AU" sz="1200" dirty="0"/>
              <a:t>MSC</a:t>
            </a:r>
            <a:r>
              <a:rPr lang="en-AU" sz="1200" baseline="0" dirty="0"/>
              <a:t> on Human Rights: https://</a:t>
            </a:r>
            <a:r>
              <a:rPr lang="en-AU" sz="1200" baseline="0" dirty="0" err="1"/>
              <a:t>www.msc.org</a:t>
            </a:r>
            <a:r>
              <a:rPr lang="en-AU" sz="1200" baseline="0" dirty="0"/>
              <a:t>/what-we-are-doing/our-approach/forced-and-child-labour</a:t>
            </a:r>
            <a:endParaRPr lang="en-AU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80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264025"/>
            <a:ext cx="6096000" cy="4673600"/>
          </a:xfrm>
        </p:spPr>
        <p:txBody>
          <a:bodyPr/>
          <a:lstStyle/>
          <a:p>
            <a:r>
              <a:rPr lang="en-US" b="1" dirty="0"/>
              <a:t>TEACHER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61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86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TEACHER NOTES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rgbClr val="175EAA"/>
                </a:solidFill>
                <a:latin typeface="MetaPro-Normal"/>
                <a:cs typeface="MetaPro-Normal"/>
              </a:rPr>
              <a:t>USEFUL RESOURCES / RĀRANGI PUKAPUKA</a:t>
            </a:r>
            <a:endParaRPr lang="en-US" dirty="0"/>
          </a:p>
          <a:p>
            <a:r>
              <a:rPr lang="en-US" dirty="0"/>
              <a:t>Read more about MSC certification and how it helped the sustainability</a:t>
            </a:r>
            <a:r>
              <a:rPr lang="en-US" baseline="0" dirty="0"/>
              <a:t> of </a:t>
            </a:r>
            <a:r>
              <a:rPr lang="en-US" baseline="0" dirty="0" err="1"/>
              <a:t>Patagonion</a:t>
            </a:r>
            <a:r>
              <a:rPr lang="en-US" baseline="0" dirty="0"/>
              <a:t> Tooth Fish:</a:t>
            </a:r>
          </a:p>
          <a:p>
            <a:endParaRPr lang="en-US" baseline="0" dirty="0"/>
          </a:p>
          <a:p>
            <a:r>
              <a:rPr lang="en-US" baseline="0" dirty="0"/>
              <a:t>http://</a:t>
            </a:r>
            <a:r>
              <a:rPr lang="en-US" baseline="0" dirty="0" err="1"/>
              <a:t>patagonian-toothfish-story.msc.org</a:t>
            </a:r>
            <a:endParaRPr lang="en-US" baseline="0" dirty="0"/>
          </a:p>
          <a:p>
            <a:endParaRPr lang="en-US" baseline="0" dirty="0"/>
          </a:p>
          <a:p>
            <a:r>
              <a:rPr lang="en-US" dirty="0"/>
              <a:t>http://</a:t>
            </a:r>
            <a:r>
              <a:rPr lang="en-US" dirty="0" err="1"/>
              <a:t>blog.msc.org</a:t>
            </a:r>
            <a:r>
              <a:rPr lang="en-US" dirty="0"/>
              <a:t>/blog/2015/05/14/</a:t>
            </a:r>
            <a:r>
              <a:rPr lang="en-US" dirty="0" err="1"/>
              <a:t>patagonia</a:t>
            </a:r>
            <a:r>
              <a:rPr lang="en-US" dirty="0"/>
              <a:t>-toothfish/</a:t>
            </a:r>
          </a:p>
          <a:p>
            <a:endParaRPr lang="en-US" dirty="0"/>
          </a:p>
          <a:p>
            <a:r>
              <a:rPr lang="en-US" dirty="0"/>
              <a:t>Find out more about the toothfish fishery from the research conducted by NIWA: https://</a:t>
            </a:r>
            <a:r>
              <a:rPr lang="en-US" dirty="0" err="1"/>
              <a:t>niwa.co.nz</a:t>
            </a:r>
            <a:r>
              <a:rPr lang="en-US" dirty="0"/>
              <a:t>/fisheries/research-projects/</a:t>
            </a:r>
            <a:r>
              <a:rPr lang="en-US" dirty="0" err="1"/>
              <a:t>antarctic</a:t>
            </a:r>
            <a:r>
              <a:rPr lang="en-US" dirty="0"/>
              <a:t>-fisheries-research/the-toothfish-fishery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3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TEACHER NOTES</a:t>
            </a:r>
          </a:p>
          <a:p>
            <a:endParaRPr lang="en-US" dirty="0"/>
          </a:p>
          <a:p>
            <a:pPr lvl="1"/>
            <a:r>
              <a:rPr lang="en-US" dirty="0"/>
              <a:t>(1) Illegal = C</a:t>
            </a:r>
          </a:p>
          <a:p>
            <a:pPr lvl="1"/>
            <a:r>
              <a:rPr lang="en-US" dirty="0"/>
              <a:t>(2) Unreported = A</a:t>
            </a:r>
          </a:p>
          <a:p>
            <a:pPr lvl="1"/>
            <a:r>
              <a:rPr lang="en-US" dirty="0"/>
              <a:t>(3) Unregulated = 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1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TEACHER NOTES</a:t>
            </a:r>
          </a:p>
          <a:p>
            <a:endParaRPr lang="en-US" dirty="0"/>
          </a:p>
          <a:p>
            <a:pPr lvl="1"/>
            <a:r>
              <a:rPr lang="en-US" dirty="0"/>
              <a:t>(1) Illegal = A</a:t>
            </a:r>
          </a:p>
          <a:p>
            <a:pPr lvl="1"/>
            <a:r>
              <a:rPr lang="en-US" dirty="0"/>
              <a:t>(2) Unreported = B</a:t>
            </a:r>
          </a:p>
          <a:p>
            <a:pPr lvl="1"/>
            <a:r>
              <a:rPr lang="en-US" dirty="0"/>
              <a:t>(3) Unregulated = 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94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Article</a:t>
            </a:r>
            <a:r>
              <a:rPr lang="en-US" baseline="0" dirty="0"/>
              <a:t> and film clip</a:t>
            </a:r>
            <a:r>
              <a:rPr lang="en-US" dirty="0"/>
              <a:t> can be found</a:t>
            </a:r>
            <a:r>
              <a:rPr lang="en-US" baseline="0" dirty="0"/>
              <a:t> at </a:t>
            </a:r>
            <a:r>
              <a:rPr lang="en-US" dirty="0"/>
              <a:t>https://www.1news.co.nz/2020/01/11/elderly-kaipara-mens-fight-to-help-conserve-prized-toheroa-shellfish/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3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</a:t>
            </a:r>
            <a:r>
              <a:rPr lang="en-US" b="1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Spend time discussing and figuring out why they think what they do!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2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r>
              <a:rPr lang="en-US" dirty="0"/>
              <a:t>How the MSC is working to</a:t>
            </a:r>
            <a:r>
              <a:rPr lang="en-US" baseline="0" dirty="0"/>
              <a:t> tackle illegal fishing: </a:t>
            </a:r>
            <a:r>
              <a:rPr lang="en-US" dirty="0"/>
              <a:t>http://</a:t>
            </a:r>
            <a:r>
              <a:rPr lang="en-US" dirty="0" err="1"/>
              <a:t>blog.msc.org</a:t>
            </a:r>
            <a:r>
              <a:rPr lang="en-US" dirty="0"/>
              <a:t>/blog/2015/04/01/tackling-illegal-fishing-one-certificate-at-a-time/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61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rgbClr val="175EAA"/>
                </a:solidFill>
                <a:latin typeface="MetaPro-Normal"/>
                <a:cs typeface="MetaPro-Normal"/>
              </a:rPr>
              <a:t>USEFUL RESOURCES / RĀRANGI PUKAPUKA</a:t>
            </a:r>
            <a:endParaRPr lang="en-US" dirty="0"/>
          </a:p>
          <a:p>
            <a:r>
              <a:rPr lang="en-US" dirty="0"/>
              <a:t>Visit</a:t>
            </a:r>
            <a:r>
              <a:rPr lang="en-US" baseline="0" dirty="0"/>
              <a:t> Global Fishing Watch at https://</a:t>
            </a:r>
            <a:r>
              <a:rPr lang="en-US" baseline="0" dirty="0" err="1"/>
              <a:t>globalfishingwatch.org</a:t>
            </a:r>
            <a:r>
              <a:rPr lang="en-US" baseline="0" dirty="0"/>
              <a:t>/map/</a:t>
            </a:r>
          </a:p>
          <a:p>
            <a:endParaRPr lang="en-US" baseline="0" dirty="0"/>
          </a:p>
          <a:p>
            <a:r>
              <a:rPr lang="en-US" baseline="0" dirty="0"/>
              <a:t>Watch this about the Global Fishing Watch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=ISbIUjCz8Pg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can</a:t>
            </a:r>
            <a:r>
              <a:rPr lang="en-US" baseline="0" dirty="0"/>
              <a:t> also track sustainable fisheries using the MSC Track a Fishery Tool</a:t>
            </a:r>
          </a:p>
          <a:p>
            <a:endParaRPr lang="en-US" baseline="0" dirty="0"/>
          </a:p>
          <a:p>
            <a:r>
              <a:rPr lang="en-US" dirty="0"/>
              <a:t>https://</a:t>
            </a:r>
            <a:r>
              <a:rPr lang="en-US" dirty="0" err="1"/>
              <a:t>fisheries.msc.org</a:t>
            </a:r>
            <a:r>
              <a:rPr lang="en-US" dirty="0"/>
              <a:t>/en/fisheries/ </a:t>
            </a:r>
          </a:p>
          <a:p>
            <a:endParaRPr lang="en-US" dirty="0"/>
          </a:p>
          <a:p>
            <a:r>
              <a:rPr lang="en-US" dirty="0"/>
              <a:t>CONSIDER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Why are some areas fished more than others?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4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mi-NZ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912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5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5405"/>
            <a:ext cx="4038600" cy="32402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dirty="0"/>
              <a:t>Click to edit Master text styles</a:t>
            </a:r>
          </a:p>
          <a:p>
            <a:pPr lvl="1"/>
            <a:r>
              <a:rPr lang="mi-NZ" dirty="0"/>
              <a:t>Second level</a:t>
            </a:r>
          </a:p>
          <a:p>
            <a:pPr lvl="2"/>
            <a:r>
              <a:rPr lang="mi-NZ" dirty="0"/>
              <a:t>Third level</a:t>
            </a:r>
          </a:p>
          <a:p>
            <a:pPr lvl="3"/>
            <a:r>
              <a:rPr lang="mi-NZ" dirty="0"/>
              <a:t>Fourth level</a:t>
            </a:r>
          </a:p>
          <a:p>
            <a:pPr lvl="4"/>
            <a:r>
              <a:rPr lang="mi-NZ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5405"/>
            <a:ext cx="4038600" cy="32402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93912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3912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9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3912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3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rika/Dropbox/MSC%20Job/2020/MSC%20templates%20and%20graphics/FISH%20SWIRL/Rika%20final%20banner%20files/Rect%20Banner%20Fish%20Swirl%20SMALL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1268"/>
            <a:ext cx="8229600" cy="75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039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mi-NZ" dirty="0"/>
              <a:t>Click to edit Master text styles</a:t>
            </a:r>
          </a:p>
          <a:p>
            <a:pPr lvl="1"/>
            <a:r>
              <a:rPr lang="mi-NZ" dirty="0"/>
              <a:t>Second level</a:t>
            </a:r>
          </a:p>
          <a:p>
            <a:pPr lvl="2"/>
            <a:r>
              <a:rPr lang="mi-NZ" dirty="0"/>
              <a:t>Third level</a:t>
            </a:r>
          </a:p>
          <a:p>
            <a:pPr lvl="3"/>
            <a:r>
              <a:rPr lang="mi-NZ" dirty="0"/>
              <a:t>Fourth level</a:t>
            </a:r>
          </a:p>
          <a:p>
            <a:pPr lvl="4"/>
            <a:r>
              <a:rPr lang="mi-NZ" dirty="0"/>
              <a:t>Fifth level</a:t>
            </a:r>
            <a:endParaRPr lang="en-US" dirty="0"/>
          </a:p>
        </p:txBody>
      </p:sp>
      <p:pic>
        <p:nvPicPr>
          <p:cNvPr id="7" name="Rect Banner Fish Swirl SMALL.png" descr="/Users/rika/Dropbox/MSC Job/2020/MSC templates and graphics/FISH SWIRL/Rika final banner files/Rect Banner Fish Swirl SMALL.png"/>
          <p:cNvPicPr>
            <a:picLocks noChangeAspect="1"/>
          </p:cNvPicPr>
          <p:nvPr userDrawn="1"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15"/>
          <a:stretch/>
        </p:blipFill>
        <p:spPr>
          <a:xfrm>
            <a:off x="1734" y="-94079"/>
            <a:ext cx="9142275" cy="1058486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31682" y="4615175"/>
            <a:ext cx="482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545C6F-B84F-9E45-99FB-1A159270FA95}" type="slidenum">
              <a:rPr lang="en-US" smtClean="0">
                <a:solidFill>
                  <a:srgbClr val="005DAA"/>
                </a:solidFill>
              </a:rPr>
              <a:pPr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AFF5D-A5D1-FB09-52DE-3680232F98F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258982"/>
            <a:ext cx="8554065" cy="8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6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hyperlink" Target="https://globalfishingwatch.org/map/" TargetMode="External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G5gWgYoR_rU" TargetMode="External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www.humanrightsatsea.org/who-are-we/" TargetMode="External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sc.org/what-we-are-doing/our-approach/forced-and-child-labour" TargetMode="External"/><Relationship Id="rId5" Type="http://schemas.openxmlformats.org/officeDocument/2006/relationships/hyperlink" Target="https://www.humanrightsatsea.org/educational-material/labour-rights-and-human-rights/" TargetMode="External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blog.msc.org/blog/2015/05/14/patagonia-toothfish/" TargetMode="External"/><Relationship Id="rId5" Type="http://schemas.openxmlformats.org/officeDocument/2006/relationships/hyperlink" Target="http://patagonian-toothfish-story.msc.org" TargetMode="External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https://www.1news.co.nz/2020/01/11/elderly-kaipara-mens-fight-to-help-conserve-prized-toheroa-shellfish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hyperlink" Target="http://blog.msc.org/blog/2015/04/01/tackling-illegal-fishing-one-certificate-at-a-time/" TargetMode="External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ISbIUjCz8Pg" TargetMode="External"/><Relationship Id="rId5" Type="http://schemas.openxmlformats.org/officeDocument/2006/relationships/hyperlink" Target="https://globalfishingwatch.org/map/" TargetMode="External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4059" y="1024802"/>
            <a:ext cx="3981237" cy="356619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3500" b="1" noProof="0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3500" b="1" noProof="0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255588" indent="-25558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AU" sz="3300" noProof="0" dirty="0"/>
              <a:t>Illegal, unreported, and unregulated (IUU) fishing is when people fish outside of the law and is a big problem around the world</a:t>
            </a:r>
          </a:p>
          <a:p>
            <a:pPr marL="255588" indent="-25558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AU" sz="3300" noProof="0" dirty="0"/>
              <a:t>It is often conducted without concern for marine life or the environment and </a:t>
            </a:r>
            <a:r>
              <a:rPr lang="en-AU" sz="3300" dirty="0"/>
              <a:t>includes: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lang="en-AU" sz="3300" noProof="0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lang="en-AU" noProof="0" dirty="0"/>
          </a:p>
          <a:p>
            <a:pPr marL="255588" indent="-25558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endParaRPr lang="en-AU" noProof="0" dirty="0"/>
          </a:p>
          <a:p>
            <a:endParaRPr lang="en-AU" noProof="0" dirty="0"/>
          </a:p>
          <a:p>
            <a:endParaRPr lang="en-AU" noProof="0" dirty="0"/>
          </a:p>
          <a:p>
            <a:pPr marL="0" indent="0">
              <a:buNone/>
            </a:pPr>
            <a:endParaRPr lang="en-AU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385" y="41715"/>
            <a:ext cx="8948615" cy="758428"/>
          </a:xfrm>
        </p:spPr>
        <p:txBody>
          <a:bodyPr>
            <a:normAutofit fontScale="90000"/>
          </a:bodyPr>
          <a:lstStyle/>
          <a:p>
            <a:r>
              <a:rPr lang="en-AU" sz="3200" noProof="0" dirty="0"/>
              <a:t>ILLEGAL FISHING</a:t>
            </a:r>
            <a:br>
              <a:rPr lang="en-AU" sz="3200" noProof="0" dirty="0"/>
            </a:br>
            <a:r>
              <a:rPr lang="en-AU" sz="2000" noProof="0" dirty="0"/>
              <a:t>Focus Question: What is illegal, unregulated and unreported fishing &amp; how does it impact sustainability? </a:t>
            </a:r>
          </a:p>
        </p:txBody>
      </p:sp>
      <p:pic>
        <p:nvPicPr>
          <p:cNvPr id="5" name="Content Placeholder 4" descr="Screen Shot 2020-08-09 at 11.47.27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r="1393"/>
          <a:stretch>
            <a:fillRect/>
          </a:stretch>
        </p:blipFill>
        <p:spPr>
          <a:xfrm>
            <a:off x="4982640" y="1195406"/>
            <a:ext cx="3704160" cy="2971884"/>
          </a:xfrm>
        </p:spPr>
      </p:pic>
      <p:sp>
        <p:nvSpPr>
          <p:cNvPr id="9" name="TextBox 8"/>
          <p:cNvSpPr txBox="1"/>
          <p:nvPr/>
        </p:nvSpPr>
        <p:spPr>
          <a:xfrm>
            <a:off x="5670645" y="4216130"/>
            <a:ext cx="233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Patagonian Toothfish</a:t>
            </a:r>
          </a:p>
        </p:txBody>
      </p:sp>
    </p:spTree>
    <p:extLst>
      <p:ext uri="{BB962C8B-B14F-4D97-AF65-F5344CB8AC3E}">
        <p14:creationId xmlns:p14="http://schemas.microsoft.com/office/powerpoint/2010/main" val="128587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306" y="465074"/>
            <a:ext cx="9585583" cy="44455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00221" y="1167191"/>
            <a:ext cx="4322715" cy="353369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AU" sz="55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>
              <a:lnSpc>
                <a:spcPct val="130000"/>
              </a:lnSpc>
            </a:pPr>
            <a:r>
              <a:rPr lang="en-US" sz="4400" dirty="0"/>
              <a:t>Look at the global map? Where is most of the fishing activity? Why?</a:t>
            </a:r>
          </a:p>
          <a:p>
            <a:pPr>
              <a:lnSpc>
                <a:spcPct val="130000"/>
              </a:lnSpc>
            </a:pPr>
            <a:r>
              <a:rPr lang="en-US" sz="4400" dirty="0"/>
              <a:t>Where is most of the fishing happening around Aotearoa New Zealand right now? </a:t>
            </a:r>
          </a:p>
          <a:p>
            <a:pPr>
              <a:lnSpc>
                <a:spcPct val="130000"/>
              </a:lnSpc>
            </a:pPr>
            <a:r>
              <a:rPr lang="en-US" sz="4400" dirty="0"/>
              <a:t>Which parts of our ocean have the most activity (you can mouse over to see the number of objects)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785" y="93912"/>
            <a:ext cx="8423019" cy="758428"/>
          </a:xfrm>
        </p:spPr>
        <p:txBody>
          <a:bodyPr>
            <a:normAutofit/>
          </a:bodyPr>
          <a:lstStyle/>
          <a:p>
            <a:r>
              <a:rPr lang="en-US" sz="3600" dirty="0"/>
              <a:t>ILLEGAL FISHING</a:t>
            </a:r>
            <a:endParaRPr lang="en-US" dirty="0"/>
          </a:p>
        </p:txBody>
      </p:sp>
      <p:pic>
        <p:nvPicPr>
          <p:cNvPr id="9" name="Content Placeholder 8">
            <a:hlinkClick r:id="rId5"/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5" y="1151197"/>
            <a:ext cx="3630882" cy="221063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400" y="3460250"/>
            <a:ext cx="4222044" cy="1238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</a:pPr>
            <a:r>
              <a:rPr lang="x-none" sz="55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5500" b="1" dirty="0">
                <a:solidFill>
                  <a:srgbClr val="175EAA"/>
                </a:solidFill>
                <a:latin typeface="Arial Narrow"/>
                <a:cs typeface="Arial Narrow"/>
              </a:rPr>
              <a:t>Y</a:t>
            </a:r>
            <a:endParaRPr lang="en-US" sz="5500" dirty="0"/>
          </a:p>
          <a:p>
            <a:pPr marL="0" indent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4400" dirty="0"/>
              <a:t>Visit the </a:t>
            </a:r>
            <a:r>
              <a:rPr lang="en-US" sz="4400" dirty="0">
                <a:hlinkClick r:id="rId5"/>
              </a:rPr>
              <a:t>Global Fishing Watch </a:t>
            </a:r>
            <a:r>
              <a:rPr lang="en-US" sz="4400" dirty="0"/>
              <a:t>site and explore the map</a:t>
            </a:r>
          </a:p>
        </p:txBody>
      </p:sp>
    </p:spTree>
    <p:extLst>
      <p:ext uri="{BB962C8B-B14F-4D97-AF65-F5344CB8AC3E}">
        <p14:creationId xmlns:p14="http://schemas.microsoft.com/office/powerpoint/2010/main" val="2157119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1131113"/>
            <a:ext cx="4478861" cy="32402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18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r>
              <a:rPr lang="en-US" sz="1800" dirty="0"/>
              <a:t>Fishing on boats registered here in Aotearoa New Zealand can be a great job!</a:t>
            </a:r>
          </a:p>
          <a:p>
            <a:endParaRPr lang="en-US" sz="500" dirty="0"/>
          </a:p>
          <a:p>
            <a:r>
              <a:rPr lang="en-US" sz="1800" dirty="0"/>
              <a:t>BUT there are cases of forced </a:t>
            </a:r>
            <a:r>
              <a:rPr lang="en-US" sz="1800" dirty="0" err="1"/>
              <a:t>labour</a:t>
            </a:r>
            <a:r>
              <a:rPr lang="en-US" sz="1800" dirty="0"/>
              <a:t>, piracy, and tough working conditions on some overseas fishing boats</a:t>
            </a:r>
          </a:p>
          <a:p>
            <a:r>
              <a:rPr lang="en-US" sz="1800" dirty="0"/>
              <a:t>Some of these boats fly ‘flags of convenience’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36061" y="1854373"/>
            <a:ext cx="4038600" cy="2726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What is a flag of convenience?</a:t>
            </a:r>
          </a:p>
          <a:p>
            <a:r>
              <a:rPr lang="en-US" sz="1800" dirty="0"/>
              <a:t>Every boat must be registered with a county</a:t>
            </a:r>
            <a:endParaRPr lang="en-US" sz="800" dirty="0"/>
          </a:p>
          <a:p>
            <a:endParaRPr lang="en-US" sz="500" dirty="0"/>
          </a:p>
          <a:p>
            <a:r>
              <a:rPr lang="en-US" sz="1800" dirty="0"/>
              <a:t>Some vessels are registered and fly the flag of countries that cannot or will not enforce any rules</a:t>
            </a:r>
          </a:p>
          <a:p>
            <a:endParaRPr lang="en-US" sz="500" dirty="0"/>
          </a:p>
          <a:p>
            <a:r>
              <a:rPr lang="en-US" sz="1800" dirty="0"/>
              <a:t>These are ‘flags of convenience’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4001" y="93912"/>
            <a:ext cx="9059332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FORCED LABOUR AT SEA</a:t>
            </a:r>
            <a:br>
              <a:rPr lang="en-US" dirty="0"/>
            </a:br>
            <a:r>
              <a:rPr lang="en-US" sz="2000" dirty="0"/>
              <a:t>Focus Question: Why do human rights abuses occur on fishing vessels at sea?</a:t>
            </a:r>
          </a:p>
        </p:txBody>
      </p:sp>
      <p:pic>
        <p:nvPicPr>
          <p:cNvPr id="5" name="Picture 4" descr="Blue_Bo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335" y="1122411"/>
            <a:ext cx="1862667" cy="8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0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03908"/>
            <a:ext cx="9302743" cy="41928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907" y="93912"/>
            <a:ext cx="8487893" cy="758428"/>
          </a:xfrm>
        </p:spPr>
        <p:txBody>
          <a:bodyPr>
            <a:normAutofit/>
          </a:bodyPr>
          <a:lstStyle/>
          <a:p>
            <a:r>
              <a:rPr lang="en-US" sz="2800" dirty="0"/>
              <a:t>FORCED LABOUR AT SEA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09945" y="1418170"/>
            <a:ext cx="4238255" cy="314014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AU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AU" sz="2300" dirty="0"/>
              <a:t>Why do you think people being forced to work for long periods of time at sea?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AU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  <a:endParaRPr lang="en-AU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2300" dirty="0"/>
              <a:t>The Marine Stewardship Council requires all certified fisheries to be checked to ensure they do not use forced </a:t>
            </a:r>
            <a:r>
              <a:rPr lang="en-US" sz="2300" dirty="0" err="1"/>
              <a:t>labour</a:t>
            </a:r>
            <a:r>
              <a:rPr lang="en-US" sz="2300" dirty="0"/>
              <a:t> or child </a:t>
            </a:r>
            <a:r>
              <a:rPr lang="en-US" sz="2300" dirty="0" err="1"/>
              <a:t>labour</a:t>
            </a:r>
            <a:r>
              <a:rPr lang="en-US" sz="2300" dirty="0"/>
              <a:t> aboard their fishing vessels.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EB87EC-60F6-3CB1-1636-3DB95D3FB9B4}"/>
              </a:ext>
            </a:extLst>
          </p:cNvPr>
          <p:cNvSpPr txBox="1">
            <a:spLocks/>
          </p:cNvSpPr>
          <p:nvPr/>
        </p:nvSpPr>
        <p:spPr>
          <a:xfrm>
            <a:off x="4648200" y="3053719"/>
            <a:ext cx="4038600" cy="1286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</a:pPr>
            <a:r>
              <a:rPr lang="en-AU" sz="22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</a:pPr>
            <a:r>
              <a:rPr lang="en-US" sz="1800" dirty="0"/>
              <a:t>Short clip about how</a:t>
            </a:r>
            <a:r>
              <a:rPr lang="en-US" sz="1800" dirty="0">
                <a:hlinkClick r:id="rId5"/>
              </a:rPr>
              <a:t> </a:t>
            </a:r>
            <a:r>
              <a:rPr lang="en-NZ" sz="1800" dirty="0">
                <a:effectLst/>
                <a:latin typeface="Arial" panose="020B0604020202020204" pitchFamily="34" charset="0"/>
                <a:ea typeface="Cambria" panose="02040503050406030204" pitchFamily="18" charset="0"/>
                <a:hlinkClick r:id="rId5"/>
              </a:rPr>
              <a:t>satellites can reveal global extent of forced labour in the world's fishing fleet </a:t>
            </a:r>
            <a:r>
              <a:rPr lang="en-US" sz="1800" dirty="0"/>
              <a:t>[2:19] </a:t>
            </a:r>
          </a:p>
        </p:txBody>
      </p:sp>
      <p:pic>
        <p:nvPicPr>
          <p:cNvPr id="12" name="Picture 11" descr="A screenshot of a video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2476E3DF-2E49-770C-E5A6-A3790B5D5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040" y="1295419"/>
            <a:ext cx="2788920" cy="16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6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03908"/>
            <a:ext cx="9302743" cy="41928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907" y="93912"/>
            <a:ext cx="8487893" cy="758428"/>
          </a:xfrm>
        </p:spPr>
        <p:txBody>
          <a:bodyPr>
            <a:normAutofit/>
          </a:bodyPr>
          <a:lstStyle/>
          <a:p>
            <a:r>
              <a:rPr lang="en-US" sz="2800" dirty="0"/>
              <a:t>FORCED LABOUR AT SEA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17475" y="1195404"/>
            <a:ext cx="4445571" cy="3548321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AU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lnSpc>
                <a:spcPct val="130000"/>
              </a:lnSpc>
            </a:pPr>
            <a:r>
              <a:rPr lang="en-US" sz="2100" dirty="0"/>
              <a:t>Forced </a:t>
            </a:r>
            <a:r>
              <a:rPr lang="en-US" sz="2100" dirty="0" err="1"/>
              <a:t>labour</a:t>
            </a:r>
            <a:r>
              <a:rPr lang="en-US" sz="2100" dirty="0"/>
              <a:t> and slavery at sea do not respect basic human rights</a:t>
            </a:r>
          </a:p>
          <a:p>
            <a:pPr>
              <a:lnSpc>
                <a:spcPct val="130000"/>
              </a:lnSpc>
            </a:pPr>
            <a:r>
              <a:rPr lang="en-US" sz="2100" dirty="0"/>
              <a:t>Human rights are rights that are believed to belong to every person</a:t>
            </a:r>
          </a:p>
          <a:p>
            <a:pPr>
              <a:lnSpc>
                <a:spcPct val="130000"/>
              </a:lnSpc>
            </a:pPr>
            <a:r>
              <a:rPr lang="en-US" sz="2100" dirty="0"/>
              <a:t>Example of a human right:  the right to equality and freedom from discrimination</a:t>
            </a:r>
          </a:p>
          <a:p>
            <a:pPr marL="0" indent="0" algn="ctr">
              <a:buNone/>
            </a:pPr>
            <a:endParaRPr lang="en-AU" sz="2200" dirty="0"/>
          </a:p>
          <a:p>
            <a:pPr marL="0" indent="0">
              <a:buNone/>
            </a:pPr>
            <a:endParaRPr lang="en-AU" sz="1800" b="1" dirty="0">
              <a:solidFill>
                <a:srgbClr val="175EAA"/>
              </a:solidFill>
              <a:latin typeface="Arial Narrow"/>
              <a:cs typeface="Arial Narrow"/>
            </a:endParaRPr>
          </a:p>
        </p:txBody>
      </p:sp>
      <p:sp>
        <p:nvSpPr>
          <p:cNvPr id="8" name="Content Placeholder 1"/>
          <p:cNvSpPr>
            <a:spLocks noGrp="1"/>
          </p:cNvSpPr>
          <p:nvPr>
            <p:ph sz="half" idx="1"/>
          </p:nvPr>
        </p:nvSpPr>
        <p:spPr>
          <a:xfrm>
            <a:off x="4963046" y="1160971"/>
            <a:ext cx="4027258" cy="33300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400" b="1" noProof="0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</a:p>
          <a:p>
            <a:pPr marL="0" indent="0" algn="ctr">
              <a:buNone/>
            </a:pPr>
            <a:r>
              <a:rPr lang="en-AU" sz="1900" noProof="0" dirty="0"/>
              <a:t>Read about the </a:t>
            </a:r>
            <a:r>
              <a:rPr lang="en-AU" sz="1900" noProof="0" dirty="0">
                <a:hlinkClick r:id="rId5"/>
              </a:rPr>
              <a:t>Human Rights at Sea organisation</a:t>
            </a:r>
            <a:endParaRPr lang="en-AU" sz="1900" noProof="0" dirty="0"/>
          </a:p>
          <a:p>
            <a:pPr marL="0" indent="0" algn="ctr">
              <a:buNone/>
            </a:pPr>
            <a:endParaRPr lang="en-AU" sz="1200" noProof="0" dirty="0"/>
          </a:p>
          <a:p>
            <a:pPr marL="0" indent="0" algn="ctr">
              <a:lnSpc>
                <a:spcPct val="130000"/>
              </a:lnSpc>
              <a:buNone/>
            </a:pPr>
            <a:endParaRPr lang="en-AU" sz="2400" b="1" dirty="0">
              <a:solidFill>
                <a:srgbClr val="00B6DE"/>
              </a:solidFill>
              <a:latin typeface="Arial Narrow"/>
              <a:cs typeface="Arial Narrow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AU" sz="24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AU" sz="1800" dirty="0"/>
              <a:t>Why were they created and what do they do?</a:t>
            </a:r>
          </a:p>
          <a:p>
            <a:pPr marL="0" indent="0" algn="ctr">
              <a:buNone/>
            </a:pPr>
            <a:endParaRPr lang="en-AU" sz="2100" noProof="0" dirty="0"/>
          </a:p>
        </p:txBody>
      </p:sp>
      <p:sp>
        <p:nvSpPr>
          <p:cNvPr id="11" name="Rectangle 10"/>
          <p:cNvSpPr/>
          <p:nvPr/>
        </p:nvSpPr>
        <p:spPr>
          <a:xfrm rot="1355423">
            <a:off x="6483435" y="108662"/>
            <a:ext cx="3224595" cy="51262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ocal Brewery Five"/>
                <a:cs typeface="Local Brewery Five"/>
              </a:rPr>
              <a:t>       Experts ONLY!</a:t>
            </a:r>
          </a:p>
        </p:txBody>
      </p:sp>
      <p:pic>
        <p:nvPicPr>
          <p:cNvPr id="5" name="Picture 4" descr="Screen Shot 2020-09-22 at 8.57.3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40" y="2471333"/>
            <a:ext cx="2240604" cy="72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41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939" y="703908"/>
            <a:ext cx="9530681" cy="41928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907" y="93912"/>
            <a:ext cx="8487893" cy="758428"/>
          </a:xfrm>
        </p:spPr>
        <p:txBody>
          <a:bodyPr>
            <a:normAutofit/>
          </a:bodyPr>
          <a:lstStyle/>
          <a:p>
            <a:r>
              <a:rPr lang="en-US" sz="2800" dirty="0"/>
              <a:t>FORCED LABOUR AT SEA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906" y="2531526"/>
            <a:ext cx="5011117" cy="2035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</a:pPr>
            <a:r>
              <a:rPr lang="en-AU" sz="22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</a:pPr>
            <a:r>
              <a:rPr lang="en-US" sz="1900" dirty="0">
                <a:hlinkClick r:id="rId5"/>
              </a:rPr>
              <a:t>Human Rights at Sea </a:t>
            </a:r>
            <a:r>
              <a:rPr lang="en-US" sz="1900" dirty="0"/>
              <a:t>[4:54]</a:t>
            </a:r>
          </a:p>
          <a:p>
            <a:pPr marL="0" indent="0" algn="ctr">
              <a:buNone/>
            </a:pPr>
            <a:r>
              <a:rPr lang="en-AU" sz="2400" b="1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1900" dirty="0"/>
              <a:t>Read more about Marine Stewardship Council &amp; </a:t>
            </a:r>
            <a:r>
              <a:rPr lang="en-US" sz="1900" dirty="0">
                <a:hlinkClick r:id="rId6"/>
              </a:rPr>
              <a:t>human rights issues at sea! </a:t>
            </a:r>
            <a:r>
              <a:rPr lang="en-US" sz="1900" dirty="0"/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210023" y="1306879"/>
            <a:ext cx="3598175" cy="351048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AU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196850" indent="-196850">
              <a:lnSpc>
                <a:spcPct val="130000"/>
              </a:lnSpc>
              <a:buFont typeface="+mj-lt"/>
              <a:buAutoNum type="arabicPeriod"/>
            </a:pPr>
            <a:r>
              <a:rPr lang="en-AU" sz="2600" dirty="0"/>
              <a:t>What are labour rights?</a:t>
            </a:r>
          </a:p>
          <a:p>
            <a:pPr marL="196850" indent="-196850">
              <a:lnSpc>
                <a:spcPct val="130000"/>
              </a:lnSpc>
              <a:buFont typeface="+mj-lt"/>
              <a:buAutoNum type="arabicPeriod"/>
            </a:pPr>
            <a:r>
              <a:rPr lang="en-AU" sz="2600"/>
              <a:t>What </a:t>
            </a:r>
            <a:r>
              <a:rPr lang="en-AU" sz="2600" dirty="0"/>
              <a:t>declaration was made in 1948?</a:t>
            </a:r>
          </a:p>
          <a:p>
            <a:pPr marL="196850" indent="-196850">
              <a:lnSpc>
                <a:spcPct val="130000"/>
              </a:lnSpc>
              <a:buFont typeface="+mj-lt"/>
              <a:buAutoNum type="arabicPeriod"/>
            </a:pPr>
            <a:r>
              <a:rPr lang="en-AU" sz="2600" dirty="0"/>
              <a:t>What are three basic worker rights?</a:t>
            </a:r>
          </a:p>
          <a:p>
            <a:pPr marL="196850" indent="-196850">
              <a:lnSpc>
                <a:spcPct val="130000"/>
              </a:lnSpc>
              <a:buFont typeface="+mj-lt"/>
              <a:buAutoNum type="arabicPeriod"/>
            </a:pPr>
            <a:r>
              <a:rPr lang="en-AU" sz="2600" dirty="0"/>
              <a:t>Are fishing vessels subject to maritime rights? </a:t>
            </a:r>
          </a:p>
          <a:p>
            <a:pPr marL="196850" indent="-196850">
              <a:lnSpc>
                <a:spcPct val="130000"/>
              </a:lnSpc>
              <a:buFont typeface="+mj-lt"/>
              <a:buAutoNum type="arabicPeriod"/>
            </a:pPr>
            <a:r>
              <a:rPr lang="en-AU" sz="2600" dirty="0"/>
              <a:t>Are labour rights human rights? </a:t>
            </a:r>
          </a:p>
          <a:p>
            <a:pPr marL="0" indent="0">
              <a:lnSpc>
                <a:spcPct val="130000"/>
              </a:lnSpc>
              <a:buNone/>
            </a:pPr>
            <a:endParaRPr lang="en-AU" sz="1300" dirty="0"/>
          </a:p>
        </p:txBody>
      </p:sp>
      <p:sp>
        <p:nvSpPr>
          <p:cNvPr id="8" name="Rectangle 7"/>
          <p:cNvSpPr/>
          <p:nvPr/>
        </p:nvSpPr>
        <p:spPr>
          <a:xfrm rot="1355423">
            <a:off x="6483435" y="108662"/>
            <a:ext cx="3224595" cy="51262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ocal Brewery Five"/>
                <a:cs typeface="Local Brewery Five"/>
              </a:rPr>
              <a:t>       Experts ONLY!</a:t>
            </a:r>
          </a:p>
        </p:txBody>
      </p:sp>
      <p:pic>
        <p:nvPicPr>
          <p:cNvPr id="5" name="Picture 4" descr="Screen Shot 2020-09-22 at 8.33.24 AM.png">
            <a:hlinkClick r:id="rId5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05" y="1220971"/>
            <a:ext cx="2292296" cy="13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082" y="587559"/>
            <a:ext cx="9201081" cy="43998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437" y="1145217"/>
            <a:ext cx="8546462" cy="363492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24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2400" b="1" dirty="0">
                <a:solidFill>
                  <a:srgbClr val="175EAA"/>
                </a:solidFill>
                <a:latin typeface="Arial Narrow"/>
                <a:cs typeface="Arial Narrow"/>
              </a:rPr>
              <a:t>Y</a:t>
            </a:r>
            <a:endParaRPr lang="en-US" sz="2400" dirty="0"/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noProof="0" dirty="0"/>
              <a:t>1. Select a job from the seafood supply chain that you would most love (or </a:t>
            </a:r>
            <a:r>
              <a:rPr lang="en-AU" sz="2100" dirty="0"/>
              <a:t>if there isn’t one then </a:t>
            </a:r>
            <a:r>
              <a:rPr lang="en-AU" sz="2100" noProof="0" dirty="0"/>
              <a:t>really not love to do). 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noProof="0" dirty="0"/>
              <a:t>2. Write down and be prepared to explain the following: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i="1" dirty="0"/>
              <a:t>a. What is </a:t>
            </a:r>
            <a:r>
              <a:rPr lang="en-AU" sz="2100" i="1" noProof="0" dirty="0"/>
              <a:t>your job?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i="1" dirty="0"/>
              <a:t>b. Why </a:t>
            </a:r>
            <a:r>
              <a:rPr lang="en-AU" sz="2100" i="1" noProof="0" dirty="0"/>
              <a:t>you would love / not love to do this job?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i="1" dirty="0"/>
              <a:t>c. Where in the supply chain would your job fit?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i="1" dirty="0"/>
              <a:t>d. In your job how could you help prevent illegal fishing?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dirty="0"/>
              <a:t>3. Create a line across the room with ocean at one end and the plate at the other.  Place yourself in that job along that ocean to plate supply chain line.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AU" sz="2200" noProof="0" dirty="0"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4441" y="-119079"/>
            <a:ext cx="7876035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3300" dirty="0">
                <a:latin typeface="Arial Narrow"/>
                <a:cs typeface="Arial Narrow"/>
              </a:rPr>
              <a:t>R</a:t>
            </a:r>
            <a:r>
              <a:rPr lang="x-none" sz="3300" dirty="0">
                <a:latin typeface="Arial Narrow"/>
                <a:cs typeface="Arial Narrow"/>
              </a:rPr>
              <a:t>EV</a:t>
            </a:r>
            <a:r>
              <a:rPr lang="en-US" sz="3300" dirty="0">
                <a:latin typeface="Arial Narrow"/>
                <a:cs typeface="Arial Narrow"/>
              </a:rPr>
              <a:t>IE</a:t>
            </a:r>
            <a:r>
              <a:rPr lang="x-none" sz="3300" dirty="0">
                <a:latin typeface="Arial Narrow"/>
                <a:cs typeface="Arial Narrow"/>
              </a:rPr>
              <a:t>WING KEY CONCEPTS</a:t>
            </a:r>
            <a:endParaRPr lang="en-US" sz="3300" dirty="0">
              <a:latin typeface="Arial Narrow"/>
              <a:cs typeface="Arial Narrow"/>
            </a:endParaRPr>
          </a:p>
          <a:p>
            <a:r>
              <a:rPr lang="en-US" sz="2300" dirty="0">
                <a:latin typeface="Arial Narrow"/>
                <a:cs typeface="Arial Narrow"/>
              </a:rPr>
              <a:t>Focusing Question: What have we learnt? </a:t>
            </a:r>
          </a:p>
        </p:txBody>
      </p:sp>
      <p:pic>
        <p:nvPicPr>
          <p:cNvPr id="5" name="Picture 4" descr="White_Seagu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70656" y="-65409"/>
            <a:ext cx="768997" cy="807084"/>
          </a:xfrm>
          <a:prstGeom prst="rect">
            <a:avLst/>
          </a:prstGeom>
        </p:spPr>
      </p:pic>
      <p:pic>
        <p:nvPicPr>
          <p:cNvPr id="14" name="Picture 13" descr="White_Seagu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01659" y="338133"/>
            <a:ext cx="768997" cy="8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0515" y="1058753"/>
            <a:ext cx="7739473" cy="3828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900" noProof="0" dirty="0">
                <a:solidFill>
                  <a:srgbClr val="175EAA"/>
                </a:solidFill>
                <a:latin typeface="Arial Narrow"/>
                <a:cs typeface="Arial Narrow"/>
              </a:rPr>
              <a:t>He kura kainga te moana, he kura huna te moana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AU" sz="1000" noProof="0" dirty="0"/>
          </a:p>
          <a:p>
            <a:pPr marL="0" indent="0" algn="ctr">
              <a:buNone/>
            </a:pPr>
            <a:r>
              <a:rPr lang="en-AU" sz="2600" i="1" noProof="0" dirty="0">
                <a:latin typeface="Arial Narrow"/>
                <a:cs typeface="Arial Narrow"/>
              </a:rPr>
              <a:t>The oceans environment, </a:t>
            </a:r>
          </a:p>
          <a:p>
            <a:pPr marL="0" indent="0" algn="ctr">
              <a:buNone/>
            </a:pPr>
            <a:r>
              <a:rPr lang="en-AU" sz="2600" i="1" noProof="0" dirty="0">
                <a:latin typeface="Arial Narrow"/>
                <a:cs typeface="Arial Narrow"/>
              </a:rPr>
              <a:t>is a source of untapped knowledge</a:t>
            </a:r>
          </a:p>
        </p:txBody>
      </p:sp>
      <p:pic>
        <p:nvPicPr>
          <p:cNvPr id="6" name="Picture 5" descr="Whit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5899">
            <a:off x="-1088078" y="-63475"/>
            <a:ext cx="1741159" cy="1251231"/>
          </a:xfrm>
          <a:prstGeom prst="rect">
            <a:avLst/>
          </a:prstGeom>
        </p:spPr>
      </p:pic>
      <p:pic>
        <p:nvPicPr>
          <p:cNvPr id="7" name="Picture 6" descr="Whit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9530">
            <a:off x="988771" y="-88247"/>
            <a:ext cx="1741159" cy="1251231"/>
          </a:xfrm>
          <a:prstGeom prst="rect">
            <a:avLst/>
          </a:prstGeom>
        </p:spPr>
      </p:pic>
      <p:pic>
        <p:nvPicPr>
          <p:cNvPr id="8" name="Picture 7" descr="Whit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5899">
            <a:off x="58183" y="-772955"/>
            <a:ext cx="1741159" cy="1251231"/>
          </a:xfrm>
          <a:prstGeom prst="rect">
            <a:avLst/>
          </a:prstGeom>
        </p:spPr>
      </p:pic>
      <p:pic>
        <p:nvPicPr>
          <p:cNvPr id="9" name="Picture 8" descr="Whit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5685">
            <a:off x="2363373" y="-459505"/>
            <a:ext cx="1741159" cy="1251231"/>
          </a:xfrm>
          <a:prstGeom prst="rect">
            <a:avLst/>
          </a:prstGeom>
        </p:spPr>
      </p:pic>
      <p:pic>
        <p:nvPicPr>
          <p:cNvPr id="10" name="Picture 9" descr="Whit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3080">
            <a:off x="8356674" y="-296867"/>
            <a:ext cx="1741159" cy="12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4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44" y="661152"/>
            <a:ext cx="4944114" cy="434414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1015375"/>
              </p:ext>
            </p:extLst>
          </p:nvPr>
        </p:nvGraphicFramePr>
        <p:xfrm>
          <a:off x="5079757" y="1148906"/>
          <a:ext cx="3786702" cy="334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1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300" b="0" i="0" baseline="0" dirty="0">
                          <a:latin typeface="Arial"/>
                          <a:cs typeface="Arial"/>
                        </a:rPr>
                        <a:t>Illegal fishing</a:t>
                      </a:r>
                    </a:p>
                    <a:p>
                      <a:pPr algn="ctr"/>
                      <a:r>
                        <a:rPr lang="en-US" sz="2000" b="0" i="0" dirty="0">
                          <a:latin typeface="Arial"/>
                          <a:cs typeface="Arial"/>
                        </a:rPr>
                        <a:t>PRIOR KNOWLEDGE</a:t>
                      </a:r>
                      <a:r>
                        <a:rPr lang="en-US" sz="2000" b="0" i="0" baseline="0" dirty="0">
                          <a:latin typeface="Arial"/>
                          <a:cs typeface="Arial"/>
                        </a:rPr>
                        <a:t> CHART</a:t>
                      </a:r>
                      <a:endParaRPr lang="en-US" sz="2000" b="0" i="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76245" marR="76245" anchor="ctr">
                    <a:solidFill>
                      <a:srgbClr val="175E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76245" marR="76245" anchor="ctr">
                    <a:solidFill>
                      <a:srgbClr val="17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5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know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would like to know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have learned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229"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76600" y="1030462"/>
            <a:ext cx="4603544" cy="3662022"/>
          </a:xfrm>
        </p:spPr>
        <p:txBody>
          <a:bodyPr>
            <a:noAutofit/>
          </a:bodyPr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b="1" noProof="0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noProof="0" dirty="0"/>
              <a:t>Have you ever taken or sold seafood when you shouldn’t have? 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noProof="0" dirty="0"/>
              <a:t>Why do you think people sometimes take or sell kai moana that they shouldn’t?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What impact can illegal fishing and sale of kai moana have on our environment? </a:t>
            </a:r>
            <a:endParaRPr lang="en-AU" sz="1800" noProof="0" dirty="0"/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500" noProof="0" dirty="0">
              <a:solidFill>
                <a:srgbClr val="175EAA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b="1" noProof="0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noProof="0" dirty="0">
                <a:latin typeface="Arial"/>
                <a:cs typeface="Arial"/>
              </a:rPr>
              <a:t>Fill in columns 1 &amp; 2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1800" noProof="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2252">
            <a:off x="3571001" y="3200725"/>
            <a:ext cx="1733403" cy="1798728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94713" y="41715"/>
            <a:ext cx="8492087" cy="758428"/>
          </a:xfrm>
        </p:spPr>
        <p:txBody>
          <a:bodyPr>
            <a:normAutofit/>
          </a:bodyPr>
          <a:lstStyle/>
          <a:p>
            <a:r>
              <a:rPr lang="en-AU" sz="3200" noProof="0" dirty="0"/>
              <a:t>ILLEGAL FISHING</a:t>
            </a:r>
            <a:endParaRPr lang="en-AU" sz="2000" noProof="0" dirty="0"/>
          </a:p>
        </p:txBody>
      </p:sp>
    </p:spTree>
    <p:extLst>
      <p:ext uri="{BB962C8B-B14F-4D97-AF65-F5344CB8AC3E}">
        <p14:creationId xmlns:p14="http://schemas.microsoft.com/office/powerpoint/2010/main" val="2790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691" y="727166"/>
            <a:ext cx="6466797" cy="387471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17511" y="1279103"/>
            <a:ext cx="2466905" cy="304637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3500" b="1" noProof="0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3500" b="1" noProof="0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255588" indent="-25558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AU" noProof="0" dirty="0"/>
              <a:t>Illegal fishing for Patagonian toothfish threatened the sustainability of this fish</a:t>
            </a:r>
          </a:p>
          <a:p>
            <a:endParaRPr lang="en-AU" noProof="0" dirty="0"/>
          </a:p>
          <a:p>
            <a:endParaRPr lang="en-AU" noProof="0" dirty="0"/>
          </a:p>
          <a:p>
            <a:pPr marL="0" indent="0">
              <a:buNone/>
            </a:pPr>
            <a:endParaRPr lang="en-AU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385" y="41715"/>
            <a:ext cx="8491415" cy="758428"/>
          </a:xfrm>
        </p:spPr>
        <p:txBody>
          <a:bodyPr>
            <a:normAutofit/>
          </a:bodyPr>
          <a:lstStyle/>
          <a:p>
            <a:r>
              <a:rPr lang="en-AU" sz="3200" noProof="0" dirty="0"/>
              <a:t>ILLEGAL FISHING</a:t>
            </a:r>
            <a:endParaRPr lang="en-AU" sz="2000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346186" y="1961687"/>
            <a:ext cx="5554271" cy="2401025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4000" b="1" noProof="0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r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2900" noProof="0" dirty="0"/>
              <a:t>In the past, illegal fishing for Patagonian toothfish threatened sustainability of fish stocks</a:t>
            </a:r>
          </a:p>
          <a:p>
            <a:pPr marL="0" indent="0" algn="r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2900" noProof="0" dirty="0">
                <a:hlinkClick r:id="rId5"/>
              </a:rPr>
              <a:t>Read more about the Toothfish story and the hunt for pirate fishers</a:t>
            </a:r>
            <a:endParaRPr lang="en-AU" sz="2900" noProof="0" dirty="0"/>
          </a:p>
        </p:txBody>
      </p:sp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7449">
            <a:off x="3412069" y="1283583"/>
            <a:ext cx="2899065" cy="14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1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41335"/>
            <a:ext cx="9144001" cy="42118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87368" y="1195405"/>
            <a:ext cx="4038600" cy="394809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A. Fishing that is either not reported or not reported truthfully</a:t>
            </a:r>
          </a:p>
          <a:p>
            <a:endParaRPr lang="en-US" dirty="0"/>
          </a:p>
          <a:p>
            <a:r>
              <a:rPr lang="en-US" dirty="0"/>
              <a:t>B. Fishing by NZ boats for fish not covered by fishing laws or outside our fishery areas OR fishing by overseas boats with no permission in our fishing waters</a:t>
            </a:r>
          </a:p>
          <a:p>
            <a:endParaRPr lang="en-US" dirty="0"/>
          </a:p>
          <a:p>
            <a:r>
              <a:rPr lang="en-US" dirty="0"/>
              <a:t>C. Fishing by NZ boats or in NZ waters that is not conducted according to NZ law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946" y="93912"/>
            <a:ext cx="8425854" cy="758428"/>
          </a:xfrm>
        </p:spPr>
        <p:txBody>
          <a:bodyPr>
            <a:normAutofit/>
          </a:bodyPr>
          <a:lstStyle/>
          <a:p>
            <a:r>
              <a:rPr lang="en-US" sz="3600" dirty="0"/>
              <a:t>ILLEGAL FISHING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12974"/>
            <a:ext cx="4038600" cy="3240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x-none" sz="20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2000" b="1" dirty="0">
                <a:solidFill>
                  <a:srgbClr val="175EAA"/>
                </a:solidFill>
                <a:latin typeface="Arial Narrow"/>
                <a:cs typeface="Arial Narrow"/>
              </a:rPr>
              <a:t>Y</a:t>
            </a:r>
            <a:endParaRPr lang="en-US" sz="2000" dirty="0"/>
          </a:p>
          <a:p>
            <a:r>
              <a:rPr lang="en-US" sz="2000" dirty="0"/>
              <a:t>See if you can match these terms (1, 2, 3) to the definitions (A, B, C):</a:t>
            </a:r>
          </a:p>
          <a:p>
            <a:pPr lvl="1"/>
            <a:r>
              <a:rPr lang="en-US" sz="2000" dirty="0"/>
              <a:t>(1) illegal</a:t>
            </a:r>
          </a:p>
          <a:p>
            <a:pPr lvl="1"/>
            <a:r>
              <a:rPr lang="en-US" sz="2000" dirty="0"/>
              <a:t>(2) unreported &amp; </a:t>
            </a:r>
          </a:p>
          <a:p>
            <a:pPr lvl="1"/>
            <a:r>
              <a:rPr lang="en-US" sz="2000" dirty="0"/>
              <a:t>(3) unregulated</a:t>
            </a:r>
          </a:p>
        </p:txBody>
      </p:sp>
      <p:pic>
        <p:nvPicPr>
          <p:cNvPr id="6" name="Picture 5" descr="Blue_Seagu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196" flipH="1">
            <a:off x="3644458" y="723440"/>
            <a:ext cx="1140644" cy="1311993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60946" y="2053050"/>
            <a:ext cx="4234854" cy="1113519"/>
          </a:xfrm>
          <a:prstGeom prst="wedgeRectCallout">
            <a:avLst>
              <a:gd name="adj1" fmla="val 27866"/>
              <a:gd name="adj2" fmla="val -103601"/>
            </a:avLst>
          </a:prstGeom>
          <a:solidFill>
            <a:schemeClr val="bg1"/>
          </a:solidFill>
          <a:ln>
            <a:solidFill>
              <a:srgbClr val="005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194"/>
                </a:solidFill>
                <a:latin typeface="Arial"/>
                <a:cs typeface="Arial"/>
              </a:rPr>
              <a:t>Ready for some answers?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47507" flipH="1">
            <a:off x="2077905" y="2926085"/>
            <a:ext cx="3494957" cy="1470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51982" flipH="1" flipV="1">
            <a:off x="2426849" y="1963608"/>
            <a:ext cx="3664421" cy="1565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93900" flipH="1" flipV="1">
            <a:off x="2393506" y="2165465"/>
            <a:ext cx="3580273" cy="22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24206"/>
            <a:ext cx="9302743" cy="38807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96254" y="1393556"/>
            <a:ext cx="3705440" cy="31267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AU" sz="2600" b="1" noProof="0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>
              <a:buNone/>
            </a:pPr>
            <a:r>
              <a:rPr lang="en-AU" sz="2400" noProof="0" dirty="0"/>
              <a:t>Which of the following do you think is not legal and is it an example of fishing that is</a:t>
            </a:r>
          </a:p>
          <a:p>
            <a:pPr marL="0" indent="0">
              <a:buNone/>
            </a:pPr>
            <a:r>
              <a:rPr lang="en-AU" sz="2400" noProof="0" dirty="0"/>
              <a:t> </a:t>
            </a:r>
          </a:p>
          <a:p>
            <a:r>
              <a:rPr lang="en-AU" sz="2400" noProof="0" dirty="0"/>
              <a:t>(1) Illegal</a:t>
            </a:r>
          </a:p>
          <a:p>
            <a:r>
              <a:rPr lang="en-AU" sz="2400" noProof="0" dirty="0"/>
              <a:t>(2) Unreported or </a:t>
            </a:r>
          </a:p>
          <a:p>
            <a:r>
              <a:rPr lang="en-AU" sz="2400" noProof="0" dirty="0"/>
              <a:t>(3) Unregulated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97036" y="1983975"/>
            <a:ext cx="4163728" cy="2687945"/>
          </a:xfrm>
        </p:spPr>
        <p:txBody>
          <a:bodyPr>
            <a:normAutofit fontScale="92500"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sz="2200" noProof="0"/>
              <a:t>A recreational fisher selling fish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sz="2200" noProof="0"/>
              <a:t>A commercial fisher failing to report their catch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AU" sz="2200" noProof="0"/>
              <a:t>A foreign vessel (with no quota) fishing for hapuka less than 200 miles from land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6254" y="93912"/>
            <a:ext cx="8490546" cy="758428"/>
          </a:xfrm>
        </p:spPr>
        <p:txBody>
          <a:bodyPr/>
          <a:lstStyle/>
          <a:p>
            <a:r>
              <a:rPr lang="en-AU" sz="3200" noProof="0" dirty="0"/>
              <a:t>ILLEGAL FISHING</a:t>
            </a:r>
            <a:endParaRPr lang="en-AU" noProof="0" dirty="0"/>
          </a:p>
        </p:txBody>
      </p:sp>
      <p:pic>
        <p:nvPicPr>
          <p:cNvPr id="5" name="Picture 4" descr="Blue_Seagu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85072" flipH="1" flipV="1">
            <a:off x="3695525" y="571166"/>
            <a:ext cx="1212576" cy="164478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5385844" y="852340"/>
            <a:ext cx="3758156" cy="956928"/>
          </a:xfrm>
          <a:prstGeom prst="wedgeRectCallout">
            <a:avLst>
              <a:gd name="adj1" fmla="val -63422"/>
              <a:gd name="adj2" fmla="val -8061"/>
            </a:avLst>
          </a:prstGeom>
          <a:solidFill>
            <a:schemeClr val="bg1"/>
          </a:solidFill>
          <a:ln>
            <a:solidFill>
              <a:srgbClr val="005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194"/>
                </a:solidFill>
                <a:latin typeface="Arial"/>
                <a:cs typeface="Arial"/>
              </a:rPr>
              <a:t>Ready for some answers?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252943" flipH="1" flipV="1">
            <a:off x="1460914" y="1924315"/>
            <a:ext cx="3664421" cy="1818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181756" flipH="1" flipV="1">
            <a:off x="2036513" y="3108003"/>
            <a:ext cx="3257914" cy="1943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52811" flipH="1" flipV="1">
            <a:off x="1929181" y="2407494"/>
            <a:ext cx="3257914" cy="19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5733" y="967604"/>
            <a:ext cx="9906000" cy="37199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86300" y="3088574"/>
            <a:ext cx="3695700" cy="142366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31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600" dirty="0"/>
              <a:t>Short film [2:07] about </a:t>
            </a:r>
            <a:r>
              <a:rPr lang="en-US" sz="2600" dirty="0">
                <a:hlinkClick r:id="rId4"/>
              </a:rPr>
              <a:t>why toheroa are not recovering on Ripiro Beach</a:t>
            </a:r>
            <a:endParaRPr lang="en-AU" sz="2600" b="1" dirty="0">
              <a:solidFill>
                <a:srgbClr val="002E6C"/>
              </a:solidFill>
              <a:latin typeface="Arial Narrow"/>
              <a:cs typeface="Arial Narrow"/>
            </a:endParaRPr>
          </a:p>
          <a:p>
            <a:pPr marL="0" indent="0">
              <a:buNone/>
            </a:pPr>
            <a:endParaRPr lang="en-AU" b="1" dirty="0">
              <a:solidFill>
                <a:srgbClr val="002E6C"/>
              </a:solidFill>
              <a:latin typeface="Arial Narrow"/>
              <a:cs typeface="Arial Narrow"/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4713" y="1078140"/>
            <a:ext cx="4377287" cy="35170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sz="22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2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spcAft>
                <a:spcPts val="600"/>
              </a:spcAft>
            </a:pPr>
            <a:r>
              <a:rPr lang="en-US" sz="1900" dirty="0"/>
              <a:t>In Aotearoa New Zealand selling fish without quota is illegal under the QMS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Taking fish beyond the recreational limit or without customary permit is also illegal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Let’s visit Jim and Barry (Ngā kaitiaki </a:t>
            </a:r>
            <a:r>
              <a:rPr lang="en-US" sz="1900" dirty="0" err="1"/>
              <a:t>toheroa</a:t>
            </a:r>
            <a:r>
              <a:rPr lang="en-US" sz="1900" dirty="0"/>
              <a:t>) and see how illegal fishing or ‘poaching’ has impacted </a:t>
            </a:r>
            <a:r>
              <a:rPr lang="en-US" sz="1900" dirty="0" err="1"/>
              <a:t>toheroa</a:t>
            </a:r>
            <a:endParaRPr lang="en-US" sz="19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713" y="93912"/>
            <a:ext cx="8492087" cy="758428"/>
          </a:xfrm>
        </p:spPr>
        <p:txBody>
          <a:bodyPr>
            <a:normAutofit/>
          </a:bodyPr>
          <a:lstStyle/>
          <a:p>
            <a:r>
              <a:rPr lang="en-US" sz="3600" dirty="0"/>
              <a:t>ILLEGAL FISHING</a:t>
            </a:r>
            <a:endParaRPr lang="en-US" dirty="0"/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33" y="1287506"/>
            <a:ext cx="3119798" cy="17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2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091" y="747965"/>
            <a:ext cx="9421091" cy="4078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51" y="93912"/>
            <a:ext cx="8939149" cy="758428"/>
          </a:xfrm>
        </p:spPr>
        <p:txBody>
          <a:bodyPr>
            <a:normAutofit/>
          </a:bodyPr>
          <a:lstStyle/>
          <a:p>
            <a:r>
              <a:rPr lang="en-US" sz="3200" dirty="0"/>
              <a:t>ILLEGAL FISHING</a:t>
            </a:r>
            <a:endParaRPr lang="en-AU" sz="24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2466" y="1322866"/>
            <a:ext cx="3851183" cy="2343204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AU" sz="5500" dirty="0">
                <a:solidFill>
                  <a:srgbClr val="005DAA"/>
                </a:solidFill>
              </a:rPr>
              <a:t>“We all have a right to fish regardless of  the rules”</a:t>
            </a:r>
          </a:p>
          <a:p>
            <a:pPr marL="0" indent="0" algn="ctr">
              <a:buNone/>
            </a:pPr>
            <a:endParaRPr lang="en-AU" sz="5500" dirty="0"/>
          </a:p>
          <a:p>
            <a:pPr marL="0" indent="0" algn="ctr">
              <a:buNone/>
            </a:pPr>
            <a:r>
              <a:rPr lang="en-AU" sz="5500" dirty="0">
                <a:solidFill>
                  <a:srgbClr val="005DAA"/>
                </a:solidFill>
              </a:rPr>
              <a:t>“Illegal fishing has little impact on the environment or the sustainability of fisheries”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8726" y="1305706"/>
            <a:ext cx="3851183" cy="3312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x-none" sz="68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6800" b="1" dirty="0">
                <a:solidFill>
                  <a:srgbClr val="175EAA"/>
                </a:solidFill>
                <a:latin typeface="Arial Narrow"/>
                <a:cs typeface="Arial Narrow"/>
              </a:rPr>
              <a:t>Y</a:t>
            </a:r>
            <a:endParaRPr lang="en-US" sz="6800" dirty="0">
              <a:latin typeface="Arial Narrow"/>
              <a:cs typeface="Arial Narrow"/>
            </a:endParaRPr>
          </a:p>
          <a:p>
            <a:pPr>
              <a:lnSpc>
                <a:spcPct val="130000"/>
              </a:lnSpc>
            </a:pPr>
            <a:r>
              <a:rPr lang="en-US" sz="5800" dirty="0"/>
              <a:t>Place yourself along a continuum (line) with strongly agree at one end and strongly disagree at the other end, based on your belief around the following statements</a:t>
            </a:r>
          </a:p>
          <a:p>
            <a:pPr>
              <a:lnSpc>
                <a:spcPct val="130000"/>
              </a:lnSpc>
            </a:pPr>
            <a:r>
              <a:rPr lang="en-US" sz="5800" dirty="0">
                <a:solidFill>
                  <a:srgbClr val="00B194"/>
                </a:solidFill>
              </a:rPr>
              <a:t>WHY? </a:t>
            </a:r>
            <a:r>
              <a:rPr lang="en-US" sz="5800" dirty="0"/>
              <a:t>Justify your position with your </a:t>
            </a:r>
            <a:r>
              <a:rPr lang="en-US" sz="5800" dirty="0" err="1"/>
              <a:t>neighbour</a:t>
            </a:r>
            <a:r>
              <a:rPr lang="en-US" sz="5800" dirty="0"/>
              <a:t>!</a:t>
            </a:r>
          </a:p>
          <a:p>
            <a:pPr marL="0" indent="0">
              <a:buFont typeface="Arial"/>
              <a:buNone/>
            </a:pPr>
            <a:endParaRPr lang="en-AU" sz="5800" dirty="0"/>
          </a:p>
        </p:txBody>
      </p:sp>
      <p:sp>
        <p:nvSpPr>
          <p:cNvPr id="9" name="TextBox 8"/>
          <p:cNvSpPr txBox="1"/>
          <p:nvPr/>
        </p:nvSpPr>
        <p:spPr>
          <a:xfrm>
            <a:off x="4550102" y="3763921"/>
            <a:ext cx="10580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B194"/>
                </a:solidFill>
                <a:latin typeface="Arial"/>
                <a:cs typeface="Arial"/>
              </a:rPr>
              <a:t>Strongly agree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7492" y="3723274"/>
            <a:ext cx="1113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194"/>
                </a:solidFill>
                <a:latin typeface="Arial"/>
                <a:cs typeface="Arial"/>
              </a:rPr>
              <a:t>Strongly disagree</a:t>
            </a:r>
          </a:p>
        </p:txBody>
      </p:sp>
      <p:sp>
        <p:nvSpPr>
          <p:cNvPr id="12" name="Up-Down Arrow 11"/>
          <p:cNvSpPr/>
          <p:nvPr/>
        </p:nvSpPr>
        <p:spPr>
          <a:xfrm rot="16200000">
            <a:off x="6288653" y="3026039"/>
            <a:ext cx="737461" cy="1954036"/>
          </a:xfrm>
          <a:prstGeom prst="upDownArrow">
            <a:avLst/>
          </a:prstGeom>
          <a:solidFill>
            <a:srgbClr val="00B19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4207"/>
            <a:ext cx="4648200" cy="167047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83234" y="1354266"/>
            <a:ext cx="4038601" cy="114937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x-none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b="1" dirty="0">
                <a:solidFill>
                  <a:srgbClr val="175EAA"/>
                </a:solidFill>
                <a:latin typeface="Arial Narrow"/>
                <a:cs typeface="Arial Narrow"/>
              </a:rPr>
              <a:t>Y</a:t>
            </a:r>
            <a:endParaRPr lang="en-US" dirty="0"/>
          </a:p>
          <a:p>
            <a:pPr marL="0" indent="0"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300" dirty="0"/>
              <a:t>Complete the </a:t>
            </a:r>
            <a:r>
              <a:rPr lang="en-US" sz="2300" dirty="0">
                <a:solidFill>
                  <a:srgbClr val="005DAA"/>
                </a:solidFill>
              </a:rPr>
              <a:t>illegal fishing worksheet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249872"/>
            <a:ext cx="4345751" cy="325887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/>
              <a:t>The Marine Stewardship Council is working hard to </a:t>
            </a:r>
            <a:r>
              <a:rPr lang="en-US" sz="2000" dirty="0">
                <a:hlinkClick r:id="rId5"/>
              </a:rPr>
              <a:t>address illegal fishing</a:t>
            </a:r>
            <a:r>
              <a:rPr lang="en-US" sz="2000" dirty="0"/>
              <a:t> as it is not sustainable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/>
              <a:t>When you buy seafood that has the Blue Fish Tick you know that fish has been legally and sustainably caught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234" y="93912"/>
            <a:ext cx="8403566" cy="758428"/>
          </a:xfrm>
        </p:spPr>
        <p:txBody>
          <a:bodyPr>
            <a:normAutofit/>
          </a:bodyPr>
          <a:lstStyle/>
          <a:p>
            <a:r>
              <a:rPr lang="en-US" sz="3200" dirty="0"/>
              <a:t>ILLEGAL FISHING</a:t>
            </a:r>
            <a:endParaRPr lang="en-US" sz="2000" dirty="0"/>
          </a:p>
        </p:txBody>
      </p:sp>
      <p:pic>
        <p:nvPicPr>
          <p:cNvPr id="6" name="Picture 5" descr="Blue_Seagu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105">
            <a:off x="3797125" y="1938686"/>
            <a:ext cx="1049418" cy="131199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2449" y="2542486"/>
            <a:ext cx="4345751" cy="2015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</a:pPr>
            <a:r>
              <a:rPr lang="en-AU" sz="31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31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IUU fishing threatens the sustainability of fish populations, ecosystems, and the livelihoods of those who fish legally</a:t>
            </a:r>
          </a:p>
        </p:txBody>
      </p:sp>
    </p:spTree>
    <p:extLst>
      <p:ext uri="{BB962C8B-B14F-4D97-AF65-F5344CB8AC3E}">
        <p14:creationId xmlns:p14="http://schemas.microsoft.com/office/powerpoint/2010/main" val="1434056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474" y="465074"/>
            <a:ext cx="9629751" cy="46813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78784" y="1467555"/>
            <a:ext cx="3739215" cy="38812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AU" sz="22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2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hlinkClick r:id="rId5"/>
              </a:rPr>
              <a:t>Global Fishing Watch </a:t>
            </a:r>
            <a:r>
              <a:rPr lang="en-US" sz="1800" dirty="0"/>
              <a:t>is an independent non profit </a:t>
            </a:r>
            <a:r>
              <a:rPr lang="en-US" sz="1800" dirty="0" err="1"/>
              <a:t>organisation</a:t>
            </a:r>
            <a:r>
              <a:rPr lang="en-US" sz="1800" dirty="0"/>
              <a:t> </a:t>
            </a:r>
          </a:p>
          <a:p>
            <a:pPr>
              <a:lnSpc>
                <a:spcPct val="130000"/>
              </a:lnSpc>
            </a:pPr>
            <a:r>
              <a:rPr lang="en-US" sz="1800" dirty="0"/>
              <a:t>Global Fishing Watch track global commercial fishing in real 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785" y="93912"/>
            <a:ext cx="8423019" cy="758428"/>
          </a:xfrm>
        </p:spPr>
        <p:txBody>
          <a:bodyPr>
            <a:normAutofit/>
          </a:bodyPr>
          <a:lstStyle/>
          <a:p>
            <a:r>
              <a:rPr lang="en-US" sz="3600" dirty="0"/>
              <a:t>ILLEGAL FISHING</a:t>
            </a:r>
            <a:endParaRPr lang="en-US" dirty="0"/>
          </a:p>
        </p:txBody>
      </p:sp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92" y="1144851"/>
            <a:ext cx="3383320" cy="1942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4919673" y="3214688"/>
            <a:ext cx="3921382" cy="1422207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22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800" dirty="0"/>
              <a:t>Short film about </a:t>
            </a:r>
            <a:r>
              <a:rPr lang="en-US" sz="1800" dirty="0">
                <a:hlinkClick r:id="rId6"/>
              </a:rPr>
              <a:t>Global Fishing Watch</a:t>
            </a:r>
            <a:r>
              <a:rPr lang="en-US" sz="1800" dirty="0"/>
              <a:t> [0:53] </a:t>
            </a:r>
          </a:p>
        </p:txBody>
      </p:sp>
    </p:spTree>
    <p:extLst>
      <p:ext uri="{BB962C8B-B14F-4D97-AF65-F5344CB8AC3E}">
        <p14:creationId xmlns:p14="http://schemas.microsoft.com/office/powerpoint/2010/main" val="4223581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93220</TotalTime>
  <Words>1914</Words>
  <Application>Microsoft Macintosh PowerPoint</Application>
  <PresentationFormat>On-screen Show (16:9)</PresentationFormat>
  <Paragraphs>259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Local Brewery Five</vt:lpstr>
      <vt:lpstr>MetaPro-Normal</vt:lpstr>
      <vt:lpstr>Office Theme</vt:lpstr>
      <vt:lpstr>ILLEGAL FISHING Focus Question: What is illegal, unregulated and unreported fishing &amp; how does it impact sustainability? </vt:lpstr>
      <vt:lpstr>ILLEGAL FISHING</vt:lpstr>
      <vt:lpstr>ILLEGAL FISHING</vt:lpstr>
      <vt:lpstr>ILLEGAL FISHING</vt:lpstr>
      <vt:lpstr>ILLEGAL FISHING</vt:lpstr>
      <vt:lpstr>ILLEGAL FISHING</vt:lpstr>
      <vt:lpstr>ILLEGAL FISHING</vt:lpstr>
      <vt:lpstr>ILLEGAL FISHING</vt:lpstr>
      <vt:lpstr>ILLEGAL FISHING</vt:lpstr>
      <vt:lpstr>ILLEGAL FISHING</vt:lpstr>
      <vt:lpstr>FORCED LABOUR AT SEA Focus Question: Why do human rights abuses occur on fishing vessels at sea?</vt:lpstr>
      <vt:lpstr>FORCED LABOUR AT SEA</vt:lpstr>
      <vt:lpstr>FORCED LABOUR AT SEA</vt:lpstr>
      <vt:lpstr>FORCED LABOUR AT SEA</vt:lpstr>
      <vt:lpstr>PowerPoint Presentation</vt:lpstr>
      <vt:lpstr>PowerPoint Presentation</vt:lpstr>
    </vt:vector>
  </TitlesOfParts>
  <Company>Indigo Pacific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Rika Milne</dc:creator>
  <cp:lastModifiedBy>Rika Milne</cp:lastModifiedBy>
  <cp:revision>445</cp:revision>
  <cp:lastPrinted>2021-08-29T06:11:55Z</cp:lastPrinted>
  <dcterms:created xsi:type="dcterms:W3CDTF">2020-04-01T02:04:56Z</dcterms:created>
  <dcterms:modified xsi:type="dcterms:W3CDTF">2024-06-01T22:34:34Z</dcterms:modified>
</cp:coreProperties>
</file>