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422" r:id="rId2"/>
    <p:sldId id="259" r:id="rId3"/>
    <p:sldId id="421" r:id="rId4"/>
    <p:sldId id="260" r:id="rId5"/>
    <p:sldId id="415" r:id="rId6"/>
    <p:sldId id="263" r:id="rId7"/>
    <p:sldId id="416" r:id="rId8"/>
    <p:sldId id="267" r:id="rId9"/>
    <p:sldId id="411" r:id="rId10"/>
    <p:sldId id="412" r:id="rId11"/>
    <p:sldId id="377" r:id="rId12"/>
    <p:sldId id="374" r:id="rId13"/>
    <p:sldId id="375" r:id="rId14"/>
    <p:sldId id="376" r:id="rId15"/>
    <p:sldId id="368" r:id="rId16"/>
    <p:sldId id="403" r:id="rId17"/>
    <p:sldId id="379" r:id="rId18"/>
    <p:sldId id="367" r:id="rId19"/>
    <p:sldId id="370" r:id="rId20"/>
    <p:sldId id="407" r:id="rId21"/>
    <p:sldId id="371" r:id="rId22"/>
    <p:sldId id="373" r:id="rId23"/>
    <p:sldId id="413" r:id="rId24"/>
    <p:sldId id="372" r:id="rId25"/>
    <p:sldId id="347" r:id="rId26"/>
    <p:sldId id="419" r:id="rId27"/>
    <p:sldId id="408" r:id="rId28"/>
    <p:sldId id="358" r:id="rId29"/>
    <p:sldId id="357" r:id="rId30"/>
    <p:sldId id="362" r:id="rId31"/>
    <p:sldId id="420" r:id="rId32"/>
    <p:sldId id="355" r:id="rId33"/>
    <p:sldId id="382" r:id="rId34"/>
    <p:sldId id="381" r:id="rId35"/>
    <p:sldId id="384" r:id="rId36"/>
    <p:sldId id="385" r:id="rId37"/>
    <p:sldId id="418" r:id="rId38"/>
    <p:sldId id="417" r:id="rId39"/>
    <p:sldId id="319" r:id="rId40"/>
    <p:sldId id="410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88BED-A5E0-9D49-86EB-60FEB563BA20}" v="32" dt="2024-06-01T23:11:19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2" autoAdjust="0"/>
    <p:restoredTop sz="74622" autoAdjust="0"/>
  </p:normalViewPr>
  <p:slideViewPr>
    <p:cSldViewPr snapToGrid="0" snapToObjects="1">
      <p:cViewPr varScale="1">
        <p:scale>
          <a:sx n="112" d="100"/>
          <a:sy n="112" d="100"/>
        </p:scale>
        <p:origin x="1288" y="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a Milne" userId="d5d520ec-da04-4164-b1f6-43a48e255efa" providerId="ADAL" clId="{3A388BED-A5E0-9D49-86EB-60FEB563BA20}"/>
    <pc:docChg chg="undo custSel modSld">
      <pc:chgData name="Rika Milne" userId="d5d520ec-da04-4164-b1f6-43a48e255efa" providerId="ADAL" clId="{3A388BED-A5E0-9D49-86EB-60FEB563BA20}" dt="2024-06-01T23:13:29.503" v="665" actId="1076"/>
      <pc:docMkLst>
        <pc:docMk/>
      </pc:docMkLst>
      <pc:sldChg chg="modSp">
        <pc:chgData name="Rika Milne" userId="d5d520ec-da04-4164-b1f6-43a48e255efa" providerId="ADAL" clId="{3A388BED-A5E0-9D49-86EB-60FEB563BA20}" dt="2024-06-01T22:33:38.784" v="659" actId="20577"/>
        <pc:sldMkLst>
          <pc:docMk/>
          <pc:sldMk cId="2933909617" sldId="267"/>
        </pc:sldMkLst>
        <pc:spChg chg="mod">
          <ac:chgData name="Rika Milne" userId="d5d520ec-da04-4164-b1f6-43a48e255efa" providerId="ADAL" clId="{3A388BED-A5E0-9D49-86EB-60FEB563BA20}" dt="2024-06-01T22:33:38.784" v="659" actId="20577"/>
          <ac:spMkLst>
            <pc:docMk/>
            <pc:sldMk cId="2933909617" sldId="267"/>
            <ac:spMk id="4" creationId="{00000000-0000-0000-0000-000000000000}"/>
          </ac:spMkLst>
        </pc:spChg>
      </pc:sldChg>
      <pc:sldChg chg="modSp mod modNotesTx">
        <pc:chgData name="Rika Milne" userId="d5d520ec-da04-4164-b1f6-43a48e255efa" providerId="ADAL" clId="{3A388BED-A5E0-9D49-86EB-60FEB563BA20}" dt="2024-06-01T20:26:17.490" v="9" actId="27636"/>
        <pc:sldMkLst>
          <pc:docMk/>
          <pc:sldMk cId="2518521755" sldId="362"/>
        </pc:sldMkLst>
        <pc:spChg chg="mod">
          <ac:chgData name="Rika Milne" userId="d5d520ec-da04-4164-b1f6-43a48e255efa" providerId="ADAL" clId="{3A388BED-A5E0-9D49-86EB-60FEB563BA20}" dt="2024-06-01T20:26:17.490" v="9" actId="27636"/>
          <ac:spMkLst>
            <pc:docMk/>
            <pc:sldMk cId="2518521755" sldId="362"/>
            <ac:spMk id="2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0:26:11.388" v="7" actId="27636"/>
          <ac:spMkLst>
            <pc:docMk/>
            <pc:sldMk cId="2518521755" sldId="362"/>
            <ac:spMk id="3" creationId="{00000000-0000-0000-0000-000000000000}"/>
          </ac:spMkLst>
        </pc:spChg>
        <pc:picChg chg="mod">
          <ac:chgData name="Rika Milne" userId="d5d520ec-da04-4164-b1f6-43a48e255efa" providerId="ADAL" clId="{3A388BED-A5E0-9D49-86EB-60FEB563BA20}" dt="2024-06-01T20:24:49.954" v="1"/>
          <ac:picMkLst>
            <pc:docMk/>
            <pc:sldMk cId="2518521755" sldId="362"/>
            <ac:picMk id="5" creationId="{00000000-0000-0000-0000-000000000000}"/>
          </ac:picMkLst>
        </pc:picChg>
      </pc:sldChg>
      <pc:sldChg chg="modSp mod">
        <pc:chgData name="Rika Milne" userId="d5d520ec-da04-4164-b1f6-43a48e255efa" providerId="ADAL" clId="{3A388BED-A5E0-9D49-86EB-60FEB563BA20}" dt="2024-06-01T21:58:23.827" v="201" actId="20577"/>
        <pc:sldMkLst>
          <pc:docMk/>
          <pc:sldMk cId="2481654227" sldId="367"/>
        </pc:sldMkLst>
        <pc:spChg chg="mod">
          <ac:chgData name="Rika Milne" userId="d5d520ec-da04-4164-b1f6-43a48e255efa" providerId="ADAL" clId="{3A388BED-A5E0-9D49-86EB-60FEB563BA20}" dt="2024-06-01T21:57:42.565" v="191" actId="1076"/>
          <ac:spMkLst>
            <pc:docMk/>
            <pc:sldMk cId="2481654227" sldId="367"/>
            <ac:spMk id="4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1:58:23.827" v="201" actId="20577"/>
          <ac:spMkLst>
            <pc:docMk/>
            <pc:sldMk cId="2481654227" sldId="367"/>
            <ac:spMk id="5" creationId="{00000000-0000-0000-0000-000000000000}"/>
          </ac:spMkLst>
        </pc:spChg>
        <pc:picChg chg="mod">
          <ac:chgData name="Rika Milne" userId="d5d520ec-da04-4164-b1f6-43a48e255efa" providerId="ADAL" clId="{3A388BED-A5E0-9D49-86EB-60FEB563BA20}" dt="2024-06-01T21:57:44.260" v="192" actId="1076"/>
          <ac:picMkLst>
            <pc:docMk/>
            <pc:sldMk cId="2481654227" sldId="367"/>
            <ac:picMk id="7" creationId="{00000000-0000-0000-0000-000000000000}"/>
          </ac:picMkLst>
        </pc:picChg>
      </pc:sldChg>
      <pc:sldChg chg="modSp mod modAnim">
        <pc:chgData name="Rika Milne" userId="d5d520ec-da04-4164-b1f6-43a48e255efa" providerId="ADAL" clId="{3A388BED-A5E0-9D49-86EB-60FEB563BA20}" dt="2024-06-01T22:28:54.018" v="638" actId="27636"/>
        <pc:sldMkLst>
          <pc:docMk/>
          <pc:sldMk cId="1006036162" sldId="370"/>
        </pc:sldMkLst>
        <pc:spChg chg="mod">
          <ac:chgData name="Rika Milne" userId="d5d520ec-da04-4164-b1f6-43a48e255efa" providerId="ADAL" clId="{3A388BED-A5E0-9D49-86EB-60FEB563BA20}" dt="2024-06-01T22:28:54.018" v="638" actId="27636"/>
          <ac:spMkLst>
            <pc:docMk/>
            <pc:sldMk cId="1006036162" sldId="370"/>
            <ac:spMk id="14" creationId="{00000000-0000-0000-0000-000000000000}"/>
          </ac:spMkLst>
        </pc:spChg>
        <pc:picChg chg="mod">
          <ac:chgData name="Rika Milne" userId="d5d520ec-da04-4164-b1f6-43a48e255efa" providerId="ADAL" clId="{3A388BED-A5E0-9D49-86EB-60FEB563BA20}" dt="2024-06-01T22:28:47.583" v="636" actId="14100"/>
          <ac:picMkLst>
            <pc:docMk/>
            <pc:sldMk cId="1006036162" sldId="370"/>
            <ac:picMk id="8" creationId="{00000000-0000-0000-0000-000000000000}"/>
          </ac:picMkLst>
        </pc:picChg>
      </pc:sldChg>
      <pc:sldChg chg="modSp mod">
        <pc:chgData name="Rika Milne" userId="d5d520ec-da04-4164-b1f6-43a48e255efa" providerId="ADAL" clId="{3A388BED-A5E0-9D49-86EB-60FEB563BA20}" dt="2024-06-01T22:01:53.844" v="268" actId="20577"/>
        <pc:sldMkLst>
          <pc:docMk/>
          <pc:sldMk cId="4197171113" sldId="371"/>
        </pc:sldMkLst>
        <pc:spChg chg="mod">
          <ac:chgData name="Rika Milne" userId="d5d520ec-da04-4164-b1f6-43a48e255efa" providerId="ADAL" clId="{3A388BED-A5E0-9D49-86EB-60FEB563BA20}" dt="2024-06-01T22:01:53.844" v="268" actId="20577"/>
          <ac:spMkLst>
            <pc:docMk/>
            <pc:sldMk cId="4197171113" sldId="371"/>
            <ac:spMk id="3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2:01:47.344" v="250" actId="20577"/>
          <ac:spMkLst>
            <pc:docMk/>
            <pc:sldMk cId="4197171113" sldId="371"/>
            <ac:spMk id="4" creationId="{00000000-0000-0000-0000-000000000000}"/>
          </ac:spMkLst>
        </pc:spChg>
      </pc:sldChg>
      <pc:sldChg chg="addSp delSp modSp mod modNotesTx">
        <pc:chgData name="Rika Milne" userId="d5d520ec-da04-4164-b1f6-43a48e255efa" providerId="ADAL" clId="{3A388BED-A5E0-9D49-86EB-60FEB563BA20}" dt="2024-06-01T22:30:19.503" v="646" actId="20577"/>
        <pc:sldMkLst>
          <pc:docMk/>
          <pc:sldMk cId="2091145196" sldId="372"/>
        </pc:sldMkLst>
        <pc:spChg chg="mod">
          <ac:chgData name="Rika Milne" userId="d5d520ec-da04-4164-b1f6-43a48e255efa" providerId="ADAL" clId="{3A388BED-A5E0-9D49-86EB-60FEB563BA20}" dt="2024-06-01T22:15:13.814" v="623" actId="20577"/>
          <ac:spMkLst>
            <pc:docMk/>
            <pc:sldMk cId="2091145196" sldId="372"/>
            <ac:spMk id="2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2:03:25.545" v="442" actId="20577"/>
          <ac:spMkLst>
            <pc:docMk/>
            <pc:sldMk cId="2091145196" sldId="372"/>
            <ac:spMk id="4" creationId="{00000000-0000-0000-0000-000000000000}"/>
          </ac:spMkLst>
        </pc:spChg>
        <pc:spChg chg="add del mod">
          <ac:chgData name="Rika Milne" userId="d5d520ec-da04-4164-b1f6-43a48e255efa" providerId="ADAL" clId="{3A388BED-A5E0-9D49-86EB-60FEB563BA20}" dt="2024-06-01T22:09:32.216" v="445" actId="478"/>
          <ac:spMkLst>
            <pc:docMk/>
            <pc:sldMk cId="2091145196" sldId="372"/>
            <ac:spMk id="5" creationId="{DEBE1D34-6A64-B4A8-4899-1FB24C4533FE}"/>
          </ac:spMkLst>
        </pc:spChg>
        <pc:picChg chg="del mod">
          <ac:chgData name="Rika Milne" userId="d5d520ec-da04-4164-b1f6-43a48e255efa" providerId="ADAL" clId="{3A388BED-A5E0-9D49-86EB-60FEB563BA20}" dt="2024-06-01T22:09:28.523" v="444" actId="478"/>
          <ac:picMkLst>
            <pc:docMk/>
            <pc:sldMk cId="2091145196" sldId="372"/>
            <ac:picMk id="6" creationId="{00000000-0000-0000-0000-000000000000}"/>
          </ac:picMkLst>
        </pc:picChg>
        <pc:picChg chg="mod">
          <ac:chgData name="Rika Milne" userId="d5d520ec-da04-4164-b1f6-43a48e255efa" providerId="ADAL" clId="{3A388BED-A5E0-9D49-86EB-60FEB563BA20}" dt="2024-06-01T22:11:50.148" v="523" actId="1076"/>
          <ac:picMkLst>
            <pc:docMk/>
            <pc:sldMk cId="2091145196" sldId="372"/>
            <ac:picMk id="7" creationId="{00000000-0000-0000-0000-000000000000}"/>
          </ac:picMkLst>
        </pc:picChg>
        <pc:picChg chg="mod">
          <ac:chgData name="Rika Milne" userId="d5d520ec-da04-4164-b1f6-43a48e255efa" providerId="ADAL" clId="{3A388BED-A5E0-9D49-86EB-60FEB563BA20}" dt="2024-06-01T22:15:06.554" v="621" actId="1076"/>
          <ac:picMkLst>
            <pc:docMk/>
            <pc:sldMk cId="2091145196" sldId="372"/>
            <ac:picMk id="9" creationId="{00000000-0000-0000-0000-000000000000}"/>
          </ac:picMkLst>
        </pc:picChg>
        <pc:picChg chg="mod">
          <ac:chgData name="Rika Milne" userId="d5d520ec-da04-4164-b1f6-43a48e255efa" providerId="ADAL" clId="{3A388BED-A5E0-9D49-86EB-60FEB563BA20}" dt="2024-06-01T22:11:56.360" v="524" actId="1076"/>
          <ac:picMkLst>
            <pc:docMk/>
            <pc:sldMk cId="2091145196" sldId="372"/>
            <ac:picMk id="10" creationId="{00000000-0000-0000-0000-000000000000}"/>
          </ac:picMkLst>
        </pc:picChg>
      </pc:sldChg>
      <pc:sldChg chg="modSp mod">
        <pc:chgData name="Rika Milne" userId="d5d520ec-da04-4164-b1f6-43a48e255efa" providerId="ADAL" clId="{3A388BED-A5E0-9D49-86EB-60FEB563BA20}" dt="2024-06-01T22:02:17.080" v="303" actId="20577"/>
        <pc:sldMkLst>
          <pc:docMk/>
          <pc:sldMk cId="1129720515" sldId="373"/>
        </pc:sldMkLst>
        <pc:spChg chg="mod">
          <ac:chgData name="Rika Milne" userId="d5d520ec-da04-4164-b1f6-43a48e255efa" providerId="ADAL" clId="{3A388BED-A5E0-9D49-86EB-60FEB563BA20}" dt="2024-06-01T22:02:01.264" v="278" actId="20577"/>
          <ac:spMkLst>
            <pc:docMk/>
            <pc:sldMk cId="1129720515" sldId="373"/>
            <ac:spMk id="4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2:02:17.080" v="303" actId="20577"/>
          <ac:spMkLst>
            <pc:docMk/>
            <pc:sldMk cId="1129720515" sldId="373"/>
            <ac:spMk id="10" creationId="{00000000-0000-0000-0000-000000000000}"/>
          </ac:spMkLst>
        </pc:spChg>
      </pc:sldChg>
      <pc:sldChg chg="modSp mod">
        <pc:chgData name="Rika Milne" userId="d5d520ec-da04-4164-b1f6-43a48e255efa" providerId="ADAL" clId="{3A388BED-A5E0-9D49-86EB-60FEB563BA20}" dt="2024-06-01T21:57:25.274" v="189" actId="20577"/>
        <pc:sldMkLst>
          <pc:docMk/>
          <pc:sldMk cId="791342470" sldId="379"/>
        </pc:sldMkLst>
        <pc:spChg chg="mod">
          <ac:chgData name="Rika Milne" userId="d5d520ec-da04-4164-b1f6-43a48e255efa" providerId="ADAL" clId="{3A388BED-A5E0-9D49-86EB-60FEB563BA20}" dt="2024-06-01T21:57:25.274" v="189" actId="20577"/>
          <ac:spMkLst>
            <pc:docMk/>
            <pc:sldMk cId="791342470" sldId="379"/>
            <ac:spMk id="11" creationId="{00000000-0000-0000-0000-000000000000}"/>
          </ac:spMkLst>
        </pc:spChg>
      </pc:sldChg>
      <pc:sldChg chg="modSp mod">
        <pc:chgData name="Rika Milne" userId="d5d520ec-da04-4164-b1f6-43a48e255efa" providerId="ADAL" clId="{3A388BED-A5E0-9D49-86EB-60FEB563BA20}" dt="2024-06-01T21:29:43.301" v="35" actId="20577"/>
        <pc:sldMkLst>
          <pc:docMk/>
          <pc:sldMk cId="654600717" sldId="384"/>
        </pc:sldMkLst>
        <pc:spChg chg="mod">
          <ac:chgData name="Rika Milne" userId="d5d520ec-da04-4164-b1f6-43a48e255efa" providerId="ADAL" clId="{3A388BED-A5E0-9D49-86EB-60FEB563BA20}" dt="2024-06-01T21:29:43.301" v="35" actId="20577"/>
          <ac:spMkLst>
            <pc:docMk/>
            <pc:sldMk cId="654600717" sldId="384"/>
            <ac:spMk id="2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1:29:33.794" v="22" actId="20577"/>
          <ac:spMkLst>
            <pc:docMk/>
            <pc:sldMk cId="654600717" sldId="384"/>
            <ac:spMk id="4" creationId="{00000000-0000-0000-0000-000000000000}"/>
          </ac:spMkLst>
        </pc:spChg>
      </pc:sldChg>
      <pc:sldChg chg="addSp delSp modSp mod modNotesTx">
        <pc:chgData name="Rika Milne" userId="d5d520ec-da04-4164-b1f6-43a48e255efa" providerId="ADAL" clId="{3A388BED-A5E0-9D49-86EB-60FEB563BA20}" dt="2024-06-01T21:36:27.827" v="184" actId="20577"/>
        <pc:sldMkLst>
          <pc:docMk/>
          <pc:sldMk cId="1661046637" sldId="385"/>
        </pc:sldMkLst>
        <pc:spChg chg="mod">
          <ac:chgData name="Rika Milne" userId="d5d520ec-da04-4164-b1f6-43a48e255efa" providerId="ADAL" clId="{3A388BED-A5E0-9D49-86EB-60FEB563BA20}" dt="2024-06-01T21:35:14.521" v="135" actId="1076"/>
          <ac:spMkLst>
            <pc:docMk/>
            <pc:sldMk cId="1661046637" sldId="385"/>
            <ac:spMk id="2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1:35:22.433" v="152" actId="20577"/>
          <ac:spMkLst>
            <pc:docMk/>
            <pc:sldMk cId="1661046637" sldId="385"/>
            <ac:spMk id="4" creationId="{00000000-0000-0000-0000-000000000000}"/>
          </ac:spMkLst>
        </pc:spChg>
        <pc:spChg chg="add del mod">
          <ac:chgData name="Rika Milne" userId="d5d520ec-da04-4164-b1f6-43a48e255efa" providerId="ADAL" clId="{3A388BED-A5E0-9D49-86EB-60FEB563BA20}" dt="2024-06-01T21:33:01.430" v="121" actId="478"/>
          <ac:spMkLst>
            <pc:docMk/>
            <pc:sldMk cId="1661046637" sldId="385"/>
            <ac:spMk id="5" creationId="{B4E05C24-037F-5263-6668-61919C4123EF}"/>
          </ac:spMkLst>
        </pc:spChg>
        <pc:spChg chg="add mod">
          <ac:chgData name="Rika Milne" userId="d5d520ec-da04-4164-b1f6-43a48e255efa" providerId="ADAL" clId="{3A388BED-A5E0-9D49-86EB-60FEB563BA20}" dt="2024-06-01T21:36:27.827" v="184" actId="20577"/>
          <ac:spMkLst>
            <pc:docMk/>
            <pc:sldMk cId="1661046637" sldId="385"/>
            <ac:spMk id="8" creationId="{69EB87EC-60F6-3CB1-1636-3DB95D3FB9B4}"/>
          </ac:spMkLst>
        </pc:spChg>
        <pc:spChg chg="del">
          <ac:chgData name="Rika Milne" userId="d5d520ec-da04-4164-b1f6-43a48e255efa" providerId="ADAL" clId="{3A388BED-A5E0-9D49-86EB-60FEB563BA20}" dt="2024-06-01T21:31:01.149" v="85" actId="21"/>
          <ac:spMkLst>
            <pc:docMk/>
            <pc:sldMk cId="1661046637" sldId="385"/>
            <ac:spMk id="10" creationId="{00000000-0000-0000-0000-000000000000}"/>
          </ac:spMkLst>
        </pc:spChg>
        <pc:picChg chg="add del">
          <ac:chgData name="Rika Milne" userId="d5d520ec-da04-4164-b1f6-43a48e255efa" providerId="ADAL" clId="{3A388BED-A5E0-9D49-86EB-60FEB563BA20}" dt="2024-06-01T21:31:12.733" v="88" actId="478"/>
          <ac:picMkLst>
            <pc:docMk/>
            <pc:sldMk cId="1661046637" sldId="385"/>
            <ac:picMk id="6" creationId="{00000000-0000-0000-0000-000000000000}"/>
          </ac:picMkLst>
        </pc:picChg>
        <pc:picChg chg="add del mod">
          <ac:chgData name="Rika Milne" userId="d5d520ec-da04-4164-b1f6-43a48e255efa" providerId="ADAL" clId="{3A388BED-A5E0-9D49-86EB-60FEB563BA20}" dt="2024-06-01T21:33:22.128" v="122" actId="478"/>
          <ac:picMkLst>
            <pc:docMk/>
            <pc:sldMk cId="1661046637" sldId="385"/>
            <ac:picMk id="7" creationId="{8786B2BC-850A-5F26-9D48-86F36C5A003F}"/>
          </ac:picMkLst>
        </pc:picChg>
        <pc:picChg chg="del">
          <ac:chgData name="Rika Milne" userId="d5d520ec-da04-4164-b1f6-43a48e255efa" providerId="ADAL" clId="{3A388BED-A5E0-9D49-86EB-60FEB563BA20}" dt="2024-06-01T21:31:01.149" v="85" actId="21"/>
          <ac:picMkLst>
            <pc:docMk/>
            <pc:sldMk cId="1661046637" sldId="385"/>
            <ac:picMk id="9" creationId="{00000000-0000-0000-0000-000000000000}"/>
          </ac:picMkLst>
        </pc:picChg>
        <pc:picChg chg="add mod">
          <ac:chgData name="Rika Milne" userId="d5d520ec-da04-4164-b1f6-43a48e255efa" providerId="ADAL" clId="{3A388BED-A5E0-9D49-86EB-60FEB563BA20}" dt="2024-06-01T21:34:45.344" v="130"/>
          <ac:picMkLst>
            <pc:docMk/>
            <pc:sldMk cId="1661046637" sldId="385"/>
            <ac:picMk id="12" creationId="{2476E3DF-2E49-770C-E5A6-A3790B5D5E8D}"/>
          </ac:picMkLst>
        </pc:picChg>
      </pc:sldChg>
      <pc:sldChg chg="modSp mod">
        <pc:chgData name="Rika Milne" userId="d5d520ec-da04-4164-b1f6-43a48e255efa" providerId="ADAL" clId="{3A388BED-A5E0-9D49-86EB-60FEB563BA20}" dt="2024-06-01T22:01:33.765" v="240" actId="20577"/>
        <pc:sldMkLst>
          <pc:docMk/>
          <pc:sldMk cId="3130054922" sldId="407"/>
        </pc:sldMkLst>
        <pc:spChg chg="mod">
          <ac:chgData name="Rika Milne" userId="d5d520ec-da04-4164-b1f6-43a48e255efa" providerId="ADAL" clId="{3A388BED-A5E0-9D49-86EB-60FEB563BA20}" dt="2024-06-01T22:01:33.765" v="240" actId="20577"/>
          <ac:spMkLst>
            <pc:docMk/>
            <pc:sldMk cId="3130054922" sldId="407"/>
            <ac:spMk id="4" creationId="{00000000-0000-0000-0000-000000000000}"/>
          </ac:spMkLst>
        </pc:spChg>
      </pc:sldChg>
      <pc:sldChg chg="modSp mod">
        <pc:chgData name="Rika Milne" userId="d5d520ec-da04-4164-b1f6-43a48e255efa" providerId="ADAL" clId="{3A388BED-A5E0-9D49-86EB-60FEB563BA20}" dt="2024-06-01T22:03:16.200" v="432" actId="20577"/>
        <pc:sldMkLst>
          <pc:docMk/>
          <pc:sldMk cId="3364538642" sldId="413"/>
        </pc:sldMkLst>
        <pc:spChg chg="mod">
          <ac:chgData name="Rika Milne" userId="d5d520ec-da04-4164-b1f6-43a48e255efa" providerId="ADAL" clId="{3A388BED-A5E0-9D49-86EB-60FEB563BA20}" dt="2024-06-01T22:03:16.200" v="432" actId="20577"/>
          <ac:spMkLst>
            <pc:docMk/>
            <pc:sldMk cId="3364538642" sldId="413"/>
            <ac:spMk id="2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2:02:28.260" v="313" actId="20577"/>
          <ac:spMkLst>
            <pc:docMk/>
            <pc:sldMk cId="3364538642" sldId="413"/>
            <ac:spMk id="4" creationId="{00000000-0000-0000-0000-000000000000}"/>
          </ac:spMkLst>
        </pc:spChg>
        <pc:spChg chg="mod">
          <ac:chgData name="Rika Milne" userId="d5d520ec-da04-4164-b1f6-43a48e255efa" providerId="ADAL" clId="{3A388BED-A5E0-9D49-86EB-60FEB563BA20}" dt="2024-06-01T22:02:33.978" v="325" actId="20577"/>
          <ac:spMkLst>
            <pc:docMk/>
            <pc:sldMk cId="3364538642" sldId="413"/>
            <ac:spMk id="6" creationId="{00000000-0000-0000-0000-000000000000}"/>
          </ac:spMkLst>
        </pc:spChg>
      </pc:sldChg>
      <pc:sldChg chg="modSp mod">
        <pc:chgData name="Rika Milne" userId="d5d520ec-da04-4164-b1f6-43a48e255efa" providerId="ADAL" clId="{3A388BED-A5E0-9D49-86EB-60FEB563BA20}" dt="2024-06-01T21:35:52.115" v="178" actId="20577"/>
        <pc:sldMkLst>
          <pc:docMk/>
          <pc:sldMk cId="277614318" sldId="417"/>
        </pc:sldMkLst>
        <pc:spChg chg="mod">
          <ac:chgData name="Rika Milne" userId="d5d520ec-da04-4164-b1f6-43a48e255efa" providerId="ADAL" clId="{3A388BED-A5E0-9D49-86EB-60FEB563BA20}" dt="2024-06-01T21:35:52.115" v="178" actId="20577"/>
          <ac:spMkLst>
            <pc:docMk/>
            <pc:sldMk cId="277614318" sldId="417"/>
            <ac:spMk id="4" creationId="{00000000-0000-0000-0000-000000000000}"/>
          </ac:spMkLst>
        </pc:spChg>
      </pc:sldChg>
      <pc:sldChg chg="modSp mod">
        <pc:chgData name="Rika Milne" userId="d5d520ec-da04-4164-b1f6-43a48e255efa" providerId="ADAL" clId="{3A388BED-A5E0-9D49-86EB-60FEB563BA20}" dt="2024-06-01T21:35:42.528" v="165" actId="20577"/>
        <pc:sldMkLst>
          <pc:docMk/>
          <pc:sldMk cId="1683041417" sldId="418"/>
        </pc:sldMkLst>
        <pc:spChg chg="mod">
          <ac:chgData name="Rika Milne" userId="d5d520ec-da04-4164-b1f6-43a48e255efa" providerId="ADAL" clId="{3A388BED-A5E0-9D49-86EB-60FEB563BA20}" dt="2024-06-01T21:35:42.528" v="165" actId="20577"/>
          <ac:spMkLst>
            <pc:docMk/>
            <pc:sldMk cId="1683041417" sldId="418"/>
            <ac:spMk id="4" creationId="{00000000-0000-0000-0000-000000000000}"/>
          </ac:spMkLst>
        </pc:spChg>
      </pc:sldChg>
      <pc:sldChg chg="addSp modSp mod">
        <pc:chgData name="Rika Milne" userId="d5d520ec-da04-4164-b1f6-43a48e255efa" providerId="ADAL" clId="{3A388BED-A5E0-9D49-86EB-60FEB563BA20}" dt="2024-06-01T23:13:29.503" v="665" actId="1076"/>
        <pc:sldMkLst>
          <pc:docMk/>
          <pc:sldMk cId="3707841141" sldId="422"/>
        </pc:sldMkLst>
        <pc:spChg chg="add mod">
          <ac:chgData name="Rika Milne" userId="d5d520ec-da04-4164-b1f6-43a48e255efa" providerId="ADAL" clId="{3A388BED-A5E0-9D49-86EB-60FEB563BA20}" dt="2024-06-01T23:13:29.503" v="665" actId="1076"/>
          <ac:spMkLst>
            <pc:docMk/>
            <pc:sldMk cId="3707841141" sldId="422"/>
            <ac:spMk id="4" creationId="{A4E2C83F-059A-8CC6-26B1-531AFB31C0B3}"/>
          </ac:spMkLst>
        </pc:spChg>
        <pc:picChg chg="mod">
          <ac:chgData name="Rika Milne" userId="d5d520ec-da04-4164-b1f6-43a48e255efa" providerId="ADAL" clId="{3A388BED-A5E0-9D49-86EB-60FEB563BA20}" dt="2024-06-01T23:11:19.136" v="664" actId="18331"/>
          <ac:picMkLst>
            <pc:docMk/>
            <pc:sldMk cId="3707841141" sldId="422"/>
            <ac:picMk id="5" creationId="{628DDF71-FD4C-F2C3-E2BC-E4781A6FFD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1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=2GAvyyw-Z-M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They leave in the afternoon not the morning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They catch fish not crayfish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=MAYOi1Rm91o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watch?time_continue</a:t>
            </a:r>
            <a:r>
              <a:rPr lang="en-US" dirty="0">
                <a:latin typeface="Arial"/>
                <a:cs typeface="Arial"/>
              </a:rPr>
              <a:t>=3&amp;v=ZKGAF-</a:t>
            </a:r>
            <a:r>
              <a:rPr lang="en-US" dirty="0" err="1">
                <a:latin typeface="Arial"/>
                <a:cs typeface="Arial"/>
              </a:rPr>
              <a:t>upwrM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Chris</a:t>
            </a:r>
            <a:r>
              <a:rPr lang="en-US" baseline="0" dirty="0">
                <a:latin typeface="Arial"/>
                <a:cs typeface="Arial"/>
              </a:rPr>
              <a:t> works in the deep water and his vessel is factory capable</a:t>
            </a:r>
          </a:p>
          <a:p>
            <a:r>
              <a:rPr lang="en-US" baseline="0" dirty="0">
                <a:latin typeface="Arial"/>
                <a:cs typeface="Arial"/>
              </a:rPr>
              <a:t>Likely to stay at sea for much longer periods of time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clip #1: 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=dTxj1LAzy6s [if too long you could just watch</a:t>
            </a:r>
            <a:r>
              <a:rPr lang="en-US" baseline="0" dirty="0">
                <a:latin typeface="Arial"/>
                <a:cs typeface="Arial"/>
              </a:rPr>
              <a:t> one of the three job sections within this film]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clip #2:</a:t>
            </a:r>
            <a:r>
              <a:rPr lang="en-US" baseline="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dirty="0" err="1">
                <a:latin typeface="Arial"/>
                <a:cs typeface="Arial"/>
              </a:rPr>
              <a:t>WsYDcW-VWeQ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Fishing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we’re at the heart of communities can be found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=ku-rR0rRd_Q&amp;t=3s </a:t>
            </a:r>
          </a:p>
          <a:p>
            <a:endParaRPr lang="en-US" baseline="0" dirty="0"/>
          </a:p>
          <a:p>
            <a:r>
              <a:rPr lang="en-US" baseline="0" dirty="0"/>
              <a:t>Career Quest Quiz https://</a:t>
            </a:r>
            <a:r>
              <a:rPr lang="en-US" baseline="0" dirty="0" err="1"/>
              <a:t>www.careers.govt.nz</a:t>
            </a:r>
            <a:r>
              <a:rPr lang="en-US" baseline="0" dirty="0"/>
              <a:t>/tools/</a:t>
            </a:r>
            <a:r>
              <a:rPr lang="en-US" baseline="0" dirty="0" err="1"/>
              <a:t>careerquest</a:t>
            </a:r>
            <a:r>
              <a:rPr lang="en-US" baseline="0" dirty="0"/>
              <a:t>/question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Fishing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we’re at the heart of communities can be found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=ku-rR0rRd_Q&amp;t=3s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pPr>
              <a:defRPr/>
            </a:pPr>
            <a:endParaRPr lang="en-US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>
              <a:defRPr/>
            </a:pPr>
            <a:r>
              <a:rPr lang="x-none" dirty="0">
                <a:latin typeface="Arial"/>
                <a:cs typeface="Arial"/>
              </a:rPr>
              <a:t>Complete columns one and two and then add information to three at the end of 2.2</a:t>
            </a:r>
            <a:endParaRPr lang="en-AU" sz="200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algn="l"/>
            <a:endParaRPr lang="en-US" dirty="0">
              <a:solidFill>
                <a:srgbClr val="175EA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2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Ocean to Plate </a:t>
            </a:r>
            <a:r>
              <a:rPr lang="mr-IN" dirty="0"/>
              <a:t>–</a:t>
            </a:r>
            <a:r>
              <a:rPr lang="en-US" dirty="0"/>
              <a:t> Seafood Supply</a:t>
            </a:r>
            <a:r>
              <a:rPr lang="en-US" baseline="0" dirty="0"/>
              <a:t> Chain film link: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</a:t>
            </a:r>
            <a:r>
              <a:rPr lang="en-US" baseline="0" dirty="0" err="1"/>
              <a:t>pkfgILiGbVk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baseline="0" dirty="0"/>
          </a:p>
          <a:p>
            <a:r>
              <a:rPr lang="en-US" baseline="0" dirty="0"/>
              <a:t>An example of a supply chain diagram is provided </a:t>
            </a:r>
            <a:r>
              <a:rPr lang="mr-IN" baseline="0" dirty="0"/>
              <a:t>–</a:t>
            </a:r>
            <a:r>
              <a:rPr lang="en-US" baseline="0" dirty="0"/>
              <a:t> found at http://</a:t>
            </a:r>
            <a:r>
              <a:rPr lang="en-US" baseline="0" dirty="0" err="1"/>
              <a:t>fishwise.org</a:t>
            </a:r>
            <a:r>
              <a:rPr lang="en-US" baseline="0" dirty="0"/>
              <a:t>/</a:t>
            </a:r>
            <a:r>
              <a:rPr lang="en-US" baseline="0" dirty="0" err="1"/>
              <a:t>wp</a:t>
            </a:r>
            <a:r>
              <a:rPr lang="en-US" baseline="0" dirty="0"/>
              <a:t>-content/uploads/2017/12/</a:t>
            </a:r>
            <a:r>
              <a:rPr lang="en-US" baseline="0" dirty="0" err="1"/>
              <a:t>Seafood_Supply_Chains.pdf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www.nzstory.govt.nz</a:t>
            </a:r>
            <a:r>
              <a:rPr lang="en-US" dirty="0"/>
              <a:t>/news/ocean-to-plate-in-36-hours-the-lee-fish-story/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 clip can be found</a:t>
            </a:r>
            <a:r>
              <a:rPr lang="en-US" baseline="0" dirty="0"/>
              <a:t> at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watch?time_continue</a:t>
            </a:r>
            <a:r>
              <a:rPr lang="en-US" dirty="0"/>
              <a:t>=40&amp;v=Kac1cqkjX1U&amp;feature=</a:t>
            </a:r>
            <a:r>
              <a:rPr lang="en-US" dirty="0" err="1"/>
              <a:t>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9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 clip can be found</a:t>
            </a:r>
            <a:r>
              <a:rPr lang="en-US" baseline="0" dirty="0"/>
              <a:t> at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watch?time_continue</a:t>
            </a:r>
            <a:r>
              <a:rPr lang="en-US" dirty="0"/>
              <a:t>=40&amp;v=Kac1cqkjX1U&amp;feature=</a:t>
            </a:r>
            <a:r>
              <a:rPr lang="en-US" dirty="0" err="1"/>
              <a:t>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/en-us/what-we-are-doing/driving-change/traceable-seafood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55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/en-us/what-we-are-doing/driving-change/traceable-seafood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55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http://ocean-to-plate-</a:t>
            </a:r>
            <a:r>
              <a:rPr lang="en-US" dirty="0" err="1"/>
              <a:t>stories.msc.org</a:t>
            </a:r>
            <a:r>
              <a:rPr lang="en-US" dirty="0"/>
              <a:t>/?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fishwise.org</a:t>
            </a:r>
            <a:r>
              <a:rPr lang="en-US" dirty="0"/>
              <a:t>/salt/tuna-supply-chain/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_</a:t>
            </a:r>
            <a:r>
              <a:rPr lang="en-US" dirty="0" err="1"/>
              <a:t>ga</a:t>
            </a:r>
            <a:r>
              <a:rPr lang="en-US" dirty="0"/>
              <a:t>=2.3247414.782480448.1599085705-1303352827.1595455374 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For an Aotearoa</a:t>
            </a:r>
            <a:r>
              <a:rPr lang="en-US" baseline="0" dirty="0"/>
              <a:t> New Zealand take on the verified seafood supply </a:t>
            </a:r>
            <a:r>
              <a:rPr lang="en-US" baseline="0" dirty="0" err="1"/>
              <a:t>see:https</a:t>
            </a:r>
            <a:r>
              <a:rPr lang="en-US" baseline="0" dirty="0"/>
              <a:t>://</a:t>
            </a:r>
            <a:r>
              <a:rPr lang="en-US" baseline="0" dirty="0" err="1"/>
              <a:t>www.nzstory.govt.nz</a:t>
            </a:r>
            <a:r>
              <a:rPr lang="en-US" baseline="0" dirty="0"/>
              <a:t>/news/ocean-to-plate-in-36-hours-the-lee-fish-story/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Read more about MSC certification and how it helped the sustainability</a:t>
            </a:r>
            <a:r>
              <a:rPr lang="en-US" baseline="0" dirty="0"/>
              <a:t> of </a:t>
            </a:r>
            <a:r>
              <a:rPr lang="en-US" baseline="0" dirty="0" err="1"/>
              <a:t>Patagonion</a:t>
            </a:r>
            <a:r>
              <a:rPr lang="en-US" baseline="0" dirty="0"/>
              <a:t> Tooth Fish:</a:t>
            </a:r>
          </a:p>
          <a:p>
            <a:endParaRPr lang="en-US" baseline="0" dirty="0"/>
          </a:p>
          <a:p>
            <a:r>
              <a:rPr lang="en-US" baseline="0" dirty="0"/>
              <a:t>http://</a:t>
            </a:r>
            <a:r>
              <a:rPr lang="en-US" baseline="0" dirty="0" err="1"/>
              <a:t>patagonian-toothfish-story.msc.org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http://</a:t>
            </a:r>
            <a:r>
              <a:rPr lang="en-US" dirty="0" err="1"/>
              <a:t>blog.msc.org</a:t>
            </a:r>
            <a:r>
              <a:rPr lang="en-US" dirty="0"/>
              <a:t>/blog/2015/05/14/</a:t>
            </a:r>
            <a:r>
              <a:rPr lang="en-US" dirty="0" err="1"/>
              <a:t>patagonia</a:t>
            </a:r>
            <a:r>
              <a:rPr lang="en-US" dirty="0"/>
              <a:t>-toothfish/</a:t>
            </a:r>
          </a:p>
          <a:p>
            <a:endParaRPr lang="en-US" dirty="0"/>
          </a:p>
          <a:p>
            <a:r>
              <a:rPr lang="en-US" dirty="0"/>
              <a:t>Find out more about the toothfish fishery from the research conducted by NIWA: https://</a:t>
            </a:r>
            <a:r>
              <a:rPr lang="en-US" dirty="0" err="1"/>
              <a:t>niwa.co.nz</a:t>
            </a:r>
            <a:r>
              <a:rPr lang="en-US" dirty="0"/>
              <a:t>/fisheries/research-projects/</a:t>
            </a:r>
            <a:r>
              <a:rPr lang="en-US" dirty="0" err="1"/>
              <a:t>antarctic</a:t>
            </a:r>
            <a:r>
              <a:rPr lang="en-US" dirty="0"/>
              <a:t>-fisheries-research/the-toothfish-fishery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TEACHER NOTES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Read more about MSC certification and how it helped the sustainability</a:t>
            </a:r>
            <a:r>
              <a:rPr lang="en-US" baseline="0" dirty="0"/>
              <a:t> of </a:t>
            </a:r>
            <a:r>
              <a:rPr lang="en-US" baseline="0" dirty="0" err="1"/>
              <a:t>Patagonion</a:t>
            </a:r>
            <a:r>
              <a:rPr lang="en-US" baseline="0" dirty="0"/>
              <a:t> Tooth Fish:</a:t>
            </a:r>
          </a:p>
          <a:p>
            <a:endParaRPr lang="en-US" baseline="0" dirty="0"/>
          </a:p>
          <a:p>
            <a:r>
              <a:rPr lang="en-US" baseline="0" dirty="0"/>
              <a:t>http://</a:t>
            </a:r>
            <a:r>
              <a:rPr lang="en-US" baseline="0" dirty="0" err="1"/>
              <a:t>patagonian-toothfish-story.msc.org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http://</a:t>
            </a:r>
            <a:r>
              <a:rPr lang="en-US" dirty="0" err="1"/>
              <a:t>blog.msc.org</a:t>
            </a:r>
            <a:r>
              <a:rPr lang="en-US" dirty="0"/>
              <a:t>/blog/2015/05/14/</a:t>
            </a:r>
            <a:r>
              <a:rPr lang="en-US" dirty="0" err="1"/>
              <a:t>patagonia</a:t>
            </a:r>
            <a:r>
              <a:rPr lang="en-US" dirty="0"/>
              <a:t>-toothfish/</a:t>
            </a:r>
          </a:p>
          <a:p>
            <a:endParaRPr lang="en-US" dirty="0"/>
          </a:p>
          <a:p>
            <a:r>
              <a:rPr lang="en-US" dirty="0"/>
              <a:t>Find out more about the toothfish fishery from the research conducted by NIWA: https://</a:t>
            </a:r>
            <a:r>
              <a:rPr lang="en-US" dirty="0" err="1"/>
              <a:t>niwa.co.nz</a:t>
            </a:r>
            <a:r>
              <a:rPr lang="en-US" dirty="0"/>
              <a:t>/fisheries/research-projects/</a:t>
            </a:r>
            <a:r>
              <a:rPr lang="en-US" dirty="0" err="1"/>
              <a:t>antarctic</a:t>
            </a:r>
            <a:r>
              <a:rPr lang="en-US" dirty="0"/>
              <a:t>-fisheries-research/the-toothfish-fishery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pPr lvl="1"/>
            <a:r>
              <a:rPr lang="en-US" dirty="0"/>
              <a:t>(1) Illegal = C</a:t>
            </a:r>
          </a:p>
          <a:p>
            <a:pPr lvl="1"/>
            <a:r>
              <a:rPr lang="en-US" dirty="0"/>
              <a:t>(2) Unreported = A</a:t>
            </a:r>
          </a:p>
          <a:p>
            <a:pPr lvl="1"/>
            <a:r>
              <a:rPr lang="en-US" dirty="0"/>
              <a:t>(3) Unregulated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pPr lvl="1"/>
            <a:r>
              <a:rPr lang="en-US" dirty="0"/>
              <a:t>(1) Illegal = A</a:t>
            </a:r>
          </a:p>
          <a:p>
            <a:pPr lvl="1"/>
            <a:r>
              <a:rPr lang="en-US" dirty="0"/>
              <a:t>(2) Unreported = B</a:t>
            </a:r>
          </a:p>
          <a:p>
            <a:pPr lvl="1"/>
            <a:r>
              <a:rPr lang="en-US" dirty="0"/>
              <a:t>(3) Unregulated =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4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Article</a:t>
            </a:r>
            <a:r>
              <a:rPr lang="en-US" baseline="0" dirty="0"/>
              <a:t> and film clip</a:t>
            </a:r>
            <a:r>
              <a:rPr lang="en-US" dirty="0"/>
              <a:t> can be found</a:t>
            </a:r>
            <a:r>
              <a:rPr lang="en-US" baseline="0" dirty="0"/>
              <a:t> at </a:t>
            </a:r>
            <a:r>
              <a:rPr lang="en-US" dirty="0"/>
              <a:t>https://www.1news.co.nz/2020/01/11/elderly-kaipara-mens-fight-to-help-conserve-prized-toheroa-shellfish/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3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Spend time discussing and figuring out why they think what they do!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How the MSC is working to</a:t>
            </a:r>
            <a:r>
              <a:rPr lang="en-US" baseline="0" dirty="0"/>
              <a:t> tackle illegal fishing: </a:t>
            </a:r>
            <a:r>
              <a:rPr lang="en-US" dirty="0"/>
              <a:t>http://</a:t>
            </a:r>
            <a:r>
              <a:rPr lang="en-US" dirty="0" err="1"/>
              <a:t>blog.msc.org</a:t>
            </a:r>
            <a:r>
              <a:rPr lang="en-US" dirty="0"/>
              <a:t>/blog/2015/04/01/tackling-illegal-fishing-one-certificate-at-a-time/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1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Visit</a:t>
            </a:r>
            <a:r>
              <a:rPr lang="en-US" baseline="0" dirty="0"/>
              <a:t> Global Fishing Watch at https://</a:t>
            </a:r>
            <a:r>
              <a:rPr lang="en-US" baseline="0" dirty="0" err="1"/>
              <a:t>globalfishingwatch.org</a:t>
            </a:r>
            <a:r>
              <a:rPr lang="en-US" baseline="0" dirty="0"/>
              <a:t>/map/</a:t>
            </a:r>
          </a:p>
          <a:p>
            <a:endParaRPr lang="en-US" baseline="0" dirty="0"/>
          </a:p>
          <a:p>
            <a:r>
              <a:rPr lang="en-US" baseline="0" dirty="0"/>
              <a:t>Watch this about the Global Fishing Watch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=ISbIUjCz8Pg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</a:t>
            </a:r>
            <a:r>
              <a:rPr lang="en-US" baseline="0" dirty="0"/>
              <a:t> also track sustainable fisheries using the MSC Track a Fishery Tool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fisheries.msc.org</a:t>
            </a:r>
            <a:r>
              <a:rPr lang="en-US" dirty="0"/>
              <a:t>/en/fisheries/ </a:t>
            </a:r>
          </a:p>
          <a:p>
            <a:endParaRPr lang="en-US" dirty="0"/>
          </a:p>
          <a:p>
            <a:r>
              <a:rPr lang="en-US" dirty="0"/>
              <a:t>CONSIDER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Why are some areas fished more than others?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2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Visit</a:t>
            </a:r>
            <a:r>
              <a:rPr lang="en-US" baseline="0" dirty="0"/>
              <a:t> Global Fishing Watch at https://</a:t>
            </a:r>
            <a:r>
              <a:rPr lang="en-US" baseline="0" dirty="0" err="1"/>
              <a:t>globalfishingwatch.org</a:t>
            </a:r>
            <a:r>
              <a:rPr lang="en-US" baseline="0" dirty="0"/>
              <a:t>/map/</a:t>
            </a:r>
          </a:p>
          <a:p>
            <a:endParaRPr lang="en-US" baseline="0" dirty="0"/>
          </a:p>
          <a:p>
            <a:r>
              <a:rPr lang="en-US" dirty="0"/>
              <a:t>You can</a:t>
            </a:r>
            <a:r>
              <a:rPr lang="en-US" baseline="0" dirty="0"/>
              <a:t> also track sustainable fisheries using the MSC Track a Fishery Tool: </a:t>
            </a:r>
            <a:r>
              <a:rPr lang="en-US" dirty="0"/>
              <a:t>https://</a:t>
            </a:r>
            <a:r>
              <a:rPr lang="en-US" dirty="0" err="1"/>
              <a:t>fisheries.msc.org</a:t>
            </a:r>
            <a:r>
              <a:rPr lang="en-US" dirty="0"/>
              <a:t>/en/fisheries/ </a:t>
            </a:r>
          </a:p>
          <a:p>
            <a:endParaRPr lang="en-US" dirty="0"/>
          </a:p>
          <a:p>
            <a:r>
              <a:rPr lang="en-US" baseline="0" dirty="0"/>
              <a:t>DEEPEN THE INQUIRY</a:t>
            </a:r>
          </a:p>
          <a:p>
            <a:r>
              <a:rPr lang="en-US" baseline="0" dirty="0"/>
              <a:t>To deepen learning and application of the Global Fishing Watch see a range of tutorials available at: https://</a:t>
            </a:r>
            <a:r>
              <a:rPr lang="en-US" baseline="0" dirty="0" err="1"/>
              <a:t>globalfishingwatch.org</a:t>
            </a:r>
            <a:r>
              <a:rPr lang="en-US" baseline="0" dirty="0"/>
              <a:t>/</a:t>
            </a:r>
            <a:r>
              <a:rPr lang="en-US" baseline="0" dirty="0" err="1"/>
              <a:t>faqs</a:t>
            </a:r>
            <a:r>
              <a:rPr lang="en-US" baseline="0" dirty="0"/>
              <a:t>/#</a:t>
            </a:r>
            <a:r>
              <a:rPr lang="en-US" baseline="0" dirty="0" err="1"/>
              <a:t>faqs</a:t>
            </a:r>
            <a:r>
              <a:rPr lang="en-US" baseline="0" dirty="0"/>
              <a:t>-video-tutorials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QUESTIONS: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Where</a:t>
            </a:r>
            <a:r>
              <a:rPr lang="en-US" sz="1200" baseline="0" dirty="0"/>
              <a:t> is most of the fishing happening? </a:t>
            </a:r>
            <a:r>
              <a:rPr lang="en-US" sz="1200" dirty="0"/>
              <a:t>Most activity in equatorial </a:t>
            </a:r>
            <a:r>
              <a:rPr lang="mi-NZ" sz="1200" dirty="0"/>
              <a:t>regions</a:t>
            </a:r>
            <a:r>
              <a:rPr lang="mi-NZ" sz="1200" baseline="0" dirty="0"/>
              <a:t> rather than polar ends of the map. 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Why are some areas fished more than others? Mainly</a:t>
            </a:r>
            <a:r>
              <a:rPr lang="en-US" sz="1200" baseline="0" dirty="0"/>
              <a:t> due to h</a:t>
            </a:r>
            <a:r>
              <a:rPr lang="en-US" sz="1200" dirty="0"/>
              <a:t>igher population (</a:t>
            </a:r>
            <a:r>
              <a:rPr lang="en-US" sz="1200" dirty="0" err="1"/>
              <a:t>ie</a:t>
            </a:r>
            <a:r>
              <a:rPr lang="en-US" sz="1200" dirty="0"/>
              <a:t>. More people living and fishing from mid</a:t>
            </a:r>
            <a:r>
              <a:rPr lang="en-US" sz="1200" baseline="0" dirty="0"/>
              <a:t> latitudes than polar ones);</a:t>
            </a:r>
            <a:r>
              <a:rPr lang="en-US" sz="1200" dirty="0"/>
              <a:t> (access (some</a:t>
            </a:r>
            <a:r>
              <a:rPr lang="en-US" sz="1200" baseline="0" dirty="0"/>
              <a:t> areas easier to reach)</a:t>
            </a:r>
            <a:r>
              <a:rPr lang="en-US" sz="1200" dirty="0"/>
              <a:t>, underwater topography,</a:t>
            </a:r>
            <a:r>
              <a:rPr lang="en-US" sz="1200" baseline="0" dirty="0"/>
              <a:t> currents etc affecting the ecology of the area and the abundance of fish (some areas are just better fishing!)</a:t>
            </a:r>
            <a:r>
              <a:rPr lang="en-US" sz="1200" dirty="0"/>
              <a:t>, legislation (some areas are protected)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 do you think global</a:t>
            </a:r>
            <a:r>
              <a:rPr lang="en-US" sz="1200" baseline="0" dirty="0"/>
              <a:t> fishing watch help in the fight against illegal fishing? (transparency!)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2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To learn</a:t>
            </a:r>
            <a:r>
              <a:rPr lang="en-US" baseline="0" dirty="0"/>
              <a:t> more about flags of convenience see: 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kids.kiddle.co</a:t>
            </a:r>
            <a:r>
              <a:rPr lang="en-US" dirty="0"/>
              <a:t>/</a:t>
            </a:r>
            <a:r>
              <a:rPr lang="en-US" dirty="0" err="1"/>
              <a:t>Flag_of_convenience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0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Film clip can be found at: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=G5gWgYoR_rU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www.humanrightsatsea.org</a:t>
            </a:r>
            <a:r>
              <a:rPr lang="en-US" dirty="0"/>
              <a:t>/who-are-we/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indent="0" algn="l">
              <a:buFont typeface="+mj-lt"/>
              <a:buNone/>
            </a:pPr>
            <a:r>
              <a:rPr lang="en-US" dirty="0"/>
              <a:t>Film clip can be found at: https://</a:t>
            </a:r>
            <a:r>
              <a:rPr lang="en-US" dirty="0" err="1"/>
              <a:t>www.humanrightsatsea.org</a:t>
            </a:r>
            <a:r>
              <a:rPr lang="en-US" dirty="0"/>
              <a:t>/educational-material/</a:t>
            </a:r>
            <a:r>
              <a:rPr lang="en-US" dirty="0" err="1"/>
              <a:t>labour</a:t>
            </a:r>
            <a:r>
              <a:rPr lang="en-US" dirty="0"/>
              <a:t>-rights-and-human-rights/ </a:t>
            </a:r>
          </a:p>
          <a:p>
            <a:pPr marL="0" indent="0" algn="l">
              <a:buFont typeface="+mj-lt"/>
              <a:buNone/>
            </a:pPr>
            <a:endParaRPr lang="en-US" dirty="0"/>
          </a:p>
          <a:p>
            <a:pPr marL="0" indent="0" algn="l">
              <a:buFont typeface="+mj-lt"/>
              <a:buNone/>
            </a:pPr>
            <a:r>
              <a:rPr lang="en-US" dirty="0"/>
              <a:t>He </a:t>
            </a:r>
            <a:r>
              <a:rPr lang="en-US" dirty="0" err="1"/>
              <a:t>Pātai</a:t>
            </a:r>
            <a:endParaRPr lang="en-US" dirty="0"/>
          </a:p>
          <a:p>
            <a:pPr marL="228600" indent="-228600" algn="l">
              <a:buFont typeface="+mj-lt"/>
              <a:buAutoNum type="arabicPeriod"/>
            </a:pPr>
            <a:endParaRPr lang="en-US" dirty="0"/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What are labour rights? Human rights that relate to work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What is declaration was made in 1948?</a:t>
            </a:r>
            <a:r>
              <a:rPr lang="en-AU" sz="1200" baseline="0" dirty="0"/>
              <a:t> </a:t>
            </a:r>
            <a:r>
              <a:rPr lang="en-AU" sz="1200" dirty="0"/>
              <a:t>Universal Declaration of Human Rights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What are three basic worker rights?</a:t>
            </a:r>
            <a:r>
              <a:rPr lang="en-AU" sz="1200" baseline="0" dirty="0"/>
              <a:t> E.g. </a:t>
            </a:r>
            <a:r>
              <a:rPr lang="en-AU" sz="1200" dirty="0"/>
              <a:t>Right to work in job of choice;</a:t>
            </a:r>
            <a:r>
              <a:rPr lang="en-AU" sz="1200" baseline="0" dirty="0"/>
              <a:t> </a:t>
            </a:r>
            <a:r>
              <a:rPr lang="en-AU" sz="1200" dirty="0"/>
              <a:t>Equal pay;</a:t>
            </a:r>
            <a:r>
              <a:rPr lang="en-AU" sz="1200" baseline="0" dirty="0"/>
              <a:t> </a:t>
            </a:r>
            <a:r>
              <a:rPr lang="en-AU" sz="1200" dirty="0"/>
              <a:t>Right to appropriate rest and leisure time</a:t>
            </a:r>
            <a:r>
              <a:rPr lang="en-AU" sz="1200" baseline="0" dirty="0"/>
              <a:t> or could include </a:t>
            </a:r>
            <a:r>
              <a:rPr lang="en-AU" sz="1200" dirty="0"/>
              <a:t>Freedom from forced labour;</a:t>
            </a:r>
            <a:r>
              <a:rPr lang="en-AU" sz="1200" baseline="0" dirty="0"/>
              <a:t> </a:t>
            </a:r>
            <a:r>
              <a:rPr lang="en-AU" sz="1200" dirty="0"/>
              <a:t>Freedom from child labour etc 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Are fishing vessels included in maritime rights? YES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Are labour rights human rights? YES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endParaRPr lang="en-AU" sz="1200" dirty="0"/>
          </a:p>
          <a:p>
            <a:pPr marL="0" indent="0" algn="l">
              <a:lnSpc>
                <a:spcPct val="130000"/>
              </a:lnSpc>
              <a:buFont typeface="+mj-lt"/>
              <a:buNone/>
            </a:pPr>
            <a:r>
              <a:rPr lang="en-AU" sz="1200" dirty="0"/>
              <a:t>MSC</a:t>
            </a:r>
            <a:r>
              <a:rPr lang="en-AU" sz="1200" baseline="0" dirty="0"/>
              <a:t> on Human Rights: https://</a:t>
            </a:r>
            <a:r>
              <a:rPr lang="en-AU" sz="1200" baseline="0" dirty="0" err="1"/>
              <a:t>www.msc.org</a:t>
            </a:r>
            <a:r>
              <a:rPr lang="en-AU" sz="1200" baseline="0" dirty="0"/>
              <a:t>/what-we-are-doing/our-approach/forced-and-child-labour</a:t>
            </a:r>
            <a:endParaRPr lang="en-AU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4025"/>
            <a:ext cx="6096000" cy="4673600"/>
          </a:xfrm>
        </p:spPr>
        <p:txBody>
          <a:bodyPr/>
          <a:lstStyle/>
          <a:p>
            <a:r>
              <a:rPr lang="en-US" b="1" dirty="0"/>
              <a:t>TEACHER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b="1" dirty="0"/>
          </a:p>
          <a:p>
            <a:r>
              <a:rPr lang="en-US" dirty="0"/>
              <a:t>See Topic Planner or Teacher Outlines for LOs, Focus Questions and conceptual understandings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27119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Try</a:t>
            </a: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 to get learners to connect with the personal impact of overfishing and unsustainable practices. 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>
                <a:solidFill>
                  <a:srgbClr val="000000"/>
                </a:solidFill>
                <a:latin typeface="Arial"/>
                <a:cs typeface="Arial"/>
              </a:rPr>
              <a:t>What would it be like for ME if there were few or no fish left in the sea!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TEACHER NOTES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You could</a:t>
            </a:r>
            <a:r>
              <a:rPr lang="en-US" baseline="0" dirty="0">
                <a:solidFill>
                  <a:srgbClr val="000000"/>
                </a:solidFill>
              </a:rPr>
              <a:t> go also look at the topic Sustainable Fishing and Overfishing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the Seafood New Zealand’s facts and figures:  https://</a:t>
            </a:r>
            <a:r>
              <a:rPr lang="en-US" baseline="0" dirty="0" err="1"/>
              <a:t>www.seafoodnewzealand.org</a:t>
            </a:r>
            <a:r>
              <a:rPr lang="en-US" baseline="0" dirty="0"/>
              <a:t>/industry/key-facts/ 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a local commercial fisher to come and talk about what it’s like to work at sea. 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>
            <a:fillRect/>
          </a:stretch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E1CFE-375F-47A1-B3EC-EA586FC9D4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2GAvyyw-Z-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MAYOi1Rm91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watch?time_continue=3&amp;v=ZKGAF-upwr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Txj1LAzy6s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WsYDcW-VWe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www.careers.govt.nz/tools/careerquest/ques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watch?v=ku-rR0rRd_Q&amp;t=3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fgILiGbV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www.nzstory.govt.nz/news/ocean-to-plate-in-36-hours-the-lee-fish-sto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hyperlink" Target="https://www.youtube.com/watch?time_continue=40&amp;v=Kac1cqkjX1U&amp;feature=emb_logo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hyperlink" Target="https://www.msc.org/en-us/what-we-are-doing/driving-change/traceable-seafood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shwise.org/salt/tuna-supply-chain/" TargetMode="External"/><Relationship Id="rId5" Type="http://schemas.openxmlformats.org/officeDocument/2006/relationships/hyperlink" Target="http://ocean-to-plate-stories.msc.org/?_ga=2.3247414.782480448.1599085705-1303352827.1595455374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.msc.org/blog/2015/05/14/patagonia-toothfish/" TargetMode="External"/><Relationship Id="rId5" Type="http://schemas.openxmlformats.org/officeDocument/2006/relationships/hyperlink" Target="http://patagonian-toothfish-story.msc.org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hyperlink" Target="https://www.1news.co.nz/2020/01/11/elderly-kaipara-mens-fight-to-help-conserve-prized-toheroa-shellfish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hyperlink" Target="http://blog.msc.org/blog/2015/04/01/tackling-illegal-fishing-one-certificate-at-a-time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ISbIUjCz8Pg" TargetMode="External"/><Relationship Id="rId5" Type="http://schemas.openxmlformats.org/officeDocument/2006/relationships/hyperlink" Target="https://globalfishingwatch.org/map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hyperlink" Target="https://globalfishingwatch.org/map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hyperlink" Target="https://www.youtube.com/watch?v=G5gWgYoR_rU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hyperlink" Target="https://www.humanrightsatsea.org/who-are-we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sc.org/what-we-are-doing/our-approach/forced-and-child-labour" TargetMode="External"/><Relationship Id="rId5" Type="http://schemas.openxmlformats.org/officeDocument/2006/relationships/hyperlink" Target="https://www.humanrightsatsea.org/educational-material/labour-rights-and-human-rights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788C-3670-D8ED-49E7-CF434240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8DDF71-FD4C-F2C3-E2BC-E4781A6FF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061" y="-148729"/>
            <a:ext cx="9314121" cy="519831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2C83F-059A-8CC6-26B1-531AFB31C0B3}"/>
              </a:ext>
            </a:extLst>
          </p:cNvPr>
          <p:cNvSpPr txBox="1"/>
          <p:nvPr/>
        </p:nvSpPr>
        <p:spPr>
          <a:xfrm>
            <a:off x="457200" y="4302533"/>
            <a:ext cx="4666592" cy="39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7705" algn="ctr">
              <a:lnSpc>
                <a:spcPct val="115000"/>
              </a:lnSpc>
              <a:spcAft>
                <a:spcPts val="400"/>
              </a:spcAft>
            </a:pPr>
            <a:r>
              <a:rPr lang="en-AU" sz="1800" dirty="0">
                <a:solidFill>
                  <a:schemeClr val="bg1"/>
                </a:solidFill>
                <a:effectLst/>
                <a:latin typeface="Meta Pro" panose="0200050304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[Version 1.3 – 2024]</a:t>
            </a:r>
            <a:endParaRPr lang="en-NZ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4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60" y="93912"/>
            <a:ext cx="8785462" cy="758428"/>
          </a:xfrm>
        </p:spPr>
        <p:txBody>
          <a:bodyPr>
            <a:normAutofit/>
          </a:bodyPr>
          <a:lstStyle/>
          <a:p>
            <a:r>
              <a:rPr lang="en-AU" sz="3600" dirty="0"/>
              <a:t>SEAFOOD INDUSTRY JOBS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59" y="1280405"/>
            <a:ext cx="8477687" cy="32280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46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800" noProof="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800" noProof="0" dirty="0"/>
              <a:t>About </a:t>
            </a:r>
            <a:r>
              <a:rPr lang="en-AU" sz="3800" noProof="0" dirty="0">
                <a:solidFill>
                  <a:srgbClr val="005DAA"/>
                </a:solidFill>
              </a:rPr>
              <a:t>600,000 tonnes </a:t>
            </a:r>
            <a:r>
              <a:rPr lang="en-AU" sz="3800" noProof="0" dirty="0"/>
              <a:t>of seafood (excluding aquaculture) is harvested from New Zealand's waters each year</a:t>
            </a:r>
            <a:r>
              <a:rPr lang="en-AU" sz="3600" dirty="0"/>
              <a:t>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600" dirty="0">
                <a:solidFill>
                  <a:srgbClr val="005DAA"/>
                </a:solidFill>
              </a:rPr>
              <a:t>2,500</a:t>
            </a:r>
            <a:r>
              <a:rPr lang="en-AU" sz="3600" dirty="0"/>
              <a:t> people work in commercial fishing &amp; aquaculture at sea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600" dirty="0"/>
              <a:t>New Zealand’s seafood industry employs over </a:t>
            </a:r>
            <a:r>
              <a:rPr lang="en-AU" sz="3600" dirty="0">
                <a:solidFill>
                  <a:srgbClr val="005DAA"/>
                </a:solidFill>
              </a:rPr>
              <a:t>13,000</a:t>
            </a:r>
            <a:r>
              <a:rPr lang="en-AU" sz="3600" dirty="0"/>
              <a:t> full time workers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7303993" y="2887694"/>
            <a:ext cx="331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Facts &amp; Figures from Seafood New Zealand</a:t>
            </a:r>
          </a:p>
        </p:txBody>
      </p:sp>
    </p:spTree>
    <p:extLst>
      <p:ext uri="{BB962C8B-B14F-4D97-AF65-F5344CB8AC3E}">
        <p14:creationId xmlns:p14="http://schemas.microsoft.com/office/powerpoint/2010/main" val="36147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280833"/>
            <a:ext cx="4656264" cy="137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5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900" dirty="0"/>
              <a:t>Seafood NZ’s short film [3:22] </a:t>
            </a:r>
            <a:r>
              <a:rPr lang="en-US" sz="2900" dirty="0">
                <a:hlinkClick r:id="rId4"/>
              </a:rPr>
              <a:t>Meet Johnny Burkhart, a rock lobster fisherman based in the Wairarapa.</a:t>
            </a:r>
            <a:endParaRPr lang="en-US" sz="29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4713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would be good about doing Johnny’s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would you find hard about  doing Johnny’s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Did anything surprise you about what Johnny says about fishing for rock lobster?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77" y="1264692"/>
            <a:ext cx="3160334" cy="182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115490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dirty="0"/>
              <a:t>SEAFOOD INDUSTRY JOBS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099139"/>
            <a:ext cx="4656264" cy="140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Seafood NZ’s short film [3:08] </a:t>
            </a:r>
            <a:r>
              <a:rPr lang="en-US" sz="2600" dirty="0">
                <a:hlinkClick r:id="rId4"/>
              </a:rPr>
              <a:t>Meet Capt. Tony Roach, an inshore skipper from Nelson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556" y="1264692"/>
            <a:ext cx="2916254" cy="16797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4713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does Tony catch?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How is Tony’s job different to Johnny’s?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would you enjoy and not enjoy about Tony’s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Did anything surprise you about what Tony says about fishing?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12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111497"/>
            <a:ext cx="4656264" cy="1392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Seafood NZ’s short film [3:08] </a:t>
            </a:r>
            <a:r>
              <a:rPr lang="en-US" sz="2600" dirty="0">
                <a:hlinkClick r:id="rId4"/>
              </a:rPr>
              <a:t>Meet Capt. Chris Patrick, a </a:t>
            </a:r>
            <a:r>
              <a:rPr lang="en-US" sz="2600" dirty="0" err="1">
                <a:hlinkClick r:id="rId4"/>
              </a:rPr>
              <a:t>deepwater</a:t>
            </a:r>
            <a:r>
              <a:rPr lang="en-US" sz="2600" dirty="0">
                <a:hlinkClick r:id="rId4"/>
              </a:rPr>
              <a:t> skipper from Nelson.</a:t>
            </a:r>
            <a:endParaRPr 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45" y="1222359"/>
            <a:ext cx="3062979" cy="18044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882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type of fish does Chris catch and where?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does Chris do to help ensure his fishing is sustainable?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How does the job, and type of fishing that Chris does, differ to that of Tony and Jonny?</a:t>
            </a:r>
          </a:p>
        </p:txBody>
      </p:sp>
    </p:spTree>
    <p:extLst>
      <p:ext uri="{BB962C8B-B14F-4D97-AF65-F5344CB8AC3E}">
        <p14:creationId xmlns:p14="http://schemas.microsoft.com/office/powerpoint/2010/main" val="59154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79" y="701277"/>
            <a:ext cx="4739722" cy="4169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r>
              <a:rPr lang="en-AU" sz="2000" noProof="0" dirty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07240" y="3301148"/>
            <a:ext cx="3941367" cy="139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Seafood NZ’s short film [7:43] </a:t>
            </a:r>
            <a:r>
              <a:rPr lang="en-US" sz="2600" dirty="0">
                <a:hlinkClick r:id="rId4"/>
              </a:rPr>
              <a:t>A career in deep-sea fishing for young Māori</a:t>
            </a:r>
            <a:endParaRPr lang="en-US" sz="2600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770" y="1156321"/>
            <a:ext cx="3483605" cy="191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67955" y="3086769"/>
            <a:ext cx="3871669" cy="139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Just the Job </a:t>
            </a:r>
            <a:r>
              <a:rPr lang="mr-IN" sz="2600" dirty="0"/>
              <a:t>–</a:t>
            </a:r>
            <a:r>
              <a:rPr lang="en-US" sz="2600" dirty="0"/>
              <a:t> Deep Sea Fishing [23: 26] investigating three different jobs working in </a:t>
            </a:r>
            <a:r>
              <a:rPr lang="en-US" sz="2600" dirty="0">
                <a:hlinkClick r:id="rId6"/>
              </a:rPr>
              <a:t>deep sea fishing</a:t>
            </a:r>
            <a:endParaRPr lang="en-US" sz="2600" dirty="0"/>
          </a:p>
        </p:txBody>
      </p:sp>
      <p:pic>
        <p:nvPicPr>
          <p:cNvPr id="2" name="Picture 1" descr="Screen Shot 2020-09-10 at 1.08.45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4" y="1156322"/>
            <a:ext cx="3318575" cy="182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41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701277"/>
            <a:ext cx="9625567" cy="39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4712" y="1069647"/>
            <a:ext cx="5274788" cy="37604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800" dirty="0"/>
              <a:t>There are lots of cool jobs related to fishing! What do you need to know to work in a seafood industry job? How much will you earn?   </a:t>
            </a:r>
            <a:endParaRPr lang="en-US" sz="24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35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5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35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900" dirty="0"/>
              <a:t>To  find out</a:t>
            </a:r>
            <a:r>
              <a:rPr lang="mr-IN" sz="2900" dirty="0"/>
              <a:t>…</a:t>
            </a:r>
            <a:r>
              <a:rPr lang="mi-NZ" sz="2900" dirty="0"/>
              <a:t> </a:t>
            </a:r>
            <a:r>
              <a:rPr lang="en-US" sz="2900" dirty="0"/>
              <a:t>visit Careers New Zealand website.  Your teacher will give you the name of a fishing related career.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900" dirty="0">
                <a:hlinkClick r:id="rId4"/>
              </a:rPr>
              <a:t>Take the Career Quest Quiz.</a:t>
            </a:r>
            <a:endParaRPr lang="en-US" sz="2900" dirty="0">
              <a:solidFill>
                <a:srgbClr val="005DAA"/>
              </a:solidFill>
            </a:endParaRPr>
          </a:p>
          <a:p>
            <a:pPr marL="0" indent="0" algn="ctr">
              <a:lnSpc>
                <a:spcPct val="140000"/>
              </a:lnSpc>
              <a:buNone/>
            </a:pPr>
            <a:endParaRPr lang="en-US" sz="21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67" y="1315431"/>
            <a:ext cx="2646154" cy="260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333507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286" y="701277"/>
            <a:ext cx="4154713" cy="3940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109107" y="2791768"/>
            <a:ext cx="3770395" cy="1850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4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3300" dirty="0"/>
              <a:t>Seafood NZ’s short film [4:38] about the </a:t>
            </a:r>
            <a:r>
              <a:rPr lang="en-US" sz="3300" dirty="0">
                <a:hlinkClick r:id="rId4"/>
              </a:rPr>
              <a:t>people and jobs that make up the fishing industry</a:t>
            </a:r>
            <a:endParaRPr lang="en-AU" sz="3300" b="1" dirty="0">
              <a:solidFill>
                <a:srgbClr val="002E6C"/>
              </a:solidFill>
              <a:latin typeface="Arial Narrow"/>
              <a:cs typeface="Arial Narrow"/>
            </a:endParaRPr>
          </a:p>
        </p:txBody>
      </p:sp>
      <p:pic>
        <p:nvPicPr>
          <p:cNvPr id="11" name="Content Placeholder 10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048" y="1132476"/>
            <a:ext cx="2956666" cy="1699181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4713" y="1272988"/>
            <a:ext cx="5008482" cy="34642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31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1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31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/>
              <a:t>While watching this film, list all jobs you see people doing that are involved in the supply of seafood from ocean to plate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21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1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1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/>
              <a:t>Which job would you MOST like to do? Why?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/>
              <a:t>Which would you LEAST like to do? Why not?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4713" y="41715"/>
            <a:ext cx="8492087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AU" sz="3200" dirty="0"/>
              <a:t>SEAFOOD INDUSTRY JOBS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65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19"/>
            <a:ext cx="5179790" cy="40586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795" y="840844"/>
            <a:ext cx="4752127" cy="3419804"/>
          </a:xfrm>
        </p:spPr>
        <p:txBody>
          <a:bodyPr>
            <a:noAutofit/>
          </a:bodyPr>
          <a:lstStyle/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000" noProof="0" dirty="0">
              <a:latin typeface="Arial"/>
              <a:cs typeface="Arial"/>
            </a:endParaRPr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/>
              <a:t>The seafood supply chain is the chain of steps that happens to supply seafood from the ocean to your plate</a:t>
            </a:r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2000" noProof="0" dirty="0"/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>
                <a:latin typeface="Arial"/>
                <a:cs typeface="Arial"/>
              </a:rPr>
              <a:t>What do you already know about the chain of steps in the supply of seafood?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>
                <a:latin typeface="Arial"/>
                <a:cs typeface="Arial"/>
              </a:rPr>
              <a:t>Complete the ‘What we know about fish?’ columns 1 &amp; 2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7952904"/>
              </p:ext>
            </p:extLst>
          </p:nvPr>
        </p:nvGraphicFramePr>
        <p:xfrm>
          <a:off x="5124596" y="1094921"/>
          <a:ext cx="3842802" cy="334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38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i="0" baseline="0" dirty="0">
                          <a:latin typeface="Arial Narrow"/>
                          <a:cs typeface="Arial Narrow"/>
                        </a:rPr>
                        <a:t>What do we know about </a:t>
                      </a:r>
                    </a:p>
                    <a:p>
                      <a:pPr algn="ctr"/>
                      <a:r>
                        <a:rPr lang="en-US" sz="2100" b="0" i="0" baseline="0" dirty="0">
                          <a:latin typeface="Arial Narrow"/>
                          <a:cs typeface="Arial Narrow"/>
                        </a:rPr>
                        <a:t>THE SEAFOOD SUPPLY CHAIN? </a:t>
                      </a:r>
                    </a:p>
                    <a:p>
                      <a:pPr algn="ctr"/>
                      <a:r>
                        <a:rPr lang="en-US" sz="2200" b="0" i="0" dirty="0">
                          <a:latin typeface="Arial Narrow"/>
                          <a:cs typeface="Arial Narrow"/>
                        </a:rPr>
                        <a:t>PRIOR KNOWLEDGE</a:t>
                      </a:r>
                      <a:r>
                        <a:rPr lang="en-US" sz="2200" b="0" i="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200" b="0" i="0" dirty="0">
                          <a:latin typeface="Arial Narrow"/>
                          <a:cs typeface="Arial Narrow"/>
                        </a:rPr>
                        <a:t>CHART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5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we know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we would like to know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we have learned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3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5015923" y="3083560"/>
            <a:ext cx="5017078" cy="195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77" y="-255157"/>
            <a:ext cx="1382122" cy="993219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9028">
            <a:off x="3779895" y="3381434"/>
            <a:ext cx="1889551" cy="1543928"/>
          </a:xfrm>
          <a:prstGeom prst="rect">
            <a:avLst/>
          </a:prstGeom>
        </p:spPr>
      </p:pic>
      <p:pic>
        <p:nvPicPr>
          <p:cNvPr id="10" name="Picture 9" descr="Blue_Seabre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0249" flipH="1">
            <a:off x="2154378" y="1963589"/>
            <a:ext cx="995557" cy="832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713" y="93912"/>
            <a:ext cx="8949287" cy="758428"/>
          </a:xfrm>
        </p:spPr>
        <p:txBody>
          <a:bodyPr>
            <a:normAutofit fontScale="90000"/>
          </a:bodyPr>
          <a:lstStyle/>
          <a:p>
            <a:r>
              <a:rPr lang="en-AU" sz="3600" noProof="0" dirty="0"/>
              <a:t>SEAFOOD SUPPLY CHAIN</a:t>
            </a:r>
            <a:br>
              <a:rPr lang="en-AU" sz="3600" noProof="0" dirty="0"/>
            </a:br>
            <a:r>
              <a:rPr lang="en-AU" sz="2000" noProof="0" dirty="0"/>
              <a:t>Focus Question: </a:t>
            </a:r>
            <a:r>
              <a:rPr lang="en-AU" sz="2000" dirty="0"/>
              <a:t>What are key steps in the chain that delivers seafood from the ocean to our plates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7913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AU" sz="3600" noProof="0" dirty="0"/>
              <a:t>SEAFOOD SUPPLY CHAIN</a:t>
            </a:r>
            <a:endParaRPr lang="en-AU" sz="2000" noProof="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176683" y="3356377"/>
            <a:ext cx="3520440" cy="1154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2600" dirty="0"/>
              <a:t>WWF short film [7:02] about </a:t>
            </a:r>
            <a:r>
              <a:rPr lang="x-none" sz="2600" dirty="0">
                <a:hlinkClick r:id="rId3"/>
              </a:rPr>
              <a:t>seafood supply chain</a:t>
            </a:r>
            <a:endParaRPr lang="en-AU" sz="2600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Font typeface="Arial"/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712" y="943234"/>
            <a:ext cx="4981971" cy="3587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While watching this film write down steps in the journey of a fish from the ocean to a plate?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Fisheries shown here are not MSC certified.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/>
              <a:t>Think about what you saw in this film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What improvements would you make to the ocean to plate seafood supply chain?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177" y="1256196"/>
            <a:ext cx="3157452" cy="20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0144"/>
            <a:ext cx="5756201" cy="3933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SUPPLY CHAIN</a:t>
            </a:r>
            <a:endParaRPr lang="en-AU" sz="2000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144" y="1028865"/>
            <a:ext cx="4709161" cy="34760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AU" sz="24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900" dirty="0"/>
              <a:t>Read &amp; discuss: </a:t>
            </a:r>
            <a:r>
              <a:rPr lang="en-AU" sz="1900" dirty="0">
                <a:hlinkClick r:id="rId4"/>
              </a:rPr>
              <a:t>Ocean to plate in 36 hours: the Lee Fish Story</a:t>
            </a:r>
            <a:endParaRPr lang="en-AU" sz="1900" dirty="0"/>
          </a:p>
          <a:p>
            <a:pPr marL="0" indent="0" algn="ctr">
              <a:lnSpc>
                <a:spcPct val="130000"/>
              </a:lnSpc>
              <a:buNone/>
            </a:pPr>
            <a:endParaRPr lang="en-AU" sz="6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None/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400" dirty="0"/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sz="1900" dirty="0"/>
              <a:t>In groups: use your notes from last slide. Draw a flow diagram showing steps a fish journeys through from the ocean to your plate (See </a:t>
            </a:r>
            <a:r>
              <a:rPr lang="en-US" sz="1900" dirty="0">
                <a:solidFill>
                  <a:srgbClr val="005DAA"/>
                </a:solidFill>
              </a:rPr>
              <a:t>Teacher Outline</a:t>
            </a:r>
            <a:r>
              <a:rPr lang="en-US" sz="1900" dirty="0">
                <a:solidFill>
                  <a:srgbClr val="000000"/>
                </a:solidFill>
              </a:rPr>
              <a:t>)</a:t>
            </a:r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sz="1900" i="1" dirty="0">
                <a:solidFill>
                  <a:srgbClr val="005DAA"/>
                </a:solidFill>
              </a:rPr>
              <a:t>Click again for example!</a:t>
            </a:r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endParaRPr lang="en-US" sz="1900" dirty="0"/>
          </a:p>
          <a:p>
            <a:pPr marL="0" indent="0">
              <a:lnSpc>
                <a:spcPct val="140000"/>
              </a:lnSpc>
              <a:buNone/>
            </a:pP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448" y="-109419"/>
            <a:ext cx="3560553" cy="4614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8122778" y="3496789"/>
            <a:ext cx="170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FishWise.org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0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939" y="165172"/>
            <a:ext cx="1382122" cy="993219"/>
          </a:xfrm>
          <a:prstGeom prst="rect">
            <a:avLst/>
          </a:prstGeom>
        </p:spPr>
      </p:pic>
      <p:pic>
        <p:nvPicPr>
          <p:cNvPr id="6" name="Picture 5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77" y="-255157"/>
            <a:ext cx="1382122" cy="993219"/>
          </a:xfrm>
          <a:prstGeom prst="rect">
            <a:avLst/>
          </a:prstGeom>
        </p:spPr>
      </p:pic>
      <p:pic>
        <p:nvPicPr>
          <p:cNvPr id="7" name="Picture 6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80" y="2"/>
            <a:ext cx="1382122" cy="993219"/>
          </a:xfrm>
          <a:prstGeom prst="rect">
            <a:avLst/>
          </a:prstGeom>
        </p:spPr>
      </p:pic>
      <p:pic>
        <p:nvPicPr>
          <p:cNvPr id="8" name="Picture 7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583" y="-331438"/>
            <a:ext cx="1382122" cy="993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837FC-4CFE-CC4F-DBBA-609B4F672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9946"/>
            <a:ext cx="9144000" cy="33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104" y="2604161"/>
            <a:ext cx="9425148" cy="2086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91831" y="2691472"/>
            <a:ext cx="3897745" cy="174621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40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300" noProof="0" dirty="0"/>
              <a:t>Short film [0:47] about </a:t>
            </a:r>
            <a:r>
              <a:rPr lang="en-AU" sz="3300" noProof="0" dirty="0">
                <a:hlinkClick r:id="rId5"/>
              </a:rPr>
              <a:t>Sustainable seafood from ocean to plate: Choose MSC certified sustainable fish</a:t>
            </a:r>
            <a:endParaRPr lang="en-AU" sz="3300" b="1" noProof="0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1312" y="1151464"/>
            <a:ext cx="4330060" cy="3515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4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AU" sz="1900" dirty="0"/>
              <a:t>Seafood fraud is common!</a:t>
            </a:r>
          </a:p>
          <a:p>
            <a:r>
              <a:rPr lang="en-AU" sz="1900" dirty="0"/>
              <a:t>Seafood fraud is the selling of seafood with a misleading label, description or promise</a:t>
            </a:r>
          </a:p>
          <a:p>
            <a:pPr marL="0" indent="0">
              <a:buNone/>
            </a:pPr>
            <a:endParaRPr lang="en-AU" sz="700" dirty="0"/>
          </a:p>
          <a:p>
            <a:pPr marL="0" indent="0"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r>
              <a:rPr lang="en-AU" sz="1900" dirty="0"/>
              <a:t>If someone labelled and sold fish as sustainable but it wasn’t </a:t>
            </a:r>
            <a:r>
              <a:rPr lang="mr-IN" sz="1900" dirty="0"/>
              <a:t>–</a:t>
            </a:r>
            <a:r>
              <a:rPr lang="en-AU" sz="1900" dirty="0"/>
              <a:t> that would be an example of seafood fraud!  </a:t>
            </a:r>
          </a:p>
          <a:p>
            <a:r>
              <a:rPr lang="en-AU" sz="1900" dirty="0"/>
              <a:t>What other examples of seafood fraud can you think of?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2" y="93912"/>
            <a:ext cx="8949287" cy="758428"/>
          </a:xfrm>
        </p:spPr>
        <p:txBody>
          <a:bodyPr>
            <a:normAutofit fontScale="90000"/>
          </a:bodyPr>
          <a:lstStyle/>
          <a:p>
            <a:r>
              <a:rPr lang="en-AU" sz="3600" noProof="0" dirty="0"/>
              <a:t>A VERIFIED SEAFOOD SUPPLY CHAIN</a:t>
            </a:r>
            <a:br>
              <a:rPr lang="en-AU" sz="3600" noProof="0" dirty="0"/>
            </a:br>
            <a:r>
              <a:rPr lang="en-AU" sz="2200" dirty="0"/>
              <a:t>Focus Question: How does verification in the supply chain contribute to sustainable seafood?</a:t>
            </a:r>
            <a:endParaRPr lang="en-AU" sz="2200" noProof="0" dirty="0"/>
          </a:p>
        </p:txBody>
      </p:sp>
      <p:pic>
        <p:nvPicPr>
          <p:cNvPr id="6" name="Picture 5" descr="Screen Shot 2020-09-11 at 12.44.58 PM.png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577" y="998444"/>
            <a:ext cx="2762230" cy="15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4547" y="1204791"/>
            <a:ext cx="5621222" cy="32402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2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2100" noProof="0" dirty="0"/>
              <a:t>Verification:</a:t>
            </a:r>
          </a:p>
          <a:p>
            <a:r>
              <a:rPr lang="en-AU" sz="2100" noProof="0" dirty="0"/>
              <a:t>Is the ability to trace a fish directly back to its point of origin</a:t>
            </a:r>
          </a:p>
          <a:p>
            <a:r>
              <a:rPr lang="en-AU" sz="2100" noProof="0" dirty="0"/>
              <a:t>Prevents illegal products from entering the supply chain</a:t>
            </a:r>
          </a:p>
          <a:p>
            <a:r>
              <a:rPr lang="en-AU" sz="2100" noProof="0" dirty="0"/>
              <a:t>Protects consumers and the efforts of everyone working hard to keep our oceans healthy</a:t>
            </a:r>
          </a:p>
          <a:p>
            <a:endParaRPr lang="en-AU" sz="2100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694864" cy="758428"/>
          </a:xfrm>
        </p:spPr>
        <p:txBody>
          <a:bodyPr>
            <a:normAutofit/>
          </a:bodyPr>
          <a:lstStyle/>
          <a:p>
            <a:r>
              <a:rPr lang="en-AU" sz="3600" noProof="0" dirty="0"/>
              <a:t>A VERIFIED SEAFOOD SUPPLY CHAIN</a:t>
            </a:r>
            <a:endParaRPr lang="en-AU" noProof="0" dirty="0"/>
          </a:p>
        </p:txBody>
      </p:sp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49898" y="852340"/>
            <a:ext cx="1471871" cy="1258794"/>
          </a:xfrm>
          <a:prstGeom prst="rect">
            <a:avLst/>
          </a:prstGeom>
        </p:spPr>
      </p:pic>
      <p:pic>
        <p:nvPicPr>
          <p:cNvPr id="11" name="Picture 10" descr="Salmon on ice with MSC ecolabel sign _ Wild Alaska Salmon Fishery Visit, Bristol Bay-lp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527" y="1204791"/>
            <a:ext cx="2257214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9031" y="1147901"/>
            <a:ext cx="4572002" cy="196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>
              <a:buNone/>
            </a:pPr>
            <a:endParaRPr lang="en-AU" sz="26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29" y="93912"/>
            <a:ext cx="8504771" cy="758428"/>
          </a:xfrm>
        </p:spPr>
        <p:txBody>
          <a:bodyPr/>
          <a:lstStyle/>
          <a:p>
            <a:r>
              <a:rPr lang="en-AU" sz="3200" dirty="0"/>
              <a:t>A VERIFIED SEAFOOD SUPPLY </a:t>
            </a:r>
            <a:r>
              <a:rPr lang="en-AU" sz="3200" noProof="0" dirty="0"/>
              <a:t>CHAIN</a:t>
            </a:r>
            <a:endParaRPr lang="en-AU" noProof="0" dirty="0"/>
          </a:p>
        </p:txBody>
      </p:sp>
      <p:pic>
        <p:nvPicPr>
          <p:cNvPr id="9" name="Picture 8" descr="Screen Shot 2020-09-18 at 11.14.25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636" y="3115036"/>
            <a:ext cx="9144000" cy="1351132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09030" y="1796435"/>
            <a:ext cx="8377769" cy="13186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2000"/>
              </a:lnSpc>
              <a:buNone/>
            </a:pPr>
            <a:r>
              <a:rPr lang="en-AU" sz="2600" dirty="0"/>
              <a:t>The Marine Stewardship Council:</a:t>
            </a:r>
          </a:p>
          <a:p>
            <a:pPr>
              <a:lnSpc>
                <a:spcPct val="122000"/>
              </a:lnSpc>
            </a:pPr>
            <a:r>
              <a:rPr lang="en-AU" sz="2600" dirty="0"/>
              <a:t>Work to ensure seafood sold with a sustainable label is in fact sustainable</a:t>
            </a:r>
          </a:p>
          <a:p>
            <a:pPr>
              <a:lnSpc>
                <a:spcPct val="122000"/>
              </a:lnSpc>
            </a:pPr>
            <a:r>
              <a:rPr lang="en-AU" sz="2600" dirty="0"/>
              <a:t>Are working on creating </a:t>
            </a:r>
            <a:r>
              <a:rPr lang="en-AU" sz="2600" u="sng" dirty="0">
                <a:solidFill>
                  <a:srgbClr val="005DAA"/>
                </a:solidFill>
              </a:rPr>
              <a:t>verified</a:t>
            </a:r>
            <a:r>
              <a:rPr lang="en-AU" sz="2600" dirty="0">
                <a:solidFill>
                  <a:srgbClr val="005DAA"/>
                </a:solidFill>
              </a:rPr>
              <a:t> </a:t>
            </a:r>
            <a:r>
              <a:rPr lang="en-AU" sz="2600" dirty="0"/>
              <a:t>seafood supply chains</a:t>
            </a:r>
          </a:p>
          <a:p>
            <a:pPr>
              <a:lnSpc>
                <a:spcPct val="122000"/>
              </a:lnSpc>
            </a:pPr>
            <a:endParaRPr lang="en-AU" sz="2900" dirty="0"/>
          </a:p>
          <a:p>
            <a:endParaRPr lang="en-AU" noProof="0" dirty="0"/>
          </a:p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12972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333"/>
            <a:ext cx="9256842" cy="42086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04953" y="1299718"/>
            <a:ext cx="4481847" cy="315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000" dirty="0"/>
              <a:t>Is being able </a:t>
            </a:r>
            <a:r>
              <a:rPr lang="x-none" sz="2000"/>
              <a:t>to </a:t>
            </a:r>
            <a:r>
              <a:rPr lang="mi-NZ" sz="2000" dirty="0"/>
              <a:t>verify</a:t>
            </a:r>
            <a:r>
              <a:rPr lang="x-none" sz="2000"/>
              <a:t> </a:t>
            </a:r>
            <a:r>
              <a:rPr lang="mi-NZ" sz="2000" dirty="0"/>
              <a:t>that your fish is sourced legally </a:t>
            </a:r>
            <a:r>
              <a:rPr lang="x-none" sz="2000"/>
              <a:t>a </a:t>
            </a:r>
            <a:r>
              <a:rPr lang="x-none" sz="2000" dirty="0"/>
              <a:t>good idea? 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000" dirty="0"/>
              <a:t>Why / Why not? 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000" dirty="0"/>
              <a:t>What ideas do you have about how this could be done?</a:t>
            </a:r>
            <a:endParaRPr lang="en-AU" sz="2000" dirty="0"/>
          </a:p>
          <a:p>
            <a:endParaRPr lang="en-AU" noProof="0" dirty="0"/>
          </a:p>
          <a:p>
            <a:endParaRPr lang="en-A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29" y="93912"/>
            <a:ext cx="8504771" cy="758428"/>
          </a:xfrm>
        </p:spPr>
        <p:txBody>
          <a:bodyPr/>
          <a:lstStyle/>
          <a:p>
            <a:r>
              <a:rPr lang="en-AU" sz="3200" dirty="0"/>
              <a:t>A VERIFIED SEAFOOD SUPPLY </a:t>
            </a:r>
            <a:r>
              <a:rPr lang="en-AU" sz="3200" noProof="0" dirty="0"/>
              <a:t>CHAIN</a:t>
            </a:r>
            <a:endParaRPr lang="en-AU" noProof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0488" y="2877495"/>
            <a:ext cx="3342770" cy="1533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2600" dirty="0"/>
              <a:t>WWF short film [3:56] about </a:t>
            </a:r>
            <a:r>
              <a:rPr lang="en-US" sz="2600" dirty="0">
                <a:hlinkClick r:id="rId5"/>
              </a:rPr>
              <a:t>verification in the supply chain</a:t>
            </a: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pic>
        <p:nvPicPr>
          <p:cNvPr id="8" name="Picture 7" descr="Screen Shot 2020-09-11 at 12.41.47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43" y="1147901"/>
            <a:ext cx="2983389" cy="17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7431"/>
            <a:ext cx="4648200" cy="41386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4713" y="1535250"/>
            <a:ext cx="4027258" cy="31550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2400" b="1" noProof="0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buNone/>
            </a:pPr>
            <a:r>
              <a:rPr lang="en-AU" sz="1900" noProof="0" dirty="0"/>
              <a:t>Read </a:t>
            </a:r>
            <a:r>
              <a:rPr lang="en-AU" sz="1900" noProof="0" dirty="0">
                <a:hlinkClick r:id="rId5"/>
              </a:rPr>
              <a:t>From Ocean to Plate </a:t>
            </a:r>
            <a:endParaRPr lang="en-AU" sz="1900" noProof="0" dirty="0"/>
          </a:p>
          <a:p>
            <a:pPr marL="0" indent="0" algn="ctr">
              <a:buNone/>
            </a:pPr>
            <a:endParaRPr lang="en-AU" sz="1200" noProof="0" dirty="0"/>
          </a:p>
          <a:p>
            <a:pPr marL="0" indent="0" algn="ctr">
              <a:buNone/>
            </a:pPr>
            <a:r>
              <a:rPr lang="en-AU" sz="2400" b="1" noProof="0" dirty="0">
                <a:solidFill>
                  <a:srgbClr val="005DAA"/>
                </a:solidFill>
              </a:rPr>
              <a:t>MAHI / ACTIVITY</a:t>
            </a:r>
          </a:p>
          <a:p>
            <a:pPr marL="0" indent="0" algn="ctr">
              <a:buNone/>
            </a:pPr>
            <a:r>
              <a:rPr lang="en-AU" sz="1900" noProof="0" dirty="0"/>
              <a:t>Complete </a:t>
            </a:r>
            <a:r>
              <a:rPr lang="en-AU" sz="1900" noProof="0" dirty="0">
                <a:solidFill>
                  <a:srgbClr val="005DAA"/>
                </a:solidFill>
              </a:rPr>
              <a:t>Ocean to Plate worksheet</a:t>
            </a:r>
          </a:p>
          <a:p>
            <a:pPr marL="0" indent="0" algn="ctr">
              <a:buNone/>
            </a:pPr>
            <a:r>
              <a:rPr lang="en-AU" sz="1900" dirty="0"/>
              <a:t>&amp;</a:t>
            </a:r>
          </a:p>
          <a:p>
            <a:pPr marL="0" indent="0" algn="ctr">
              <a:buNone/>
            </a:pPr>
            <a:r>
              <a:rPr lang="en-AU" sz="1900" dirty="0"/>
              <a:t>Explore the relationship between supply chain and illegal fishing using the </a:t>
            </a:r>
            <a:r>
              <a:rPr lang="en-AU" sz="1900" dirty="0">
                <a:hlinkClick r:id="rId6"/>
              </a:rPr>
              <a:t>interactive FishWise tuna supply chain</a:t>
            </a:r>
            <a:endParaRPr lang="en-AU" sz="1900" noProof="0" dirty="0"/>
          </a:p>
          <a:p>
            <a:pPr marL="0" indent="0" algn="ctr">
              <a:buNone/>
            </a:pPr>
            <a:endParaRPr lang="en-AU" sz="2100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AU" sz="3600" dirty="0"/>
              <a:t>A VERIFIED SEAFOOD  </a:t>
            </a:r>
            <a:r>
              <a:rPr lang="en-AU" sz="3600" noProof="0" dirty="0"/>
              <a:t>SUPPLY CHAIN</a:t>
            </a:r>
            <a:endParaRPr lang="en-AU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21464" flipH="1" flipV="1">
            <a:off x="3747398" y="1312240"/>
            <a:ext cx="1013925" cy="13155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  <p:pic>
        <p:nvPicPr>
          <p:cNvPr id="12" name="Picture 11" descr="Screen Shot 2020-09-11 at 12.46.06 P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1251">
            <a:off x="4821694" y="743300"/>
            <a:ext cx="3373967" cy="3497404"/>
          </a:xfrm>
          <a:prstGeom prst="rect">
            <a:avLst/>
          </a:prstGeom>
        </p:spPr>
      </p:pic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2707" y="473126"/>
            <a:ext cx="2285630" cy="19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059" y="1024802"/>
            <a:ext cx="3981237" cy="35661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3300" noProof="0" dirty="0"/>
              <a:t>Illegal, unreported, and unregulated (IUU) fishing is when people fish outside of the law and is a big problem around the world</a:t>
            </a: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3300" noProof="0" dirty="0"/>
              <a:t>It is often conducted without concern for marine life or the environment and </a:t>
            </a:r>
            <a:r>
              <a:rPr lang="en-AU" sz="3300" dirty="0"/>
              <a:t>includes: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sz="3300" noProof="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noProof="0" dirty="0"/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endParaRPr lang="en-AU" noProof="0" dirty="0"/>
          </a:p>
          <a:p>
            <a:endParaRPr lang="en-AU" noProof="0" dirty="0"/>
          </a:p>
          <a:p>
            <a:endParaRPr lang="en-AU" noProof="0" dirty="0"/>
          </a:p>
          <a:p>
            <a:pPr marL="0" indent="0">
              <a:buNone/>
            </a:pPr>
            <a:endParaRPr lang="en-A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385" y="41715"/>
            <a:ext cx="8948615" cy="758428"/>
          </a:xfrm>
        </p:spPr>
        <p:txBody>
          <a:bodyPr>
            <a:normAutofit fontScale="90000"/>
          </a:bodyPr>
          <a:lstStyle/>
          <a:p>
            <a:r>
              <a:rPr lang="en-AU" sz="3200" noProof="0" dirty="0"/>
              <a:t>ILLEGAL FISHING</a:t>
            </a:r>
            <a:br>
              <a:rPr lang="en-AU" sz="3200" noProof="0" dirty="0"/>
            </a:br>
            <a:r>
              <a:rPr lang="en-AU" sz="2000" noProof="0" dirty="0"/>
              <a:t>Focus Question: What is illegal, unregulated and unreported fishing &amp; how does it impact sustainability? </a:t>
            </a:r>
          </a:p>
        </p:txBody>
      </p:sp>
      <p:pic>
        <p:nvPicPr>
          <p:cNvPr id="5" name="Content Placeholder 4" descr="Screen Shot 2020-08-09 at 11.47.27 AM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2640" y="1195406"/>
            <a:ext cx="3704160" cy="2971884"/>
          </a:xfrm>
        </p:spPr>
      </p:pic>
      <p:sp>
        <p:nvSpPr>
          <p:cNvPr id="9" name="TextBox 8"/>
          <p:cNvSpPr txBox="1"/>
          <p:nvPr/>
        </p:nvSpPr>
        <p:spPr>
          <a:xfrm>
            <a:off x="5670645" y="4216130"/>
            <a:ext cx="23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Patagonian Toothfish</a:t>
            </a:r>
          </a:p>
        </p:txBody>
      </p:sp>
    </p:spTree>
    <p:extLst>
      <p:ext uri="{BB962C8B-B14F-4D97-AF65-F5344CB8AC3E}">
        <p14:creationId xmlns:p14="http://schemas.microsoft.com/office/powerpoint/2010/main" val="1285879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4" y="661152"/>
            <a:ext cx="4944114" cy="434414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1015375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Illegal fishing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30462"/>
            <a:ext cx="4603544" cy="36620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Have you ever taken or sold seafood when you shouldn’t have?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Why do you think people sometimes take or sell kai moana that they shouldn’t?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impact can illegal fishing and sale of kai moana have on our environment? </a:t>
            </a:r>
            <a:endParaRPr lang="en-AU" sz="1800" noProof="0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>
                <a:latin typeface="Arial"/>
                <a:cs typeface="Arial"/>
              </a:rPr>
              <a:t>Fill in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571001" y="3200725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ILLEGAL FISHING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2790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91" y="727166"/>
            <a:ext cx="6466797" cy="38747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7511" y="1279103"/>
            <a:ext cx="2466905" cy="30463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noProof="0" dirty="0"/>
              <a:t>Illegal fishing for Patagonian toothfish threatened the sustainability of this fish</a:t>
            </a:r>
          </a:p>
          <a:p>
            <a:endParaRPr lang="en-AU" noProof="0" dirty="0"/>
          </a:p>
          <a:p>
            <a:endParaRPr lang="en-AU" noProof="0" dirty="0"/>
          </a:p>
          <a:p>
            <a:pPr marL="0" indent="0">
              <a:buNone/>
            </a:pPr>
            <a:endParaRPr lang="en-A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385" y="41715"/>
            <a:ext cx="8491415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ILLEGAL FISHING</a:t>
            </a:r>
            <a:endParaRPr lang="en-AU" sz="20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6186" y="1961687"/>
            <a:ext cx="5554271" cy="2401025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4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900" noProof="0" dirty="0"/>
              <a:t>In the past, illegal fishing for Patagonian toothfish threatened sustainability of fish stocks</a:t>
            </a:r>
          </a:p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900" noProof="0" dirty="0">
                <a:hlinkClick r:id="rId5"/>
              </a:rPr>
              <a:t>Read more about the Toothfish story and the hunt for pirate fishers</a:t>
            </a:r>
            <a:endParaRPr lang="en-AU" sz="2900" noProof="0" dirty="0"/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7449">
            <a:off x="3412069" y="1283583"/>
            <a:ext cx="2899065" cy="14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1335"/>
            <a:ext cx="9144001" cy="4211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7368" y="1195405"/>
            <a:ext cx="4038600" cy="39480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A. Fishing that is either not reported or not reported truthfully</a:t>
            </a:r>
          </a:p>
          <a:p>
            <a:endParaRPr lang="en-US" dirty="0"/>
          </a:p>
          <a:p>
            <a:r>
              <a:rPr lang="en-US" dirty="0"/>
              <a:t>B. Fishing by NZ boats for fish not covered by fishing laws or outside our fishery areas OR fishing by overseas boats with no permission in our fishing waters</a:t>
            </a:r>
          </a:p>
          <a:p>
            <a:endParaRPr lang="en-US" dirty="0"/>
          </a:p>
          <a:p>
            <a:r>
              <a:rPr lang="en-US" dirty="0"/>
              <a:t>C. Fishing by NZ boats or in NZ waters that is not conducted according to NZ law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946" y="93912"/>
            <a:ext cx="8425854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12974"/>
            <a:ext cx="4038600" cy="324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/>
          </a:p>
          <a:p>
            <a:r>
              <a:rPr lang="en-US" sz="2000" dirty="0"/>
              <a:t>See if you can match these terms (1, 2, 3) to the definitions (A, B, C):</a:t>
            </a:r>
          </a:p>
          <a:p>
            <a:pPr lvl="1"/>
            <a:r>
              <a:rPr lang="en-US" sz="2000" dirty="0"/>
              <a:t>(1) illegal</a:t>
            </a:r>
          </a:p>
          <a:p>
            <a:pPr lvl="1"/>
            <a:r>
              <a:rPr lang="en-US" sz="2000" dirty="0"/>
              <a:t>(2) unreported &amp; </a:t>
            </a:r>
          </a:p>
          <a:p>
            <a:pPr lvl="1"/>
            <a:r>
              <a:rPr lang="en-US" sz="2000" dirty="0"/>
              <a:t>(3) unregulated</a:t>
            </a:r>
          </a:p>
        </p:txBody>
      </p:sp>
      <p:pic>
        <p:nvPicPr>
          <p:cNvPr id="6" name="Picture 5" descr="Blu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7196" flipH="1">
            <a:off x="3644458" y="723440"/>
            <a:ext cx="1140644" cy="131199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0946" y="2053050"/>
            <a:ext cx="4234854" cy="1113519"/>
          </a:xfrm>
          <a:prstGeom prst="wedgeRectCallout">
            <a:avLst>
              <a:gd name="adj1" fmla="val 27866"/>
              <a:gd name="adj2" fmla="val -103601"/>
            </a:avLst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194"/>
                </a:solidFill>
                <a:latin typeface="Arial"/>
                <a:cs typeface="Arial"/>
              </a:rPr>
              <a:t>Ready for some answers?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47507" flipH="1">
            <a:off x="2077905" y="2926085"/>
            <a:ext cx="3494957" cy="147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51982" flipH="1" flipV="1">
            <a:off x="2426849" y="1963608"/>
            <a:ext cx="3664421" cy="156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3900" flipH="1" flipV="1">
            <a:off x="2393506" y="2165465"/>
            <a:ext cx="3580273" cy="22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4206"/>
            <a:ext cx="9302743" cy="3880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6254" y="1393556"/>
            <a:ext cx="3705440" cy="3126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26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buNone/>
            </a:pPr>
            <a:r>
              <a:rPr lang="en-AU" sz="2400" noProof="0" dirty="0"/>
              <a:t>Which of the following do you think is not legal and is it an example of fishing that is</a:t>
            </a:r>
          </a:p>
          <a:p>
            <a:pPr marL="0" indent="0">
              <a:buNone/>
            </a:pPr>
            <a:r>
              <a:rPr lang="en-AU" sz="2400" noProof="0" dirty="0"/>
              <a:t> </a:t>
            </a:r>
          </a:p>
          <a:p>
            <a:r>
              <a:rPr lang="en-AU" sz="2400" noProof="0" dirty="0"/>
              <a:t>(1) Illegal</a:t>
            </a:r>
          </a:p>
          <a:p>
            <a:r>
              <a:rPr lang="en-AU" sz="2400" noProof="0" dirty="0"/>
              <a:t>(2) Unreported or </a:t>
            </a:r>
          </a:p>
          <a:p>
            <a:r>
              <a:rPr lang="en-AU" sz="2400" noProof="0" dirty="0"/>
              <a:t>(3) Unregulated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7036" y="1983975"/>
            <a:ext cx="4163728" cy="2687945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/>
              <a:t>A recreational fisher selling fish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/>
              <a:t>A commercial fisher failing to report their catch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/>
              <a:t>A foreign vessel (with no quota) fishing for hapuka less than 200 miles from land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54" y="93912"/>
            <a:ext cx="8490546" cy="758428"/>
          </a:xfrm>
        </p:spPr>
        <p:txBody>
          <a:bodyPr/>
          <a:lstStyle/>
          <a:p>
            <a:r>
              <a:rPr lang="en-AU" sz="3200" noProof="0" dirty="0"/>
              <a:t>ILLEGAL FISHING</a:t>
            </a:r>
            <a:endParaRPr lang="en-AU" noProof="0" dirty="0"/>
          </a:p>
        </p:txBody>
      </p:sp>
      <p:pic>
        <p:nvPicPr>
          <p:cNvPr id="5" name="Picture 4" descr="Blu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85072" flipH="1" flipV="1">
            <a:off x="3695525" y="571166"/>
            <a:ext cx="1212576" cy="164478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385844" y="852340"/>
            <a:ext cx="3758156" cy="956928"/>
          </a:xfrm>
          <a:prstGeom prst="wedgeRectCallout">
            <a:avLst>
              <a:gd name="adj1" fmla="val -63422"/>
              <a:gd name="adj2" fmla="val -8061"/>
            </a:avLst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194"/>
                </a:solidFill>
                <a:latin typeface="Arial"/>
                <a:cs typeface="Arial"/>
              </a:rPr>
              <a:t>Ready for some answers?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52943" flipH="1" flipV="1">
            <a:off x="1460914" y="1924315"/>
            <a:ext cx="3664421" cy="1818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81756" flipH="1" flipV="1">
            <a:off x="2036513" y="3108003"/>
            <a:ext cx="3257914" cy="194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52811" flipH="1" flipV="1">
            <a:off x="1929181" y="2407494"/>
            <a:ext cx="3257914" cy="19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noProof="0"/>
              <a:t>HELPFUL STUFF FOR TEACHERS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3151925" y="1021732"/>
            <a:ext cx="6230678" cy="3779094"/>
          </a:xfrm>
        </p:spPr>
        <p:txBody>
          <a:bodyPr>
            <a:noAutofit/>
          </a:bodyPr>
          <a:lstStyle/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AU" sz="1800" b="1" noProof="0" dirty="0">
                <a:solidFill>
                  <a:srgbClr val="005DAA"/>
                </a:solidFill>
                <a:latin typeface="Arial"/>
                <a:cs typeface="Arial"/>
              </a:rPr>
              <a:t>Focus</a:t>
            </a:r>
            <a:r>
              <a:rPr lang="en-AU" sz="1800" noProof="0" dirty="0">
                <a:solidFill>
                  <a:srgbClr val="005DAA"/>
                </a:solidFill>
                <a:latin typeface="Arial"/>
                <a:cs typeface="Arial"/>
              </a:rPr>
              <a:t>: </a:t>
            </a:r>
            <a:r>
              <a:rPr lang="en-AU" sz="1800" noProof="0" dirty="0">
                <a:latin typeface="Arial"/>
                <a:cs typeface="Arial"/>
              </a:rPr>
              <a:t>Seafood supply chain, jobs &amp; illegal fishing</a:t>
            </a:r>
            <a:endParaRPr lang="en-AU" sz="1800" dirty="0"/>
          </a:p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IN" sz="1800" b="1" dirty="0">
                <a:solidFill>
                  <a:srgbClr val="005DAA"/>
                </a:solidFill>
              </a:rPr>
              <a:t>Curriculum Level</a:t>
            </a:r>
            <a:r>
              <a:rPr lang="en-IN" sz="1800" b="1" dirty="0"/>
              <a:t>: </a:t>
            </a:r>
            <a:r>
              <a:rPr lang="en-IN" sz="1800" dirty="0"/>
              <a:t>Level 3 - 5+ </a:t>
            </a:r>
          </a:p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IN" sz="1800" b="1" dirty="0">
                <a:solidFill>
                  <a:srgbClr val="005DAA"/>
                </a:solidFill>
              </a:rPr>
              <a:t>Curriculum</a:t>
            </a:r>
            <a:r>
              <a:rPr lang="en-IN" sz="1800" b="1" dirty="0"/>
              <a:t>: </a:t>
            </a:r>
            <a:r>
              <a:rPr lang="en-IN" sz="1800" dirty="0"/>
              <a:t>Geography; Science; Social Science; Tikanga-ā-iwi; Pūtaiao; Hauora</a:t>
            </a:r>
          </a:p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AU" sz="1800" b="1" dirty="0">
                <a:solidFill>
                  <a:srgbClr val="005DAA"/>
                </a:solidFill>
              </a:rPr>
              <a:t>Key competencies</a:t>
            </a:r>
            <a:r>
              <a:rPr lang="en-IN" sz="1800" dirty="0">
                <a:solidFill>
                  <a:srgbClr val="005DAA"/>
                </a:solidFill>
              </a:rPr>
              <a:t>: </a:t>
            </a:r>
            <a:r>
              <a:rPr lang="en-AU" sz="1800" dirty="0"/>
              <a:t>Thinking; Managing Self; Relating to others</a:t>
            </a:r>
            <a:endParaRPr lang="en-IN" sz="1800" dirty="0"/>
          </a:p>
          <a:p>
            <a:pPr marL="265113" indent="-179388">
              <a:spcBef>
                <a:spcPts val="300"/>
              </a:spcBef>
              <a:spcAft>
                <a:spcPts val="300"/>
              </a:spcAft>
              <a:tabLst>
                <a:tab pos="185738" algn="l"/>
              </a:tabLst>
            </a:pPr>
            <a:r>
              <a:rPr lang="en-AU" sz="1800" b="1" dirty="0">
                <a:solidFill>
                  <a:srgbClr val="005DAA"/>
                </a:solidFill>
              </a:rPr>
              <a:t>Planning</a:t>
            </a:r>
            <a:r>
              <a:rPr lang="en-AU" sz="1800" dirty="0">
                <a:solidFill>
                  <a:srgbClr val="005DAA"/>
                </a:solidFill>
              </a:rPr>
              <a:t>: </a:t>
            </a:r>
            <a:r>
              <a:rPr lang="en-AU" sz="1800" dirty="0"/>
              <a:t>See also the </a:t>
            </a:r>
            <a:r>
              <a:rPr lang="en-AU" sz="1800" dirty="0">
                <a:solidFill>
                  <a:srgbClr val="005DAA"/>
                </a:solidFill>
              </a:rPr>
              <a:t>Seafood Supply Chain &amp; Illegal Fishing Planner </a:t>
            </a:r>
            <a:r>
              <a:rPr lang="en-AU" sz="1800" dirty="0"/>
              <a:t>and </a:t>
            </a:r>
            <a:r>
              <a:rPr lang="en-IN" sz="1800" dirty="0"/>
              <a:t>teacher notes below slides</a:t>
            </a:r>
          </a:p>
          <a:p>
            <a:pPr marL="265113" indent="-179388">
              <a:spcBef>
                <a:spcPts val="300"/>
              </a:spcBef>
              <a:spcAft>
                <a:spcPts val="300"/>
              </a:spcAft>
              <a:tabLst>
                <a:tab pos="185738" algn="l"/>
              </a:tabLst>
            </a:pPr>
            <a:r>
              <a:rPr lang="en-IN" sz="1800" b="1" dirty="0">
                <a:solidFill>
                  <a:srgbClr val="005DAA"/>
                </a:solidFill>
              </a:rPr>
              <a:t>Extending learning</a:t>
            </a:r>
            <a:r>
              <a:rPr lang="en-IN" sz="1800" dirty="0"/>
              <a:t>: See Topic Outlines and slides labelled </a:t>
            </a:r>
            <a:r>
              <a:rPr lang="en-IN" sz="1800" dirty="0">
                <a:solidFill>
                  <a:srgbClr val="FF0000"/>
                </a:solidFill>
              </a:rPr>
              <a:t>expert</a:t>
            </a:r>
            <a:r>
              <a:rPr lang="en-IN" sz="1800" dirty="0"/>
              <a:t> [top right corner] </a:t>
            </a:r>
          </a:p>
          <a:p>
            <a:endParaRPr lang="en-IN" sz="1800" dirty="0"/>
          </a:p>
          <a:p>
            <a:pPr marL="265113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1" name="Picture 10" descr="White_He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029" y="-80232"/>
            <a:ext cx="1147125" cy="938557"/>
          </a:xfrm>
          <a:prstGeom prst="rect">
            <a:avLst/>
          </a:prstGeom>
        </p:spPr>
      </p:pic>
      <p:pic>
        <p:nvPicPr>
          <p:cNvPr id="12" name="Picture 11" descr="White_He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1562">
            <a:off x="7430719" y="189865"/>
            <a:ext cx="808858" cy="66179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343789">
            <a:off x="6544053" y="-5835"/>
            <a:ext cx="1544199" cy="107592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343789">
            <a:off x="6575812" y="96509"/>
            <a:ext cx="14806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75EAA"/>
                </a:solidFill>
                <a:latin typeface="Arial Narrow"/>
                <a:cs typeface="Arial Narrow"/>
              </a:rPr>
              <a:t>Target age range: </a:t>
            </a:r>
          </a:p>
          <a:p>
            <a:pPr algn="ctr"/>
            <a:r>
              <a:rPr lang="en-US" sz="2000" dirty="0">
                <a:latin typeface="Arial Narrow"/>
                <a:cs typeface="Arial Narrow"/>
              </a:rPr>
              <a:t>10</a:t>
            </a:r>
            <a:r>
              <a:rPr lang="mr-IN" sz="2000" dirty="0">
                <a:latin typeface="Arial Narrow"/>
                <a:cs typeface="Arial Narrow"/>
              </a:rPr>
              <a:t>–</a:t>
            </a:r>
            <a:r>
              <a:rPr lang="en-US" sz="2000" dirty="0">
                <a:latin typeface="Arial Narrow"/>
                <a:cs typeface="Arial Narrow"/>
              </a:rPr>
              <a:t>15 years</a:t>
            </a:r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763" flipH="1">
            <a:off x="1056717" y="3327686"/>
            <a:ext cx="1906040" cy="1680772"/>
          </a:xfrm>
          <a:prstGeom prst="rect">
            <a:avLst/>
          </a:prstGeom>
        </p:spPr>
      </p:pic>
      <p:pic>
        <p:nvPicPr>
          <p:cNvPr id="16" name="Picture 15" descr="Blue_Splash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144" y="3407834"/>
            <a:ext cx="893064" cy="792480"/>
          </a:xfrm>
          <a:prstGeom prst="rect">
            <a:avLst/>
          </a:prstGeom>
        </p:spPr>
      </p:pic>
      <p:pic>
        <p:nvPicPr>
          <p:cNvPr id="17" name="Picture 16" descr="Blue_Hear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7530">
            <a:off x="138684" y="3823644"/>
            <a:ext cx="637032" cy="521208"/>
          </a:xfrm>
          <a:prstGeom prst="rect">
            <a:avLst/>
          </a:prstGeom>
        </p:spPr>
      </p:pic>
      <p:pic>
        <p:nvPicPr>
          <p:cNvPr id="18" name="Picture 17" descr="Blue_Bubbles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563" y="1144487"/>
            <a:ext cx="1244954" cy="2902452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213696" y="1061639"/>
            <a:ext cx="1865625" cy="2571574"/>
          </a:xfrm>
          <a:prstGeom prst="wedgeRectCallout">
            <a:avLst>
              <a:gd name="adj1" fmla="val -3739"/>
              <a:gd name="adj2" fmla="val 7442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175EAA"/>
                </a:solidFill>
                <a:latin typeface="Arial Narrow"/>
                <a:cs typeface="Arial Narrow"/>
              </a:rPr>
              <a:t>Welcome to OUR STORY!</a:t>
            </a:r>
          </a:p>
          <a:p>
            <a:pPr algn="ctr"/>
            <a:r>
              <a:rPr lang="en-US" sz="1600" dirty="0">
                <a:solidFill>
                  <a:srgbClr val="175EAA"/>
                </a:solidFill>
                <a:latin typeface="Arial Narrow"/>
                <a:cs typeface="Arial Narrow"/>
              </a:rPr>
              <a:t>This topic explores the Seafood Supply Chain (including Jobs in the seafood industry) and Illegal fishing</a:t>
            </a:r>
            <a:endParaRPr lang="en-US" sz="19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11328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33" y="967604"/>
            <a:ext cx="9906000" cy="37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86300" y="3088574"/>
            <a:ext cx="3695700" cy="142366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Short film [2:07] about </a:t>
            </a:r>
            <a:r>
              <a:rPr lang="en-US" sz="2600" dirty="0">
                <a:hlinkClick r:id="rId4"/>
              </a:rPr>
              <a:t>why toheroa are not recovering on Ripiro Beach</a:t>
            </a:r>
            <a:endParaRPr lang="en-AU" sz="2600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4713" y="1078140"/>
            <a:ext cx="4377287" cy="35170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r>
              <a:rPr lang="en-US" sz="1900" dirty="0"/>
              <a:t>In Aotearoa New Zealand selling fish without quota is illegal under the QMS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Taking fish beyond the recreational limit or without customary permit is also illegal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Let’s visit Jim and Barry (Ngā kaitiaki </a:t>
            </a:r>
            <a:r>
              <a:rPr lang="en-US" sz="1900" dirty="0" err="1"/>
              <a:t>toheroa</a:t>
            </a:r>
            <a:r>
              <a:rPr lang="en-US" sz="1900" dirty="0"/>
              <a:t>) and see how illegal fishing or ‘poaching’ has impacted </a:t>
            </a:r>
            <a:r>
              <a:rPr lang="en-US" sz="1900" dirty="0" err="1"/>
              <a:t>toheroa</a:t>
            </a:r>
            <a:endParaRPr lang="en-US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733" y="1287506"/>
            <a:ext cx="3119798" cy="17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1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91" y="747965"/>
            <a:ext cx="9421091" cy="4078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ILLEGAL FISHING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466" y="1322866"/>
            <a:ext cx="3851183" cy="23432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AU" sz="5500" dirty="0">
                <a:solidFill>
                  <a:srgbClr val="005DAA"/>
                </a:solidFill>
              </a:rPr>
              <a:t>“We all have a right to fish regardless of  the rules”</a:t>
            </a:r>
          </a:p>
          <a:p>
            <a:pPr marL="0" indent="0" algn="ctr">
              <a:buNone/>
            </a:pPr>
            <a:endParaRPr lang="en-AU" sz="5500" dirty="0"/>
          </a:p>
          <a:p>
            <a:pPr marL="0" indent="0" algn="ctr">
              <a:buNone/>
            </a:pPr>
            <a:r>
              <a:rPr lang="en-AU" sz="5500" dirty="0">
                <a:solidFill>
                  <a:srgbClr val="005DAA"/>
                </a:solidFill>
              </a:rPr>
              <a:t>“Illegal fishing has little impact on the environment or the sustainability of fisheries”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726" y="1305706"/>
            <a:ext cx="3851183" cy="3312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6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68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6800" dirty="0"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5800" dirty="0"/>
              <a:t>Place yourself along a continuum (line) with strongly agree at one end and strongly disagree at the other end, based on your belief around the following statements</a:t>
            </a:r>
          </a:p>
          <a:p>
            <a:pPr>
              <a:lnSpc>
                <a:spcPct val="130000"/>
              </a:lnSpc>
            </a:pPr>
            <a:r>
              <a:rPr lang="en-US" sz="5800" dirty="0">
                <a:solidFill>
                  <a:srgbClr val="00B194"/>
                </a:solidFill>
              </a:rPr>
              <a:t>WHY? </a:t>
            </a:r>
            <a:r>
              <a:rPr lang="en-US" sz="5800" dirty="0"/>
              <a:t>Justify your position with your </a:t>
            </a:r>
            <a:r>
              <a:rPr lang="en-US" sz="5800" dirty="0" err="1"/>
              <a:t>neighbour</a:t>
            </a:r>
            <a:r>
              <a:rPr lang="en-US" sz="5800" dirty="0"/>
              <a:t>!</a:t>
            </a:r>
          </a:p>
          <a:p>
            <a:pPr marL="0" indent="0">
              <a:buFont typeface="Arial"/>
              <a:buNone/>
            </a:pPr>
            <a:endParaRPr lang="en-AU" sz="5800" dirty="0"/>
          </a:p>
        </p:txBody>
      </p:sp>
      <p:sp>
        <p:nvSpPr>
          <p:cNvPr id="9" name="TextBox 8"/>
          <p:cNvSpPr txBox="1"/>
          <p:nvPr/>
        </p:nvSpPr>
        <p:spPr>
          <a:xfrm>
            <a:off x="4550102" y="3763921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7492" y="3723274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2" name="Up-Down Arrow 11"/>
          <p:cNvSpPr/>
          <p:nvPr/>
        </p:nvSpPr>
        <p:spPr>
          <a:xfrm rot="16200000">
            <a:off x="6288653" y="3026039"/>
            <a:ext cx="737461" cy="195403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207"/>
            <a:ext cx="4648200" cy="16704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3234" y="1354266"/>
            <a:ext cx="4038601" cy="11493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300" dirty="0"/>
              <a:t>Complete the </a:t>
            </a:r>
            <a:r>
              <a:rPr lang="en-US" sz="2300" dirty="0">
                <a:solidFill>
                  <a:srgbClr val="005DAA"/>
                </a:solidFill>
              </a:rPr>
              <a:t>illegal fishing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49872"/>
            <a:ext cx="4345751" cy="32588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The Marine Stewardship Council is working hard to </a:t>
            </a:r>
            <a:r>
              <a:rPr lang="en-US" sz="2000" dirty="0">
                <a:hlinkClick r:id="rId5"/>
              </a:rPr>
              <a:t>address illegal fishing</a:t>
            </a:r>
            <a:r>
              <a:rPr lang="en-US" sz="2000" dirty="0"/>
              <a:t> as it is not sustainable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When you buy seafood that has the Blue Fish Tick you know that fish has been legally and sustainably caught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234" y="93912"/>
            <a:ext cx="8403566" cy="758428"/>
          </a:xfrm>
        </p:spPr>
        <p:txBody>
          <a:bodyPr>
            <a:normAutofit/>
          </a:bodyPr>
          <a:lstStyle/>
          <a:p>
            <a:r>
              <a:rPr lang="en-US" sz="3200" dirty="0"/>
              <a:t>ILLEGAL FISHING</a:t>
            </a:r>
            <a:endParaRPr lang="en-US" sz="2000" dirty="0"/>
          </a:p>
        </p:txBody>
      </p:sp>
      <p:pic>
        <p:nvPicPr>
          <p:cNvPr id="6" name="Picture 5" descr="Blue_Seagul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7105">
            <a:off x="3797125" y="1938686"/>
            <a:ext cx="1049418" cy="131199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2449" y="2542486"/>
            <a:ext cx="4345751" cy="201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1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IUU fishing threatens the sustainability of fish populations, ecosystems, and the livelihoods of those who fish legally</a:t>
            </a:r>
          </a:p>
        </p:txBody>
      </p:sp>
    </p:spTree>
    <p:extLst>
      <p:ext uri="{BB962C8B-B14F-4D97-AF65-F5344CB8AC3E}">
        <p14:creationId xmlns:p14="http://schemas.microsoft.com/office/powerpoint/2010/main" val="1434056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74" y="465074"/>
            <a:ext cx="9629751" cy="4681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8784" y="1467555"/>
            <a:ext cx="3739215" cy="38812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hlinkClick r:id="rId5"/>
              </a:rPr>
              <a:t>Global Fishing Watch </a:t>
            </a:r>
            <a:r>
              <a:rPr lang="en-US" sz="1800" dirty="0"/>
              <a:t>is an independent non profit </a:t>
            </a:r>
            <a:r>
              <a:rPr lang="en-US" sz="1800" dirty="0" err="1"/>
              <a:t>organisation</a:t>
            </a:r>
            <a:r>
              <a:rPr lang="en-US" sz="1800" dirty="0"/>
              <a:t> 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Global Fishing Watch track global commercial fishing in real time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792" y="1144851"/>
            <a:ext cx="3383320" cy="194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919673" y="3214688"/>
            <a:ext cx="3921382" cy="14222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/>
              <a:t>Short film about </a:t>
            </a:r>
            <a:r>
              <a:rPr lang="en-US" sz="1800" dirty="0">
                <a:hlinkClick r:id="rId6"/>
              </a:rPr>
              <a:t>Global Fishing Watch</a:t>
            </a:r>
            <a:r>
              <a:rPr lang="en-US" sz="1800" dirty="0"/>
              <a:t> [0:53] </a:t>
            </a:r>
          </a:p>
        </p:txBody>
      </p:sp>
    </p:spTree>
    <p:extLst>
      <p:ext uri="{BB962C8B-B14F-4D97-AF65-F5344CB8AC3E}">
        <p14:creationId xmlns:p14="http://schemas.microsoft.com/office/powerpoint/2010/main" val="4223581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306" y="465074"/>
            <a:ext cx="9585583" cy="44455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0221" y="1167191"/>
            <a:ext cx="4322715" cy="35336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sz="55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lnSpc>
                <a:spcPct val="130000"/>
              </a:lnSpc>
            </a:pPr>
            <a:r>
              <a:rPr lang="en-US" sz="4400" dirty="0"/>
              <a:t>Look at the global map? Where is most of the fishing activity? Why?</a:t>
            </a:r>
          </a:p>
          <a:p>
            <a:pPr>
              <a:lnSpc>
                <a:spcPct val="130000"/>
              </a:lnSpc>
            </a:pPr>
            <a:r>
              <a:rPr lang="en-US" sz="4400" dirty="0"/>
              <a:t>Where is most of the fishing happening around Aotearoa New Zealand right now? </a:t>
            </a:r>
          </a:p>
          <a:p>
            <a:pPr>
              <a:lnSpc>
                <a:spcPct val="130000"/>
              </a:lnSpc>
            </a:pPr>
            <a:r>
              <a:rPr lang="en-US" sz="4400" dirty="0"/>
              <a:t>Which parts of our ocean have the most activity (you can mouse over to see the number of objects)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pic>
        <p:nvPicPr>
          <p:cNvPr id="9" name="Content Placeholder 8">
            <a:hlinkClick r:id="rId5"/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85" y="1151197"/>
            <a:ext cx="3630882" cy="221063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400" y="3460250"/>
            <a:ext cx="4222044" cy="12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x-none" sz="55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55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5500" dirty="0"/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4400" dirty="0"/>
              <a:t>Visit the </a:t>
            </a:r>
            <a:r>
              <a:rPr lang="en-US" sz="4400" dirty="0">
                <a:hlinkClick r:id="rId5"/>
              </a:rPr>
              <a:t>Global Fishing Watch </a:t>
            </a:r>
            <a:r>
              <a:rPr lang="en-US" sz="4400" dirty="0"/>
              <a:t>site and explore the map</a:t>
            </a:r>
          </a:p>
        </p:txBody>
      </p:sp>
    </p:spTree>
    <p:extLst>
      <p:ext uri="{BB962C8B-B14F-4D97-AF65-F5344CB8AC3E}">
        <p14:creationId xmlns:p14="http://schemas.microsoft.com/office/powerpoint/2010/main" val="2157119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131113"/>
            <a:ext cx="4478861" cy="3240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US" sz="1800" dirty="0"/>
              <a:t>Fishing on boats registered here in Aotearoa New Zealand can be a great job!</a:t>
            </a:r>
          </a:p>
          <a:p>
            <a:endParaRPr lang="en-US" sz="500" dirty="0"/>
          </a:p>
          <a:p>
            <a:r>
              <a:rPr lang="en-US" sz="1800" dirty="0"/>
              <a:t>BUT there are cases of forced </a:t>
            </a:r>
            <a:r>
              <a:rPr lang="en-US" sz="1800" dirty="0" err="1"/>
              <a:t>labour</a:t>
            </a:r>
            <a:r>
              <a:rPr lang="en-US" sz="1800" dirty="0"/>
              <a:t>, piracy, and tough working conditions on some overseas fishing boats</a:t>
            </a:r>
          </a:p>
          <a:p>
            <a:r>
              <a:rPr lang="en-US" sz="1800" dirty="0"/>
              <a:t>Some of these boats fly ‘flags of convenience’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6061" y="1854373"/>
            <a:ext cx="4038600" cy="272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is a flag of convenience?</a:t>
            </a:r>
          </a:p>
          <a:p>
            <a:r>
              <a:rPr lang="en-US" sz="1800" dirty="0"/>
              <a:t>Every boat must be registered with a county</a:t>
            </a:r>
            <a:endParaRPr lang="en-US" sz="800" dirty="0"/>
          </a:p>
          <a:p>
            <a:endParaRPr lang="en-US" sz="500" dirty="0"/>
          </a:p>
          <a:p>
            <a:r>
              <a:rPr lang="en-US" sz="1800" dirty="0"/>
              <a:t>Some vessels are registered and fly the flag of countries that cannot or will not enforce any rules</a:t>
            </a:r>
          </a:p>
          <a:p>
            <a:endParaRPr lang="en-US" sz="500" dirty="0"/>
          </a:p>
          <a:p>
            <a:r>
              <a:rPr lang="en-US" sz="1800" dirty="0"/>
              <a:t>These are ‘flags of convenience’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1" y="93912"/>
            <a:ext cx="9059332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FORCED LABOUR AT SEA</a:t>
            </a:r>
            <a:br>
              <a:rPr lang="en-US" dirty="0"/>
            </a:br>
            <a:r>
              <a:rPr lang="en-US" sz="2000" dirty="0"/>
              <a:t>Focus Question: Why do human rights abuses occur on fishing vessels at sea?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335" y="1122411"/>
            <a:ext cx="1862667" cy="8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03908"/>
            <a:ext cx="9302743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/>
              <a:t>FORCED LABOUR AT SEA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9945" y="1418170"/>
            <a:ext cx="4238255" cy="31401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2300" dirty="0"/>
              <a:t>Why do you think people being forced to work for long periods of time at sea?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300" dirty="0"/>
              <a:t>The Marine Stewardship Council requires all certified fisheries to be checked to ensure they do not use forced </a:t>
            </a:r>
            <a:r>
              <a:rPr lang="en-US" sz="2300" dirty="0" err="1"/>
              <a:t>labour</a:t>
            </a:r>
            <a:r>
              <a:rPr lang="en-US" sz="2300" dirty="0"/>
              <a:t> or child </a:t>
            </a:r>
            <a:r>
              <a:rPr lang="en-US" sz="2300" dirty="0" err="1"/>
              <a:t>labour</a:t>
            </a:r>
            <a:r>
              <a:rPr lang="en-US" sz="2300" dirty="0"/>
              <a:t> aboard their fishing vessels.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EB87EC-60F6-3CB1-1636-3DB95D3FB9B4}"/>
              </a:ext>
            </a:extLst>
          </p:cNvPr>
          <p:cNvSpPr txBox="1">
            <a:spLocks/>
          </p:cNvSpPr>
          <p:nvPr/>
        </p:nvSpPr>
        <p:spPr>
          <a:xfrm>
            <a:off x="4648200" y="3053719"/>
            <a:ext cx="4038600" cy="1286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800" dirty="0"/>
              <a:t>Short clip about how</a:t>
            </a:r>
            <a:r>
              <a:rPr lang="en-US" sz="1800" dirty="0">
                <a:hlinkClick r:id="rId5"/>
              </a:rPr>
              <a:t> </a:t>
            </a:r>
            <a:r>
              <a:rPr lang="en-NZ" sz="1800" dirty="0">
                <a:effectLst/>
                <a:latin typeface="Arial" panose="020B0604020202020204" pitchFamily="34" charset="0"/>
                <a:ea typeface="Cambria" panose="02040503050406030204" pitchFamily="18" charset="0"/>
                <a:hlinkClick r:id="rId5"/>
              </a:rPr>
              <a:t>satellites can reveal global extent of forced labour in the world's fishing fleet </a:t>
            </a:r>
            <a:r>
              <a:rPr lang="en-US" sz="1800" dirty="0"/>
              <a:t>[2:19] </a:t>
            </a:r>
          </a:p>
        </p:txBody>
      </p:sp>
      <p:pic>
        <p:nvPicPr>
          <p:cNvPr id="12" name="Picture 11" descr="A screenshot of a vide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476E3DF-2E49-770C-E5A6-A3790B5D5E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040" y="1295419"/>
            <a:ext cx="2788920" cy="16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6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03908"/>
            <a:ext cx="9302743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/>
              <a:t>FORCED LABOUR AT SEA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7475" y="1195404"/>
            <a:ext cx="4445571" cy="354832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2100" dirty="0"/>
              <a:t>Forced </a:t>
            </a:r>
            <a:r>
              <a:rPr lang="en-US" sz="2100" dirty="0" err="1"/>
              <a:t>labour</a:t>
            </a:r>
            <a:r>
              <a:rPr lang="en-US" sz="2100" dirty="0"/>
              <a:t> and slavery at sea do not respect basic human rights</a:t>
            </a:r>
          </a:p>
          <a:p>
            <a:pPr>
              <a:lnSpc>
                <a:spcPct val="130000"/>
              </a:lnSpc>
            </a:pPr>
            <a:r>
              <a:rPr lang="en-US" sz="2100" dirty="0"/>
              <a:t>Human rights are rights that are believed to belong to every person</a:t>
            </a:r>
          </a:p>
          <a:p>
            <a:pPr>
              <a:lnSpc>
                <a:spcPct val="130000"/>
              </a:lnSpc>
            </a:pPr>
            <a:r>
              <a:rPr lang="en-US" sz="2100" dirty="0"/>
              <a:t>Example of a human right:  the right to equality and freedom from discrimination</a:t>
            </a:r>
          </a:p>
          <a:p>
            <a:pPr marL="0" indent="0" algn="ctr">
              <a:buNone/>
            </a:pPr>
            <a:endParaRPr lang="en-AU" sz="2200" dirty="0"/>
          </a:p>
          <a:p>
            <a:pPr marL="0" indent="0">
              <a:buNone/>
            </a:pP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963046" y="1160971"/>
            <a:ext cx="4027258" cy="3330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b="1" noProof="0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buNone/>
            </a:pPr>
            <a:r>
              <a:rPr lang="en-AU" sz="1900" noProof="0" dirty="0"/>
              <a:t>Read about the </a:t>
            </a:r>
            <a:r>
              <a:rPr lang="en-AU" sz="1900" noProof="0" dirty="0">
                <a:hlinkClick r:id="rId5"/>
              </a:rPr>
              <a:t>Human Rights at Sea organisation</a:t>
            </a:r>
            <a:endParaRPr lang="en-AU" sz="1900" noProof="0" dirty="0"/>
          </a:p>
          <a:p>
            <a:pPr marL="0" indent="0" algn="ctr">
              <a:buNone/>
            </a:pPr>
            <a:endParaRPr lang="en-AU" sz="1200" noProof="0" dirty="0"/>
          </a:p>
          <a:p>
            <a:pPr marL="0" indent="0" algn="ctr">
              <a:lnSpc>
                <a:spcPct val="130000"/>
              </a:lnSpc>
              <a:buNone/>
            </a:pPr>
            <a:endParaRPr lang="en-AU" sz="24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/>
              <a:t>Why were they created and what do they do?</a:t>
            </a:r>
          </a:p>
          <a:p>
            <a:pPr marL="0" indent="0" algn="ctr">
              <a:buNone/>
            </a:pPr>
            <a:endParaRPr lang="en-AU" sz="2100" noProof="0" dirty="0"/>
          </a:p>
        </p:txBody>
      </p:sp>
      <p:sp>
        <p:nvSpPr>
          <p:cNvPr id="11" name="Rectangle 10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  <p:pic>
        <p:nvPicPr>
          <p:cNvPr id="5" name="Picture 4" descr="Screen Shot 2020-09-22 at 8.57.39 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840" y="2471333"/>
            <a:ext cx="2240604" cy="7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1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939" y="703908"/>
            <a:ext cx="9530681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/>
              <a:t>FORCED LABOUR AT SEA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906" y="2531526"/>
            <a:ext cx="5011117" cy="203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900" dirty="0">
                <a:hlinkClick r:id="rId5"/>
              </a:rPr>
              <a:t>Human Rights at Sea </a:t>
            </a:r>
            <a:r>
              <a:rPr lang="en-US" sz="1900" dirty="0"/>
              <a:t>[4:54]</a:t>
            </a:r>
          </a:p>
          <a:p>
            <a:pPr marL="0" indent="0" algn="ctr">
              <a:buNone/>
            </a:pPr>
            <a:r>
              <a:rPr lang="en-AU" sz="24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900" dirty="0"/>
              <a:t>Read more about Marine Stewardship Council &amp; </a:t>
            </a:r>
            <a:r>
              <a:rPr lang="en-US" sz="1900" dirty="0">
                <a:hlinkClick r:id="rId6"/>
              </a:rPr>
              <a:t>human rights issues at sea! </a:t>
            </a:r>
            <a:r>
              <a:rPr lang="en-US" sz="1900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10023" y="1306879"/>
            <a:ext cx="3598175" cy="351048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What are labour rights?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/>
              <a:t>What </a:t>
            </a:r>
            <a:r>
              <a:rPr lang="en-AU" sz="2600" dirty="0"/>
              <a:t>declaration was made in 1948?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What are three basic worker rights?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Are fishing vessels subject to maritime rights? 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Are labour rights human rights? </a:t>
            </a:r>
          </a:p>
          <a:p>
            <a:pPr marL="0" indent="0">
              <a:lnSpc>
                <a:spcPct val="130000"/>
              </a:lnSpc>
              <a:buNone/>
            </a:pPr>
            <a:endParaRPr lang="en-AU" sz="1300" dirty="0"/>
          </a:p>
        </p:txBody>
      </p:sp>
      <p:sp>
        <p:nvSpPr>
          <p:cNvPr id="8" name="Rectangle 7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  <p:pic>
        <p:nvPicPr>
          <p:cNvPr id="5" name="Picture 4" descr="Screen Shot 2020-09-22 at 8.33.24 AM.png">
            <a:hlinkClick r:id="rId5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705" y="1220971"/>
            <a:ext cx="2292296" cy="1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82" y="587559"/>
            <a:ext cx="9201081" cy="4399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437" y="1145217"/>
            <a:ext cx="8546462" cy="36349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400" dirty="0"/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noProof="0" dirty="0"/>
              <a:t>1. Select a job from the seafood supply chain that you would most love (or </a:t>
            </a:r>
            <a:r>
              <a:rPr lang="en-AU" sz="2100" dirty="0"/>
              <a:t>if there isn’t one then </a:t>
            </a:r>
            <a:r>
              <a:rPr lang="en-AU" sz="2100" noProof="0" dirty="0"/>
              <a:t>really not love to do). 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noProof="0" dirty="0"/>
              <a:t>2. Write down and be prepared to explain the following: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a. What is </a:t>
            </a:r>
            <a:r>
              <a:rPr lang="en-AU" sz="2100" i="1" noProof="0" dirty="0"/>
              <a:t>your job?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b. Why </a:t>
            </a:r>
            <a:r>
              <a:rPr lang="en-AU" sz="2100" i="1" noProof="0" dirty="0"/>
              <a:t>you would love / not love to do this job?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c. Where in the supply chain would your job fit?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d. In your job how could you help prevent illegal fishing?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dirty="0"/>
              <a:t>3. Create a line across the room with ocean at one end and the plate at the other.  Place yourself in that job along that ocean to plate supply chain line.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2200" noProof="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41" y="-119079"/>
            <a:ext cx="78760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>
                <a:latin typeface="Arial Narrow"/>
                <a:cs typeface="Arial Narrow"/>
              </a:rPr>
              <a:t>R</a:t>
            </a:r>
            <a:r>
              <a:rPr lang="x-none" sz="3300" dirty="0">
                <a:latin typeface="Arial Narrow"/>
                <a:cs typeface="Arial Narrow"/>
              </a:rPr>
              <a:t>EV</a:t>
            </a:r>
            <a:r>
              <a:rPr lang="en-US" sz="3300" dirty="0">
                <a:latin typeface="Arial Narrow"/>
                <a:cs typeface="Arial Narrow"/>
              </a:rPr>
              <a:t>IE</a:t>
            </a:r>
            <a:r>
              <a:rPr lang="x-none" sz="3300" dirty="0">
                <a:latin typeface="Arial Narrow"/>
                <a:cs typeface="Arial Narrow"/>
              </a:rPr>
              <a:t>WING KEY CONCEPTS</a:t>
            </a:r>
            <a:endParaRPr lang="en-US" sz="3300" dirty="0">
              <a:latin typeface="Arial Narrow"/>
              <a:cs typeface="Arial Narrow"/>
            </a:endParaRPr>
          </a:p>
          <a:p>
            <a:r>
              <a:rPr lang="en-US" sz="2300" dirty="0">
                <a:latin typeface="Arial Narrow"/>
                <a:cs typeface="Arial Narrow"/>
              </a:rPr>
              <a:t>Focusing Question: What have we learnt? </a:t>
            </a:r>
          </a:p>
        </p:txBody>
      </p:sp>
      <p:pic>
        <p:nvPicPr>
          <p:cNvPr id="5" name="Picture 4" descr="Whit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56" y="-65409"/>
            <a:ext cx="768997" cy="807084"/>
          </a:xfrm>
          <a:prstGeom prst="rect">
            <a:avLst/>
          </a:prstGeom>
        </p:spPr>
      </p:pic>
      <p:pic>
        <p:nvPicPr>
          <p:cNvPr id="14" name="Picture 13" descr="Whit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1659" y="338133"/>
            <a:ext cx="768997" cy="8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B1362A01-F7A6-22C8-1E0B-3CEA54639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63" y="852340"/>
            <a:ext cx="5389398" cy="360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noProof="0"/>
              <a:t>HELPFUL STUFF FOR TEACHERS </a:t>
            </a:r>
          </a:p>
        </p:txBody>
      </p:sp>
      <p:pic>
        <p:nvPicPr>
          <p:cNvPr id="5" name="Picture 4" descr="White_He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033" y="-80230"/>
            <a:ext cx="1147125" cy="938557"/>
          </a:xfrm>
          <a:prstGeom prst="rect">
            <a:avLst/>
          </a:prstGeom>
        </p:spPr>
      </p:pic>
      <p:pic>
        <p:nvPicPr>
          <p:cNvPr id="6" name="Picture 5" descr="White_He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1562">
            <a:off x="7430721" y="189867"/>
            <a:ext cx="808858" cy="661793"/>
          </a:xfrm>
          <a:prstGeom prst="rect">
            <a:avLst/>
          </a:prstGeom>
        </p:spPr>
      </p:pic>
      <p:pic>
        <p:nvPicPr>
          <p:cNvPr id="10" name="Picture 9" descr="Blue_Bubble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53" y="1650711"/>
            <a:ext cx="1287720" cy="2990506"/>
          </a:xfrm>
          <a:prstGeom prst="rect">
            <a:avLst/>
          </a:prstGeom>
        </p:spPr>
      </p:pic>
      <p:pic>
        <p:nvPicPr>
          <p:cNvPr id="14" name="Picture 13" descr="Blue_Seabre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763" flipH="1">
            <a:off x="7202994" y="3356287"/>
            <a:ext cx="1982126" cy="1726951"/>
          </a:xfrm>
          <a:prstGeom prst="rect">
            <a:avLst/>
          </a:prstGeom>
        </p:spPr>
      </p:pic>
      <p:pic>
        <p:nvPicPr>
          <p:cNvPr id="15" name="Picture 14" descr="Blue_Splash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6970" flipH="1">
            <a:off x="8429238" y="3321735"/>
            <a:ext cx="845862" cy="792480"/>
          </a:xfrm>
          <a:prstGeom prst="rect">
            <a:avLst/>
          </a:prstGeom>
        </p:spPr>
      </p:pic>
      <p:pic>
        <p:nvPicPr>
          <p:cNvPr id="16" name="Picture 15" descr="Blue_Hear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56069">
            <a:off x="8321841" y="1053731"/>
            <a:ext cx="889886" cy="728089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6986588" y="852341"/>
            <a:ext cx="1459543" cy="2725990"/>
          </a:xfrm>
          <a:prstGeom prst="wedgeRectCallout">
            <a:avLst>
              <a:gd name="adj1" fmla="val -32773"/>
              <a:gd name="adj2" fmla="val 7788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Welcome to OUR STORY!</a:t>
            </a:r>
          </a:p>
          <a:p>
            <a:pPr algn="ctr"/>
            <a:r>
              <a:rPr lang="en-US" sz="1600" dirty="0">
                <a:solidFill>
                  <a:srgbClr val="175EAA"/>
                </a:solidFill>
                <a:latin typeface="Arial Narrow"/>
                <a:cs typeface="Arial Narrow"/>
              </a:rPr>
              <a:t>This topic explores the Seafood Supply Chain (including Jobs in the seafood industry) and Illegal fishing</a:t>
            </a:r>
            <a:endParaRPr lang="en-US" sz="16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Blue_Arrow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690" flipH="1">
            <a:off x="5670021" y="2538396"/>
            <a:ext cx="1722178" cy="13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515" y="1058753"/>
            <a:ext cx="7739473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900" noProof="0" dirty="0">
                <a:solidFill>
                  <a:srgbClr val="175EAA"/>
                </a:solidFill>
                <a:latin typeface="Arial Narrow"/>
                <a:cs typeface="Arial Narrow"/>
              </a:rPr>
              <a:t>He kura kainga te moana, he kura huna te moana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1000" noProof="0" dirty="0"/>
          </a:p>
          <a:p>
            <a:pPr marL="0" indent="0" algn="ctr">
              <a:buNone/>
            </a:pPr>
            <a:r>
              <a:rPr lang="en-AU" sz="2600" i="1" noProof="0" dirty="0">
                <a:latin typeface="Arial Narrow"/>
                <a:cs typeface="Arial Narrow"/>
              </a:rPr>
              <a:t>The oceans environment, </a:t>
            </a:r>
          </a:p>
          <a:p>
            <a:pPr marL="0" indent="0" algn="ctr">
              <a:buNone/>
            </a:pPr>
            <a:r>
              <a:rPr lang="en-AU" sz="2600" i="1" noProof="0" dirty="0">
                <a:latin typeface="Arial Narrow"/>
                <a:cs typeface="Arial Narrow"/>
              </a:rPr>
              <a:t>is a source of untapped knowledge</a:t>
            </a:r>
          </a:p>
        </p:txBody>
      </p:sp>
      <p:pic>
        <p:nvPicPr>
          <p:cNvPr id="6" name="Picture 5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899">
            <a:off x="-1088078" y="-63475"/>
            <a:ext cx="1741159" cy="1251231"/>
          </a:xfrm>
          <a:prstGeom prst="rect">
            <a:avLst/>
          </a:prstGeom>
        </p:spPr>
      </p:pic>
      <p:pic>
        <p:nvPicPr>
          <p:cNvPr id="7" name="Picture 6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530">
            <a:off x="988771" y="-88247"/>
            <a:ext cx="1741159" cy="1251231"/>
          </a:xfrm>
          <a:prstGeom prst="rect">
            <a:avLst/>
          </a:prstGeom>
        </p:spPr>
      </p:pic>
      <p:pic>
        <p:nvPicPr>
          <p:cNvPr id="8" name="Picture 7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899">
            <a:off x="58183" y="-772955"/>
            <a:ext cx="1741159" cy="1251231"/>
          </a:xfrm>
          <a:prstGeom prst="rect">
            <a:avLst/>
          </a:prstGeom>
        </p:spPr>
      </p:pic>
      <p:pic>
        <p:nvPicPr>
          <p:cNvPr id="9" name="Picture 8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685">
            <a:off x="2363373" y="-459505"/>
            <a:ext cx="1741159" cy="1251231"/>
          </a:xfrm>
          <a:prstGeom prst="rect">
            <a:avLst/>
          </a:prstGeom>
        </p:spPr>
      </p:pic>
      <p:pic>
        <p:nvPicPr>
          <p:cNvPr id="10" name="Picture 9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080">
            <a:off x="8356674" y="-296867"/>
            <a:ext cx="1741159" cy="12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_He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029" y="-80232"/>
            <a:ext cx="1147125" cy="938557"/>
          </a:xfrm>
          <a:prstGeom prst="rect">
            <a:avLst/>
          </a:prstGeom>
        </p:spPr>
      </p:pic>
      <p:pic>
        <p:nvPicPr>
          <p:cNvPr id="15" name="Picture 14" descr="White_He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1562">
            <a:off x="7430719" y="189865"/>
            <a:ext cx="808858" cy="66179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10768" y="0"/>
            <a:ext cx="8576033" cy="85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MetaPro-Normal"/>
                <a:ea typeface="+mj-ea"/>
                <a:cs typeface="MetaPro-Normal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HELPFUL STUFF FOR TEACHERS</a:t>
            </a:r>
            <a:endParaRPr lang="en-US" sz="3200" dirty="0"/>
          </a:p>
        </p:txBody>
      </p:sp>
      <p:pic>
        <p:nvPicPr>
          <p:cNvPr id="6" name="Picture 5" descr="Screen Shot 2020-12-19 at 4.19.19 PM.png">
            <a:extLst>
              <a:ext uri="{FF2B5EF4-FFF2-40B4-BE49-F238E27FC236}">
                <a16:creationId xmlns:a16="http://schemas.microsoft.com/office/drawing/2014/main" id="{61C3ED24-8169-C445-8CA4-CF16B6635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42" y="1028094"/>
            <a:ext cx="5580991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IN THIS TOPIC WE WILL LEARN ABOUT…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9626" flipH="1">
            <a:off x="7758349" y="2259208"/>
            <a:ext cx="1749586" cy="142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3763">
            <a:off x="8084274" y="4150880"/>
            <a:ext cx="746730" cy="5029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564" y="1041525"/>
            <a:ext cx="7880469" cy="3403476"/>
          </a:xfrm>
          <a:prstGeom prst="wedgeRoundRectCallout">
            <a:avLst>
              <a:gd name="adj1" fmla="val 52797"/>
              <a:gd name="adj2" fmla="val -5728"/>
              <a:gd name="adj3" fmla="val 16667"/>
            </a:avLst>
          </a:prstGeom>
          <a:solidFill>
            <a:srgbClr val="175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900" dirty="0">
                <a:solidFill>
                  <a:schemeClr val="bg1"/>
                </a:solidFill>
                <a:latin typeface="Arial Narrow"/>
                <a:cs typeface="Arial Narrow"/>
              </a:rPr>
              <a:t>Investigate fishing and seafood industry related jobs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900" dirty="0">
                <a:solidFill>
                  <a:schemeClr val="bg1"/>
                </a:solidFill>
                <a:latin typeface="Arial Narrow"/>
                <a:cs typeface="Arial Narrow"/>
              </a:rPr>
              <a:t>Identify key steps in the chain that supplies seafood from the ocean to our plate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900" dirty="0">
                <a:solidFill>
                  <a:schemeClr val="bg1"/>
                </a:solidFill>
                <a:latin typeface="Arial Narrow"/>
                <a:cs typeface="Arial Narrow"/>
              </a:rPr>
              <a:t>Explain how traceability in the seafood supply chain can help achieve sustainable fishing and prevent illegal fishing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900" dirty="0">
                <a:solidFill>
                  <a:schemeClr val="bg1"/>
                </a:solidFill>
                <a:latin typeface="Arial Narrow"/>
                <a:cs typeface="Arial Narrow"/>
              </a:rPr>
              <a:t>Describe one or more types of illegal fishing and how this can impact on sustainability of a fish stock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900" dirty="0">
                <a:solidFill>
                  <a:schemeClr val="bg1"/>
                </a:solidFill>
                <a:latin typeface="Arial Narrow"/>
                <a:cs typeface="Arial Narrow"/>
              </a:rPr>
              <a:t>Describe the key drivers for human rights issues on fishing vessels at sea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900" dirty="0">
                <a:solidFill>
                  <a:schemeClr val="bg1"/>
                </a:solidFill>
                <a:latin typeface="Arial Narrow"/>
                <a:cs typeface="Arial Narrow"/>
              </a:rPr>
              <a:t>Use seafood industry related vocabulary  </a:t>
            </a:r>
          </a:p>
        </p:txBody>
      </p:sp>
      <p:pic>
        <p:nvPicPr>
          <p:cNvPr id="7" name="Picture 6" descr="White_Hear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033" y="-80230"/>
            <a:ext cx="1147125" cy="938557"/>
          </a:xfrm>
          <a:prstGeom prst="rect">
            <a:avLst/>
          </a:prstGeom>
        </p:spPr>
      </p:pic>
      <p:pic>
        <p:nvPicPr>
          <p:cNvPr id="8" name="Picture 7" descr="White_Hear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1562">
            <a:off x="7430721" y="189867"/>
            <a:ext cx="808858" cy="6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6" y="185706"/>
            <a:ext cx="8471204" cy="62752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  <a:cs typeface="Arial Narrow"/>
              </a:rPr>
              <a:t>MIHI / INTRODUCTION</a:t>
            </a:r>
            <a:r>
              <a:rPr lang="en-US" sz="3200" dirty="0"/>
              <a:t>	</a:t>
            </a:r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18494" y="663153"/>
            <a:ext cx="1719264" cy="1318991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720065" y="3206148"/>
            <a:ext cx="5071792" cy="1123008"/>
          </a:xfrm>
          <a:prstGeom prst="wedgeEllipseCallout">
            <a:avLst>
              <a:gd name="adj1" fmla="val 56974"/>
              <a:gd name="adj2" fmla="val 4585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No more sushi! No more fishing! </a:t>
            </a:r>
          </a:p>
          <a:p>
            <a:pPr algn="ctr"/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No more fish &amp; chips! No more</a:t>
            </a:r>
            <a:r>
              <a:rPr lang="mr-IN" sz="2000" dirty="0">
                <a:solidFill>
                  <a:srgbClr val="175EAA"/>
                </a:solidFill>
                <a:latin typeface="Arial Narrow"/>
                <a:cs typeface="Arial Narrow"/>
              </a:rPr>
              <a:t>…</a:t>
            </a:r>
            <a:r>
              <a:rPr lang="mi-NZ" sz="2000" dirty="0">
                <a:solidFill>
                  <a:srgbClr val="175EAA"/>
                </a:solidFill>
                <a:latin typeface="Arial Narrow"/>
                <a:cs typeface="Arial Narrow"/>
              </a:rPr>
              <a:t>.?</a:t>
            </a:r>
            <a:endParaRPr lang="en-US" sz="2000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39396" y="1050279"/>
            <a:ext cx="4770446" cy="1849603"/>
          </a:xfrm>
          <a:prstGeom prst="wedgeEllipseCallout">
            <a:avLst>
              <a:gd name="adj1" fmla="val 54653"/>
              <a:gd name="adj2" fmla="val -2996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175EAA"/>
                </a:solidFill>
                <a:latin typeface="Arial"/>
                <a:cs typeface="Arial"/>
              </a:rPr>
              <a:t>Can you imagine a world without fish?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5791858" y="1640204"/>
            <a:ext cx="3136516" cy="1955177"/>
          </a:xfrm>
          <a:prstGeom prst="wedgeEllipseCallout">
            <a:avLst>
              <a:gd name="adj1" fmla="val -54196"/>
              <a:gd name="adj2" fmla="val 180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75EAA"/>
                </a:solidFill>
                <a:latin typeface="Arial"/>
                <a:cs typeface="Arial"/>
              </a:rPr>
              <a:t>What would that be like?</a:t>
            </a:r>
          </a:p>
        </p:txBody>
      </p:sp>
      <p:pic>
        <p:nvPicPr>
          <p:cNvPr id="23" name="Picture 22" descr="Blu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02" y="2219529"/>
            <a:ext cx="1514879" cy="1318991"/>
          </a:xfrm>
          <a:prstGeom prst="rect">
            <a:avLst/>
          </a:prstGeom>
        </p:spPr>
      </p:pic>
      <p:pic>
        <p:nvPicPr>
          <p:cNvPr id="24" name="Picture 23" descr="Blu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0290" y="3776404"/>
            <a:ext cx="1173137" cy="1049064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9284">
            <a:off x="8171286" y="1"/>
            <a:ext cx="898750" cy="807113"/>
          </a:xfrm>
          <a:prstGeom prst="rect">
            <a:avLst/>
          </a:prstGeom>
        </p:spPr>
      </p:pic>
      <p:pic>
        <p:nvPicPr>
          <p:cNvPr id="12" name="Picture 11" descr="White_Shell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83">
            <a:off x="7496106" y="210297"/>
            <a:ext cx="623543" cy="5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noProof="0" dirty="0"/>
              <a:t>MIHI / INTRODUCTION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4" y="1023832"/>
            <a:ext cx="7844615" cy="3797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700" noProof="0" dirty="0">
                <a:solidFill>
                  <a:srgbClr val="175EAA"/>
                </a:solidFill>
                <a:latin typeface="Arial"/>
                <a:cs typeface="Arial"/>
              </a:rPr>
              <a:t>The good news is… </a:t>
            </a:r>
            <a:r>
              <a:rPr lang="en-AU" sz="2300" noProof="0" dirty="0">
                <a:latin typeface="Arial"/>
                <a:cs typeface="Arial"/>
              </a:rPr>
              <a:t>some special people are working hard to make sure this doesn’t happen!</a:t>
            </a:r>
          </a:p>
          <a:p>
            <a:pPr marL="0" indent="0" algn="ctr">
              <a:buNone/>
            </a:pPr>
            <a:r>
              <a:rPr lang="en-AU" noProof="0" dirty="0">
                <a:solidFill>
                  <a:srgbClr val="175EAA"/>
                </a:solidFill>
                <a:latin typeface="Arial Narrow"/>
                <a:cs typeface="Arial Narrow"/>
              </a:rPr>
              <a:t>In this topic look </a:t>
            </a:r>
            <a:r>
              <a:rPr lang="en-AU" noProof="0" dirty="0">
                <a:solidFill>
                  <a:srgbClr val="005DAA"/>
                </a:solidFill>
                <a:latin typeface="Arial Narrow"/>
                <a:cs typeface="Arial Narrow"/>
              </a:rPr>
              <a:t>more closely at fisheries jobs, the seafood supply chain, illegal fishing and forced labour at sea!</a:t>
            </a:r>
          </a:p>
          <a:p>
            <a:pPr marL="0" indent="0" algn="ctr">
              <a:buNone/>
            </a:pPr>
            <a:r>
              <a:rPr lang="en-AU" sz="2300" noProof="0" dirty="0">
                <a:latin typeface="Arial"/>
                <a:cs typeface="Arial"/>
              </a:rPr>
              <a:t>Let’s take a moment to think about </a:t>
            </a:r>
            <a:r>
              <a:rPr lang="en-AU" sz="2300" dirty="0"/>
              <a:t>what we already know about working in the seafood and fishing industries</a:t>
            </a:r>
            <a:endParaRPr lang="en-AU" sz="2700" noProof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7680433" y="2709069"/>
            <a:ext cx="1394421" cy="1399805"/>
          </a:xfrm>
          <a:prstGeom prst="rect">
            <a:avLst/>
          </a:prstGeom>
        </p:spPr>
      </p:pic>
      <p:pic>
        <p:nvPicPr>
          <p:cNvPr id="6" name="Picture 5" descr="White_She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9284">
            <a:off x="8171286" y="3"/>
            <a:ext cx="898750" cy="807113"/>
          </a:xfrm>
          <a:prstGeom prst="rect">
            <a:avLst/>
          </a:prstGeom>
        </p:spPr>
      </p:pic>
      <p:pic>
        <p:nvPicPr>
          <p:cNvPr id="7" name="Picture 6" descr="White_She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83">
            <a:off x="7496106" y="210297"/>
            <a:ext cx="623543" cy="5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4" y="661152"/>
            <a:ext cx="4944114" cy="434414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1024725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Fishing jobs 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79311"/>
            <a:ext cx="4603544" cy="36620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Do you know any one who works in the seafood and fishing industry?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What do they do in their job?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do you think it might be like working on a fishing boat?</a:t>
            </a:r>
            <a:endParaRPr lang="en-AU" sz="1800" noProof="0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>
                <a:latin typeface="Arial"/>
                <a:cs typeface="Arial"/>
              </a:rPr>
              <a:t>Complete the Prior Knowledge Chart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766377" y="3527619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 fontScale="90000"/>
          </a:bodyPr>
          <a:lstStyle/>
          <a:p>
            <a:r>
              <a:rPr lang="en-AU" sz="3200" noProof="0" dirty="0"/>
              <a:t>SEAFOOD INDUSTRY JOBS</a:t>
            </a:r>
            <a:br>
              <a:rPr lang="en-AU" sz="3200" noProof="0" dirty="0"/>
            </a:br>
            <a:r>
              <a:rPr lang="en-AU" sz="2000" noProof="0" dirty="0"/>
              <a:t>Focus Question: What jobs do people do in the seafood industry? </a:t>
            </a:r>
          </a:p>
        </p:txBody>
      </p:sp>
      <p:pic>
        <p:nvPicPr>
          <p:cNvPr id="2" name="Picture 1" descr="Blue_Boa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806" y="2993571"/>
            <a:ext cx="1182338" cy="5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95539</TotalTime>
  <Words>3935</Words>
  <Application>Microsoft Macintosh PowerPoint</Application>
  <PresentationFormat>On-screen Show (16:9)</PresentationFormat>
  <Paragraphs>827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Cambria</vt:lpstr>
      <vt:lpstr>Local Brewery Five</vt:lpstr>
      <vt:lpstr>Meta Pro</vt:lpstr>
      <vt:lpstr>MetaPro-Normal</vt:lpstr>
      <vt:lpstr>Office Theme</vt:lpstr>
      <vt:lpstr>PowerPoint Presentation</vt:lpstr>
      <vt:lpstr>PowerPoint Presentation</vt:lpstr>
      <vt:lpstr>HELPFUL STUFF FOR TEACHERS</vt:lpstr>
      <vt:lpstr>HELPFUL STUFF FOR TEACHERS </vt:lpstr>
      <vt:lpstr>PowerPoint Presentation</vt:lpstr>
      <vt:lpstr>IN THIS TOPIC WE WILL LEARN ABOUT…</vt:lpstr>
      <vt:lpstr>MIHI / INTRODUCTION </vt:lpstr>
      <vt:lpstr>MIHI / INTRODUCTION</vt:lpstr>
      <vt:lpstr>SEAFOOD INDUSTRY JOBS Focus Question: What jobs do people do in the seafood industry? </vt:lpstr>
      <vt:lpstr>SEAFOOD INDUSTRY JOBS</vt:lpstr>
      <vt:lpstr>SEAFOOD INDUSTRY JOBS</vt:lpstr>
      <vt:lpstr>SEAFOOD INDUSTRY JOBS</vt:lpstr>
      <vt:lpstr>SEAFOOD INDUSTRY JOBS</vt:lpstr>
      <vt:lpstr>SEAFOOD INDUSTRY JOBS </vt:lpstr>
      <vt:lpstr>SEAFOOD INDUSTRY JOBS</vt:lpstr>
      <vt:lpstr>PowerPoint Presentation</vt:lpstr>
      <vt:lpstr>SEAFOOD SUPPLY CHAIN Focus Question: What are key steps in the chain that delivers seafood from the ocean to our plates</vt:lpstr>
      <vt:lpstr>SEAFOOD SUPPLY CHAIN</vt:lpstr>
      <vt:lpstr>SEAFOOD SUPPLY CHAIN</vt:lpstr>
      <vt:lpstr>A VERIFIED SEAFOOD SUPPLY CHAIN Focus Question: How does verification in the supply chain contribute to sustainable seafood?</vt:lpstr>
      <vt:lpstr>A VERIFIED SEAFOOD SUPPLY CHAIN</vt:lpstr>
      <vt:lpstr>A VERIFIED SEAFOOD SUPPLY CHAIN</vt:lpstr>
      <vt:lpstr>A VERIFIED SEAFOOD SUPPLY CHAIN</vt:lpstr>
      <vt:lpstr>A VERIFIED SEAFOOD  SUPPLY CHAIN</vt:lpstr>
      <vt:lpstr>ILLEGAL FISHING Focus Question: What is illegal, unregulated and unreported fishing &amp; how does it impact sustainability? 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FORCED LABOUR AT SEA Focus Question: Why do human rights abuses occur on fishing vessels at sea?</vt:lpstr>
      <vt:lpstr>FORCED LABOUR AT SEA</vt:lpstr>
      <vt:lpstr>FORCED LABOUR AT SEA</vt:lpstr>
      <vt:lpstr>FORCED LABOUR AT SEA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446</cp:revision>
  <cp:lastPrinted>2021-08-29T06:11:55Z</cp:lastPrinted>
  <dcterms:created xsi:type="dcterms:W3CDTF">2020-04-01T02:04:56Z</dcterms:created>
  <dcterms:modified xsi:type="dcterms:W3CDTF">2024-06-01T23:13:34Z</dcterms:modified>
</cp:coreProperties>
</file>