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5" saveSubsetFonts="1" autoCompressPictures="0">
  <p:sldMasterIdLst>
    <p:sldMasterId id="2147483648" r:id="rId1"/>
  </p:sldMasterIdLst>
  <p:notesMasterIdLst>
    <p:notesMasterId r:id="rId11"/>
  </p:notesMasterIdLst>
  <p:sldIdLst>
    <p:sldId id="416" r:id="rId2"/>
    <p:sldId id="410" r:id="rId3"/>
    <p:sldId id="445" r:id="rId4"/>
    <p:sldId id="449" r:id="rId5"/>
    <p:sldId id="448" r:id="rId6"/>
    <p:sldId id="451" r:id="rId7"/>
    <p:sldId id="423" r:id="rId8"/>
    <p:sldId id="450" r:id="rId9"/>
    <p:sldId id="40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5DAA"/>
    <a:srgbClr val="00B194"/>
    <a:srgbClr val="002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 autoAdjust="0"/>
    <p:restoredTop sz="59851" autoAdjust="0"/>
  </p:normalViewPr>
  <p:slideViewPr>
    <p:cSldViewPr snapToGrid="0" snapToObjects="1">
      <p:cViewPr varScale="1">
        <p:scale>
          <a:sx n="89" d="100"/>
          <a:sy n="89" d="100"/>
        </p:scale>
        <p:origin x="219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 snapToGrid="0" snapToObjects="1">
      <p:cViewPr varScale="1">
        <p:scale>
          <a:sx n="82" d="100"/>
          <a:sy n="82" d="100"/>
        </p:scale>
        <p:origin x="-28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0999" y="4343400"/>
            <a:ext cx="6096001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ew-zealand-hoki.msc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-zealand-hoki.msc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MetaPro-Normal"/>
              <a:cs typeface="MetaPro-Norm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/>
          </a:p>
          <a:p>
            <a:r>
              <a:rPr lang="en-US" baseline="0" dirty="0"/>
              <a:t>See teacher outline for fully developed activities and resources to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baseline="0" dirty="0"/>
              <a:t>This definition of sustainable development comes from the </a:t>
            </a:r>
            <a:r>
              <a:rPr lang="en-US" baseline="0" dirty="0" err="1"/>
              <a:t>Brundtland</a:t>
            </a:r>
            <a:r>
              <a:rPr lang="en-US" baseline="0" dirty="0"/>
              <a:t> Report: Our Common Future. See: https://</a:t>
            </a:r>
            <a:r>
              <a:rPr lang="en-US" baseline="0" dirty="0" err="1"/>
              <a:t>sustainabledevelopment.un.org</a:t>
            </a:r>
            <a:r>
              <a:rPr lang="en-US" baseline="0" dirty="0"/>
              <a:t>/content/documents/5987our-common-future.pdf (see paragraph 27)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baseline="0" dirty="0"/>
              <a:t>This definition of sustainable development comes from the </a:t>
            </a:r>
            <a:r>
              <a:rPr lang="en-US" baseline="0" dirty="0" err="1"/>
              <a:t>Brundtland</a:t>
            </a:r>
            <a:r>
              <a:rPr lang="en-US" baseline="0" dirty="0"/>
              <a:t> Report: Our Common Future. See: https://</a:t>
            </a:r>
            <a:r>
              <a:rPr lang="en-US" baseline="0" dirty="0" err="1"/>
              <a:t>sustainabledevelopment.un.org</a:t>
            </a:r>
            <a:r>
              <a:rPr lang="en-US" baseline="0" dirty="0"/>
              <a:t>/content/documents/5987our-common-future.pdf (see paragraph 27)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baseline="0" dirty="0"/>
              <a:t>This definition of sustainable development comes from the </a:t>
            </a:r>
            <a:r>
              <a:rPr lang="en-US" baseline="0" dirty="0" err="1"/>
              <a:t>Brundtland</a:t>
            </a:r>
            <a:r>
              <a:rPr lang="en-US" baseline="0" dirty="0"/>
              <a:t> Report: Our Common Future. See: https://</a:t>
            </a:r>
            <a:r>
              <a:rPr lang="en-US" baseline="0" dirty="0" err="1"/>
              <a:t>sustainabledevelopment.un.org</a:t>
            </a:r>
            <a:r>
              <a:rPr lang="en-US" baseline="0" dirty="0"/>
              <a:t>/content/documents/5987our-common-future.pdf (see paragraph 27)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MetaPro-Normal"/>
                <a:cs typeface="MetaPro-Normal"/>
              </a:rPr>
              <a:t>Hoki story can</a:t>
            </a:r>
            <a:r>
              <a:rPr lang="en-US" sz="1200" b="0" baseline="0" dirty="0">
                <a:latin typeface="MetaPro-Normal"/>
                <a:cs typeface="MetaPro-Normal"/>
              </a:rPr>
              <a:t> be found at </a:t>
            </a:r>
            <a:r>
              <a:rPr lang="en-US" sz="1200" b="0" baseline="0" dirty="0">
                <a:latin typeface="MetaPro-Normal"/>
                <a:cs typeface="MetaPro-Normal"/>
                <a:hlinkClick r:id="rId3"/>
              </a:rPr>
              <a:t>http://new-zealand-hoki.msc.org/</a:t>
            </a:r>
            <a:r>
              <a:rPr lang="en-US" sz="1200" b="0" baseline="0" dirty="0">
                <a:latin typeface="MetaPro-Normal"/>
                <a:cs typeface="MetaPro-Normal"/>
              </a:rPr>
              <a:t> </a:t>
            </a:r>
            <a:endParaRPr lang="en-US" sz="1200" b="0" dirty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0000"/>
                </a:solidFill>
                <a:latin typeface="MetaPro-Normal"/>
                <a:cs typeface="MetaPro-Normal"/>
              </a:rPr>
              <a:t>Hoki story can</a:t>
            </a:r>
            <a:r>
              <a:rPr lang="en-US" sz="1200" b="0" baseline="0" dirty="0">
                <a:solidFill>
                  <a:srgbClr val="000000"/>
                </a:solidFill>
                <a:latin typeface="MetaPro-Normal"/>
                <a:cs typeface="MetaPro-Normal"/>
              </a:rPr>
              <a:t> be found at </a:t>
            </a:r>
            <a:r>
              <a:rPr lang="en-US" sz="1200" b="0" baseline="0" dirty="0">
                <a:solidFill>
                  <a:srgbClr val="000000"/>
                </a:solidFill>
                <a:latin typeface="MetaPro-Normal"/>
                <a:cs typeface="MetaPro-Normal"/>
                <a:hlinkClick r:id="rId3"/>
              </a:rPr>
              <a:t>http://new-</a:t>
            </a:r>
            <a:r>
              <a:rPr lang="en-US" sz="1200" b="0" baseline="0" dirty="0" err="1">
                <a:solidFill>
                  <a:srgbClr val="000000"/>
                </a:solidFill>
                <a:latin typeface="MetaPro-Normal"/>
                <a:cs typeface="MetaPro-Normal"/>
                <a:hlinkClick r:id="rId3"/>
              </a:rPr>
              <a:t>zealand</a:t>
            </a:r>
            <a:r>
              <a:rPr lang="en-US" sz="1200" b="0" baseline="0" dirty="0">
                <a:solidFill>
                  <a:srgbClr val="000000"/>
                </a:solidFill>
                <a:latin typeface="MetaPro-Normal"/>
                <a:cs typeface="MetaPro-Normal"/>
                <a:hlinkClick r:id="rId3"/>
              </a:rPr>
              <a:t>-</a:t>
            </a:r>
            <a:r>
              <a:rPr lang="en-US" sz="1200" b="0" baseline="0" dirty="0" err="1">
                <a:solidFill>
                  <a:srgbClr val="000000"/>
                </a:solidFill>
                <a:latin typeface="MetaPro-Normal"/>
                <a:cs typeface="MetaPro-Normal"/>
                <a:hlinkClick r:id="rId3"/>
              </a:rPr>
              <a:t>hoki.msc.org</a:t>
            </a:r>
            <a:r>
              <a:rPr lang="en-US" sz="1200" b="0" baseline="0" dirty="0">
                <a:solidFill>
                  <a:srgbClr val="000000"/>
                </a:solidFill>
                <a:latin typeface="MetaPro-Normal"/>
                <a:cs typeface="MetaPro-Normal"/>
                <a:hlinkClick r:id="rId3"/>
              </a:rPr>
              <a:t>/</a:t>
            </a:r>
            <a:endParaRPr lang="en-US" sz="1200" b="0" dirty="0">
              <a:solidFill>
                <a:srgbClr val="000000"/>
              </a:solidFill>
              <a:latin typeface="MetaPro-Normal"/>
              <a:cs typeface="MetaPro-Norm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4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94079"/>
            <a:ext cx="9160942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5" name="Picture 4" descr="White_Jellyfish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2022">
            <a:off x="8670005" y="34720"/>
            <a:ext cx="395371" cy="896764"/>
          </a:xfrm>
          <a:prstGeom prst="rect">
            <a:avLst/>
          </a:prstGeom>
        </p:spPr>
      </p:pic>
      <p:pic>
        <p:nvPicPr>
          <p:cNvPr id="6" name="Picture 5" descr="White_Starfish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6835">
            <a:off x="8182127" y="336811"/>
            <a:ext cx="491334" cy="47555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822267" y="-38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D8D97B-CF7C-74F2-9C74-BC873A5C1C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-zealand-hoki.msc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08" y="751407"/>
            <a:ext cx="9601471" cy="407965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98493" y="1137705"/>
            <a:ext cx="3911454" cy="34079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Kaitiakitanga is often understood as guardianship 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Kaitiakitanga is about reciprocity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The ocean will sustain us only if it is looked after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800" dirty="0">
              <a:latin typeface="Arial"/>
              <a:cs typeface="Arial"/>
            </a:endParaRPr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Complete the </a:t>
            </a:r>
            <a:r>
              <a:rPr lang="en-AU" sz="1800" dirty="0">
                <a:solidFill>
                  <a:srgbClr val="005DAA"/>
                </a:solidFill>
              </a:rPr>
              <a:t>Kaitiakitanga worksheet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KAITIAKITANGA &amp; SUSTAINABILITY</a:t>
            </a:r>
            <a:br>
              <a:rPr lang="en-AU" noProof="0" dirty="0"/>
            </a:br>
            <a:r>
              <a:rPr lang="en-AU" sz="2400" noProof="0" dirty="0"/>
              <a:t>Focus Question: </a:t>
            </a:r>
            <a:r>
              <a:rPr lang="en-AU" sz="2400" dirty="0"/>
              <a:t>What is my role in our kaitiakitanga of the ocean??</a:t>
            </a:r>
            <a:endParaRPr lang="en-AU" sz="2400" noProof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57153" y="1118753"/>
            <a:ext cx="4422839" cy="3747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i="1" dirty="0">
                <a:solidFill>
                  <a:srgbClr val="005DAA"/>
                </a:solidFill>
                <a:latin typeface="Arial"/>
                <a:cs typeface="Arial"/>
              </a:rPr>
              <a:t>He tai moana, he tai ika, 	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i="1" dirty="0">
                <a:solidFill>
                  <a:srgbClr val="005DAA"/>
                </a:solidFill>
                <a:latin typeface="Arial"/>
                <a:cs typeface="Arial"/>
              </a:rPr>
              <a:t>He tai timu, he ika nunumi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i="1" dirty="0">
                <a:solidFill>
                  <a:srgbClr val="005DAA"/>
                </a:solidFill>
                <a:latin typeface="Arial"/>
                <a:cs typeface="Arial"/>
              </a:rPr>
              <a:t>A sea that is healthy, is a sea that flourishes with life	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i="1" dirty="0">
                <a:solidFill>
                  <a:srgbClr val="005DAA"/>
                </a:solidFill>
                <a:latin typeface="Arial"/>
                <a:cs typeface="Arial"/>
              </a:rPr>
              <a:t>A sea in decline, becomes void of sea life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900" i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000" dirty="0"/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What does this whakataukī or proverb suggest about looking after our ocean &amp; kai moana [seafood]?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i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260350" indent="-26035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rial"/>
              <a:cs typeface="Arial"/>
            </a:endParaRPr>
          </a:p>
          <a:p>
            <a:pPr marL="260350" indent="-26035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rial"/>
              <a:cs typeface="Arial"/>
            </a:endParaRPr>
          </a:p>
          <a:p>
            <a:pPr marL="260350" indent="-26035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rial"/>
              <a:cs typeface="Arial"/>
            </a:endParaRPr>
          </a:p>
          <a:p>
            <a:pPr marL="260350" indent="-26035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9" name="Picture 8" descr="Blue_Seabre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79729" y="2787657"/>
            <a:ext cx="1419954" cy="1214393"/>
          </a:xfrm>
          <a:prstGeom prst="rect">
            <a:avLst/>
          </a:prstGeom>
        </p:spPr>
      </p:pic>
      <p:pic>
        <p:nvPicPr>
          <p:cNvPr id="12" name="Picture 11" descr="Blu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32929" y="3539702"/>
            <a:ext cx="766754" cy="6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480" y="3332151"/>
            <a:ext cx="9601471" cy="1292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0" y="1115354"/>
            <a:ext cx="5459195" cy="221679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AU" sz="68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68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4500" dirty="0"/>
              <a:t>The sea and its bounty is a Taonga Tuku iho [treasure passed down from previous generations] 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4500" dirty="0"/>
              <a:t>If we are good kaitiaki [guardians] the sea will provide for generations to come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851" y="93912"/>
            <a:ext cx="8481949" cy="758428"/>
          </a:xfrm>
        </p:spPr>
        <p:txBody>
          <a:bodyPr>
            <a:normAutofit/>
          </a:bodyPr>
          <a:lstStyle/>
          <a:p>
            <a:r>
              <a:rPr lang="en-AU" sz="3600" dirty="0"/>
              <a:t>KAITIAKITANGA &amp; SUSTAINABILITY</a:t>
            </a:r>
            <a:endParaRPr lang="en-US" dirty="0"/>
          </a:p>
        </p:txBody>
      </p:sp>
      <p:pic>
        <p:nvPicPr>
          <p:cNvPr id="2" name="Picture 1" descr="RS1851_iStock_000018282129_Medium-sc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1159850"/>
            <a:ext cx="2899426" cy="1932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749" y="3332151"/>
            <a:ext cx="8646249" cy="149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000" dirty="0"/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AU" dirty="0">
                <a:latin typeface="Arial"/>
                <a:cs typeface="Arial"/>
              </a:rPr>
              <a:t>Do you agree with this statement? If we are good kaitiaki [guardians] the sea will provide for generations to come - Why / Why not? </a:t>
            </a:r>
          </a:p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4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103" y="941985"/>
            <a:ext cx="9601471" cy="3689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sz="3600" dirty="0"/>
              <a:t>KAITIAKITANGA &amp; SUSTAINABILITY</a:t>
            </a:r>
            <a:endParaRPr lang="en-AU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30" y="1487898"/>
            <a:ext cx="4408682" cy="314386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88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88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</a:p>
          <a:p>
            <a:pPr marL="66675" indent="0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7200" dirty="0">
                <a:solidFill>
                  <a:srgbClr val="000000"/>
                </a:solidFill>
              </a:rPr>
              <a:t>Sort value statement cards according to what you agree and disagree with</a:t>
            </a:r>
          </a:p>
          <a:p>
            <a:pPr marL="66675" indent="0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7200" dirty="0">
                <a:solidFill>
                  <a:srgbClr val="000000"/>
                </a:solidFill>
              </a:rPr>
              <a:t>(see </a:t>
            </a:r>
            <a:r>
              <a:rPr lang="en-AU" sz="7200" dirty="0">
                <a:solidFill>
                  <a:srgbClr val="005DAA"/>
                </a:solidFill>
              </a:rPr>
              <a:t>Teacher Outline </a:t>
            </a:r>
            <a:r>
              <a:rPr lang="en-AU" sz="7200" dirty="0">
                <a:solidFill>
                  <a:srgbClr val="000000"/>
                </a:solidFill>
              </a:rPr>
              <a:t>for cards)</a:t>
            </a:r>
          </a:p>
        </p:txBody>
      </p:sp>
      <p:pic>
        <p:nvPicPr>
          <p:cNvPr id="5" name="Picture 4" descr="Blue_Shel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6086">
            <a:off x="4192726" y="1256539"/>
            <a:ext cx="1352664" cy="1214745"/>
          </a:xfrm>
          <a:prstGeom prst="rect">
            <a:avLst/>
          </a:prstGeom>
        </p:spPr>
      </p:pic>
      <p:pic>
        <p:nvPicPr>
          <p:cNvPr id="8" name="Picture 7" descr="Blue_She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962">
            <a:off x="4514970" y="2781946"/>
            <a:ext cx="744862" cy="668915"/>
          </a:xfrm>
          <a:prstGeom prst="rect">
            <a:avLst/>
          </a:prstGeom>
        </p:spPr>
      </p:pic>
      <p:pic>
        <p:nvPicPr>
          <p:cNvPr id="9" name="Picture 8" descr="Blue_Shell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4975">
            <a:off x="4736193" y="3759765"/>
            <a:ext cx="609522" cy="547374"/>
          </a:xfrm>
          <a:prstGeom prst="rect">
            <a:avLst/>
          </a:prstGeom>
        </p:spPr>
      </p:pic>
      <p:pic>
        <p:nvPicPr>
          <p:cNvPr id="10" name="Picture 9" descr="Screen Shot 2020-10-13 at 8.27.24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581">
            <a:off x="5651468" y="611825"/>
            <a:ext cx="3057389" cy="38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21" y="597777"/>
            <a:ext cx="4945257" cy="403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sz="3200" dirty="0"/>
              <a:t>KAITIAKITANGA &amp; SUSTAINABILITY</a:t>
            </a:r>
            <a:endParaRPr lang="en-AU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3" y="1261783"/>
            <a:ext cx="4578268" cy="382708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66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6600" dirty="0"/>
          </a:p>
          <a:p>
            <a:pPr>
              <a:lnSpc>
                <a:spcPct val="132000"/>
              </a:lnSpc>
            </a:pPr>
            <a:r>
              <a:rPr lang="en-AU" sz="5500" dirty="0"/>
              <a:t>People all over the world are thinking about looking after our environment</a:t>
            </a:r>
          </a:p>
          <a:p>
            <a:pPr>
              <a:lnSpc>
                <a:spcPct val="132000"/>
              </a:lnSpc>
            </a:pPr>
            <a:r>
              <a:rPr lang="en-AU" sz="5500" dirty="0"/>
              <a:t>‘Sustainability’ is a term used when talking about the future of our planet!</a:t>
            </a:r>
          </a:p>
          <a:p>
            <a:pPr>
              <a:lnSpc>
                <a:spcPct val="132000"/>
              </a:lnSpc>
            </a:pPr>
            <a:r>
              <a:rPr lang="en-AU" sz="5500" dirty="0"/>
              <a:t>Think about what you do every day (what you eat, where you live, what you buy</a:t>
            </a:r>
            <a:r>
              <a:rPr lang="mr-IN" sz="5500" dirty="0"/>
              <a:t>…</a:t>
            </a:r>
            <a:r>
              <a:rPr lang="mi-NZ" sz="5500" dirty="0"/>
              <a:t>. </a:t>
            </a:r>
            <a:r>
              <a:rPr lang="en-AU" sz="5500" dirty="0"/>
              <a:t>What does the word ‘sustainability’ mean to you?</a:t>
            </a:r>
          </a:p>
          <a:p>
            <a:pPr marL="0" indent="0">
              <a:lnSpc>
                <a:spcPct val="132000"/>
              </a:lnSpc>
              <a:buNone/>
            </a:pPr>
            <a:endParaRPr lang="en-AU" sz="5500" dirty="0">
              <a:solidFill>
                <a:srgbClr val="005DAA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8237" y="1508417"/>
            <a:ext cx="3607606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endParaRPr lang="en-AU" dirty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15" name="Picture 14" descr="Blue_Seabre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106" flipH="1">
            <a:off x="7382748" y="3344510"/>
            <a:ext cx="1394421" cy="1399805"/>
          </a:xfrm>
          <a:prstGeom prst="rect">
            <a:avLst/>
          </a:prstGeom>
        </p:spPr>
      </p:pic>
      <p:pic>
        <p:nvPicPr>
          <p:cNvPr id="16" name="Picture 15" descr="Blu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106" flipH="1">
            <a:off x="6786996" y="3880814"/>
            <a:ext cx="1006759" cy="101064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4713711" y="1261783"/>
            <a:ext cx="3999445" cy="2431055"/>
          </a:xfrm>
          <a:prstGeom prst="wedgeEllipseCallout">
            <a:avLst>
              <a:gd name="adj1" fmla="val 15654"/>
              <a:gd name="adj2" fmla="val 6359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dirty="0">
                <a:solidFill>
                  <a:srgbClr val="005DAA"/>
                </a:solidFill>
                <a:latin typeface="Arial"/>
                <a:cs typeface="Arial"/>
              </a:rPr>
              <a:t>Sustainability is: </a:t>
            </a:r>
          </a:p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dirty="0">
                <a:solidFill>
                  <a:srgbClr val="005DAA"/>
                </a:solidFill>
                <a:latin typeface="Arial"/>
                <a:cs typeface="Arial"/>
              </a:rPr>
              <a:t>“development that meets the needs of the present without compromising the ability of future generations to meet their own needs”</a:t>
            </a:r>
          </a:p>
        </p:txBody>
      </p:sp>
    </p:spTree>
    <p:extLst>
      <p:ext uri="{BB962C8B-B14F-4D97-AF65-F5344CB8AC3E}">
        <p14:creationId xmlns:p14="http://schemas.microsoft.com/office/powerpoint/2010/main" val="1671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93" y="678831"/>
            <a:ext cx="9149769" cy="4116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sz="3200" dirty="0"/>
              <a:t>KAITIAKITANGA &amp; SUSTAINABILITY</a:t>
            </a:r>
            <a:endParaRPr lang="en-AU" sz="2400" noProof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1514" y="1811054"/>
            <a:ext cx="3524543" cy="206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7200" dirty="0">
              <a:solidFill>
                <a:srgbClr val="005DA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213" y="3662377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8266" y="3637377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</a:p>
        </p:txBody>
      </p:sp>
      <p:sp>
        <p:nvSpPr>
          <p:cNvPr id="12" name="Up-Down Arrow 11"/>
          <p:cNvSpPr/>
          <p:nvPr/>
        </p:nvSpPr>
        <p:spPr>
          <a:xfrm rot="16200000">
            <a:off x="2177551" y="3015930"/>
            <a:ext cx="737461" cy="1815368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5125" y="1241117"/>
            <a:ext cx="3905251" cy="221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x-none" sz="8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8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8000" dirty="0">
              <a:latin typeface="Arial Narrow"/>
              <a:cs typeface="Arial Narrow"/>
            </a:endParaRPr>
          </a:p>
          <a:p>
            <a:pPr marL="0" indent="0">
              <a:lnSpc>
                <a:spcPct val="132000"/>
              </a:lnSpc>
              <a:buNone/>
            </a:pPr>
            <a:r>
              <a:rPr lang="en-US" sz="7200" dirty="0"/>
              <a:t>Place yourself along a continuum (line) with strongly agree at one end &amp; strongly disagree at the other based on your belief around the following statement:</a:t>
            </a:r>
            <a:endParaRPr lang="en-US" sz="7200" dirty="0">
              <a:solidFill>
                <a:srgbClr val="005DAA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011984" y="1350886"/>
            <a:ext cx="3999445" cy="2882149"/>
          </a:xfrm>
          <a:prstGeom prst="wedgeEllipseCallout">
            <a:avLst>
              <a:gd name="adj1" fmla="val 43018"/>
              <a:gd name="adj2" fmla="val 4692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5DAA"/>
                </a:solidFill>
              </a:rPr>
              <a:t>“Human needs and requirements are more important than the protection of the environment. Resources (including seafood) should be fully exploited for human development.”</a:t>
            </a:r>
          </a:p>
        </p:txBody>
      </p:sp>
      <p:pic>
        <p:nvPicPr>
          <p:cNvPr id="5" name="Picture 4" descr="Blue_Boa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6908">
            <a:off x="7747947" y="3894162"/>
            <a:ext cx="1075861" cy="4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93" y="678831"/>
            <a:ext cx="9149769" cy="4116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sz="3200" dirty="0"/>
              <a:t>KAITIAKITANGA &amp; SUSTAINABILITY</a:t>
            </a:r>
            <a:endParaRPr lang="en-AU" sz="3200" noProof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1514" y="1811054"/>
            <a:ext cx="3524543" cy="206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7200" dirty="0">
              <a:solidFill>
                <a:srgbClr val="005DA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213" y="3662377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8266" y="3637377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</a:p>
        </p:txBody>
      </p:sp>
      <p:sp>
        <p:nvSpPr>
          <p:cNvPr id="12" name="Up-Down Arrow 11"/>
          <p:cNvSpPr/>
          <p:nvPr/>
        </p:nvSpPr>
        <p:spPr>
          <a:xfrm rot="16200000">
            <a:off x="2177551" y="3015930"/>
            <a:ext cx="737461" cy="1815368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5125" y="1241117"/>
            <a:ext cx="3905251" cy="221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x-none" sz="8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8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8000" dirty="0">
              <a:latin typeface="Arial Narrow"/>
              <a:cs typeface="Arial Narrow"/>
            </a:endParaRPr>
          </a:p>
          <a:p>
            <a:pPr marL="0" indent="0">
              <a:lnSpc>
                <a:spcPct val="132000"/>
              </a:lnSpc>
              <a:buNone/>
            </a:pPr>
            <a:r>
              <a:rPr lang="en-US" sz="7200" dirty="0"/>
              <a:t>Place yourself along a continuum (line) with strongly agree at one end &amp; strongly disagree at the other based on your belief around the following statement:</a:t>
            </a:r>
            <a:endParaRPr lang="en-US" sz="7200" dirty="0">
              <a:solidFill>
                <a:srgbClr val="005DAA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011984" y="1350886"/>
            <a:ext cx="3999445" cy="2882149"/>
          </a:xfrm>
          <a:prstGeom prst="wedgeEllipseCallout">
            <a:avLst>
              <a:gd name="adj1" fmla="val 43018"/>
              <a:gd name="adj2" fmla="val 4692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5DAA"/>
                </a:solidFill>
              </a:rPr>
              <a:t>“The ocean is a food basket. Marine life and other ocean resources primarily provide us with food and other uses.”</a:t>
            </a:r>
          </a:p>
        </p:txBody>
      </p:sp>
      <p:pic>
        <p:nvPicPr>
          <p:cNvPr id="5" name="Picture 4" descr="Blue_Boa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6908">
            <a:off x="7747947" y="3894162"/>
            <a:ext cx="1075861" cy="4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5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20-10-27 at 10.44.07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933" y="-146270"/>
            <a:ext cx="5842001" cy="52897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67" y="93912"/>
            <a:ext cx="8500533" cy="758428"/>
          </a:xfrm>
        </p:spPr>
        <p:txBody>
          <a:bodyPr>
            <a:normAutofit fontScale="90000"/>
          </a:bodyPr>
          <a:lstStyle/>
          <a:p>
            <a:r>
              <a:rPr lang="en-AU" dirty="0"/>
              <a:t>KAITIAKITANGA</a:t>
            </a:r>
            <a:br>
              <a:rPr lang="en-AU" dirty="0"/>
            </a:br>
            <a:r>
              <a:rPr lang="en-AU" dirty="0"/>
              <a:t>&amp; SUSTAINABILITY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195405"/>
            <a:ext cx="2666833" cy="32402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Consider different aspects of sustainability</a:t>
            </a:r>
          </a:p>
          <a:p>
            <a:pPr marL="0" indent="0">
              <a:buNone/>
            </a:pPr>
            <a:r>
              <a:rPr lang="en-US" dirty="0"/>
              <a:t>Think about overfishing. Which aspect would each of the following relate to?</a:t>
            </a:r>
          </a:p>
        </p:txBody>
      </p:sp>
      <p:sp>
        <p:nvSpPr>
          <p:cNvPr id="6" name="Rectangle 5"/>
          <p:cNvSpPr/>
          <p:nvPr/>
        </p:nvSpPr>
        <p:spPr>
          <a:xfrm rot="1355423">
            <a:off x="5778337" y="120177"/>
            <a:ext cx="3920390" cy="6063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FOR THE EXPERTS!</a:t>
            </a:r>
          </a:p>
        </p:txBody>
      </p:sp>
    </p:spTree>
    <p:extLst>
      <p:ext uri="{BB962C8B-B14F-4D97-AF65-F5344CB8AC3E}">
        <p14:creationId xmlns:p14="http://schemas.microsoft.com/office/powerpoint/2010/main" val="9358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KAITIAKITANGA &amp; SUSTAINABILITY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064032"/>
            <a:ext cx="3484337" cy="356310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Read the </a:t>
            </a:r>
            <a:r>
              <a:rPr lang="en-US" dirty="0">
                <a:hlinkClick r:id="rId3"/>
              </a:rPr>
              <a:t>New Zealand Hoki story</a:t>
            </a:r>
            <a:endParaRPr lang="en-US" dirty="0"/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dirty="0">
              <a:solidFill>
                <a:srgbClr val="005DAA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Consider different aspects of sustainability as they apply to the story of New Zealand hoki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300" dirty="0"/>
              <a:t>(See Aspects of sustainability activity in </a:t>
            </a:r>
            <a:r>
              <a:rPr lang="en-US" sz="2300" dirty="0">
                <a:solidFill>
                  <a:srgbClr val="005DAA"/>
                </a:solidFill>
              </a:rPr>
              <a:t>Teacher Outline)</a:t>
            </a:r>
          </a:p>
        </p:txBody>
      </p:sp>
      <p:sp>
        <p:nvSpPr>
          <p:cNvPr id="6" name="Rectangle 5"/>
          <p:cNvSpPr/>
          <p:nvPr/>
        </p:nvSpPr>
        <p:spPr>
          <a:xfrm rot="1355423">
            <a:off x="5778337" y="120177"/>
            <a:ext cx="3920390" cy="6063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FOR THE EXPERTS!</a:t>
            </a:r>
          </a:p>
        </p:txBody>
      </p:sp>
      <p:pic>
        <p:nvPicPr>
          <p:cNvPr id="3" name="Picture 2" descr="Screen Shot 2020-10-14 at 4.07.15 PM.png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5055">
            <a:off x="3911182" y="1346641"/>
            <a:ext cx="4757426" cy="2847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578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33" y="819575"/>
            <a:ext cx="8297334" cy="3828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moana, he tai ika, 	</a:t>
            </a:r>
            <a:endParaRPr lang="en-IN" sz="4900" dirty="0">
              <a:solidFill>
                <a:srgbClr val="175EAA"/>
              </a:solidFill>
              <a:latin typeface="Local Brewery Five"/>
              <a:cs typeface="Local Brewery Five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timu</a:t>
            </a:r>
            <a:r>
              <a:rPr lang="mi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, he ika nunumi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300" dirty="0"/>
          </a:p>
          <a:p>
            <a:pPr marL="0" indent="0" algn="ctr">
              <a:spcBef>
                <a:spcPts val="300"/>
              </a:spcBef>
              <a:buNone/>
            </a:pPr>
            <a:r>
              <a:rPr lang="en-NZ" sz="2600" i="1" dirty="0"/>
              <a:t>A sea that is healthy, is a sea that flourishes with life	</a:t>
            </a:r>
            <a:endParaRPr lang="en-IN" sz="2600" dirty="0"/>
          </a:p>
          <a:p>
            <a:pPr marL="0" indent="0" algn="ctr">
              <a:spcBef>
                <a:spcPts val="300"/>
              </a:spcBef>
              <a:buNone/>
            </a:pPr>
            <a:r>
              <a:rPr lang="en-NZ" sz="2600" i="1" dirty="0"/>
              <a:t>A sea in decline, becomes void of sea life</a:t>
            </a:r>
            <a:r>
              <a:rPr lang="en-IN" sz="2600" dirty="0"/>
              <a:t> </a:t>
            </a:r>
            <a:endParaRPr lang="mi-NZ" sz="2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1700" dirty="0"/>
              <a:t>Whaktauki or proverb – it outlines a two way context;  the need for caring for the ocean or the repercussions of mismanagement of resources</a:t>
            </a:r>
            <a:endParaRPr lang="en-IN" sz="1700" dirty="0"/>
          </a:p>
        </p:txBody>
      </p:sp>
      <p:pic>
        <p:nvPicPr>
          <p:cNvPr id="2" name="Picture 1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894" y="-144657"/>
            <a:ext cx="1981787" cy="1424150"/>
          </a:xfrm>
          <a:prstGeom prst="rect">
            <a:avLst/>
          </a:prstGeom>
        </p:spPr>
      </p:pic>
      <p:pic>
        <p:nvPicPr>
          <p:cNvPr id="3" name="Picture 2" descr="White_Seabre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14" y="-555690"/>
            <a:ext cx="2090018" cy="150192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13" y="-363960"/>
            <a:ext cx="1957419" cy="14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114005</TotalTime>
  <Words>774</Words>
  <Application>Microsoft Macintosh PowerPoint</Application>
  <PresentationFormat>On-screen Show (16:9)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Local Brewery Five</vt:lpstr>
      <vt:lpstr>Meta office pro</vt:lpstr>
      <vt:lpstr>MetaPro-Normal</vt:lpstr>
      <vt:lpstr>Office Theme</vt:lpstr>
      <vt:lpstr>KAITIAKITANGA &amp; SUSTAINABILITY Focus Question: What is my role in our kaitiakitanga of the ocean??</vt:lpstr>
      <vt:lpstr>KAITIAKITANGA &amp; SUSTAINABILITY</vt:lpstr>
      <vt:lpstr>KAITIAKITANGA &amp; SUSTAINABILITY</vt:lpstr>
      <vt:lpstr>KAITIAKITANGA &amp; SUSTAINABILITY</vt:lpstr>
      <vt:lpstr>KAITIAKITANGA &amp; SUSTAINABILITY</vt:lpstr>
      <vt:lpstr>KAITIAKITANGA &amp; SUSTAINABILITY</vt:lpstr>
      <vt:lpstr>KAITIAKITANGA &amp; SUSTAINABILITY</vt:lpstr>
      <vt:lpstr>KAITIAKITANGA &amp; SUSTAINABILITY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510</cp:revision>
  <cp:lastPrinted>2021-08-30T20:44:29Z</cp:lastPrinted>
  <dcterms:created xsi:type="dcterms:W3CDTF">2020-04-01T02:04:56Z</dcterms:created>
  <dcterms:modified xsi:type="dcterms:W3CDTF">2023-01-26T05:55:45Z</dcterms:modified>
</cp:coreProperties>
</file>