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3" saveSubsetFonts="1" autoCompressPictures="0">
  <p:sldMasterIdLst>
    <p:sldMasterId id="2147483648" r:id="rId1"/>
  </p:sldMasterIdLst>
  <p:notesMasterIdLst>
    <p:notesMasterId r:id="rId7"/>
  </p:notesMasterIdLst>
  <p:sldIdLst>
    <p:sldId id="411" r:id="rId2"/>
    <p:sldId id="418" r:id="rId3"/>
    <p:sldId id="419" r:id="rId4"/>
    <p:sldId id="412" r:id="rId5"/>
    <p:sldId id="409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005DAA"/>
    <a:srgbClr val="00B194"/>
    <a:srgbClr val="002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13" autoAdjust="0"/>
    <p:restoredTop sz="59925" autoAdjust="0"/>
  </p:normalViewPr>
  <p:slideViewPr>
    <p:cSldViewPr snapToGrid="0" snapToObjects="1">
      <p:cViewPr varScale="1">
        <p:scale>
          <a:sx n="89" d="100"/>
          <a:sy n="89" d="100"/>
        </p:scale>
        <p:origin x="2192" y="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41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2"/>
    </p:cViewPr>
  </p:sorterViewPr>
  <p:notesViewPr>
    <p:cSldViewPr snapToGrid="0" snapToObjects="1">
      <p:cViewPr varScale="1">
        <p:scale>
          <a:sx n="82" d="100"/>
          <a:sy n="82" d="100"/>
        </p:scale>
        <p:origin x="-283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AA122-7A35-9745-A26A-EE8C50CA7602}" type="datetimeFigureOut">
              <a:rPr lang="en-US" smtClean="0"/>
              <a:t>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0999" y="4343400"/>
            <a:ext cx="6096001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mi-NZ" dirty="0"/>
              <a:t>Click to edit Master text styles</a:t>
            </a:r>
          </a:p>
          <a:p>
            <a:pPr lvl="1"/>
            <a:r>
              <a:rPr lang="mi-NZ" dirty="0"/>
              <a:t>Second level</a:t>
            </a:r>
          </a:p>
          <a:p>
            <a:pPr lvl="2"/>
            <a:r>
              <a:rPr lang="mi-NZ" dirty="0"/>
              <a:t>Third level</a:t>
            </a:r>
          </a:p>
          <a:p>
            <a:pPr lvl="3"/>
            <a:r>
              <a:rPr lang="mi-NZ" dirty="0"/>
              <a:t>Fourth level</a:t>
            </a:r>
          </a:p>
          <a:p>
            <a:pPr lvl="4"/>
            <a:r>
              <a:rPr lang="mi-NZ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DFFE2-AB0B-A546-BA03-FA78CA74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46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175EAA"/>
                </a:solidFill>
                <a:latin typeface="MetaPro-Normal"/>
                <a:cs typeface="MetaPro-Normal"/>
              </a:rPr>
              <a:t>TEACHER NOTES</a:t>
            </a:r>
          </a:p>
          <a:p>
            <a:endParaRPr lang="en-US" baseline="0" dirty="0"/>
          </a:p>
          <a:p>
            <a:r>
              <a:rPr lang="en-US" baseline="0" dirty="0"/>
              <a:t>Adapted from an activity by Blake 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4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175EAA"/>
                </a:solidFill>
                <a:latin typeface="MetaPro-Normal"/>
                <a:cs typeface="MetaPro-Normal"/>
              </a:rPr>
              <a:t>TEACHER NOTES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baseline="0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959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175EAA"/>
                </a:solidFill>
                <a:latin typeface="MetaPro-Normal"/>
                <a:cs typeface="MetaPro-Normal"/>
              </a:rPr>
              <a:t>TEACHER NOTES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x-none" baseline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baseline="0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959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175EAA"/>
                </a:solidFill>
                <a:latin typeface="MetaPro-Normal"/>
                <a:cs typeface="MetaPro-Normal"/>
              </a:rPr>
              <a:t>TEACHER NOTES</a:t>
            </a:r>
          </a:p>
          <a:p>
            <a:endParaRPr lang="en-US" baseline="0" dirty="0"/>
          </a:p>
          <a:p>
            <a:r>
              <a:rPr lang="en-US" baseline="0" dirty="0"/>
              <a:t>Adapted from an activity by Blake 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4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175EAA"/>
                </a:solidFill>
                <a:latin typeface="MetaPro-Normal"/>
                <a:cs typeface="MetaPro-Normal"/>
              </a:rPr>
              <a:t>TEACHER NOTES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86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mi-NZ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mi-NZ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3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912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52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5405"/>
            <a:ext cx="4038600" cy="32402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mi-NZ" dirty="0"/>
              <a:t>Click to edit Master text styles</a:t>
            </a:r>
          </a:p>
          <a:p>
            <a:pPr lvl="1"/>
            <a:r>
              <a:rPr lang="mi-NZ" dirty="0"/>
              <a:t>Second level</a:t>
            </a:r>
          </a:p>
          <a:p>
            <a:pPr lvl="2"/>
            <a:r>
              <a:rPr lang="mi-NZ" dirty="0"/>
              <a:t>Third level</a:t>
            </a:r>
          </a:p>
          <a:p>
            <a:pPr lvl="3"/>
            <a:r>
              <a:rPr lang="mi-NZ" dirty="0"/>
              <a:t>Fourth level</a:t>
            </a:r>
          </a:p>
          <a:p>
            <a:pPr lvl="4"/>
            <a:r>
              <a:rPr lang="mi-NZ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5405"/>
            <a:ext cx="4038600" cy="32402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93912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93912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59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93912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3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file://localhost/Users/rika/Dropbox/MSC%20Job/2020/MSC%20templates%20and%20graphics/FISH%20SWIRL/Rika%20final%20banner%20files/Rect%20Banner%20Fish%20Swirl%20SMALL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1268"/>
            <a:ext cx="8229600" cy="758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mi-N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039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  <p:pic>
        <p:nvPicPr>
          <p:cNvPr id="7" name="Rect Banner Fish Swirl SMALL.png" descr="/Users/rika/Dropbox/MSC Job/2020/MSC templates and graphics/FISH SWIRL/Rika final banner files/Rect Banner Fish Swirl SMALL.png"/>
          <p:cNvPicPr>
            <a:picLocks noChangeAspect="1"/>
          </p:cNvPicPr>
          <p:nvPr userDrawn="1"/>
        </p:nvPicPr>
        <p:blipFill rotWithShape="1">
          <a:blip r:embed="rId7" r:link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015"/>
          <a:stretch/>
        </p:blipFill>
        <p:spPr>
          <a:xfrm>
            <a:off x="1" y="-94079"/>
            <a:ext cx="9160942" cy="1058486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31682" y="4615175"/>
            <a:ext cx="482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545C6F-B84F-9E45-99FB-1A159270FA95}" type="slidenum">
              <a:rPr lang="en-US" smtClean="0">
                <a:solidFill>
                  <a:srgbClr val="005DAA"/>
                </a:solidFill>
              </a:rPr>
              <a:pPr/>
              <a:t>‹#›</a:t>
            </a:fld>
            <a:endParaRPr lang="en-US" dirty="0">
              <a:solidFill>
                <a:srgbClr val="005DAA"/>
              </a:solidFill>
            </a:endParaRPr>
          </a:p>
        </p:txBody>
      </p:sp>
      <p:pic>
        <p:nvPicPr>
          <p:cNvPr id="5" name="Picture 4" descr="White_Jellyfish.png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822022">
            <a:off x="8670005" y="34720"/>
            <a:ext cx="395371" cy="896764"/>
          </a:xfrm>
          <a:prstGeom prst="rect">
            <a:avLst/>
          </a:prstGeom>
        </p:spPr>
      </p:pic>
      <p:pic>
        <p:nvPicPr>
          <p:cNvPr id="6" name="Picture 5" descr="White_Starfish.png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76835">
            <a:off x="8182127" y="336811"/>
            <a:ext cx="491334" cy="475557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8822267" y="-389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4D8D97B-CF7C-74F2-9C74-BC873A5C1CFD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58982"/>
            <a:ext cx="8554065" cy="82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76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Arial Narrow"/>
          <a:ea typeface="+mj-ea"/>
          <a:cs typeface="Arial Narrow"/>
        </a:defRPr>
      </a:lvl1pPr>
    </p:titleStyle>
    <p:bodyStyle>
      <a:lvl1pPr marL="342900" indent="-3429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5" Type="http://schemas.openxmlformats.org/officeDocument/2006/relationships/image" Target="../media/image11.jpe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Blue_Fish5 copy 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96976" y="738062"/>
            <a:ext cx="9698119" cy="4083057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04851" y="1156861"/>
            <a:ext cx="5826901" cy="419646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3100" b="1" dirty="0">
                <a:solidFill>
                  <a:srgbClr val="00B194"/>
                </a:solidFill>
                <a:latin typeface="Arial Narrow"/>
                <a:cs typeface="Arial Narrow"/>
              </a:rPr>
              <a:t>KŌRERORERO / DISCUSSION</a:t>
            </a:r>
            <a:endParaRPr lang="en-AU" sz="3100" b="1" dirty="0">
              <a:solidFill>
                <a:srgbClr val="175EAA"/>
              </a:solidFill>
              <a:latin typeface="Arial Narrow"/>
              <a:cs typeface="Arial Narrow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AU" sz="2600" dirty="0"/>
              <a:t>In Aotearoa, we have limits and rules for commercial, customary and  recreational fishers. If you break the rules you can be fined up to $250,000 and have your fishing gear (and boat) taken away. Rules include:</a:t>
            </a:r>
          </a:p>
          <a:p>
            <a:pPr>
              <a:lnSpc>
                <a:spcPct val="130000"/>
              </a:lnSpc>
            </a:pPr>
            <a:r>
              <a:rPr lang="en-AU" sz="2600" dirty="0"/>
              <a:t>daily bag limits (how many fish you can keep)</a:t>
            </a:r>
          </a:p>
          <a:p>
            <a:pPr>
              <a:lnSpc>
                <a:spcPct val="130000"/>
              </a:lnSpc>
            </a:pPr>
            <a:r>
              <a:rPr lang="en-AU" sz="2600" dirty="0"/>
              <a:t>legal size limits (the size of fish you can keep)</a:t>
            </a:r>
          </a:p>
          <a:p>
            <a:pPr>
              <a:lnSpc>
                <a:spcPct val="130000"/>
              </a:lnSpc>
            </a:pPr>
            <a:r>
              <a:rPr lang="en-AU" sz="2600" dirty="0"/>
              <a:t>species restrictions (the type of fish you can keep)</a:t>
            </a:r>
          </a:p>
          <a:p>
            <a:pPr>
              <a:lnSpc>
                <a:spcPct val="130000"/>
              </a:lnSpc>
            </a:pPr>
            <a:r>
              <a:rPr lang="en-AU" sz="2600" dirty="0"/>
              <a:t>closed and restricted areas (where you can’t fish)</a:t>
            </a:r>
            <a:endParaRPr lang="en-US" sz="2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4851" y="35524"/>
            <a:ext cx="8939149" cy="758428"/>
          </a:xfrm>
        </p:spPr>
        <p:txBody>
          <a:bodyPr>
            <a:normAutofit fontScale="90000"/>
          </a:bodyPr>
          <a:lstStyle/>
          <a:p>
            <a:pPr lvl="0"/>
            <a:r>
              <a:rPr lang="en-AU" dirty="0"/>
              <a:t>TAKING ACTION: FISHING</a:t>
            </a:r>
            <a:br>
              <a:rPr lang="en-AU" dirty="0"/>
            </a:br>
            <a:r>
              <a:rPr lang="en-AU" sz="2000" dirty="0"/>
              <a:t>Focus Question: What actions can I take to help the health of kai moana [seafood] resources?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6258510" y="1076047"/>
            <a:ext cx="2428289" cy="2303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/>
              <a:buNone/>
            </a:pPr>
            <a:r>
              <a:rPr lang="x-none" sz="5500" b="1" dirty="0">
                <a:solidFill>
                  <a:srgbClr val="175EAA"/>
                </a:solidFill>
                <a:latin typeface="Arial Narrow"/>
                <a:cs typeface="Arial Narrow"/>
              </a:rPr>
              <a:t>MAHI / ACTIVIT</a:t>
            </a:r>
            <a:r>
              <a:rPr lang="en-AU" sz="5500" b="1" dirty="0">
                <a:solidFill>
                  <a:srgbClr val="175EAA"/>
                </a:solidFill>
                <a:latin typeface="Arial Narrow"/>
                <a:cs typeface="Arial Narrow"/>
              </a:rPr>
              <a:t>Y</a:t>
            </a:r>
            <a:endParaRPr lang="en-US" sz="5500" dirty="0">
              <a:solidFill>
                <a:srgbClr val="005DAA"/>
              </a:solidFill>
            </a:endParaRPr>
          </a:p>
          <a:p>
            <a:pPr marL="0" indent="0" algn="r">
              <a:lnSpc>
                <a:spcPct val="130000"/>
              </a:lnSpc>
              <a:buNone/>
            </a:pPr>
            <a:r>
              <a:rPr lang="en-US" sz="7200" dirty="0"/>
              <a:t>      </a:t>
            </a:r>
            <a:r>
              <a:rPr lang="en-US" sz="5000" dirty="0"/>
              <a:t> Measure the fork length of a snapper [see </a:t>
            </a:r>
            <a:r>
              <a:rPr lang="en-US" sz="5000" dirty="0">
                <a:solidFill>
                  <a:srgbClr val="005DAA"/>
                </a:solidFill>
              </a:rPr>
              <a:t>Teacher Outline</a:t>
            </a:r>
            <a:r>
              <a:rPr lang="en-US" sz="5000" dirty="0"/>
              <a:t>]</a:t>
            </a:r>
          </a:p>
          <a:p>
            <a:pPr marL="0" indent="0">
              <a:buFont typeface="Arial"/>
              <a:buNone/>
            </a:pPr>
            <a:endParaRPr lang="en-AU" sz="5000" dirty="0"/>
          </a:p>
        </p:txBody>
      </p:sp>
      <p:pic>
        <p:nvPicPr>
          <p:cNvPr id="2" name="Picture 1" descr="Snapper SMALL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8699" y="3379853"/>
            <a:ext cx="1728100" cy="94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390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08517" y="906753"/>
            <a:ext cx="9535178" cy="404010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135648" y="-224336"/>
            <a:ext cx="8767055" cy="110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US" sz="3200" dirty="0">
                <a:latin typeface="Arial Narrow"/>
                <a:cs typeface="Arial Narrow"/>
              </a:rPr>
              <a:t>TAKING ACTION: FISHING</a:t>
            </a:r>
            <a:endParaRPr lang="en-US" sz="3100" dirty="0">
              <a:latin typeface="Arial Narrow"/>
              <a:cs typeface="Arial Narrow"/>
            </a:endParaRPr>
          </a:p>
        </p:txBody>
      </p:sp>
      <p:sp>
        <p:nvSpPr>
          <p:cNvPr id="9" name="Content Placeholder 6"/>
          <p:cNvSpPr>
            <a:spLocks noGrp="1"/>
          </p:cNvSpPr>
          <p:nvPr>
            <p:ph sz="half" idx="2"/>
          </p:nvPr>
        </p:nvSpPr>
        <p:spPr>
          <a:xfrm>
            <a:off x="264270" y="1886259"/>
            <a:ext cx="4254021" cy="2861976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000" b="1" dirty="0">
                <a:solidFill>
                  <a:srgbClr val="00B194"/>
                </a:solidFill>
                <a:latin typeface="Arial Narrow"/>
                <a:cs typeface="Arial Narrow"/>
              </a:rPr>
              <a:t>KŌRERORERO / DISCUSSION</a:t>
            </a:r>
            <a:endParaRPr lang="en-AU" sz="2000" b="1" dirty="0">
              <a:solidFill>
                <a:srgbClr val="175EAA"/>
              </a:solidFill>
              <a:latin typeface="Arial Narrow"/>
              <a:cs typeface="Arial Narrow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/>
              <a:t>50% of fish are allocated to COMMERCIAL fishers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/>
              <a:t>They must BUY quota for each species of fish they want to catch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/>
              <a:t>A commercial fisher must have quota in order to fish commercially</a:t>
            </a:r>
          </a:p>
        </p:txBody>
      </p:sp>
      <p:pic>
        <p:nvPicPr>
          <p:cNvPr id="13" name="Picture 12" descr="RS9870_4R7A5502-92-scr.jp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167457">
            <a:off x="202988" y="735056"/>
            <a:ext cx="2154341" cy="107668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0463" y="959687"/>
            <a:ext cx="2726048" cy="972039"/>
          </a:xfrm>
          <a:prstGeom prst="rect">
            <a:avLst/>
          </a:prstGeom>
        </p:spPr>
      </p:pic>
      <p:sp>
        <p:nvSpPr>
          <p:cNvPr id="17" name="Content Placeholder 6"/>
          <p:cNvSpPr>
            <a:spLocks noGrp="1"/>
          </p:cNvSpPr>
          <p:nvPr>
            <p:ph sz="half" idx="2"/>
          </p:nvPr>
        </p:nvSpPr>
        <p:spPr>
          <a:xfrm>
            <a:off x="4518292" y="1697837"/>
            <a:ext cx="4075545" cy="2478303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/>
              <a:t>50% of fish are allocated to RECREATIONAL fishers and for CUSTOMARY MĀORI fishing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/>
              <a:t>Recreational and customary fishers are not allowed to SELL their catch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/>
              <a:t>There are size and catch limits for fish they can take</a:t>
            </a:r>
          </a:p>
        </p:txBody>
      </p:sp>
      <p:pic>
        <p:nvPicPr>
          <p:cNvPr id="19" name="Picture 18" descr="boyswithsnapperinboat lighted.jp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720749">
            <a:off x="6140942" y="343452"/>
            <a:ext cx="1892759" cy="1064677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 rot="16200000">
            <a:off x="7548733" y="2262566"/>
            <a:ext cx="289814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00" dirty="0"/>
              <a:t>Photo: Ministry for the Environment</a:t>
            </a:r>
          </a:p>
        </p:txBody>
      </p:sp>
    </p:spTree>
    <p:extLst>
      <p:ext uri="{BB962C8B-B14F-4D97-AF65-F5344CB8AC3E}">
        <p14:creationId xmlns:p14="http://schemas.microsoft.com/office/powerpoint/2010/main" val="155467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08517" y="906753"/>
            <a:ext cx="9535178" cy="404010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135648" y="-224336"/>
            <a:ext cx="8767055" cy="110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US" sz="3200" dirty="0">
                <a:latin typeface="Arial Narrow"/>
                <a:cs typeface="Arial Narrow"/>
              </a:rPr>
              <a:t>TAKING ACTION: SUSTAINABILITY &amp; FISHING</a:t>
            </a:r>
            <a:endParaRPr lang="en-US" sz="3100" dirty="0">
              <a:latin typeface="Arial Narrow"/>
              <a:cs typeface="Arial Narrow"/>
            </a:endParaRPr>
          </a:p>
        </p:txBody>
      </p:sp>
      <p:sp>
        <p:nvSpPr>
          <p:cNvPr id="9" name="Content Placeholder 6"/>
          <p:cNvSpPr>
            <a:spLocks noGrp="1"/>
          </p:cNvSpPr>
          <p:nvPr>
            <p:ph sz="half" idx="2"/>
          </p:nvPr>
        </p:nvSpPr>
        <p:spPr>
          <a:xfrm>
            <a:off x="264271" y="990695"/>
            <a:ext cx="6103490" cy="3590783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000" b="1" dirty="0">
                <a:solidFill>
                  <a:srgbClr val="00B6DE"/>
                </a:solidFill>
                <a:latin typeface="Arial Narrow"/>
                <a:cs typeface="Arial Narrow"/>
              </a:rPr>
              <a:t>HE PĀTAI / CONSIDER THIS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/>
              <a:t>Why can’t these kids sell their fish?  Is this fair?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/>
              <a:t>Imagine a commercial fisher sees a recreational fisher at the wharf selling fish, what might they feel / say?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dirty="0"/>
              <a:t>Have you ever caught a fish? Or thrown an undersized fish back in to the sea?</a:t>
            </a:r>
            <a:endParaRPr lang="en-AU" sz="500" dirty="0"/>
          </a:p>
          <a:p>
            <a:pPr marL="0" indent="0" algn="r">
              <a:buNone/>
            </a:pPr>
            <a:r>
              <a:rPr lang="en-AU" sz="2200" b="1" dirty="0">
                <a:solidFill>
                  <a:srgbClr val="175EAA"/>
                </a:solidFill>
                <a:latin typeface="Arial Narrow"/>
                <a:cs typeface="Arial Narrow"/>
              </a:rPr>
              <a:t>MAHI / ACTIVITY</a:t>
            </a:r>
          </a:p>
          <a:p>
            <a:pPr marL="0" indent="0" algn="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1800" dirty="0"/>
              <a:t>Complete </a:t>
            </a:r>
            <a:r>
              <a:rPr lang="en-AU" sz="1800" dirty="0">
                <a:solidFill>
                  <a:srgbClr val="005DAA"/>
                </a:solidFill>
              </a:rPr>
              <a:t>Customary</a:t>
            </a:r>
          </a:p>
          <a:p>
            <a:pPr marL="0" indent="0" algn="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1800" dirty="0">
                <a:solidFill>
                  <a:srgbClr val="005DAA"/>
                </a:solidFill>
              </a:rPr>
              <a:t> and Recreational Fisheries Worksheet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AU" sz="18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AU" sz="1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34424" y="906753"/>
            <a:ext cx="2726048" cy="972039"/>
          </a:xfrm>
          <a:prstGeom prst="rect">
            <a:avLst/>
          </a:prstGeom>
        </p:spPr>
      </p:pic>
      <p:pic>
        <p:nvPicPr>
          <p:cNvPr id="18" name="Picture 17" descr="IMG_7690.JPG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6075054">
            <a:off x="7464497" y="1421282"/>
            <a:ext cx="1573115" cy="1322519"/>
          </a:xfrm>
          <a:prstGeom prst="rect">
            <a:avLst/>
          </a:prstGeom>
        </p:spPr>
      </p:pic>
      <p:pic>
        <p:nvPicPr>
          <p:cNvPr id="19" name="Picture 18" descr="boyswithsnapperinboat lighted.jp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074340">
            <a:off x="6669133" y="3077687"/>
            <a:ext cx="1892759" cy="1064677"/>
          </a:xfrm>
          <a:prstGeom prst="rect">
            <a:avLst/>
          </a:prstGeom>
        </p:spPr>
      </p:pic>
      <p:pic>
        <p:nvPicPr>
          <p:cNvPr id="20" name="Picture 19" descr="IMG_7708.JPG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52241" y="2082541"/>
            <a:ext cx="879513" cy="1018160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 rot="21045422">
            <a:off x="7645152" y="4044494"/>
            <a:ext cx="15265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300" dirty="0"/>
              <a:t>Source: Ministry for </a:t>
            </a:r>
          </a:p>
          <a:p>
            <a:r>
              <a:rPr lang="en-US" sz="1300" dirty="0"/>
              <a:t>the Environment</a:t>
            </a:r>
          </a:p>
        </p:txBody>
      </p:sp>
    </p:spTree>
    <p:extLst>
      <p:ext uri="{BB962C8B-B14F-4D97-AF65-F5344CB8AC3E}">
        <p14:creationId xmlns:p14="http://schemas.microsoft.com/office/powerpoint/2010/main" val="256549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Blue_Fish5 copy 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96976" y="738062"/>
            <a:ext cx="9698119" cy="4083057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379892" y="1076046"/>
            <a:ext cx="5306908" cy="374507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x-none" sz="8800" b="1" dirty="0">
                <a:solidFill>
                  <a:srgbClr val="175EAA"/>
                </a:solidFill>
                <a:latin typeface="Arial Narrow"/>
                <a:cs typeface="Arial Narrow"/>
              </a:rPr>
              <a:t>MAHI / ACTIVIT</a:t>
            </a:r>
            <a:r>
              <a:rPr lang="en-AU" sz="8800" b="1" dirty="0">
                <a:solidFill>
                  <a:srgbClr val="175EAA"/>
                </a:solidFill>
                <a:latin typeface="Arial Narrow"/>
                <a:cs typeface="Arial Narrow"/>
              </a:rPr>
              <a:t>Y</a:t>
            </a:r>
            <a:endParaRPr lang="en-US" sz="8800" dirty="0">
              <a:latin typeface="Arial Narrow"/>
              <a:cs typeface="Arial Narrow"/>
            </a:endParaRPr>
          </a:p>
          <a:p>
            <a:pPr marL="0" indent="0" algn="r">
              <a:lnSpc>
                <a:spcPct val="130000"/>
              </a:lnSpc>
              <a:buNone/>
            </a:pPr>
            <a:r>
              <a:rPr lang="en-US" sz="7200" dirty="0"/>
              <a:t>Imagine you are going out for a day’s fishing with four members of your whānau {family]</a:t>
            </a:r>
          </a:p>
          <a:p>
            <a:pPr marL="0" indent="0" algn="r">
              <a:lnSpc>
                <a:spcPct val="130000"/>
              </a:lnSpc>
              <a:buNone/>
            </a:pPr>
            <a:r>
              <a:rPr lang="en-US" sz="7200" dirty="0">
                <a:solidFill>
                  <a:srgbClr val="005DAA"/>
                </a:solidFill>
              </a:rPr>
              <a:t>Download the free NZ Fishing Rules app to see:</a:t>
            </a:r>
          </a:p>
          <a:p>
            <a:pPr marL="0" indent="0" algn="r">
              <a:lnSpc>
                <a:spcPct val="130000"/>
              </a:lnSpc>
              <a:buNone/>
            </a:pPr>
            <a:r>
              <a:rPr lang="en-US" sz="7200" dirty="0"/>
              <a:t>         a) how much snapper you can legally catch?</a:t>
            </a:r>
          </a:p>
          <a:p>
            <a:pPr marL="0" indent="0" algn="r">
              <a:lnSpc>
                <a:spcPct val="130000"/>
              </a:lnSpc>
              <a:buNone/>
            </a:pPr>
            <a:r>
              <a:rPr lang="en-US" sz="7200" dirty="0"/>
              <a:t>         b) what is the smallest snapper you are allowed to catch?</a:t>
            </a:r>
          </a:p>
          <a:p>
            <a:pPr marL="0" indent="0" algn="r">
              <a:lnSpc>
                <a:spcPct val="130000"/>
              </a:lnSpc>
              <a:buNone/>
            </a:pPr>
            <a:r>
              <a:rPr lang="en-US" sz="7200" dirty="0"/>
              <a:t>         c) what should you do if you catch a snapper smaller than this?</a:t>
            </a:r>
          </a:p>
          <a:p>
            <a:pPr marL="266700" indent="-266700"/>
            <a:endParaRPr lang="en-US" sz="4400" dirty="0"/>
          </a:p>
          <a:p>
            <a:pPr marL="0" indent="0">
              <a:buFont typeface="Arial"/>
              <a:buNone/>
            </a:pPr>
            <a:endParaRPr lang="en-AU" sz="3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4851" y="93912"/>
            <a:ext cx="8481949" cy="758428"/>
          </a:xfrm>
        </p:spPr>
        <p:txBody>
          <a:bodyPr/>
          <a:lstStyle/>
          <a:p>
            <a:r>
              <a:rPr lang="en-US" sz="3600" dirty="0"/>
              <a:t>TAKING ACTION: FISHING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6E3AB14-91AD-4DD7-AF94-19B6CC71591E}"/>
              </a:ext>
            </a:extLst>
          </p:cNvPr>
          <p:cNvGrpSpPr/>
          <p:nvPr/>
        </p:nvGrpSpPr>
        <p:grpSpPr>
          <a:xfrm>
            <a:off x="204851" y="1155794"/>
            <a:ext cx="2221455" cy="3119753"/>
            <a:chOff x="627402" y="3512373"/>
            <a:chExt cx="1678478" cy="2632542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A2A1D23B-A6A2-46B4-8787-3320903D54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0137" y="3512373"/>
              <a:ext cx="1174952" cy="1302933"/>
            </a:xfrm>
            <a:prstGeom prst="roundRect">
              <a:avLst/>
            </a:prstGeom>
            <a:effectLst>
              <a:softEdge rad="0"/>
            </a:effectLst>
            <a:scene3d>
              <a:camera prst="orthographicFront"/>
              <a:lightRig rig="threePt" dir="t"/>
            </a:scene3d>
            <a:sp3d/>
          </p:spPr>
        </p:pic>
        <p:pic>
          <p:nvPicPr>
            <p:cNvPr id="14" name="Picture 4" descr="https://www.gstatic.com/android/market_images/web/play_prism_hlock_2x.png">
              <a:extLst>
                <a:ext uri="{FF2B5EF4-FFF2-40B4-BE49-F238E27FC236}">
                  <a16:creationId xmlns:a16="http://schemas.microsoft.com/office/drawing/2014/main" id="{CA94AE7B-C1B6-446A-9651-49243E891B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137" y="5829043"/>
              <a:ext cx="1482163" cy="315872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15" name="Picture 6" descr="Image result for app store">
              <a:extLst>
                <a:ext uri="{FF2B5EF4-FFF2-40B4-BE49-F238E27FC236}">
                  <a16:creationId xmlns:a16="http://schemas.microsoft.com/office/drawing/2014/main" id="{7F1410D5-276E-44C5-AAE1-42599C1CBF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402" y="5308442"/>
              <a:ext cx="1482163" cy="43969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Content Placeholder 2">
              <a:extLst>
                <a:ext uri="{FF2B5EF4-FFF2-40B4-BE49-F238E27FC236}">
                  <a16:creationId xmlns:a16="http://schemas.microsoft.com/office/drawing/2014/main" id="{CBF2B181-0C67-41DD-9AD2-63B7C75B0B8F}"/>
                </a:ext>
              </a:extLst>
            </p:cNvPr>
            <p:cNvSpPr txBox="1">
              <a:spLocks/>
            </p:cNvSpPr>
            <p:nvPr/>
          </p:nvSpPr>
          <p:spPr>
            <a:xfrm>
              <a:off x="627402" y="4904450"/>
              <a:ext cx="1678478" cy="40399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NZ" sz="17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venir Light"/>
                </a:rPr>
                <a:t>NZ Fishing Rules</a:t>
              </a:r>
              <a:endParaRPr kumimoji="0" lang="en-NZ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Light"/>
              </a:endParaRP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31EE2355-D977-489E-B0EA-500564053656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05214">
            <a:off x="2599311" y="2487037"/>
            <a:ext cx="1152991" cy="20465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10777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133" y="819575"/>
            <a:ext cx="8297334" cy="38283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NZ" sz="4900" dirty="0">
                <a:solidFill>
                  <a:srgbClr val="175EAA"/>
                </a:solidFill>
                <a:latin typeface="Local Brewery Five"/>
                <a:cs typeface="Local Brewery Five"/>
              </a:rPr>
              <a:t>He tai moana, he tai ika, 	</a:t>
            </a:r>
            <a:endParaRPr lang="en-IN" sz="4900" dirty="0">
              <a:solidFill>
                <a:srgbClr val="175EAA"/>
              </a:solidFill>
              <a:latin typeface="Local Brewery Five"/>
              <a:cs typeface="Local Brewery Five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NZ" sz="4900" dirty="0">
                <a:solidFill>
                  <a:srgbClr val="175EAA"/>
                </a:solidFill>
                <a:latin typeface="Local Brewery Five"/>
                <a:cs typeface="Local Brewery Five"/>
              </a:rPr>
              <a:t>He tai timu</a:t>
            </a:r>
            <a:r>
              <a:rPr lang="mi-NZ" sz="4900" dirty="0">
                <a:solidFill>
                  <a:srgbClr val="175EAA"/>
                </a:solidFill>
                <a:latin typeface="Local Brewery Five"/>
                <a:cs typeface="Local Brewery Five"/>
              </a:rPr>
              <a:t>, he ika nunumi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mi-NZ" sz="1300" dirty="0"/>
          </a:p>
          <a:p>
            <a:pPr marL="0" indent="0" algn="ctr">
              <a:spcBef>
                <a:spcPts val="300"/>
              </a:spcBef>
              <a:buNone/>
            </a:pPr>
            <a:r>
              <a:rPr lang="en-NZ" sz="2600" i="1" dirty="0"/>
              <a:t>A sea that is healthy, is a sea that flourishes with life	</a:t>
            </a:r>
            <a:endParaRPr lang="en-IN" sz="2600" dirty="0"/>
          </a:p>
          <a:p>
            <a:pPr marL="0" indent="0" algn="ctr">
              <a:spcBef>
                <a:spcPts val="300"/>
              </a:spcBef>
              <a:buNone/>
            </a:pPr>
            <a:r>
              <a:rPr lang="en-NZ" sz="2600" i="1" dirty="0"/>
              <a:t>A sea in decline, becomes void of sea life</a:t>
            </a:r>
            <a:r>
              <a:rPr lang="en-IN" sz="2600" dirty="0"/>
              <a:t> </a:t>
            </a:r>
            <a:endParaRPr lang="mi-NZ" sz="26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mi-NZ" sz="18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NZ" sz="1700" dirty="0"/>
              <a:t>Whaktauki or proverb – it outlines a two way context;  the need for caring for the ocean or the repercussions of mismanagement of resources</a:t>
            </a:r>
            <a:endParaRPr lang="en-IN" sz="1700" dirty="0"/>
          </a:p>
        </p:txBody>
      </p:sp>
      <p:pic>
        <p:nvPicPr>
          <p:cNvPr id="2" name="Picture 1" descr="White_Seabream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90894" y="-144657"/>
            <a:ext cx="1981787" cy="1424150"/>
          </a:xfrm>
          <a:prstGeom prst="rect">
            <a:avLst/>
          </a:prstGeom>
        </p:spPr>
      </p:pic>
      <p:pic>
        <p:nvPicPr>
          <p:cNvPr id="3" name="Picture 2" descr="White_Seabream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414" y="-555690"/>
            <a:ext cx="2090018" cy="1501927"/>
          </a:xfrm>
          <a:prstGeom prst="rect">
            <a:avLst/>
          </a:prstGeom>
        </p:spPr>
      </p:pic>
      <p:pic>
        <p:nvPicPr>
          <p:cNvPr id="11" name="Picture 10" descr="White_Seabream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2413" y="-363960"/>
            <a:ext cx="1957419" cy="140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101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114007</TotalTime>
  <Words>467</Words>
  <Application>Microsoft Macintosh PowerPoint</Application>
  <PresentationFormat>On-screen Show (16:9)</PresentationFormat>
  <Paragraphs>62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Narrow</vt:lpstr>
      <vt:lpstr>Avenir Light</vt:lpstr>
      <vt:lpstr>Calibri</vt:lpstr>
      <vt:lpstr>Local Brewery Five</vt:lpstr>
      <vt:lpstr>MetaPro-Normal</vt:lpstr>
      <vt:lpstr>Office Theme</vt:lpstr>
      <vt:lpstr>TAKING ACTION: FISHING Focus Question: What actions can I take to help the health of kai moana [seafood] resources?</vt:lpstr>
      <vt:lpstr>PowerPoint Presentation</vt:lpstr>
      <vt:lpstr>PowerPoint Presentation</vt:lpstr>
      <vt:lpstr>TAKING ACTION: FISHING</vt:lpstr>
      <vt:lpstr>PowerPoint Presentation</vt:lpstr>
    </vt:vector>
  </TitlesOfParts>
  <Company>Indigo Pacific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Rika Milne</dc:creator>
  <cp:lastModifiedBy>Rika Milne</cp:lastModifiedBy>
  <cp:revision>510</cp:revision>
  <cp:lastPrinted>2021-08-30T20:44:29Z</cp:lastPrinted>
  <dcterms:created xsi:type="dcterms:W3CDTF">2020-04-01T02:04:56Z</dcterms:created>
  <dcterms:modified xsi:type="dcterms:W3CDTF">2023-01-26T05:56:26Z</dcterms:modified>
</cp:coreProperties>
</file>