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37" saveSubsetFonts="1" autoCompressPictures="0">
  <p:sldMasterIdLst>
    <p:sldMasterId id="2147483648" r:id="rId1"/>
  </p:sldMasterIdLst>
  <p:notesMasterIdLst>
    <p:notesMasterId r:id="rId13"/>
  </p:notesMasterIdLst>
  <p:sldIdLst>
    <p:sldId id="420" r:id="rId2"/>
    <p:sldId id="454" r:id="rId3"/>
    <p:sldId id="455" r:id="rId4"/>
    <p:sldId id="435" r:id="rId5"/>
    <p:sldId id="456" r:id="rId6"/>
    <p:sldId id="457" r:id="rId7"/>
    <p:sldId id="458" r:id="rId8"/>
    <p:sldId id="459" r:id="rId9"/>
    <p:sldId id="460" r:id="rId10"/>
    <p:sldId id="461" r:id="rId11"/>
    <p:sldId id="409" r:id="rId1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005DAA"/>
    <a:srgbClr val="00B194"/>
    <a:srgbClr val="002E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13" autoAdjust="0"/>
    <p:restoredTop sz="59925" autoAdjust="0"/>
  </p:normalViewPr>
  <p:slideViewPr>
    <p:cSldViewPr snapToGrid="0" snapToObjects="1">
      <p:cViewPr varScale="1">
        <p:scale>
          <a:sx n="89" d="100"/>
          <a:sy n="89" d="100"/>
        </p:scale>
        <p:origin x="2192" y="16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241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12"/>
    </p:cViewPr>
  </p:sorterViewPr>
  <p:notesViewPr>
    <p:cSldViewPr snapToGrid="0" snapToObjects="1">
      <p:cViewPr varScale="1">
        <p:scale>
          <a:sx n="82" d="100"/>
          <a:sy n="82" d="100"/>
        </p:scale>
        <p:origin x="-283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CAA122-7A35-9745-A26A-EE8C50CA7602}" type="datetimeFigureOut">
              <a:rPr lang="en-US" smtClean="0"/>
              <a:t>1/26/23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80999" y="4343400"/>
            <a:ext cx="6096001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mi-NZ" dirty="0"/>
              <a:t>Click to edit Master text styles</a:t>
            </a:r>
          </a:p>
          <a:p>
            <a:pPr lvl="1"/>
            <a:r>
              <a:rPr lang="mi-NZ" dirty="0"/>
              <a:t>Second level</a:t>
            </a:r>
          </a:p>
          <a:p>
            <a:pPr lvl="2"/>
            <a:r>
              <a:rPr lang="mi-NZ" dirty="0"/>
              <a:t>Third level</a:t>
            </a:r>
          </a:p>
          <a:p>
            <a:pPr lvl="3"/>
            <a:r>
              <a:rPr lang="mi-NZ" dirty="0"/>
              <a:t>Fourth level</a:t>
            </a:r>
          </a:p>
          <a:p>
            <a:pPr lvl="4"/>
            <a:r>
              <a:rPr lang="mi-NZ" dirty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4DFFE2-AB0B-A546-BA03-FA78CA741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446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175EAA"/>
                </a:solidFill>
                <a:latin typeface="MetaPro-Normal"/>
                <a:cs typeface="MetaPro-Normal"/>
              </a:rPr>
              <a:t>TEACHER NOTES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4902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175EAA"/>
                </a:solidFill>
                <a:latin typeface="MetaPro-Normal"/>
                <a:cs typeface="MetaPro-Normal"/>
              </a:rPr>
              <a:t>TEACHER NOTES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2037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175EAA"/>
                </a:solidFill>
                <a:latin typeface="MetaPro-Normal"/>
                <a:cs typeface="MetaPro-Normal"/>
              </a:rPr>
              <a:t>TEACHER NOTES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1C54-CE56-C942-86C7-3C671D5B96FC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869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175EAA"/>
                </a:solidFill>
                <a:latin typeface="MetaPro-Normal"/>
                <a:cs typeface="MetaPro-Normal"/>
              </a:rPr>
              <a:t>TEACHER NOTES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490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175EAA"/>
                </a:solidFill>
                <a:latin typeface="MetaPro-Normal"/>
                <a:cs typeface="MetaPro-Normal"/>
              </a:rPr>
              <a:t>TEACHER NOTES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4902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175EAA"/>
                </a:solidFill>
                <a:latin typeface="MetaPro-Normal"/>
                <a:cs typeface="MetaPro-Normal"/>
              </a:rPr>
              <a:t>TEACHER NOTES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2037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175EAA"/>
                </a:solidFill>
                <a:latin typeface="MetaPro-Normal"/>
                <a:cs typeface="MetaPro-Normal"/>
              </a:rPr>
              <a:t>TEACHER NOTES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2037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175EAA"/>
                </a:solidFill>
                <a:latin typeface="MetaPro-Normal"/>
                <a:cs typeface="MetaPro-Normal"/>
              </a:rPr>
              <a:t>TEACHER NOTES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2037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175EAA"/>
                </a:solidFill>
                <a:latin typeface="MetaPro-Normal"/>
                <a:cs typeface="MetaPro-Normal"/>
              </a:rPr>
              <a:t>TEACHER NOTES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2037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175EAA"/>
                </a:solidFill>
                <a:latin typeface="MetaPro-Normal"/>
                <a:cs typeface="MetaPro-Normal"/>
              </a:rPr>
              <a:t>TEACHER NOTES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2037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175EAA"/>
                </a:solidFill>
                <a:latin typeface="MetaPro-Normal"/>
                <a:cs typeface="MetaPro-Normal"/>
              </a:rPr>
              <a:t>TEACHER NOTES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203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mi-NZ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mi-NZ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037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912"/>
            <a:ext cx="8229600" cy="758428"/>
          </a:xfrm>
        </p:spPr>
        <p:txBody>
          <a:bodyPr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mi-NZ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mi-NZ"/>
              <a:t>Click to edit Master text styles</a:t>
            </a:r>
          </a:p>
          <a:p>
            <a:pPr lvl="1"/>
            <a:r>
              <a:rPr lang="mi-NZ"/>
              <a:t>Second level</a:t>
            </a:r>
          </a:p>
          <a:p>
            <a:pPr lvl="2"/>
            <a:r>
              <a:rPr lang="mi-NZ"/>
              <a:t>Third level</a:t>
            </a:r>
          </a:p>
          <a:p>
            <a:pPr lvl="3"/>
            <a:r>
              <a:rPr lang="mi-NZ"/>
              <a:t>Fourth level</a:t>
            </a:r>
          </a:p>
          <a:p>
            <a:pPr lvl="4"/>
            <a:r>
              <a:rPr lang="mi-NZ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952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5405"/>
            <a:ext cx="4038600" cy="32402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mi-NZ" dirty="0"/>
              <a:t>Click to edit Master text styles</a:t>
            </a:r>
          </a:p>
          <a:p>
            <a:pPr lvl="1"/>
            <a:r>
              <a:rPr lang="mi-NZ" dirty="0"/>
              <a:t>Second level</a:t>
            </a:r>
          </a:p>
          <a:p>
            <a:pPr lvl="2"/>
            <a:r>
              <a:rPr lang="mi-NZ" dirty="0"/>
              <a:t>Third level</a:t>
            </a:r>
          </a:p>
          <a:p>
            <a:pPr lvl="3"/>
            <a:r>
              <a:rPr lang="mi-NZ" dirty="0"/>
              <a:t>Fourth level</a:t>
            </a:r>
          </a:p>
          <a:p>
            <a:pPr lvl="4"/>
            <a:r>
              <a:rPr lang="mi-NZ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5405"/>
            <a:ext cx="4038600" cy="32402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mi-NZ"/>
              <a:t>Click to edit Master text styles</a:t>
            </a:r>
          </a:p>
          <a:p>
            <a:pPr lvl="1"/>
            <a:r>
              <a:rPr lang="mi-NZ"/>
              <a:t>Second level</a:t>
            </a:r>
          </a:p>
          <a:p>
            <a:pPr lvl="2"/>
            <a:r>
              <a:rPr lang="mi-NZ"/>
              <a:t>Third level</a:t>
            </a:r>
          </a:p>
          <a:p>
            <a:pPr lvl="3"/>
            <a:r>
              <a:rPr lang="mi-NZ"/>
              <a:t>Fourth level</a:t>
            </a:r>
          </a:p>
          <a:p>
            <a:pPr lvl="4"/>
            <a:r>
              <a:rPr lang="mi-NZ"/>
              <a:t>Fifth level</a:t>
            </a: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93912"/>
            <a:ext cx="8229600" cy="758428"/>
          </a:xfrm>
        </p:spPr>
        <p:txBody>
          <a:bodyPr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mi-NZ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19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93912"/>
            <a:ext cx="8229600" cy="758428"/>
          </a:xfrm>
        </p:spPr>
        <p:txBody>
          <a:bodyPr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mi-NZ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595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93912"/>
            <a:ext cx="8229600" cy="758428"/>
          </a:xfrm>
        </p:spPr>
        <p:txBody>
          <a:bodyPr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mi-NZ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439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file://localhost/Users/rika/Dropbox/MSC%20Job/2020/MSC%20templates%20and%20graphics/FISH%20SWIRL/Rika%20final%20banner%20files/Rect%20Banner%20Fish%20Swirl%20SMALL.png" TargetMode="External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1268"/>
            <a:ext cx="8229600" cy="7584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mi-N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3"/>
            <a:ext cx="8229600" cy="3039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mi-NZ"/>
              <a:t>Click to edit Master text styles</a:t>
            </a:r>
          </a:p>
          <a:p>
            <a:pPr lvl="1"/>
            <a:r>
              <a:rPr lang="mi-NZ"/>
              <a:t>Second level</a:t>
            </a:r>
          </a:p>
          <a:p>
            <a:pPr lvl="2"/>
            <a:r>
              <a:rPr lang="mi-NZ"/>
              <a:t>Third level</a:t>
            </a:r>
          </a:p>
          <a:p>
            <a:pPr lvl="3"/>
            <a:r>
              <a:rPr lang="mi-NZ"/>
              <a:t>Fourth level</a:t>
            </a:r>
          </a:p>
          <a:p>
            <a:pPr lvl="4"/>
            <a:r>
              <a:rPr lang="mi-NZ"/>
              <a:t>Fifth level</a:t>
            </a:r>
            <a:endParaRPr lang="en-US"/>
          </a:p>
        </p:txBody>
      </p:sp>
      <p:pic>
        <p:nvPicPr>
          <p:cNvPr id="7" name="Rect Banner Fish Swirl SMALL.png" descr="/Users/rika/Dropbox/MSC Job/2020/MSC templates and graphics/FISH SWIRL/Rika final banner files/Rect Banner Fish Swirl SMALL.png"/>
          <p:cNvPicPr>
            <a:picLocks noChangeAspect="1"/>
          </p:cNvPicPr>
          <p:nvPr userDrawn="1"/>
        </p:nvPicPr>
        <p:blipFill rotWithShape="1">
          <a:blip r:embed="rId7" r:link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015"/>
          <a:stretch/>
        </p:blipFill>
        <p:spPr>
          <a:xfrm>
            <a:off x="1" y="-94079"/>
            <a:ext cx="9160942" cy="1058486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531682" y="4615175"/>
            <a:ext cx="482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0545C6F-B84F-9E45-99FB-1A159270FA95}" type="slidenum">
              <a:rPr lang="en-US" smtClean="0">
                <a:solidFill>
                  <a:srgbClr val="005DAA"/>
                </a:solidFill>
              </a:rPr>
              <a:pPr/>
              <a:t>‹#›</a:t>
            </a:fld>
            <a:endParaRPr lang="en-US" dirty="0">
              <a:solidFill>
                <a:srgbClr val="005DAA"/>
              </a:solidFill>
            </a:endParaRPr>
          </a:p>
        </p:txBody>
      </p:sp>
      <p:pic>
        <p:nvPicPr>
          <p:cNvPr id="5" name="Picture 4" descr="White_Jellyfish.png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22022">
            <a:off x="8670005" y="34720"/>
            <a:ext cx="395371" cy="896764"/>
          </a:xfrm>
          <a:prstGeom prst="rect">
            <a:avLst/>
          </a:prstGeom>
        </p:spPr>
      </p:pic>
      <p:pic>
        <p:nvPicPr>
          <p:cNvPr id="6" name="Picture 5" descr="White_Starfish.png"/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76835">
            <a:off x="8182127" y="336811"/>
            <a:ext cx="491334" cy="475557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8822267" y="-3894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4D8D97B-CF7C-74F2-9C74-BC873A5C1CFD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58982"/>
            <a:ext cx="8554065" cy="827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762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100" kern="1200">
          <a:solidFill>
            <a:schemeClr val="tx1"/>
          </a:solidFill>
          <a:latin typeface="Arial Narrow"/>
          <a:ea typeface="+mj-ea"/>
          <a:cs typeface="Arial Narrow"/>
        </a:defRPr>
      </a:lvl1pPr>
    </p:titleStyle>
    <p:bodyStyle>
      <a:lvl1pPr marL="342900" indent="-342900" algn="l" defTabSz="457200" rtl="0" eaLnBrk="1" latinLnBrk="0" hangingPunct="1">
        <a:lnSpc>
          <a:spcPct val="112000"/>
        </a:lnSpc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lnSpc>
          <a:spcPct val="112000"/>
        </a:lnSpc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112000"/>
        </a:lnSpc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112000"/>
        </a:lnSpc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112000"/>
        </a:lnSpc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3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185" y="59594"/>
            <a:ext cx="8503615" cy="758428"/>
          </a:xfrm>
        </p:spPr>
        <p:txBody>
          <a:bodyPr>
            <a:normAutofit fontScale="90000"/>
          </a:bodyPr>
          <a:lstStyle/>
          <a:p>
            <a:r>
              <a:rPr lang="en-US" dirty="0"/>
              <a:t>WHAKAPUĀWAI: COLLABORATIVE ACTION</a:t>
            </a:r>
            <a:br>
              <a:rPr lang="en-US" dirty="0"/>
            </a:br>
            <a:r>
              <a:rPr lang="en-AU" sz="2000" dirty="0">
                <a:solidFill>
                  <a:srgbClr val="FFFFFF"/>
                </a:solidFill>
              </a:rPr>
              <a:t>Focus Question: How can we collaboratively work to plan &amp; carry out an action to help address an marine environmental issue?</a:t>
            </a:r>
            <a:endParaRPr lang="en-US" sz="2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62077" y="1188105"/>
            <a:ext cx="3145395" cy="3553227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x-none" sz="3600" b="1" dirty="0">
                <a:solidFill>
                  <a:srgbClr val="175EAA"/>
                </a:solidFill>
                <a:latin typeface="Arial Narrow"/>
                <a:cs typeface="Arial Narrow"/>
              </a:rPr>
              <a:t>MAHI / ACTIVIT</a:t>
            </a:r>
            <a:r>
              <a:rPr lang="en-AU" sz="3600" b="1" dirty="0">
                <a:solidFill>
                  <a:srgbClr val="175EAA"/>
                </a:solidFill>
                <a:latin typeface="Arial Narrow"/>
                <a:cs typeface="Arial Narrow"/>
              </a:rPr>
              <a:t>Y  </a:t>
            </a:r>
            <a:endParaRPr lang="en-AU" sz="3600" dirty="0"/>
          </a:p>
          <a:p>
            <a:pPr marL="0" indent="0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  <a:buFont typeface="Arial"/>
              <a:buNone/>
            </a:pPr>
            <a:r>
              <a:rPr lang="x-none" sz="2900" dirty="0"/>
              <a:t>In groups, research and list ten different organisations that are working to conserve and protect our oceans. What do they do?</a:t>
            </a:r>
          </a:p>
          <a:p>
            <a:pPr marL="0" indent="0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  <a:buFont typeface="Arial"/>
              <a:buNone/>
            </a:pPr>
            <a:r>
              <a:rPr lang="x-none" sz="2900" dirty="0"/>
              <a:t>Select the one group and present back to the rest of your class / rōpū</a:t>
            </a:r>
          </a:p>
        </p:txBody>
      </p:sp>
      <p:pic>
        <p:nvPicPr>
          <p:cNvPr id="7" name="Picture 6" descr="Screen Shot 2020-10-14 at 7.41.23 PM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1368" y="1025647"/>
            <a:ext cx="3571803" cy="2234446"/>
          </a:xfrm>
          <a:prstGeom prst="rect">
            <a:avLst/>
          </a:prstGeom>
        </p:spPr>
      </p:pic>
      <p:pic>
        <p:nvPicPr>
          <p:cNvPr id="5" name="Picture 4" descr="Screen Shot 2020-10-14 at 7.36.06 PM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1234" y="2739795"/>
            <a:ext cx="3020268" cy="1582576"/>
          </a:xfrm>
          <a:prstGeom prst="rect">
            <a:avLst/>
          </a:prstGeom>
        </p:spPr>
      </p:pic>
      <p:pic>
        <p:nvPicPr>
          <p:cNvPr id="6" name="Picture 5" descr="Screen Shot 2020-10-14 at 7.38.46 PM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1689" y="3154939"/>
            <a:ext cx="2311482" cy="1416370"/>
          </a:xfrm>
          <a:prstGeom prst="rect">
            <a:avLst/>
          </a:prstGeom>
        </p:spPr>
      </p:pic>
      <p:pic>
        <p:nvPicPr>
          <p:cNvPr id="8" name="Picture 7" descr="Blue_Salmon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25580">
            <a:off x="2776631" y="1349039"/>
            <a:ext cx="680029" cy="408018"/>
          </a:xfrm>
          <a:prstGeom prst="rect">
            <a:avLst/>
          </a:prstGeom>
        </p:spPr>
      </p:pic>
      <p:pic>
        <p:nvPicPr>
          <p:cNvPr id="9" name="Picture 8" descr="Blue_Salmon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7472" y="1188106"/>
            <a:ext cx="680029" cy="408018"/>
          </a:xfrm>
          <a:prstGeom prst="rect">
            <a:avLst/>
          </a:prstGeom>
        </p:spPr>
      </p:pic>
      <p:pic>
        <p:nvPicPr>
          <p:cNvPr id="10" name="Picture 9" descr="Blue_Salmon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84040">
            <a:off x="4263577" y="1285415"/>
            <a:ext cx="680029" cy="408018"/>
          </a:xfrm>
          <a:prstGeom prst="rect">
            <a:avLst/>
          </a:prstGeom>
        </p:spPr>
      </p:pic>
      <p:pic>
        <p:nvPicPr>
          <p:cNvPr id="11" name="Picture 10" descr="Blue_Salmon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1280">
            <a:off x="4834158" y="1662372"/>
            <a:ext cx="680029" cy="40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67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99744" y="560133"/>
            <a:ext cx="4893605" cy="584414"/>
          </a:xfrm>
        </p:spPr>
        <p:txBody>
          <a:bodyPr/>
          <a:lstStyle/>
          <a:p>
            <a:pPr marL="0" indent="0">
              <a:buNone/>
            </a:pPr>
            <a:r>
              <a:rPr lang="en-US" sz="1700" dirty="0">
                <a:solidFill>
                  <a:srgbClr val="00B194"/>
                </a:solidFill>
              </a:rPr>
              <a:t>Whakapuāwai Collaborative Inquiry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82580" y="-68636"/>
            <a:ext cx="8229600" cy="758428"/>
          </a:xfrm>
        </p:spPr>
        <p:txBody>
          <a:bodyPr>
            <a:noAutofit/>
          </a:bodyPr>
          <a:lstStyle/>
          <a:p>
            <a:r>
              <a:rPr lang="en-US" sz="2400" dirty="0"/>
              <a:t>WHAKAPUĀWAI: COLLABORATIVE ACTION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49865" y="1200033"/>
            <a:ext cx="2813133" cy="294131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x-none" sz="3600" b="1" dirty="0">
                <a:solidFill>
                  <a:srgbClr val="175EAA"/>
                </a:solidFill>
                <a:latin typeface="Arial Narrow"/>
                <a:cs typeface="Arial Narrow"/>
              </a:rPr>
              <a:t>MAHI / ACTIVIT</a:t>
            </a:r>
            <a:r>
              <a:rPr lang="en-AU" sz="3600" b="1" dirty="0">
                <a:solidFill>
                  <a:srgbClr val="175EAA"/>
                </a:solidFill>
                <a:latin typeface="Arial Narrow"/>
                <a:cs typeface="Arial Narrow"/>
              </a:rPr>
              <a:t>Y  </a:t>
            </a:r>
            <a:endParaRPr lang="en-AU" sz="3600" dirty="0"/>
          </a:p>
          <a:p>
            <a:pPr marL="0" indent="0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  <a:buFont typeface="Arial"/>
              <a:buNone/>
            </a:pPr>
            <a:r>
              <a:rPr lang="x-none" sz="2600" dirty="0">
                <a:solidFill>
                  <a:srgbClr val="00B194"/>
                </a:solidFill>
              </a:rPr>
              <a:t>DECIDE and ACT</a:t>
            </a:r>
          </a:p>
          <a:p>
            <a:pPr marL="171450" indent="-171450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</a:pPr>
            <a:r>
              <a:rPr lang="x-none" sz="2600" dirty="0"/>
              <a:t>Make some decisions</a:t>
            </a:r>
          </a:p>
          <a:p>
            <a:pPr marL="171450" indent="-171450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</a:pPr>
            <a:r>
              <a:rPr lang="x-none" sz="2600" dirty="0"/>
              <a:t>Create an action plan</a:t>
            </a:r>
          </a:p>
          <a:p>
            <a:pPr marL="171450" indent="-171450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</a:pPr>
            <a:r>
              <a:rPr lang="x-none" sz="2600" dirty="0"/>
              <a:t>Carry out the action!</a:t>
            </a:r>
          </a:p>
        </p:txBody>
      </p:sp>
      <p:pic>
        <p:nvPicPr>
          <p:cNvPr id="3" name="Picture 2" descr="Screen Shot 2020-10-14 at 7.19.41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64098" y="1115351"/>
            <a:ext cx="5694081" cy="39659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Blue_Seabream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0598" y="3472035"/>
            <a:ext cx="1687099" cy="1212382"/>
          </a:xfrm>
          <a:prstGeom prst="rect">
            <a:avLst/>
          </a:prstGeom>
        </p:spPr>
      </p:pic>
      <p:pic>
        <p:nvPicPr>
          <p:cNvPr id="10" name="Picture 9" descr="Blue_Seabream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3222" y="3505167"/>
            <a:ext cx="992801" cy="713446"/>
          </a:xfrm>
          <a:prstGeom prst="rect">
            <a:avLst/>
          </a:prstGeom>
        </p:spPr>
      </p:pic>
      <p:pic>
        <p:nvPicPr>
          <p:cNvPr id="11" name="Picture 10" descr="Blue_Seabream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5519" y="4078226"/>
            <a:ext cx="949379" cy="682242"/>
          </a:xfrm>
          <a:prstGeom prst="rect">
            <a:avLst/>
          </a:prstGeom>
        </p:spPr>
      </p:pic>
      <p:pic>
        <p:nvPicPr>
          <p:cNvPr id="12" name="Picture 11" descr="Blue_Seabream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4533" y="3737105"/>
            <a:ext cx="949379" cy="68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581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133" y="819575"/>
            <a:ext cx="8297334" cy="38283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4900" dirty="0">
                <a:solidFill>
                  <a:srgbClr val="175EAA"/>
                </a:solidFill>
                <a:latin typeface="Local Brewery Five"/>
                <a:cs typeface="Local Brewery Five"/>
              </a:rPr>
              <a:t>He tai moana, he tai ika, 	</a:t>
            </a:r>
            <a:endParaRPr lang="en-IN" sz="4900" dirty="0">
              <a:solidFill>
                <a:srgbClr val="175EAA"/>
              </a:solidFill>
              <a:latin typeface="Local Brewery Five"/>
              <a:cs typeface="Local Brewery Five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NZ" sz="4900" dirty="0">
                <a:solidFill>
                  <a:srgbClr val="175EAA"/>
                </a:solidFill>
                <a:latin typeface="Local Brewery Five"/>
                <a:cs typeface="Local Brewery Five"/>
              </a:rPr>
              <a:t>He tai timu</a:t>
            </a:r>
            <a:r>
              <a:rPr lang="mi-NZ" sz="4900" dirty="0">
                <a:solidFill>
                  <a:srgbClr val="175EAA"/>
                </a:solidFill>
                <a:latin typeface="Local Brewery Five"/>
                <a:cs typeface="Local Brewery Five"/>
              </a:rPr>
              <a:t>, he ika nunumi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mi-NZ" sz="1300" dirty="0"/>
          </a:p>
          <a:p>
            <a:pPr marL="0" indent="0" algn="ctr">
              <a:spcBef>
                <a:spcPts val="300"/>
              </a:spcBef>
              <a:buNone/>
            </a:pPr>
            <a:r>
              <a:rPr lang="en-NZ" sz="2600" i="1" dirty="0"/>
              <a:t>A sea that is healthy, is a sea that flourishes with life	</a:t>
            </a:r>
            <a:endParaRPr lang="en-IN" sz="2600" dirty="0"/>
          </a:p>
          <a:p>
            <a:pPr marL="0" indent="0" algn="ctr">
              <a:spcBef>
                <a:spcPts val="300"/>
              </a:spcBef>
              <a:buNone/>
            </a:pPr>
            <a:r>
              <a:rPr lang="en-NZ" sz="2600" i="1" dirty="0"/>
              <a:t>A sea in decline, becomes void of sea life</a:t>
            </a:r>
            <a:r>
              <a:rPr lang="en-IN" sz="2600" dirty="0"/>
              <a:t> </a:t>
            </a:r>
            <a:endParaRPr lang="mi-NZ" sz="26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mi-NZ" sz="18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NZ" sz="1700" dirty="0"/>
              <a:t>Whaktauki or proverb – it outlines a two way context;  the need for caring for the ocean or the repercussions of mismanagement of resources</a:t>
            </a:r>
            <a:endParaRPr lang="en-IN" sz="1700" dirty="0"/>
          </a:p>
        </p:txBody>
      </p:sp>
      <p:pic>
        <p:nvPicPr>
          <p:cNvPr id="2" name="Picture 1" descr="White_Seabream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90894" y="-144657"/>
            <a:ext cx="1981787" cy="1424150"/>
          </a:xfrm>
          <a:prstGeom prst="rect">
            <a:avLst/>
          </a:prstGeom>
        </p:spPr>
      </p:pic>
      <p:pic>
        <p:nvPicPr>
          <p:cNvPr id="3" name="Picture 2" descr="White_Seabream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414" y="-555690"/>
            <a:ext cx="2090018" cy="1501927"/>
          </a:xfrm>
          <a:prstGeom prst="rect">
            <a:avLst/>
          </a:prstGeom>
        </p:spPr>
      </p:pic>
      <p:pic>
        <p:nvPicPr>
          <p:cNvPr id="11" name="Picture 10" descr="White_Seabream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2413" y="-363960"/>
            <a:ext cx="1957419" cy="140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101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creen Shot 2020-10-14 at 7.54.41 PM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5545" y="1111118"/>
            <a:ext cx="4490769" cy="32356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185" y="93912"/>
            <a:ext cx="8503615" cy="758428"/>
          </a:xfrm>
        </p:spPr>
        <p:txBody>
          <a:bodyPr>
            <a:normAutofit/>
          </a:bodyPr>
          <a:lstStyle/>
          <a:p>
            <a:r>
              <a:rPr lang="en-US" dirty="0"/>
              <a:t>WHAKAPUĀWAI: COLLABORATIVE ACTION</a:t>
            </a:r>
            <a:endParaRPr lang="en-US" sz="2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23137" y="1037858"/>
            <a:ext cx="3032957" cy="365179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x-none" sz="3600" b="1" dirty="0">
                <a:solidFill>
                  <a:srgbClr val="175EAA"/>
                </a:solidFill>
                <a:latin typeface="Arial Narrow"/>
                <a:cs typeface="Arial Narrow"/>
              </a:rPr>
              <a:t>MAHI / ACTIVIT</a:t>
            </a:r>
            <a:r>
              <a:rPr lang="en-AU" sz="3600" b="1" dirty="0">
                <a:solidFill>
                  <a:srgbClr val="175EAA"/>
                </a:solidFill>
                <a:latin typeface="Arial Narrow"/>
                <a:cs typeface="Arial Narrow"/>
              </a:rPr>
              <a:t>Y  </a:t>
            </a:r>
            <a:endParaRPr lang="en-AU" sz="3600" dirty="0"/>
          </a:p>
          <a:p>
            <a:pPr marL="0" indent="0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  <a:buFont typeface="Arial"/>
              <a:buNone/>
            </a:pPr>
            <a:r>
              <a:rPr lang="en-AU" sz="2600" dirty="0"/>
              <a:t>M</a:t>
            </a:r>
            <a:r>
              <a:rPr lang="x-none" sz="2600" dirty="0"/>
              <a:t>ake a LIST of issues currently affecting our oceans</a:t>
            </a:r>
          </a:p>
          <a:p>
            <a:pPr marL="0" indent="0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x-none" sz="2600" dirty="0"/>
              <a:t>SELECT three that you would personally like to work on</a:t>
            </a:r>
          </a:p>
          <a:p>
            <a:pPr marL="0" indent="0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  <a:buFont typeface="Arial"/>
              <a:buNone/>
            </a:pPr>
            <a:r>
              <a:rPr lang="x-none" sz="2600" dirty="0"/>
              <a:t>SHARE and discuss with a friend</a:t>
            </a:r>
          </a:p>
        </p:txBody>
      </p:sp>
      <p:pic>
        <p:nvPicPr>
          <p:cNvPr id="8" name="Picture 7" descr="Blue_Salmon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25580">
            <a:off x="6183878" y="2331705"/>
            <a:ext cx="680029" cy="408018"/>
          </a:xfrm>
          <a:prstGeom prst="rect">
            <a:avLst/>
          </a:prstGeom>
        </p:spPr>
      </p:pic>
      <p:pic>
        <p:nvPicPr>
          <p:cNvPr id="9" name="Picture 8" descr="Blue_Salmon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4718" y="2127696"/>
            <a:ext cx="680029" cy="408018"/>
          </a:xfrm>
          <a:prstGeom prst="rect">
            <a:avLst/>
          </a:prstGeom>
        </p:spPr>
      </p:pic>
      <p:pic>
        <p:nvPicPr>
          <p:cNvPr id="10" name="Picture 9" descr="Blue_Salmon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33310">
            <a:off x="7738011" y="2177783"/>
            <a:ext cx="680029" cy="408018"/>
          </a:xfrm>
          <a:prstGeom prst="rect">
            <a:avLst/>
          </a:prstGeom>
        </p:spPr>
      </p:pic>
      <p:pic>
        <p:nvPicPr>
          <p:cNvPr id="12" name="Picture 11" descr="Screen Shot 2020-10-14 at 7.51.57 PM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6949" y="2648703"/>
            <a:ext cx="2078078" cy="18940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 descr="Blue_Salmon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1280">
            <a:off x="8408401" y="2513997"/>
            <a:ext cx="680029" cy="408018"/>
          </a:xfrm>
          <a:prstGeom prst="rect">
            <a:avLst/>
          </a:prstGeom>
        </p:spPr>
      </p:pic>
      <p:pic>
        <p:nvPicPr>
          <p:cNvPr id="14" name="Picture 13" descr="Blue_Jellyfish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8962" y="1588712"/>
            <a:ext cx="1292247" cy="293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904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185" y="93912"/>
            <a:ext cx="8503615" cy="758428"/>
          </a:xfrm>
        </p:spPr>
        <p:txBody>
          <a:bodyPr>
            <a:normAutofit/>
          </a:bodyPr>
          <a:lstStyle/>
          <a:p>
            <a:r>
              <a:rPr lang="en-US" dirty="0"/>
              <a:t>WHAKAPUĀWAI: COLLABORATIVE ACTION</a:t>
            </a:r>
            <a:endParaRPr lang="en-US" sz="2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49866" y="1209071"/>
            <a:ext cx="2811272" cy="343937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x-none" sz="3600" b="1" dirty="0">
                <a:solidFill>
                  <a:srgbClr val="175EAA"/>
                </a:solidFill>
                <a:latin typeface="Arial Narrow"/>
                <a:cs typeface="Arial Narrow"/>
              </a:rPr>
              <a:t>MAHI / ACTIVIT</a:t>
            </a:r>
            <a:r>
              <a:rPr lang="en-AU" sz="3600" b="1" dirty="0">
                <a:solidFill>
                  <a:srgbClr val="175EAA"/>
                </a:solidFill>
                <a:latin typeface="Arial Narrow"/>
                <a:cs typeface="Arial Narrow"/>
              </a:rPr>
              <a:t>Y  </a:t>
            </a:r>
            <a:endParaRPr lang="en-AU" sz="3600" dirty="0"/>
          </a:p>
          <a:p>
            <a:pPr marL="0" indent="0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  <a:buFont typeface="Arial"/>
              <a:buNone/>
            </a:pPr>
            <a:r>
              <a:rPr lang="x-none" sz="2600" dirty="0"/>
              <a:t>CONSIDER ways you could help make a difference for our oceans? Make a LIST! Be specific: Think</a:t>
            </a:r>
            <a:r>
              <a:rPr lang="mr-IN" sz="2600" dirty="0"/>
              <a:t>…</a:t>
            </a:r>
            <a:r>
              <a:rPr lang="x-none" sz="2600" dirty="0"/>
              <a:t> </a:t>
            </a:r>
            <a:r>
              <a:rPr lang="x-none" sz="2600" b="1" dirty="0">
                <a:solidFill>
                  <a:srgbClr val="00B194"/>
                </a:solidFill>
              </a:rPr>
              <a:t>Where</a:t>
            </a:r>
            <a:r>
              <a:rPr lang="x-none" sz="2600" dirty="0">
                <a:solidFill>
                  <a:srgbClr val="00B194"/>
                </a:solidFill>
              </a:rPr>
              <a:t>, </a:t>
            </a:r>
            <a:r>
              <a:rPr lang="x-none" sz="2600" i="1" dirty="0">
                <a:solidFill>
                  <a:srgbClr val="005DAA"/>
                </a:solidFill>
              </a:rPr>
              <a:t>Why</a:t>
            </a:r>
            <a:r>
              <a:rPr lang="x-none" sz="2600" dirty="0"/>
              <a:t>, </a:t>
            </a:r>
            <a:r>
              <a:rPr lang="x-none" sz="2200" dirty="0">
                <a:solidFill>
                  <a:srgbClr val="002E6C"/>
                </a:solidFill>
              </a:rPr>
              <a:t>Who</a:t>
            </a:r>
            <a:r>
              <a:rPr lang="x-none" sz="2600" dirty="0">
                <a:solidFill>
                  <a:srgbClr val="002E6C"/>
                </a:solidFill>
              </a:rPr>
              <a:t>, </a:t>
            </a:r>
            <a:r>
              <a:rPr lang="x-none" sz="2200" b="1" dirty="0">
                <a:solidFill>
                  <a:srgbClr val="005DAA"/>
                </a:solidFill>
              </a:rPr>
              <a:t>When</a:t>
            </a:r>
            <a:r>
              <a:rPr lang="x-none" sz="2600" dirty="0">
                <a:solidFill>
                  <a:srgbClr val="005DAA"/>
                </a:solidFill>
              </a:rPr>
              <a:t>, </a:t>
            </a:r>
            <a:r>
              <a:rPr lang="x-none" sz="2800" dirty="0">
                <a:solidFill>
                  <a:srgbClr val="002E6C"/>
                </a:solidFill>
              </a:rPr>
              <a:t>What</a:t>
            </a:r>
            <a:r>
              <a:rPr lang="x-none" sz="2600" dirty="0"/>
              <a:t> &amp; </a:t>
            </a:r>
            <a:r>
              <a:rPr lang="x-none" sz="2600" i="1" dirty="0">
                <a:solidFill>
                  <a:srgbClr val="00B194"/>
                </a:solidFill>
              </a:rPr>
              <a:t>How</a:t>
            </a:r>
          </a:p>
        </p:txBody>
      </p:sp>
      <p:sp>
        <p:nvSpPr>
          <p:cNvPr id="3" name="TextBox 2"/>
          <p:cNvSpPr txBox="1"/>
          <p:nvPr/>
        </p:nvSpPr>
        <p:spPr>
          <a:xfrm rot="21180027">
            <a:off x="3169759" y="1266078"/>
            <a:ext cx="3725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194"/>
                </a:solidFill>
                <a:latin typeface="Arial"/>
                <a:cs typeface="Arial"/>
              </a:rPr>
              <a:t>Demand plastic free alternatives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41789" y="1209071"/>
            <a:ext cx="20294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00B194"/>
                </a:solidFill>
                <a:latin typeface="Arial"/>
                <a:cs typeface="Arial"/>
              </a:rPr>
              <a:t>Reduce your </a:t>
            </a:r>
          </a:p>
          <a:p>
            <a:r>
              <a:rPr lang="en-US" sz="2000" i="1" dirty="0">
                <a:solidFill>
                  <a:srgbClr val="00B194"/>
                </a:solidFill>
                <a:latin typeface="Arial"/>
                <a:cs typeface="Arial"/>
              </a:rPr>
              <a:t>carbon footprint</a:t>
            </a:r>
          </a:p>
        </p:txBody>
      </p:sp>
      <p:sp>
        <p:nvSpPr>
          <p:cNvPr id="15" name="TextBox 14"/>
          <p:cNvSpPr txBox="1"/>
          <p:nvPr/>
        </p:nvSpPr>
        <p:spPr>
          <a:xfrm rot="390641">
            <a:off x="7069928" y="2961883"/>
            <a:ext cx="1871489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00" dirty="0">
                <a:solidFill>
                  <a:srgbClr val="00B194"/>
                </a:solidFill>
                <a:latin typeface="Arial"/>
                <a:cs typeface="Arial"/>
              </a:rPr>
              <a:t>Eat </a:t>
            </a:r>
          </a:p>
          <a:p>
            <a:pPr algn="ctr"/>
            <a:r>
              <a:rPr lang="en-US" sz="2600" dirty="0">
                <a:solidFill>
                  <a:srgbClr val="00B194"/>
                </a:solidFill>
                <a:latin typeface="Arial"/>
                <a:cs typeface="Arial"/>
              </a:rPr>
              <a:t>sustainable </a:t>
            </a:r>
          </a:p>
          <a:p>
            <a:pPr algn="ctr"/>
            <a:r>
              <a:rPr lang="en-US" sz="2600" dirty="0">
                <a:solidFill>
                  <a:srgbClr val="00B194"/>
                </a:solidFill>
                <a:latin typeface="Arial"/>
                <a:cs typeface="Arial"/>
              </a:rPr>
              <a:t>seafood</a:t>
            </a:r>
          </a:p>
        </p:txBody>
      </p:sp>
      <p:sp>
        <p:nvSpPr>
          <p:cNvPr id="16" name="TextBox 15"/>
          <p:cNvSpPr txBox="1"/>
          <p:nvPr/>
        </p:nvSpPr>
        <p:spPr>
          <a:xfrm rot="390641">
            <a:off x="3086098" y="2370718"/>
            <a:ext cx="2116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00B194"/>
                </a:solidFill>
                <a:latin typeface="Arial"/>
                <a:cs typeface="Arial"/>
              </a:rPr>
              <a:t>Avoid ocean harming products</a:t>
            </a:r>
          </a:p>
        </p:txBody>
      </p:sp>
      <p:sp>
        <p:nvSpPr>
          <p:cNvPr id="17" name="TextBox 16"/>
          <p:cNvSpPr txBox="1"/>
          <p:nvPr/>
        </p:nvSpPr>
        <p:spPr>
          <a:xfrm rot="21167228">
            <a:off x="2646302" y="3256131"/>
            <a:ext cx="19996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>
                <a:solidFill>
                  <a:srgbClr val="00B194"/>
                </a:solidFill>
                <a:latin typeface="Arial"/>
                <a:cs typeface="Arial"/>
              </a:rPr>
              <a:t>VOTE </a:t>
            </a:r>
          </a:p>
          <a:p>
            <a:pPr algn="r"/>
            <a:r>
              <a:rPr lang="en-US" sz="2200" dirty="0">
                <a:solidFill>
                  <a:srgbClr val="00B194"/>
                </a:solidFill>
                <a:latin typeface="Arial"/>
                <a:cs typeface="Arial"/>
              </a:rPr>
              <a:t>on ocean issues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99459" y="3304511"/>
            <a:ext cx="19678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>
                <a:solidFill>
                  <a:srgbClr val="00B194"/>
                </a:solidFill>
                <a:latin typeface="Arial"/>
                <a:cs typeface="Arial"/>
              </a:rPr>
              <a:t>Get outside!</a:t>
            </a:r>
          </a:p>
          <a:p>
            <a:pPr algn="r"/>
            <a:r>
              <a:rPr lang="en-US" b="1" dirty="0">
                <a:solidFill>
                  <a:srgbClr val="00B194"/>
                </a:solidFill>
                <a:latin typeface="Arial"/>
                <a:cs typeface="Arial"/>
              </a:rPr>
              <a:t>Explore the sea!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671950" y="4115943"/>
            <a:ext cx="2794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00B194"/>
                </a:solidFill>
                <a:latin typeface="Arial"/>
                <a:cs typeface="Arial"/>
              </a:rPr>
              <a:t>Clean up a beach</a:t>
            </a:r>
          </a:p>
        </p:txBody>
      </p:sp>
      <p:pic>
        <p:nvPicPr>
          <p:cNvPr id="7" name="Picture 6" descr="Blue_Fishes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0719">
            <a:off x="6518806" y="1916957"/>
            <a:ext cx="1854818" cy="881841"/>
          </a:xfrm>
          <a:prstGeom prst="rect">
            <a:avLst/>
          </a:prstGeom>
        </p:spPr>
      </p:pic>
      <p:pic>
        <p:nvPicPr>
          <p:cNvPr id="24" name="Picture 23" descr="Blue_Fishes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16794">
            <a:off x="5528237" y="2497555"/>
            <a:ext cx="1854818" cy="881841"/>
          </a:xfrm>
          <a:prstGeom prst="rect">
            <a:avLst/>
          </a:prstGeom>
        </p:spPr>
      </p:pic>
      <p:pic>
        <p:nvPicPr>
          <p:cNvPr id="25" name="Picture 24" descr="Blue_Fishes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35781">
            <a:off x="4588898" y="1683851"/>
            <a:ext cx="1854818" cy="88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278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20th_ website waves-scr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0942" y="1144547"/>
            <a:ext cx="5839365" cy="3285970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99744" y="560133"/>
            <a:ext cx="4893605" cy="584414"/>
          </a:xfrm>
        </p:spPr>
        <p:txBody>
          <a:bodyPr/>
          <a:lstStyle/>
          <a:p>
            <a:pPr marL="0" indent="0">
              <a:buNone/>
            </a:pPr>
            <a:r>
              <a:rPr lang="en-US" sz="1700" dirty="0">
                <a:solidFill>
                  <a:srgbClr val="00B194"/>
                </a:solidFill>
              </a:rPr>
              <a:t>Whakapuāwai Collaborative Inquiry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99744" y="0"/>
            <a:ext cx="8229600" cy="758428"/>
          </a:xfrm>
        </p:spPr>
        <p:txBody>
          <a:bodyPr>
            <a:normAutofit/>
          </a:bodyPr>
          <a:lstStyle/>
          <a:p>
            <a:r>
              <a:rPr lang="en-US" dirty="0"/>
              <a:t>WHAKAPUĀWAI: COLLABORATIVE ACTION</a:t>
            </a:r>
            <a:endParaRPr lang="en-US" sz="20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49865" y="1318894"/>
            <a:ext cx="2813133" cy="335470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x-none" sz="3600" b="1" dirty="0">
                <a:solidFill>
                  <a:srgbClr val="175EAA"/>
                </a:solidFill>
                <a:latin typeface="Arial Narrow"/>
                <a:cs typeface="Arial Narrow"/>
              </a:rPr>
              <a:t>MAHI / ACTIVIT</a:t>
            </a:r>
            <a:r>
              <a:rPr lang="en-AU" sz="3600" b="1" dirty="0">
                <a:solidFill>
                  <a:srgbClr val="175EAA"/>
                </a:solidFill>
                <a:latin typeface="Arial Narrow"/>
                <a:cs typeface="Arial Narrow"/>
              </a:rPr>
              <a:t>Y  </a:t>
            </a:r>
            <a:endParaRPr lang="en-AU" sz="3600" dirty="0"/>
          </a:p>
          <a:p>
            <a:pPr marL="0" indent="0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  <a:buFont typeface="Arial"/>
              <a:buNone/>
            </a:pPr>
            <a:r>
              <a:rPr lang="x-none" sz="2600" dirty="0">
                <a:solidFill>
                  <a:srgbClr val="00B194"/>
                </a:solidFill>
              </a:rPr>
              <a:t>IDENTIFY AND DECIDE ON AN ISSUE </a:t>
            </a:r>
            <a:r>
              <a:rPr lang="x-none" sz="2600" dirty="0"/>
              <a:t>related to marine conservation</a:t>
            </a:r>
          </a:p>
          <a:p>
            <a:pPr marL="0" indent="0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x-none" sz="2000" dirty="0"/>
              <a:t>[See </a:t>
            </a:r>
            <a:r>
              <a:rPr lang="x-none" sz="2000" dirty="0">
                <a:solidFill>
                  <a:srgbClr val="005DAA"/>
                </a:solidFill>
              </a:rPr>
              <a:t>Teacher Outline</a:t>
            </a:r>
            <a:r>
              <a:rPr lang="x-none" sz="2000" dirty="0"/>
              <a:t>]</a:t>
            </a:r>
          </a:p>
          <a:p>
            <a:pPr marL="0" indent="0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  <a:buFont typeface="Arial"/>
              <a:buNone/>
            </a:pPr>
            <a:endParaRPr lang="x-none" sz="2600" dirty="0"/>
          </a:p>
        </p:txBody>
      </p:sp>
      <p:pic>
        <p:nvPicPr>
          <p:cNvPr id="12" name="Picture 11" descr="White_Jellyfish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79175">
            <a:off x="6578524" y="2237562"/>
            <a:ext cx="891758" cy="2022647"/>
          </a:xfrm>
          <a:prstGeom prst="rect">
            <a:avLst/>
          </a:prstGeom>
        </p:spPr>
      </p:pic>
      <p:pic>
        <p:nvPicPr>
          <p:cNvPr id="13" name="Picture 12" descr="White_Butterflyfish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8897" y="3097762"/>
            <a:ext cx="1364452" cy="1162447"/>
          </a:xfrm>
          <a:prstGeom prst="rect">
            <a:avLst/>
          </a:prstGeom>
        </p:spPr>
      </p:pic>
      <p:pic>
        <p:nvPicPr>
          <p:cNvPr id="14" name="Picture 13" descr="White_Butterflyfish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8160" y="3569724"/>
            <a:ext cx="1010378" cy="860793"/>
          </a:xfrm>
          <a:prstGeom prst="rect">
            <a:avLst/>
          </a:prstGeom>
        </p:spPr>
      </p:pic>
      <p:pic>
        <p:nvPicPr>
          <p:cNvPr id="15" name="Picture 14" descr="White_Starfish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2245" y="3488819"/>
            <a:ext cx="808062" cy="782115"/>
          </a:xfrm>
          <a:prstGeom prst="rect">
            <a:avLst/>
          </a:prstGeom>
        </p:spPr>
      </p:pic>
      <p:pic>
        <p:nvPicPr>
          <p:cNvPr id="16" name="Picture 15" descr="White_Seagull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39471">
            <a:off x="3584376" y="1183462"/>
            <a:ext cx="979448" cy="878302"/>
          </a:xfrm>
          <a:prstGeom prst="rect">
            <a:avLst/>
          </a:prstGeom>
        </p:spPr>
      </p:pic>
      <p:pic>
        <p:nvPicPr>
          <p:cNvPr id="17" name="Picture 16" descr="White_Boat.pn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71181">
            <a:off x="7191073" y="1524565"/>
            <a:ext cx="1740144" cy="78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247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Stock Barracuda fish swimming in a swirl-scr SMALLER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8897" y="1069201"/>
            <a:ext cx="5036481" cy="3361316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99744" y="560133"/>
            <a:ext cx="4893605" cy="584414"/>
          </a:xfrm>
        </p:spPr>
        <p:txBody>
          <a:bodyPr/>
          <a:lstStyle/>
          <a:p>
            <a:pPr marL="0" indent="0">
              <a:buNone/>
            </a:pPr>
            <a:r>
              <a:rPr lang="en-US" sz="1700" dirty="0">
                <a:solidFill>
                  <a:srgbClr val="00B194"/>
                </a:solidFill>
              </a:rPr>
              <a:t>Whakapuāwai Collaborative Inquiry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99744" y="0"/>
            <a:ext cx="8229600" cy="758428"/>
          </a:xfrm>
        </p:spPr>
        <p:txBody>
          <a:bodyPr>
            <a:normAutofit/>
          </a:bodyPr>
          <a:lstStyle/>
          <a:p>
            <a:r>
              <a:rPr lang="en-US" dirty="0"/>
              <a:t>WHAKAPUĀWAI: COLLABORATIVE ACTION</a:t>
            </a:r>
            <a:endParaRPr lang="en-US" sz="20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49865" y="1318895"/>
            <a:ext cx="2813133" cy="294131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x-none" sz="3600" b="1" dirty="0">
                <a:solidFill>
                  <a:srgbClr val="175EAA"/>
                </a:solidFill>
                <a:latin typeface="Arial Narrow"/>
                <a:cs typeface="Arial Narrow"/>
              </a:rPr>
              <a:t>MAHI / ACTIVIT</a:t>
            </a:r>
            <a:r>
              <a:rPr lang="en-AU" sz="3600" b="1" dirty="0">
                <a:solidFill>
                  <a:srgbClr val="175EAA"/>
                </a:solidFill>
                <a:latin typeface="Arial Narrow"/>
                <a:cs typeface="Arial Narrow"/>
              </a:rPr>
              <a:t>Y  </a:t>
            </a:r>
            <a:endParaRPr lang="en-AU" sz="3600" dirty="0"/>
          </a:p>
          <a:p>
            <a:pPr marL="0" indent="0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  <a:buFont typeface="Arial"/>
              <a:buNone/>
            </a:pPr>
            <a:r>
              <a:rPr lang="x-none" sz="2600" dirty="0">
                <a:solidFill>
                  <a:srgbClr val="00B194"/>
                </a:solidFill>
              </a:rPr>
              <a:t>CLARIFY the vision </a:t>
            </a:r>
            <a:r>
              <a:rPr lang="x-none" sz="2600" dirty="0"/>
              <a:t>what is it that we will achieve?</a:t>
            </a:r>
          </a:p>
          <a:p>
            <a:pPr marL="0" indent="0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  <a:buFont typeface="Arial"/>
              <a:buNone/>
            </a:pPr>
            <a:endParaRPr lang="x-none" sz="2600" dirty="0"/>
          </a:p>
          <a:p>
            <a:pPr marL="0" indent="0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  <a:buFont typeface="Arial"/>
              <a:buNone/>
            </a:pPr>
            <a:r>
              <a:rPr lang="x-none" sz="2200" dirty="0"/>
              <a:t>[See </a:t>
            </a:r>
            <a:r>
              <a:rPr lang="x-none" sz="2200" dirty="0">
                <a:solidFill>
                  <a:srgbClr val="005DAA"/>
                </a:solidFill>
              </a:rPr>
              <a:t>Teacher Outline</a:t>
            </a:r>
            <a:r>
              <a:rPr lang="x-none" sz="2200" dirty="0"/>
              <a:t>]</a:t>
            </a:r>
          </a:p>
        </p:txBody>
      </p:sp>
      <p:pic>
        <p:nvPicPr>
          <p:cNvPr id="13" name="Picture 12" descr="White_Butterflyfish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8897" y="3097762"/>
            <a:ext cx="1364452" cy="1162447"/>
          </a:xfrm>
          <a:prstGeom prst="rect">
            <a:avLst/>
          </a:prstGeom>
        </p:spPr>
      </p:pic>
      <p:pic>
        <p:nvPicPr>
          <p:cNvPr id="14" name="Picture 13" descr="White_Butterflyfish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4016" y="3569724"/>
            <a:ext cx="1010378" cy="860793"/>
          </a:xfrm>
          <a:prstGeom prst="rect">
            <a:avLst/>
          </a:prstGeom>
        </p:spPr>
      </p:pic>
      <p:pic>
        <p:nvPicPr>
          <p:cNvPr id="18" name="Picture 17" descr="White_Butterflyfish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81403">
            <a:off x="5670353" y="3463746"/>
            <a:ext cx="831495" cy="708393"/>
          </a:xfrm>
          <a:prstGeom prst="rect">
            <a:avLst/>
          </a:prstGeom>
        </p:spPr>
      </p:pic>
      <p:pic>
        <p:nvPicPr>
          <p:cNvPr id="19" name="Picture 18" descr="White_Butterflyfish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381572">
            <a:off x="6467523" y="3224028"/>
            <a:ext cx="587104" cy="500184"/>
          </a:xfrm>
          <a:prstGeom prst="rect">
            <a:avLst/>
          </a:prstGeom>
        </p:spPr>
      </p:pic>
      <p:pic>
        <p:nvPicPr>
          <p:cNvPr id="21" name="Picture 20" descr="White_Butterflyfish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96869">
            <a:off x="4055280" y="3944839"/>
            <a:ext cx="587104" cy="50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436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S10924_B4MNNY-lpr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1040" y="1161146"/>
            <a:ext cx="4992631" cy="3211107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99744" y="560133"/>
            <a:ext cx="4893605" cy="584414"/>
          </a:xfrm>
        </p:spPr>
        <p:txBody>
          <a:bodyPr/>
          <a:lstStyle/>
          <a:p>
            <a:pPr marL="0" indent="0">
              <a:buNone/>
            </a:pPr>
            <a:r>
              <a:rPr lang="en-US" sz="1700" dirty="0">
                <a:solidFill>
                  <a:srgbClr val="00B194"/>
                </a:solidFill>
              </a:rPr>
              <a:t>Whakapuāwai Collaborative Inquiry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99744" y="0"/>
            <a:ext cx="8229600" cy="758428"/>
          </a:xfrm>
        </p:spPr>
        <p:txBody>
          <a:bodyPr>
            <a:normAutofit/>
          </a:bodyPr>
          <a:lstStyle/>
          <a:p>
            <a:r>
              <a:rPr lang="en-US" dirty="0"/>
              <a:t>WHAKAPUĀWAI: COLLABORATIVE ACTION</a:t>
            </a:r>
            <a:endParaRPr lang="en-US" sz="20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49865" y="1161146"/>
            <a:ext cx="2813133" cy="333315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x-none" sz="3600" b="1" dirty="0">
                <a:solidFill>
                  <a:srgbClr val="175EAA"/>
                </a:solidFill>
                <a:latin typeface="Arial Narrow"/>
                <a:cs typeface="Arial Narrow"/>
              </a:rPr>
              <a:t>MAHI / ACTIVIT</a:t>
            </a:r>
            <a:r>
              <a:rPr lang="en-AU" sz="3600" b="1" dirty="0">
                <a:solidFill>
                  <a:srgbClr val="175EAA"/>
                </a:solidFill>
                <a:latin typeface="Arial Narrow"/>
                <a:cs typeface="Arial Narrow"/>
              </a:rPr>
              <a:t>Y  </a:t>
            </a:r>
            <a:endParaRPr lang="en-AU" sz="3600" dirty="0"/>
          </a:p>
          <a:p>
            <a:pPr marL="0" indent="0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  <a:buFont typeface="Arial"/>
              <a:buNone/>
            </a:pPr>
            <a:r>
              <a:rPr lang="x-none" sz="2600" dirty="0">
                <a:solidFill>
                  <a:srgbClr val="00B194"/>
                </a:solidFill>
              </a:rPr>
              <a:t>Plan the ACTION</a:t>
            </a:r>
          </a:p>
          <a:p>
            <a:pPr marL="0" indent="0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  <a:buFont typeface="Arial"/>
              <a:buNone/>
            </a:pPr>
            <a:r>
              <a:rPr lang="x-none" sz="2600" dirty="0"/>
              <a:t>What exactly needs to be done to achieve the vision? </a:t>
            </a:r>
          </a:p>
          <a:p>
            <a:pPr marL="0" indent="0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  <a:buFont typeface="Arial"/>
              <a:buNone/>
            </a:pPr>
            <a:r>
              <a:rPr lang="x-none" sz="2600" dirty="0"/>
              <a:t>Check that your action addresses the issue!</a:t>
            </a:r>
          </a:p>
          <a:p>
            <a:pPr marL="0" indent="0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x-none" sz="2800" dirty="0"/>
              <a:t>[See </a:t>
            </a:r>
            <a:r>
              <a:rPr lang="x-none" sz="2800" dirty="0">
                <a:solidFill>
                  <a:srgbClr val="005DAA"/>
                </a:solidFill>
              </a:rPr>
              <a:t>Teacher Outline</a:t>
            </a:r>
            <a:r>
              <a:rPr lang="x-none" sz="2800" dirty="0"/>
              <a:t>]</a:t>
            </a:r>
          </a:p>
          <a:p>
            <a:pPr marL="0" indent="0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  <a:buFont typeface="Arial"/>
              <a:buNone/>
            </a:pPr>
            <a:endParaRPr lang="x-none" sz="2600" dirty="0"/>
          </a:p>
        </p:txBody>
      </p:sp>
      <p:pic>
        <p:nvPicPr>
          <p:cNvPr id="13" name="Picture 12" descr="White_Butterflyfish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7613" y="2924032"/>
            <a:ext cx="1364452" cy="1162447"/>
          </a:xfrm>
          <a:prstGeom prst="rect">
            <a:avLst/>
          </a:prstGeom>
        </p:spPr>
      </p:pic>
      <p:pic>
        <p:nvPicPr>
          <p:cNvPr id="14" name="Picture 13" descr="White_Butterflyfish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9839" y="3511460"/>
            <a:ext cx="1010378" cy="860793"/>
          </a:xfrm>
          <a:prstGeom prst="rect">
            <a:avLst/>
          </a:prstGeom>
        </p:spPr>
      </p:pic>
      <p:pic>
        <p:nvPicPr>
          <p:cNvPr id="4" name="Picture 3" descr="White_Bubbles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5028" y="1318895"/>
            <a:ext cx="1167384" cy="2767584"/>
          </a:xfrm>
          <a:prstGeom prst="rect">
            <a:avLst/>
          </a:prstGeom>
        </p:spPr>
      </p:pic>
      <p:pic>
        <p:nvPicPr>
          <p:cNvPr id="15" name="Picture 14" descr="White_Jellyfish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79175">
            <a:off x="4293667" y="1386740"/>
            <a:ext cx="891758" cy="2022647"/>
          </a:xfrm>
          <a:prstGeom prst="rect">
            <a:avLst/>
          </a:prstGeom>
        </p:spPr>
      </p:pic>
      <p:pic>
        <p:nvPicPr>
          <p:cNvPr id="16" name="Picture 15" descr="White_Jellyfish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79175">
            <a:off x="4904372" y="1543751"/>
            <a:ext cx="1325931" cy="300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97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S12688_Tail_background_photo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3836" y="1199285"/>
            <a:ext cx="4754880" cy="3172968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99744" y="560133"/>
            <a:ext cx="4893605" cy="584414"/>
          </a:xfrm>
        </p:spPr>
        <p:txBody>
          <a:bodyPr/>
          <a:lstStyle/>
          <a:p>
            <a:pPr marL="0" indent="0">
              <a:buNone/>
            </a:pPr>
            <a:r>
              <a:rPr lang="en-US" sz="1700" dirty="0">
                <a:solidFill>
                  <a:srgbClr val="00B194"/>
                </a:solidFill>
              </a:rPr>
              <a:t>Whakapuāwai Collaborative Inquiry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99744" y="0"/>
            <a:ext cx="8229600" cy="758428"/>
          </a:xfrm>
        </p:spPr>
        <p:txBody>
          <a:bodyPr>
            <a:normAutofit/>
          </a:bodyPr>
          <a:lstStyle/>
          <a:p>
            <a:r>
              <a:rPr lang="en-US" dirty="0"/>
              <a:t>WHAKAPUĀWAI: COLLABORATIVE ACTION</a:t>
            </a:r>
            <a:endParaRPr lang="en-US" sz="20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49865" y="1318894"/>
            <a:ext cx="3240002" cy="314457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x-none" sz="3600" b="1" dirty="0">
                <a:solidFill>
                  <a:srgbClr val="175EAA"/>
                </a:solidFill>
                <a:latin typeface="Arial Narrow"/>
                <a:cs typeface="Arial Narrow"/>
              </a:rPr>
              <a:t>MAHI / ACTIVIT</a:t>
            </a:r>
            <a:r>
              <a:rPr lang="en-AU" sz="3600" b="1" dirty="0">
                <a:solidFill>
                  <a:srgbClr val="175EAA"/>
                </a:solidFill>
                <a:latin typeface="Arial Narrow"/>
                <a:cs typeface="Arial Narrow"/>
              </a:rPr>
              <a:t>Y  </a:t>
            </a:r>
            <a:endParaRPr lang="en-AU" sz="3600" dirty="0"/>
          </a:p>
          <a:p>
            <a:pPr marL="0" indent="0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  <a:buFont typeface="Arial"/>
              <a:buNone/>
            </a:pPr>
            <a:r>
              <a:rPr lang="x-none" sz="2600" dirty="0">
                <a:solidFill>
                  <a:srgbClr val="00B194"/>
                </a:solidFill>
              </a:rPr>
              <a:t>Consider SKILLS needed</a:t>
            </a:r>
          </a:p>
          <a:p>
            <a:pPr marL="0" indent="0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  <a:buFont typeface="Arial"/>
              <a:buNone/>
            </a:pPr>
            <a:r>
              <a:rPr lang="x-none" sz="2600" dirty="0"/>
              <a:t>What skills will be needed to achieve </a:t>
            </a:r>
            <a:r>
              <a:rPr lang="en-US" sz="2600" dirty="0" err="1"/>
              <a:t>th</a:t>
            </a:r>
            <a:r>
              <a:rPr lang="x-none" sz="2600" dirty="0"/>
              <a:t>e vision? </a:t>
            </a:r>
          </a:p>
          <a:p>
            <a:pPr marL="0" indent="0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x-none" sz="2300" dirty="0"/>
              <a:t>[See </a:t>
            </a:r>
            <a:r>
              <a:rPr lang="x-none" sz="2300" dirty="0">
                <a:solidFill>
                  <a:srgbClr val="005DAA"/>
                </a:solidFill>
              </a:rPr>
              <a:t>Teacher Outline</a:t>
            </a:r>
            <a:r>
              <a:rPr lang="x-none" sz="2300" dirty="0"/>
              <a:t>]</a:t>
            </a:r>
          </a:p>
          <a:p>
            <a:pPr marL="0" indent="0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  <a:buFont typeface="Arial"/>
              <a:buNone/>
            </a:pPr>
            <a:endParaRPr lang="x-none" sz="2600" dirty="0"/>
          </a:p>
        </p:txBody>
      </p:sp>
      <p:pic>
        <p:nvPicPr>
          <p:cNvPr id="12" name="Picture 11" descr="White_Seagull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39471">
            <a:off x="4414005" y="1990030"/>
            <a:ext cx="979448" cy="878302"/>
          </a:xfrm>
          <a:prstGeom prst="rect">
            <a:avLst/>
          </a:prstGeom>
        </p:spPr>
      </p:pic>
      <p:pic>
        <p:nvPicPr>
          <p:cNvPr id="17" name="Picture 16" descr="White_Seagull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39471">
            <a:off x="4521386" y="1267986"/>
            <a:ext cx="687733" cy="616712"/>
          </a:xfrm>
          <a:prstGeom prst="rect">
            <a:avLst/>
          </a:prstGeom>
        </p:spPr>
      </p:pic>
      <p:pic>
        <p:nvPicPr>
          <p:cNvPr id="18" name="Picture 17" descr="White_Seagull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39471">
            <a:off x="5196525" y="1699780"/>
            <a:ext cx="687733" cy="616712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5687616" y="2256980"/>
            <a:ext cx="3303984" cy="2206486"/>
          </a:xfrm>
          <a:prstGeom prst="wedgeRoundRectCallout">
            <a:avLst>
              <a:gd name="adj1" fmla="val -60348"/>
              <a:gd name="adj2" fmla="val -31894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5DAA"/>
                </a:solidFill>
              </a:rPr>
              <a:t>Ehara</a:t>
            </a:r>
            <a:r>
              <a:rPr lang="en-US" sz="2000" dirty="0">
                <a:solidFill>
                  <a:srgbClr val="005DAA"/>
                </a:solidFill>
              </a:rPr>
              <a:t> </a:t>
            </a:r>
            <a:r>
              <a:rPr lang="en-US" sz="2000" dirty="0" err="1">
                <a:solidFill>
                  <a:srgbClr val="005DAA"/>
                </a:solidFill>
              </a:rPr>
              <a:t>taku</a:t>
            </a:r>
            <a:r>
              <a:rPr lang="en-US" sz="2000" dirty="0">
                <a:solidFill>
                  <a:srgbClr val="005DAA"/>
                </a:solidFill>
              </a:rPr>
              <a:t> </a:t>
            </a:r>
            <a:r>
              <a:rPr lang="en-US" sz="2000" dirty="0" err="1">
                <a:solidFill>
                  <a:srgbClr val="005DAA"/>
                </a:solidFill>
              </a:rPr>
              <a:t>toa</a:t>
            </a:r>
            <a:r>
              <a:rPr lang="en-US" sz="2000" dirty="0">
                <a:solidFill>
                  <a:srgbClr val="005DAA"/>
                </a:solidFill>
              </a:rPr>
              <a:t> i te </a:t>
            </a:r>
            <a:r>
              <a:rPr lang="en-US" sz="2000" dirty="0" err="1">
                <a:solidFill>
                  <a:srgbClr val="005DAA"/>
                </a:solidFill>
              </a:rPr>
              <a:t>toa</a:t>
            </a:r>
            <a:r>
              <a:rPr lang="en-US" sz="2000" dirty="0">
                <a:solidFill>
                  <a:srgbClr val="005DAA"/>
                </a:solidFill>
              </a:rPr>
              <a:t> </a:t>
            </a:r>
            <a:r>
              <a:rPr lang="en-US" sz="2000" dirty="0" err="1">
                <a:solidFill>
                  <a:srgbClr val="005DAA"/>
                </a:solidFill>
              </a:rPr>
              <a:t>takitahi</a:t>
            </a:r>
            <a:r>
              <a:rPr lang="en-US" sz="2000" dirty="0">
                <a:solidFill>
                  <a:srgbClr val="005DAA"/>
                </a:solidFill>
              </a:rPr>
              <a:t>, engari he </a:t>
            </a:r>
            <a:r>
              <a:rPr lang="en-US" sz="2000" dirty="0" err="1">
                <a:solidFill>
                  <a:srgbClr val="005DAA"/>
                </a:solidFill>
              </a:rPr>
              <a:t>toa</a:t>
            </a:r>
            <a:r>
              <a:rPr lang="en-US" sz="2000" dirty="0">
                <a:solidFill>
                  <a:srgbClr val="005DAA"/>
                </a:solidFill>
              </a:rPr>
              <a:t> </a:t>
            </a:r>
            <a:r>
              <a:rPr lang="en-US" sz="2000" dirty="0" err="1">
                <a:solidFill>
                  <a:srgbClr val="005DAA"/>
                </a:solidFill>
              </a:rPr>
              <a:t>takitini</a:t>
            </a:r>
            <a:endParaRPr lang="en-US" sz="2000" dirty="0">
              <a:solidFill>
                <a:srgbClr val="005DAA"/>
              </a:solidFill>
            </a:endParaRPr>
          </a:p>
          <a:p>
            <a:pPr algn="ctr"/>
            <a:r>
              <a:rPr lang="en-US" dirty="0">
                <a:solidFill>
                  <a:srgbClr val="005DAA"/>
                </a:solidFill>
              </a:rPr>
              <a:t>Success does not come from the work of one, but the work of many</a:t>
            </a:r>
          </a:p>
        </p:txBody>
      </p:sp>
      <p:pic>
        <p:nvPicPr>
          <p:cNvPr id="21" name="Picture 20" descr="White_Seagull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39471">
            <a:off x="5835609" y="1241944"/>
            <a:ext cx="986467" cy="884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439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ustral prawn fishing in the Northern Prawn Fishery-scr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9151" y="1071872"/>
            <a:ext cx="4810934" cy="3188337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99744" y="560133"/>
            <a:ext cx="4893605" cy="584414"/>
          </a:xfrm>
        </p:spPr>
        <p:txBody>
          <a:bodyPr/>
          <a:lstStyle/>
          <a:p>
            <a:pPr marL="0" indent="0">
              <a:buNone/>
            </a:pPr>
            <a:r>
              <a:rPr lang="en-US" sz="1700" dirty="0">
                <a:solidFill>
                  <a:srgbClr val="00B194"/>
                </a:solidFill>
              </a:rPr>
              <a:t>Whakapuāwai Collaborative Inquiry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99744" y="0"/>
            <a:ext cx="8229600" cy="758428"/>
          </a:xfrm>
        </p:spPr>
        <p:txBody>
          <a:bodyPr>
            <a:normAutofit/>
          </a:bodyPr>
          <a:lstStyle/>
          <a:p>
            <a:r>
              <a:rPr lang="en-US" dirty="0"/>
              <a:t>WHAKAPUĀWAI: COLLABORATIVE ACTION</a:t>
            </a:r>
            <a:endParaRPr lang="en-US" sz="20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49865" y="1318894"/>
            <a:ext cx="3019868" cy="325310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x-none" sz="3600" b="1" dirty="0">
                <a:solidFill>
                  <a:srgbClr val="175EAA"/>
                </a:solidFill>
                <a:latin typeface="Arial Narrow"/>
                <a:cs typeface="Arial Narrow"/>
              </a:rPr>
              <a:t>MAHI / ACTIVIT</a:t>
            </a:r>
            <a:r>
              <a:rPr lang="en-AU" sz="3600" b="1" dirty="0">
                <a:solidFill>
                  <a:srgbClr val="175EAA"/>
                </a:solidFill>
                <a:latin typeface="Arial Narrow"/>
                <a:cs typeface="Arial Narrow"/>
              </a:rPr>
              <a:t>Y  </a:t>
            </a:r>
            <a:endParaRPr lang="en-AU" sz="3600" dirty="0"/>
          </a:p>
          <a:p>
            <a:pPr marL="0" indent="0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  <a:buFont typeface="Arial"/>
              <a:buNone/>
            </a:pPr>
            <a:r>
              <a:rPr lang="x-none" sz="2600" dirty="0">
                <a:solidFill>
                  <a:srgbClr val="00B194"/>
                </a:solidFill>
              </a:rPr>
              <a:t>How will people think and feel about the planned action?</a:t>
            </a:r>
          </a:p>
          <a:p>
            <a:pPr marL="0" indent="0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  <a:buFont typeface="Arial"/>
              <a:buNone/>
            </a:pPr>
            <a:r>
              <a:rPr lang="en-US" sz="2600" dirty="0"/>
              <a:t>H</a:t>
            </a:r>
            <a:r>
              <a:rPr lang="x-none" sz="2600" dirty="0"/>
              <a:t>ow will you find this out?</a:t>
            </a:r>
          </a:p>
          <a:p>
            <a:pPr marL="0" indent="0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x-none" sz="2600" dirty="0"/>
              <a:t>[See </a:t>
            </a:r>
            <a:r>
              <a:rPr lang="x-none" sz="2600" dirty="0">
                <a:solidFill>
                  <a:srgbClr val="005DAA"/>
                </a:solidFill>
              </a:rPr>
              <a:t>Teacher Outline</a:t>
            </a:r>
            <a:r>
              <a:rPr lang="x-none" sz="2600" dirty="0"/>
              <a:t>]</a:t>
            </a:r>
          </a:p>
          <a:p>
            <a:pPr marL="0" indent="0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  <a:buFont typeface="Arial"/>
              <a:buNone/>
            </a:pPr>
            <a:endParaRPr lang="x-none" sz="2600" dirty="0"/>
          </a:p>
        </p:txBody>
      </p:sp>
      <p:pic>
        <p:nvPicPr>
          <p:cNvPr id="4" name="Picture 3" descr="White_Fishes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9150" y="3275075"/>
            <a:ext cx="1606385" cy="76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288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99744" y="560133"/>
            <a:ext cx="4893605" cy="584414"/>
          </a:xfrm>
        </p:spPr>
        <p:txBody>
          <a:bodyPr/>
          <a:lstStyle/>
          <a:p>
            <a:pPr marL="0" indent="0">
              <a:buNone/>
            </a:pPr>
            <a:r>
              <a:rPr lang="en-US" sz="1700" dirty="0">
                <a:solidFill>
                  <a:srgbClr val="00B194"/>
                </a:solidFill>
              </a:rPr>
              <a:t>Whakapuāwai Collaborative Inquiry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82580" y="-34770"/>
            <a:ext cx="8229600" cy="758428"/>
          </a:xfrm>
        </p:spPr>
        <p:txBody>
          <a:bodyPr>
            <a:noAutofit/>
          </a:bodyPr>
          <a:lstStyle/>
          <a:p>
            <a:r>
              <a:rPr lang="en-US" sz="2400" dirty="0"/>
              <a:t>WHAKAPUĀWAI: </a:t>
            </a:r>
            <a:br>
              <a:rPr lang="en-US" sz="2400" dirty="0"/>
            </a:br>
            <a:r>
              <a:rPr lang="en-US" sz="2400" dirty="0"/>
              <a:t>COLLABORATIVE ACTION</a:t>
            </a:r>
          </a:p>
        </p:txBody>
      </p:sp>
      <p:pic>
        <p:nvPicPr>
          <p:cNvPr id="2" name="Picture 1" descr="Screen Shot 2020-10-14 at 8.58.49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48015" y="-50799"/>
            <a:ext cx="3795985" cy="44614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217856" y="1318895"/>
            <a:ext cx="2813133" cy="294131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x-none" sz="3600" b="1" dirty="0">
                <a:solidFill>
                  <a:srgbClr val="175EAA"/>
                </a:solidFill>
                <a:latin typeface="Arial Narrow"/>
                <a:cs typeface="Arial Narrow"/>
              </a:rPr>
              <a:t>MAHI / ACTIVIT</a:t>
            </a:r>
            <a:r>
              <a:rPr lang="en-AU" sz="3600" b="1" dirty="0">
                <a:solidFill>
                  <a:srgbClr val="175EAA"/>
                </a:solidFill>
                <a:latin typeface="Arial Narrow"/>
                <a:cs typeface="Arial Narrow"/>
              </a:rPr>
              <a:t>Y  </a:t>
            </a:r>
            <a:endParaRPr lang="en-AU" sz="3600" dirty="0"/>
          </a:p>
          <a:p>
            <a:pPr marL="0" indent="0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  <a:buFont typeface="Arial"/>
              <a:buNone/>
            </a:pPr>
            <a:r>
              <a:rPr lang="x-none" sz="2600" dirty="0">
                <a:solidFill>
                  <a:srgbClr val="00B194"/>
                </a:solidFill>
              </a:rPr>
              <a:t>DECIDE and ACT</a:t>
            </a:r>
          </a:p>
          <a:p>
            <a:pPr marL="171450" indent="-171450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</a:pPr>
            <a:r>
              <a:rPr lang="x-none" sz="2600" dirty="0"/>
              <a:t>Make some decisions</a:t>
            </a:r>
          </a:p>
          <a:p>
            <a:pPr marL="171450" indent="-171450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</a:pPr>
            <a:r>
              <a:rPr lang="x-none" sz="2600" dirty="0"/>
              <a:t>Create an action plan</a:t>
            </a:r>
          </a:p>
          <a:p>
            <a:pPr marL="171450" indent="-171450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</a:pPr>
            <a:r>
              <a:rPr lang="x-none" sz="2600" dirty="0"/>
              <a:t>Carry out the action!</a:t>
            </a:r>
          </a:p>
        </p:txBody>
      </p:sp>
      <p:pic>
        <p:nvPicPr>
          <p:cNvPr id="6" name="Picture 5" descr="Blue_Starfish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72168">
            <a:off x="1973302" y="3683707"/>
            <a:ext cx="907602" cy="878459"/>
          </a:xfrm>
          <a:prstGeom prst="rect">
            <a:avLst/>
          </a:prstGeom>
        </p:spPr>
      </p:pic>
      <p:pic>
        <p:nvPicPr>
          <p:cNvPr id="11" name="Picture 10" descr="Blue_Starfish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6331" y="3265838"/>
            <a:ext cx="1235244" cy="1195580"/>
          </a:xfrm>
          <a:prstGeom prst="rect">
            <a:avLst/>
          </a:prstGeom>
        </p:spPr>
      </p:pic>
      <p:pic>
        <p:nvPicPr>
          <p:cNvPr id="12" name="Picture 11" descr="Blue_Starfish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54013">
            <a:off x="3846336" y="3241092"/>
            <a:ext cx="1474622" cy="142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2733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114005</TotalTime>
  <Words>509</Words>
  <Application>Microsoft Macintosh PowerPoint</Application>
  <PresentationFormat>On-screen Show (16:9)</PresentationFormat>
  <Paragraphs>99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Arial Narrow</vt:lpstr>
      <vt:lpstr>Calibri</vt:lpstr>
      <vt:lpstr>Local Brewery Five</vt:lpstr>
      <vt:lpstr>MetaPro-Normal</vt:lpstr>
      <vt:lpstr>Office Theme</vt:lpstr>
      <vt:lpstr>WHAKAPUĀWAI: COLLABORATIVE ACTION Focus Question: How can we collaboratively work to plan &amp; carry out an action to help address an marine environmental issue?</vt:lpstr>
      <vt:lpstr>WHAKAPUĀWAI: COLLABORATIVE ACTION</vt:lpstr>
      <vt:lpstr>WHAKAPUĀWAI: COLLABORATIVE ACTION</vt:lpstr>
      <vt:lpstr>WHAKAPUĀWAI: COLLABORATIVE ACTION</vt:lpstr>
      <vt:lpstr>WHAKAPUĀWAI: COLLABORATIVE ACTION</vt:lpstr>
      <vt:lpstr>WHAKAPUĀWAI: COLLABORATIVE ACTION</vt:lpstr>
      <vt:lpstr>WHAKAPUĀWAI: COLLABORATIVE ACTION</vt:lpstr>
      <vt:lpstr>WHAKAPUĀWAI: COLLABORATIVE ACTION</vt:lpstr>
      <vt:lpstr>WHAKAPUĀWAI:  COLLABORATIVE ACTION</vt:lpstr>
      <vt:lpstr>WHAKAPUĀWAI: COLLABORATIVE ACTION</vt:lpstr>
      <vt:lpstr>PowerPoint Presentation</vt:lpstr>
    </vt:vector>
  </TitlesOfParts>
  <Company>Indigo Pacific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Rika Milne</dc:creator>
  <cp:lastModifiedBy>Rika Milne</cp:lastModifiedBy>
  <cp:revision>511</cp:revision>
  <cp:lastPrinted>2021-08-30T20:44:29Z</cp:lastPrinted>
  <dcterms:created xsi:type="dcterms:W3CDTF">2020-04-01T02:04:56Z</dcterms:created>
  <dcterms:modified xsi:type="dcterms:W3CDTF">2023-01-26T05:57:25Z</dcterms:modified>
</cp:coreProperties>
</file>