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" saveSubsetFonts="1" autoCompressPictures="0">
  <p:sldMasterIdLst>
    <p:sldMasterId id="2147483648" r:id="rId1"/>
  </p:sldMasterIdLst>
  <p:notesMasterIdLst>
    <p:notesMasterId r:id="rId7"/>
  </p:notesMasterIdLst>
  <p:sldIdLst>
    <p:sldId id="382" r:id="rId2"/>
    <p:sldId id="377" r:id="rId3"/>
    <p:sldId id="367" r:id="rId4"/>
    <p:sldId id="353" r:id="rId5"/>
    <p:sldId id="387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DAA"/>
    <a:srgbClr val="002E6C"/>
    <a:srgbClr val="00B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5" autoAdjust="0"/>
    <p:restoredTop sz="66442" autoAdjust="0"/>
  </p:normalViewPr>
  <p:slideViewPr>
    <p:cSldViewPr snapToGrid="0" snapToObjects="1">
      <p:cViewPr varScale="1">
        <p:scale>
          <a:sx n="99" d="100"/>
          <a:sy n="99" d="100"/>
        </p:scale>
        <p:origin x="1496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44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135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AA122-7A35-9745-A26A-EE8C50CA7602}" type="datetimeFigureOut">
              <a:rPr lang="en-US" smtClean="0"/>
              <a:t>1/25/23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mi-NZ" dirty="0"/>
              <a:t>Click to edit Master text styles</a:t>
            </a:r>
          </a:p>
          <a:p>
            <a:pPr lvl="1"/>
            <a:r>
              <a:rPr lang="mi-NZ" dirty="0"/>
              <a:t>Second level</a:t>
            </a:r>
          </a:p>
          <a:p>
            <a:pPr lvl="2"/>
            <a:r>
              <a:rPr lang="mi-NZ" dirty="0"/>
              <a:t>Third level</a:t>
            </a:r>
          </a:p>
          <a:p>
            <a:pPr lvl="3"/>
            <a:r>
              <a:rPr lang="mi-NZ" dirty="0"/>
              <a:t>Fourth level</a:t>
            </a:r>
          </a:p>
          <a:p>
            <a:pPr lvl="4"/>
            <a:r>
              <a:rPr lang="mi-NZ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DFFE2-AB0B-A546-BA03-FA78CA7417E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MSCI_NZSCHOOLSLOGO_WIDE_RGB_BLUE_UR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458200"/>
            <a:ext cx="1625600" cy="53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44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75EAA"/>
                </a:solidFill>
              </a:rPr>
              <a:t>TEACHER NOTES</a:t>
            </a:r>
            <a:endParaRPr lang="en-US" b="1" dirty="0"/>
          </a:p>
          <a:p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175EAA"/>
                </a:solidFill>
                <a:latin typeface="MetaPro-Normal"/>
                <a:cs typeface="MetaPro-Normal"/>
              </a:rPr>
              <a:t>USEFUL RESOURCES / RĀRANGI PUKAPUKA</a:t>
            </a:r>
            <a:endParaRPr lang="en-US" dirty="0"/>
          </a:p>
          <a:p>
            <a:r>
              <a:rPr lang="en-US" dirty="0"/>
              <a:t>Other examples: </a:t>
            </a:r>
          </a:p>
          <a:p>
            <a:endParaRPr lang="en-US" dirty="0"/>
          </a:p>
          <a:p>
            <a:r>
              <a:rPr lang="en-US" dirty="0" err="1"/>
              <a:t>Māu</a:t>
            </a:r>
            <a:r>
              <a:rPr lang="en-US" dirty="0"/>
              <a:t> te </a:t>
            </a:r>
            <a:r>
              <a:rPr lang="en-US" dirty="0" err="1"/>
              <a:t>taiata</a:t>
            </a:r>
            <a:r>
              <a:rPr lang="en-US" dirty="0"/>
              <a:t>, </a:t>
            </a:r>
            <a:r>
              <a:rPr lang="en-US" dirty="0" err="1"/>
              <a:t>māku</a:t>
            </a:r>
            <a:r>
              <a:rPr lang="en-US" dirty="0"/>
              <a:t> te </a:t>
            </a:r>
            <a:r>
              <a:rPr lang="en-US" dirty="0" err="1"/>
              <a:t>taiahiahi</a:t>
            </a:r>
            <a:r>
              <a:rPr lang="en-US" dirty="0"/>
              <a:t> </a:t>
            </a:r>
          </a:p>
          <a:p>
            <a:r>
              <a:rPr lang="en-N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you the morning tide to tend to, for me the afternoon tide to tend to</a:t>
            </a:r>
            <a:r>
              <a:rPr lang="en-IN" dirty="0">
                <a:effectLst/>
              </a:rPr>
              <a:t> </a:t>
            </a:r>
          </a:p>
          <a:p>
            <a:endParaRPr lang="en-IN" dirty="0">
              <a:effectLst/>
            </a:endParaRPr>
          </a:p>
          <a:p>
            <a:endParaRPr lang="en-IN" dirty="0">
              <a:effectLst/>
            </a:endParaRPr>
          </a:p>
          <a:p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kura kainga te moana, he kura huna te moana</a:t>
            </a:r>
            <a:r>
              <a:rPr lang="en-IN" dirty="0">
                <a:effectLst/>
              </a:rPr>
              <a:t> </a:t>
            </a:r>
          </a:p>
          <a:p>
            <a:r>
              <a:rPr lang="en-N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oceans environment, is a source of untapped knowledge</a:t>
            </a:r>
            <a:r>
              <a:rPr lang="en-IN" dirty="0">
                <a:effectLst/>
              </a:rPr>
              <a:t> </a:t>
            </a:r>
          </a:p>
          <a:p>
            <a:endParaRPr lang="en-IN" dirty="0">
              <a:effectLst/>
            </a:endParaRPr>
          </a:p>
          <a:p>
            <a:endParaRPr lang="en-IN" dirty="0">
              <a:effectLst/>
            </a:endParaRPr>
          </a:p>
          <a:p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Mā te kanae anō te kanae hei kōrero</a:t>
            </a:r>
            <a:endParaRPr lang="en-I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Mā te tāmure anō te tāmure hei kōrero</a:t>
            </a:r>
            <a:endParaRPr lang="en-I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N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Mā te pāpaka anō te pāpaka hei kōrero</a:t>
            </a:r>
            <a:r>
              <a:rPr lang="en-IN" dirty="0">
                <a:effectLst/>
              </a:rPr>
              <a:t> </a:t>
            </a:r>
          </a:p>
          <a:p>
            <a:r>
              <a:rPr lang="en-N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grey mullet will speak for itself</a:t>
            </a:r>
            <a:endParaRPr lang="en-I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N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snapper will speak for itself</a:t>
            </a:r>
            <a:endParaRPr lang="en-I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N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crab will speak for itself</a:t>
            </a:r>
            <a:r>
              <a:rPr lang="en-IN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0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343400"/>
            <a:ext cx="6096000" cy="41148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75EAA"/>
                </a:solidFill>
              </a:rPr>
              <a:t>TEACHER NOTES</a:t>
            </a:r>
            <a:endParaRPr lang="en-US" b="1" dirty="0"/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You could</a:t>
            </a:r>
            <a:r>
              <a:rPr lang="en-US" baseline="0" dirty="0">
                <a:solidFill>
                  <a:srgbClr val="000000"/>
                </a:solidFill>
              </a:rPr>
              <a:t> go back and review Topic 1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59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TEACHER</a:t>
            </a:r>
            <a:r>
              <a:rPr lang="en-US" b="1" baseline="0" dirty="0"/>
              <a:t>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4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TEACHER</a:t>
            </a:r>
            <a:r>
              <a:rPr lang="en-US" b="1" baseline="0" dirty="0"/>
              <a:t> NOTES</a:t>
            </a:r>
          </a:p>
          <a:p>
            <a:endParaRPr lang="en-US" baseline="0" dirty="0"/>
          </a:p>
          <a:p>
            <a:r>
              <a:rPr lang="en-US" baseline="0" dirty="0"/>
              <a:t>Suggest collaborative work </a:t>
            </a:r>
            <a:r>
              <a:rPr lang="mr-IN" baseline="0" dirty="0"/>
              <a:t>–</a:t>
            </a:r>
            <a:r>
              <a:rPr lang="en-US" baseline="0" dirty="0"/>
              <a:t> one or two students research each time period and then work together for final production.</a:t>
            </a:r>
          </a:p>
          <a:p>
            <a:endParaRPr lang="en-US" baseline="0" dirty="0"/>
          </a:p>
          <a:p>
            <a:r>
              <a:rPr lang="en-US" baseline="0" dirty="0"/>
              <a:t>Resources include (see Teacher Outline)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aseline="0" dirty="0"/>
              <a:t>http://www.treaty2u.govt.nz/the-treaty-today/fisheries/index.htm</a:t>
            </a:r>
            <a:endParaRPr lang="en-US" baseline="0" dirty="0"/>
          </a:p>
          <a:p>
            <a:r>
              <a:rPr lang="en-NZ" dirty="0"/>
              <a:t>https://teara.govt.nz/en/fishing-industry/print</a:t>
            </a:r>
          </a:p>
          <a:p>
            <a:r>
              <a:rPr lang="en-NZ" dirty="0"/>
              <a:t>https://www.sciencelearn.org.nz/resources/1865-fisheries-in-new-zealand-timeline</a:t>
            </a:r>
          </a:p>
          <a:p>
            <a:r>
              <a:rPr lang="en-NZ" baseline="0" dirty="0"/>
              <a:t>https://www.nzgeo.com/stories/the-lost-art-of-fishing/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4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TEACHER</a:t>
            </a:r>
            <a:r>
              <a:rPr lang="en-US" b="1" baseline="0" dirty="0"/>
              <a:t> NOTES</a:t>
            </a:r>
          </a:p>
          <a:p>
            <a:endParaRPr lang="en-US" baseline="0" dirty="0"/>
          </a:p>
          <a:p>
            <a:r>
              <a:rPr lang="en-US" baseline="0" dirty="0"/>
              <a:t>Suggest collaborative work </a:t>
            </a:r>
            <a:r>
              <a:rPr lang="mr-IN" baseline="0" dirty="0"/>
              <a:t>–</a:t>
            </a:r>
            <a:r>
              <a:rPr lang="en-US" baseline="0" dirty="0"/>
              <a:t> one or two students research each time period and then work together for final production.</a:t>
            </a:r>
          </a:p>
          <a:p>
            <a:endParaRPr lang="en-US" baseline="0" dirty="0"/>
          </a:p>
          <a:p>
            <a:r>
              <a:rPr lang="en-US" baseline="0" dirty="0"/>
              <a:t>Resources include (see Teacher Outline)</a:t>
            </a:r>
          </a:p>
          <a:p>
            <a:r>
              <a:rPr lang="en-NZ" dirty="0"/>
              <a:t>https://teara.govt.nz/en/fishing-industry/print</a:t>
            </a:r>
          </a:p>
          <a:p>
            <a:r>
              <a:rPr lang="en-NZ" dirty="0"/>
              <a:t>https://www.sciencelearn.org.nz/resources/1865-fisheries-in-new-zealand-timeline</a:t>
            </a:r>
          </a:p>
          <a:p>
            <a:r>
              <a:rPr lang="en-NZ" baseline="0" dirty="0"/>
              <a:t>https://www.nzgeo.com/stories/the-lost-art-of-fishing/</a:t>
            </a:r>
          </a:p>
          <a:p>
            <a:endParaRPr lang="en-NZ" baseline="0" dirty="0"/>
          </a:p>
          <a:p>
            <a:r>
              <a:rPr lang="en-NZ" baseline="0" dirty="0"/>
              <a:t>Digital timelines - https://elearningindustry.com/top-10-free-timeline-creation-tools-for-teachers</a:t>
            </a:r>
          </a:p>
          <a:p>
            <a:r>
              <a:rPr lang="en-NZ" baseline="0" dirty="0"/>
              <a:t>Powtoon - https://www.powtoon.com/edu-home/</a:t>
            </a:r>
          </a:p>
          <a:p>
            <a:r>
              <a:rPr lang="en-NZ" baseline="0" dirty="0"/>
              <a:t>Slowmation - http://www.slowmation.com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mi-NZ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3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 dirty="0"/>
              <a:t>Click to edit Master text styles</a:t>
            </a:r>
          </a:p>
          <a:p>
            <a:pPr lvl="1"/>
            <a:r>
              <a:rPr lang="mi-NZ" dirty="0"/>
              <a:t>Second level</a:t>
            </a:r>
          </a:p>
          <a:p>
            <a:pPr lvl="2"/>
            <a:r>
              <a:rPr lang="mi-NZ" dirty="0"/>
              <a:t>Third level</a:t>
            </a:r>
          </a:p>
          <a:p>
            <a:pPr lvl="3"/>
            <a:r>
              <a:rPr lang="mi-NZ" dirty="0"/>
              <a:t>Fourth level</a:t>
            </a:r>
          </a:p>
          <a:p>
            <a:pPr lvl="4"/>
            <a:r>
              <a:rPr lang="mi-NZ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5403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59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3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5026238" y="4452938"/>
            <a:ext cx="3798900" cy="2214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200" cap="none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NZ" dirty="0"/>
              <a:t>Title text</a:t>
            </a:r>
          </a:p>
        </p:txBody>
      </p:sp>
      <p:sp>
        <p:nvSpPr>
          <p:cNvPr id="5" name="Body">
            <a:extLst>
              <a:ext uri="{FF2B5EF4-FFF2-40B4-BE49-F238E27FC236}">
                <a16:creationId xmlns:a16="http://schemas.microsoft.com/office/drawing/2014/main" id="{20214D76-72E5-432B-9153-C88E618243CE}"/>
              </a:ext>
            </a:extLst>
          </p:cNvPr>
          <p:cNvSpPr txBox="1">
            <a:spLocks noGrp="1"/>
          </p:cNvSpPr>
          <p:nvPr>
            <p:ph type="subTitle" sz="quarter" idx="10"/>
          </p:nvPr>
        </p:nvSpPr>
        <p:spPr>
          <a:xfrm>
            <a:off x="5026238" y="4700588"/>
            <a:ext cx="3798900" cy="11273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r" defTabSz="365283">
              <a:buNone/>
              <a:defRPr sz="1474" cap="none" spc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r" defTabSz="487044">
              <a:defRPr sz="1474" cap="none" spc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014635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1267"/>
            <a:ext cx="8229600" cy="75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i-N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39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pic>
        <p:nvPicPr>
          <p:cNvPr id="7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8" r:link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4" y="-94079"/>
            <a:ext cx="9142275" cy="1058486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31682" y="4665975"/>
            <a:ext cx="482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8" name="Picture 7" descr="White_Shell.png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95988">
            <a:off x="8386209" y="222096"/>
            <a:ext cx="647674" cy="581637"/>
          </a:xfrm>
          <a:prstGeom prst="rect">
            <a:avLst/>
          </a:prstGeom>
        </p:spPr>
      </p:pic>
      <p:pic>
        <p:nvPicPr>
          <p:cNvPr id="11" name="Picture 10" descr="White_Shell.png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84083">
            <a:off x="7767575" y="404719"/>
            <a:ext cx="559557" cy="502504"/>
          </a:xfrm>
          <a:prstGeom prst="rect">
            <a:avLst/>
          </a:prstGeom>
        </p:spPr>
      </p:pic>
      <p:pic>
        <p:nvPicPr>
          <p:cNvPr id="12" name="Picture 11" descr="White_Shell.png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09409">
            <a:off x="8039945" y="45575"/>
            <a:ext cx="449349" cy="4035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5131439-0D80-167F-7D78-CCFB267B1F4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58982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6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zgeo.com/stories/the-lost-art-of-fishing/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5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lowmation.com" TargetMode="External"/><Relationship Id="rId11" Type="http://schemas.openxmlformats.org/officeDocument/2006/relationships/image" Target="../media/image18.png"/><Relationship Id="rId5" Type="http://schemas.openxmlformats.org/officeDocument/2006/relationships/hyperlink" Target="https://www.powtoon.com/edu-home/" TargetMode="External"/><Relationship Id="rId10" Type="http://schemas.openxmlformats.org/officeDocument/2006/relationships/image" Target="../media/image17.png"/><Relationship Id="rId4" Type="http://schemas.openxmlformats.org/officeDocument/2006/relationships/hyperlink" Target="https://elearningindustry.com/top-10-free-timeline-creation-tools-for-teachers" TargetMode="External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0851" y="902800"/>
            <a:ext cx="5033149" cy="33031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486008" y="1293144"/>
            <a:ext cx="3468068" cy="3039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1800" dirty="0" err="1"/>
              <a:t>Hoatu</a:t>
            </a:r>
            <a:r>
              <a:rPr lang="en-US" sz="1800" dirty="0"/>
              <a:t> he ika ki te tangata, </a:t>
            </a:r>
            <a:r>
              <a:rPr lang="en-US" sz="1800" dirty="0" err="1"/>
              <a:t>ka</a:t>
            </a:r>
            <a:r>
              <a:rPr lang="en-US" sz="1800" dirty="0"/>
              <a:t> kai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mō</a:t>
            </a:r>
            <a:r>
              <a:rPr lang="en-US" sz="1800" dirty="0"/>
              <a:t> te </a:t>
            </a:r>
            <a:r>
              <a:rPr lang="en-US" sz="1800" dirty="0" err="1"/>
              <a:t>rā</a:t>
            </a:r>
            <a:r>
              <a:rPr lang="en-US" sz="1800" dirty="0"/>
              <a:t>,</a:t>
            </a:r>
          </a:p>
          <a:p>
            <a:pPr marL="0" indent="0" algn="ctr">
              <a:buFont typeface="Arial"/>
              <a:buNone/>
            </a:pPr>
            <a:r>
              <a:rPr lang="en-US" sz="1800" dirty="0" err="1"/>
              <a:t>akohia</a:t>
            </a:r>
            <a:r>
              <a:rPr lang="en-US" sz="1800" dirty="0"/>
              <a:t> ki te hi, </a:t>
            </a:r>
            <a:r>
              <a:rPr lang="en-US" sz="1800" dirty="0" err="1"/>
              <a:t>ka</a:t>
            </a:r>
            <a:r>
              <a:rPr lang="en-US" sz="1800" dirty="0"/>
              <a:t> kai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mō</a:t>
            </a:r>
            <a:r>
              <a:rPr lang="en-US" sz="1800" dirty="0"/>
              <a:t> </a:t>
            </a:r>
            <a:r>
              <a:rPr lang="en-US" sz="1800" dirty="0" err="1"/>
              <a:t>ake</a:t>
            </a:r>
            <a:r>
              <a:rPr lang="en-US" sz="1800" dirty="0"/>
              <a:t> </a:t>
            </a:r>
            <a:r>
              <a:rPr lang="en-US" sz="1800" dirty="0" err="1"/>
              <a:t>tonu</a:t>
            </a:r>
            <a:r>
              <a:rPr lang="en-US" sz="1800" dirty="0"/>
              <a:t> atu</a:t>
            </a:r>
          </a:p>
          <a:p>
            <a:pPr marL="0" indent="0" algn="ctr">
              <a:buFont typeface="Arial"/>
              <a:buNone/>
            </a:pPr>
            <a:r>
              <a:rPr lang="en-US" sz="1800" i="1" dirty="0">
                <a:solidFill>
                  <a:srgbClr val="005DAA"/>
                </a:solidFill>
              </a:rPr>
              <a:t>Give a man a fish and he will eat for a day,</a:t>
            </a:r>
          </a:p>
          <a:p>
            <a:pPr marL="0" indent="0" algn="ctr">
              <a:buFont typeface="Arial"/>
              <a:buNone/>
            </a:pPr>
            <a:r>
              <a:rPr lang="en-US" sz="1800" i="1" dirty="0">
                <a:solidFill>
                  <a:srgbClr val="005DAA"/>
                </a:solidFill>
              </a:rPr>
              <a:t>teach him to fish and his future is assured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357" y="43111"/>
            <a:ext cx="8777513" cy="758428"/>
          </a:xfrm>
        </p:spPr>
        <p:txBody>
          <a:bodyPr>
            <a:normAutofit fontScale="90000"/>
          </a:bodyPr>
          <a:lstStyle/>
          <a:p>
            <a:r>
              <a:rPr lang="en-AU" dirty="0"/>
              <a:t>HISTORY OF AOTEAROA </a:t>
            </a:r>
            <a:r>
              <a:rPr lang="en-AU" noProof="0" dirty="0"/>
              <a:t>FISHING INDUSTRY</a:t>
            </a:r>
            <a:br>
              <a:rPr lang="en-AU" noProof="0" dirty="0"/>
            </a:br>
            <a:r>
              <a:rPr lang="en-AU" sz="2200" noProof="0" dirty="0"/>
              <a:t>Focus Question:  </a:t>
            </a:r>
            <a:r>
              <a:rPr lang="en-AU" sz="2200" dirty="0"/>
              <a:t>What are some key moments in the history of fishing in Aotearoa</a:t>
            </a:r>
            <a:r>
              <a:rPr lang="en-AU" sz="2200" noProof="0" dirty="0"/>
              <a:t>?</a:t>
            </a:r>
          </a:p>
        </p:txBody>
      </p:sp>
      <p:pic>
        <p:nvPicPr>
          <p:cNvPr id="7" name="Picture 6" descr="Blue_Seabream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90106" flipH="1">
            <a:off x="2814353" y="3429735"/>
            <a:ext cx="1394421" cy="1399805"/>
          </a:xfrm>
          <a:prstGeom prst="rect">
            <a:avLst/>
          </a:prstGeom>
        </p:spPr>
      </p:pic>
      <p:sp>
        <p:nvSpPr>
          <p:cNvPr id="10" name="Content Placeholder 6"/>
          <p:cNvSpPr>
            <a:spLocks noGrp="1"/>
          </p:cNvSpPr>
          <p:nvPr>
            <p:ph sz="half" idx="4294967295"/>
          </p:nvPr>
        </p:nvSpPr>
        <p:spPr>
          <a:xfrm>
            <a:off x="4891431" y="1416879"/>
            <a:ext cx="3511799" cy="291605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200" b="1" noProof="0" dirty="0">
                <a:solidFill>
                  <a:srgbClr val="00B6DE"/>
                </a:solidFill>
                <a:latin typeface="Arial Narrow"/>
                <a:cs typeface="Arial Narrow"/>
              </a:rPr>
              <a:t>HE PĀTAI / CONSIDER THIS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800" noProof="0" dirty="0"/>
              <a:t>What </a:t>
            </a:r>
            <a:r>
              <a:rPr lang="en-AU" sz="1800" dirty="0"/>
              <a:t>meaning do you take </a:t>
            </a:r>
            <a:r>
              <a:rPr lang="en-AU" sz="1800" noProof="0" dirty="0"/>
              <a:t>from this </a:t>
            </a:r>
            <a:r>
              <a:rPr lang="en-AU" sz="1800" noProof="0" dirty="0" err="1"/>
              <a:t>wh</a:t>
            </a:r>
            <a:r>
              <a:rPr lang="en-AU" sz="1800" dirty="0" err="1"/>
              <a:t>akataukī</a:t>
            </a:r>
            <a:r>
              <a:rPr lang="en-AU" sz="1800" noProof="0" dirty="0"/>
              <a:t>?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800" dirty="0"/>
              <a:t>What other fishing related whakataukī, proverbs, sayings or stories do you know?</a:t>
            </a:r>
            <a:endParaRPr lang="en-AU" sz="1800" noProof="0" dirty="0"/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endParaRPr lang="en-AU" sz="500" noProof="0" dirty="0">
              <a:solidFill>
                <a:srgbClr val="175EAA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257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586" y="852341"/>
            <a:ext cx="4719171" cy="372662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25165633"/>
              </p:ext>
            </p:extLst>
          </p:nvPr>
        </p:nvGraphicFramePr>
        <p:xfrm>
          <a:off x="5079757" y="1148906"/>
          <a:ext cx="3786702" cy="3540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111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300" b="0" i="0" baseline="0" dirty="0">
                          <a:latin typeface="Arial"/>
                          <a:cs typeface="Arial"/>
                        </a:rPr>
                        <a:t>History of fishing in Aotearoa</a:t>
                      </a:r>
                    </a:p>
                    <a:p>
                      <a:pPr algn="ctr"/>
                      <a:r>
                        <a:rPr lang="en-US" sz="2000" b="0" i="0" dirty="0">
                          <a:latin typeface="Arial"/>
                          <a:cs typeface="Arial"/>
                        </a:rPr>
                        <a:t>PRIOR KNOWLEDGE</a:t>
                      </a:r>
                      <a:r>
                        <a:rPr lang="en-US" sz="2000" b="0" i="0" baseline="0" dirty="0">
                          <a:latin typeface="Arial"/>
                          <a:cs typeface="Arial"/>
                        </a:rPr>
                        <a:t> CHART</a:t>
                      </a:r>
                      <a:endParaRPr lang="en-US" sz="2000" b="0" i="0" dirty="0">
                        <a:latin typeface="Arial"/>
                        <a:cs typeface="Arial"/>
                      </a:endParaRPr>
                    </a:p>
                  </a:txBody>
                  <a:tcPr marL="76245" marR="76245" marT="34290" marB="34290" anchor="ctr">
                    <a:solidFill>
                      <a:srgbClr val="175EA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76245" marR="76245" anchor="ctr">
                    <a:solidFill>
                      <a:srgbClr val="175EA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76245" marR="76245" anchor="ctr">
                    <a:solidFill>
                      <a:srgbClr val="175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53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What we know</a:t>
                      </a:r>
                    </a:p>
                  </a:txBody>
                  <a:tcPr marL="76245" marR="76245" marT="34290" marB="34290" anchor="ctr">
                    <a:solidFill>
                      <a:srgbClr val="175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What we would like to know</a:t>
                      </a:r>
                    </a:p>
                  </a:txBody>
                  <a:tcPr marL="76245" marR="76245" marT="34290" marB="34290" anchor="ctr">
                    <a:solidFill>
                      <a:srgbClr val="175E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What we have learned</a:t>
                      </a:r>
                    </a:p>
                  </a:txBody>
                  <a:tcPr marL="76245" marR="76245" marT="34290" marB="34290" anchor="ctr">
                    <a:solidFill>
                      <a:srgbClr val="175E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229"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76245" marR="76245" marT="34290" marB="34290">
                    <a:lnL w="12700" cap="flat" cmpd="sng" algn="ctr">
                      <a:solidFill>
                        <a:srgbClr val="175E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5E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76245" marR="76245" marT="34290" marB="34290">
                    <a:lnL w="12700" cap="flat" cmpd="sng" algn="ctr">
                      <a:solidFill>
                        <a:srgbClr val="175E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5E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 marL="76245" marR="76245" marT="34290" marB="34290">
                    <a:lnL w="12700" cap="flat" cmpd="sng" algn="ctr">
                      <a:solidFill>
                        <a:srgbClr val="175E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75E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4396" y="1301555"/>
            <a:ext cx="4215748" cy="3125427"/>
          </a:xfrm>
        </p:spPr>
        <p:txBody>
          <a:bodyPr>
            <a:noAutofit/>
          </a:bodyPr>
          <a:lstStyle/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200" b="1" noProof="0" dirty="0">
                <a:solidFill>
                  <a:srgbClr val="00B6DE"/>
                </a:solidFill>
                <a:latin typeface="Arial Narrow"/>
                <a:cs typeface="Arial Narrow"/>
              </a:rPr>
              <a:t>HE PĀTAI / CONSIDER THIS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000" noProof="0" dirty="0">
                <a:latin typeface="Arial"/>
                <a:cs typeface="Arial"/>
              </a:rPr>
              <a:t>What do you already know about the history of fishing in Aotearoa New Zealand?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endParaRPr lang="en-AU" sz="500" noProof="0" dirty="0">
              <a:solidFill>
                <a:srgbClr val="175EAA"/>
              </a:solidFill>
              <a:latin typeface="Arial"/>
              <a:cs typeface="Arial"/>
            </a:endParaRP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200" b="1" noProof="0" dirty="0">
                <a:solidFill>
                  <a:srgbClr val="175EAA"/>
                </a:solidFill>
                <a:latin typeface="Arial Narrow"/>
                <a:cs typeface="Arial Narrow"/>
              </a:rPr>
              <a:t>MAHI / ACTIVITY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000" noProof="0" dirty="0">
                <a:latin typeface="Arial"/>
                <a:cs typeface="Arial"/>
              </a:rPr>
              <a:t>Complete the Prior Knowledge Chart columns 1 &amp; 2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endParaRPr lang="en-AU" sz="1800" noProof="0" dirty="0">
              <a:latin typeface="Arial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52252">
            <a:off x="3913442" y="3187494"/>
            <a:ext cx="1733403" cy="179872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4851" y="93912"/>
            <a:ext cx="8939150" cy="758428"/>
          </a:xfrm>
        </p:spPr>
        <p:txBody>
          <a:bodyPr>
            <a:normAutofit/>
          </a:bodyPr>
          <a:lstStyle/>
          <a:p>
            <a:r>
              <a:rPr lang="en-AU" dirty="0"/>
              <a:t>HISTORY OF AOTEAROA </a:t>
            </a:r>
            <a:r>
              <a:rPr lang="en-AU" noProof="0" dirty="0"/>
              <a:t>FISHING INDUSTRY</a:t>
            </a:r>
            <a:endParaRPr lang="en-AU" sz="2200" noProof="0" dirty="0"/>
          </a:p>
        </p:txBody>
      </p:sp>
    </p:spTree>
    <p:extLst>
      <p:ext uri="{BB962C8B-B14F-4D97-AF65-F5344CB8AC3E}">
        <p14:creationId xmlns:p14="http://schemas.microsoft.com/office/powerpoint/2010/main" val="366694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851" y="93912"/>
            <a:ext cx="8939150" cy="758428"/>
          </a:xfrm>
        </p:spPr>
        <p:txBody>
          <a:bodyPr>
            <a:normAutofit/>
          </a:bodyPr>
          <a:lstStyle/>
          <a:p>
            <a:r>
              <a:rPr lang="en-AU" dirty="0"/>
              <a:t>HISTORY OF AOTEAROA </a:t>
            </a:r>
            <a:r>
              <a:rPr lang="en-AU" noProof="0" dirty="0"/>
              <a:t>FISHING INDUSTRY</a:t>
            </a:r>
            <a:endParaRPr lang="en-AU" sz="22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6091" y="1084526"/>
            <a:ext cx="5849108" cy="358000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AU" sz="88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  <a:endParaRPr lang="en-AU" sz="8800" b="1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en-AU" sz="7200" dirty="0"/>
              <a:t>How attitudes to fish stocks have changed:</a:t>
            </a:r>
          </a:p>
          <a:p>
            <a:pPr marL="438150" indent="-287338">
              <a:buAutoNum type="arabicPeriod"/>
            </a:pPr>
            <a:r>
              <a:rPr lang="en-AU" sz="7200" dirty="0"/>
              <a:t>Traditional Māori approaches acknowledged connection with ocean and kaitiakitanga [good stewardship or guardianship]</a:t>
            </a:r>
          </a:p>
          <a:p>
            <a:pPr marL="438150" indent="-287338">
              <a:buAutoNum type="arabicPeriod"/>
            </a:pPr>
            <a:r>
              <a:rPr lang="en-AU" sz="7200" dirty="0"/>
              <a:t>Free for all! Early European settlers found a sea full of fish </a:t>
            </a:r>
            <a:r>
              <a:rPr lang="mr-IN" sz="7200" dirty="0"/>
              <a:t>–</a:t>
            </a:r>
            <a:r>
              <a:rPr lang="en-AU" sz="7200" dirty="0"/>
              <a:t> the ocean was limitless!</a:t>
            </a:r>
          </a:p>
          <a:p>
            <a:pPr marL="438150" indent="-287338">
              <a:buAutoNum type="arabicPeriod"/>
            </a:pPr>
            <a:r>
              <a:rPr lang="en-AU" sz="7200" dirty="0"/>
              <a:t>Overfishing and declining fish stocks! People saw a need for limits and better data [information about fish stocks] </a:t>
            </a:r>
          </a:p>
          <a:p>
            <a:pPr marL="438150" indent="-287338">
              <a:buAutoNum type="arabicPeriod"/>
            </a:pPr>
            <a:r>
              <a:rPr lang="en-AU" sz="7200" dirty="0"/>
              <a:t>Demand and desire for Sustainability / Sustainable Development / Sustainable Yields</a:t>
            </a:r>
          </a:p>
        </p:txBody>
      </p:sp>
      <p:sp>
        <p:nvSpPr>
          <p:cNvPr id="4" name="Down Arrow 3"/>
          <p:cNvSpPr/>
          <p:nvPr/>
        </p:nvSpPr>
        <p:spPr>
          <a:xfrm>
            <a:off x="128102" y="1084526"/>
            <a:ext cx="2557275" cy="3404347"/>
          </a:xfrm>
          <a:prstGeom prst="downArrow">
            <a:avLst/>
          </a:prstGeom>
          <a:solidFill>
            <a:srgbClr val="00B19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4787" y="1119324"/>
            <a:ext cx="144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Early 1800s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25553" y="3846686"/>
            <a:ext cx="75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Today</a:t>
            </a:r>
          </a:p>
        </p:txBody>
      </p:sp>
      <p:pic>
        <p:nvPicPr>
          <p:cNvPr id="7" name="Picture 6" descr="Blue_Seabream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90106" flipH="1">
            <a:off x="777159" y="2724252"/>
            <a:ext cx="1394421" cy="1399805"/>
          </a:xfrm>
          <a:prstGeom prst="rect">
            <a:avLst/>
          </a:prstGeom>
        </p:spPr>
      </p:pic>
      <p:pic>
        <p:nvPicPr>
          <p:cNvPr id="9" name="Picture 8" descr="Blue_Seabream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787" y="1854955"/>
            <a:ext cx="1238399" cy="1052217"/>
          </a:xfrm>
          <a:prstGeom prst="rect">
            <a:avLst/>
          </a:prstGeom>
        </p:spPr>
      </p:pic>
      <p:sp>
        <p:nvSpPr>
          <p:cNvPr id="10" name="Rectangular Callout 9"/>
          <p:cNvSpPr/>
          <p:nvPr/>
        </p:nvSpPr>
        <p:spPr>
          <a:xfrm>
            <a:off x="2936091" y="1488656"/>
            <a:ext cx="5849108" cy="3000217"/>
          </a:xfrm>
          <a:prstGeom prst="wedgeRectCallout">
            <a:avLst>
              <a:gd name="adj1" fmla="val -62464"/>
              <a:gd name="adj2" fmla="val -17525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5DAA"/>
                </a:solidFill>
              </a:rPr>
              <a:t>Invite Kaumātua, grandparents or local </a:t>
            </a:r>
            <a:r>
              <a:rPr lang="en-US" sz="2000" dirty="0" err="1">
                <a:solidFill>
                  <a:srgbClr val="005DAA"/>
                </a:solidFill>
              </a:rPr>
              <a:t>fisherfolk</a:t>
            </a:r>
            <a:r>
              <a:rPr lang="en-US" sz="2000" dirty="0">
                <a:solidFill>
                  <a:srgbClr val="005DAA"/>
                </a:solidFill>
              </a:rPr>
              <a:t> to come and talk! </a:t>
            </a:r>
          </a:p>
          <a:p>
            <a:pPr algn="ctr"/>
            <a:endParaRPr lang="en-US" sz="2000" dirty="0">
              <a:solidFill>
                <a:srgbClr val="005DAA"/>
              </a:solidFill>
            </a:endParaRPr>
          </a:p>
          <a:p>
            <a:pPr algn="ctr"/>
            <a:r>
              <a:rPr lang="en-US" sz="2000" dirty="0">
                <a:solidFill>
                  <a:srgbClr val="005DAA"/>
                </a:solidFill>
              </a:rPr>
              <a:t>How have they experienced the change in attitudes towards fish stocks?</a:t>
            </a:r>
          </a:p>
          <a:p>
            <a:pPr algn="ctr"/>
            <a:endParaRPr lang="en-US" sz="2000" dirty="0">
              <a:solidFill>
                <a:srgbClr val="005DAA"/>
              </a:solidFill>
            </a:endParaRPr>
          </a:p>
          <a:p>
            <a:pPr algn="ctr"/>
            <a:r>
              <a:rPr lang="en-US" sz="2000" dirty="0">
                <a:solidFill>
                  <a:srgbClr val="005DAA"/>
                </a:solidFill>
              </a:rPr>
              <a:t> Is kai moana more or less plentiful?</a:t>
            </a:r>
          </a:p>
        </p:txBody>
      </p:sp>
    </p:spTree>
    <p:extLst>
      <p:ext uri="{BB962C8B-B14F-4D97-AF65-F5344CB8AC3E}">
        <p14:creationId xmlns:p14="http://schemas.microsoft.com/office/powerpoint/2010/main" val="238413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0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851" y="93912"/>
            <a:ext cx="8939150" cy="758428"/>
          </a:xfrm>
        </p:spPr>
        <p:txBody>
          <a:bodyPr>
            <a:normAutofit/>
          </a:bodyPr>
          <a:lstStyle/>
          <a:p>
            <a:r>
              <a:rPr lang="en-AU" dirty="0"/>
              <a:t>HISTORY OF AOTEAROA </a:t>
            </a:r>
            <a:r>
              <a:rPr lang="en-AU" noProof="0" dirty="0"/>
              <a:t>FISHING INDUSTRY</a:t>
            </a:r>
            <a:endParaRPr lang="en-AU" sz="22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851" y="1241117"/>
            <a:ext cx="4743424" cy="328325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AU" sz="88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  <a:endParaRPr lang="en-AU" sz="8800" b="1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en-AU" sz="7200" dirty="0"/>
              <a:t>Key periods in the history of Aotearoa’s fishing industry:</a:t>
            </a:r>
          </a:p>
          <a:p>
            <a:pPr marL="438150" indent="-287338">
              <a:buAutoNum type="arabicPeriod"/>
            </a:pPr>
            <a:r>
              <a:rPr lang="en-AU" sz="7200" dirty="0"/>
              <a:t>Māori traditional methods &amp; tikanga</a:t>
            </a:r>
          </a:p>
          <a:p>
            <a:pPr marL="438150" indent="-287338">
              <a:buAutoNum type="arabicPeriod"/>
            </a:pPr>
            <a:r>
              <a:rPr lang="en-AU" sz="7200" dirty="0"/>
              <a:t>Early European settlers, refrigeration and early commercial fishing methods</a:t>
            </a:r>
          </a:p>
          <a:p>
            <a:pPr marL="438150" indent="-287338">
              <a:buAutoNum type="arabicPeriod"/>
            </a:pPr>
            <a:r>
              <a:rPr lang="en-AU" sz="7200" dirty="0"/>
              <a:t>The inshore boom, influx of foreign fishers, NZ’s EEZ and the Marine Reserve Act</a:t>
            </a:r>
          </a:p>
          <a:p>
            <a:pPr marL="438150" indent="-287338">
              <a:buAutoNum type="arabicPeriod"/>
            </a:pPr>
            <a:r>
              <a:rPr lang="en-AU" sz="7200" dirty="0"/>
              <a:t>The Quota Management System, total allowable catch and Treaty settlements </a:t>
            </a:r>
          </a:p>
        </p:txBody>
      </p:sp>
      <p:pic>
        <p:nvPicPr>
          <p:cNvPr id="4" name="Picture 3" descr="Screen Shot 2020-09-22 at 12.14.46 PM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275" y="1241117"/>
            <a:ext cx="3769275" cy="22370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4775" y="3399655"/>
            <a:ext cx="228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Otago</a:t>
            </a:r>
            <a:r>
              <a:rPr lang="en-US" dirty="0"/>
              <a:t> Witness, 1904</a:t>
            </a:r>
          </a:p>
        </p:txBody>
      </p:sp>
      <p:pic>
        <p:nvPicPr>
          <p:cNvPr id="6" name="Picture 5" descr="Blue_Seabream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994912" y="3593929"/>
            <a:ext cx="926867" cy="930446"/>
          </a:xfrm>
          <a:prstGeom prst="rect">
            <a:avLst/>
          </a:prstGeom>
        </p:spPr>
      </p:pic>
      <p:pic>
        <p:nvPicPr>
          <p:cNvPr id="7" name="Picture 6" descr="Blue_Seabream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84672" y="3850842"/>
            <a:ext cx="670942" cy="673533"/>
          </a:xfrm>
          <a:prstGeom prst="rect">
            <a:avLst/>
          </a:prstGeom>
        </p:spPr>
      </p:pic>
      <p:pic>
        <p:nvPicPr>
          <p:cNvPr id="8" name="Picture 7" descr="Blue_Seabream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50298" y="3689132"/>
            <a:ext cx="670942" cy="673533"/>
          </a:xfrm>
          <a:prstGeom prst="rect">
            <a:avLst/>
          </a:prstGeom>
        </p:spPr>
      </p:pic>
      <p:pic>
        <p:nvPicPr>
          <p:cNvPr id="9" name="Picture 8" descr="Blue_Seabream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485768" y="4025898"/>
            <a:ext cx="798904" cy="80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91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99662" y="852341"/>
            <a:ext cx="6344339" cy="37982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851" y="93912"/>
            <a:ext cx="8939150" cy="758428"/>
          </a:xfrm>
        </p:spPr>
        <p:txBody>
          <a:bodyPr>
            <a:normAutofit/>
          </a:bodyPr>
          <a:lstStyle/>
          <a:p>
            <a:r>
              <a:rPr lang="en-AU" dirty="0"/>
              <a:t>HISTORY OF AOTEAROA </a:t>
            </a:r>
            <a:r>
              <a:rPr lang="en-AU" noProof="0" dirty="0"/>
              <a:t>FISHING INDUSTRY</a:t>
            </a:r>
            <a:endParaRPr lang="en-AU" sz="2200" noProof="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391344" y="1241117"/>
            <a:ext cx="5157890" cy="358000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Font typeface="Arial"/>
              <a:buNone/>
            </a:pPr>
            <a:r>
              <a:rPr lang="x-none" sz="80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</a:t>
            </a:r>
            <a:r>
              <a:rPr lang="en-AU" sz="8000" b="1" dirty="0">
                <a:solidFill>
                  <a:srgbClr val="175EAA"/>
                </a:solidFill>
                <a:latin typeface="Arial Narrow"/>
                <a:cs typeface="Arial Narrow"/>
              </a:rPr>
              <a:t>Y</a:t>
            </a:r>
            <a:endParaRPr lang="en-US" sz="8000" dirty="0">
              <a:latin typeface="Arial Narrow"/>
              <a:cs typeface="Arial Narrow"/>
            </a:endParaRPr>
          </a:p>
          <a:p>
            <a:pPr marL="0" indent="0">
              <a:lnSpc>
                <a:spcPct val="130000"/>
              </a:lnSpc>
              <a:buFont typeface="Arial"/>
              <a:buNone/>
            </a:pPr>
            <a:r>
              <a:rPr lang="en-US" sz="7200" dirty="0"/>
              <a:t>Use the resources provided (see </a:t>
            </a:r>
            <a:r>
              <a:rPr lang="en-US" sz="7200" dirty="0">
                <a:solidFill>
                  <a:srgbClr val="005DAA"/>
                </a:solidFill>
              </a:rPr>
              <a:t>Teacher Outline</a:t>
            </a:r>
            <a:r>
              <a:rPr lang="en-US" sz="7200" dirty="0"/>
              <a:t>) to show your understanding of key periods in the history of </a:t>
            </a:r>
            <a:r>
              <a:rPr lang="en-US" sz="7200" dirty="0" err="1"/>
              <a:t>Aotearoa’s</a:t>
            </a:r>
            <a:r>
              <a:rPr lang="en-US" sz="7200" dirty="0"/>
              <a:t> fishing industry by collaboratively creating one of the following:</a:t>
            </a:r>
          </a:p>
          <a:p>
            <a:pPr marL="266700" indent="-266700">
              <a:lnSpc>
                <a:spcPct val="130000"/>
              </a:lnSpc>
            </a:pPr>
            <a:r>
              <a:rPr lang="en-US" sz="7200" dirty="0"/>
              <a:t>A </a:t>
            </a:r>
            <a:r>
              <a:rPr lang="en-US" sz="7200" dirty="0">
                <a:hlinkClick r:id="rId4"/>
              </a:rPr>
              <a:t>digital timeline</a:t>
            </a:r>
            <a:endParaRPr lang="en-US" sz="7200" dirty="0"/>
          </a:p>
          <a:p>
            <a:pPr marL="266700" indent="-266700">
              <a:lnSpc>
                <a:spcPct val="130000"/>
              </a:lnSpc>
            </a:pPr>
            <a:r>
              <a:rPr lang="en-US" sz="7200" dirty="0"/>
              <a:t>Digital </a:t>
            </a:r>
            <a:r>
              <a:rPr lang="en-US" sz="7200" dirty="0">
                <a:hlinkClick r:id="rId5"/>
              </a:rPr>
              <a:t>Powtoon </a:t>
            </a:r>
            <a:r>
              <a:rPr lang="en-US" sz="7200" dirty="0"/>
              <a:t>or </a:t>
            </a:r>
            <a:r>
              <a:rPr lang="en-US" sz="7200" dirty="0">
                <a:hlinkClick r:id="rId6"/>
              </a:rPr>
              <a:t>Slowmation</a:t>
            </a:r>
            <a:endParaRPr lang="en-US" sz="7200" dirty="0"/>
          </a:p>
          <a:p>
            <a:pPr marL="266700" indent="-266700">
              <a:lnSpc>
                <a:spcPct val="130000"/>
              </a:lnSpc>
            </a:pPr>
            <a:r>
              <a:rPr lang="en-US" sz="7200" dirty="0"/>
              <a:t>A paper (non-digital) storyboard or timeline</a:t>
            </a:r>
          </a:p>
          <a:p>
            <a:pPr marL="266700" indent="-266700" algn="r">
              <a:lnSpc>
                <a:spcPct val="130000"/>
              </a:lnSpc>
            </a:pPr>
            <a:endParaRPr lang="en-US" sz="7200" dirty="0"/>
          </a:p>
          <a:p>
            <a:pPr marL="266700" indent="-266700">
              <a:lnSpc>
                <a:spcPct val="130000"/>
              </a:lnSpc>
            </a:pPr>
            <a:endParaRPr lang="en-US" sz="4400" dirty="0"/>
          </a:p>
          <a:p>
            <a:pPr marL="0" indent="0">
              <a:lnSpc>
                <a:spcPct val="130000"/>
              </a:lnSpc>
              <a:buFont typeface="Arial"/>
              <a:buNone/>
            </a:pPr>
            <a:endParaRPr lang="en-AU" sz="3800" dirty="0"/>
          </a:p>
        </p:txBody>
      </p:sp>
      <p:pic>
        <p:nvPicPr>
          <p:cNvPr id="6" name="Picture 5" descr="Screen Shot 2020-09-22 at 12.24.00 PM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507" y="1082356"/>
            <a:ext cx="2171960" cy="2855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1919" y="3937856"/>
            <a:ext cx="23226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Traditional Māori fish hook</a:t>
            </a:r>
          </a:p>
          <a:p>
            <a:r>
              <a:rPr lang="en-US" sz="1500" dirty="0"/>
              <a:t>Te Papa image from </a:t>
            </a:r>
            <a:r>
              <a:rPr lang="en-US" sz="1500" dirty="0" err="1">
                <a:hlinkClick r:id="rId8"/>
              </a:rPr>
              <a:t>NZGeo</a:t>
            </a:r>
            <a:r>
              <a:rPr lang="en-US" sz="1500" dirty="0">
                <a:hlinkClick r:id="rId8"/>
              </a:rPr>
              <a:t> </a:t>
            </a:r>
            <a:endParaRPr lang="en-US" sz="1500" dirty="0"/>
          </a:p>
        </p:txBody>
      </p:sp>
      <p:pic>
        <p:nvPicPr>
          <p:cNvPr id="9" name="Picture 8" descr="Blue_Seabream.png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5578" y="2793829"/>
            <a:ext cx="1174722" cy="930446"/>
          </a:xfrm>
          <a:prstGeom prst="rect">
            <a:avLst/>
          </a:prstGeom>
        </p:spPr>
      </p:pic>
      <p:pic>
        <p:nvPicPr>
          <p:cNvPr id="11" name="Picture 10" descr="Blue_Seabream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646" y="3268947"/>
            <a:ext cx="844522" cy="668909"/>
          </a:xfrm>
          <a:prstGeom prst="rect">
            <a:avLst/>
          </a:prstGeom>
        </p:spPr>
      </p:pic>
      <p:pic>
        <p:nvPicPr>
          <p:cNvPr id="12" name="Picture 11" descr="Blue_Seabream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6580" y="2840374"/>
            <a:ext cx="664588" cy="526391"/>
          </a:xfrm>
          <a:prstGeom prst="rect">
            <a:avLst/>
          </a:prstGeom>
        </p:spPr>
      </p:pic>
      <p:pic>
        <p:nvPicPr>
          <p:cNvPr id="13" name="Picture 12" descr="Blue_Seabream.png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4885" y="3086101"/>
            <a:ext cx="591851" cy="46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2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92207</TotalTime>
  <Words>700</Words>
  <Application>Microsoft Macintosh PowerPoint</Application>
  <PresentationFormat>On-screen Show (16:9)</PresentationFormat>
  <Paragraphs>99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MetaPro-Normal</vt:lpstr>
      <vt:lpstr>Office Theme</vt:lpstr>
      <vt:lpstr>HISTORY OF AOTEAROA FISHING INDUSTRY Focus Question:  What are some key moments in the history of fishing in Aotearoa?</vt:lpstr>
      <vt:lpstr>HISTORY OF AOTEAROA FISHING INDUSTRY</vt:lpstr>
      <vt:lpstr>HISTORY OF AOTEAROA FISHING INDUSTRY</vt:lpstr>
      <vt:lpstr>HISTORY OF AOTEAROA FISHING INDUSTRY</vt:lpstr>
      <vt:lpstr>HISTORY OF AOTEAROA FISHING INDUSTRY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363</cp:revision>
  <cp:lastPrinted>2021-08-29T08:53:50Z</cp:lastPrinted>
  <dcterms:created xsi:type="dcterms:W3CDTF">2020-04-01T02:04:56Z</dcterms:created>
  <dcterms:modified xsi:type="dcterms:W3CDTF">2023-01-25T00:05:35Z</dcterms:modified>
</cp:coreProperties>
</file>