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4" saveSubsetFonts="1" autoCompressPictures="0">
  <p:sldMasterIdLst>
    <p:sldMasterId id="2147483648" r:id="rId1"/>
  </p:sldMasterIdLst>
  <p:notesMasterIdLst>
    <p:notesMasterId r:id="rId10"/>
  </p:notesMasterIdLst>
  <p:sldIdLst>
    <p:sldId id="359" r:id="rId2"/>
    <p:sldId id="360" r:id="rId3"/>
    <p:sldId id="375" r:id="rId4"/>
    <p:sldId id="378" r:id="rId5"/>
    <p:sldId id="379" r:id="rId6"/>
    <p:sldId id="380" r:id="rId7"/>
    <p:sldId id="365" r:id="rId8"/>
    <p:sldId id="341"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DAA"/>
    <a:srgbClr val="002E6C"/>
    <a:srgbClr val="00B1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21" autoAdjust="0"/>
    <p:restoredTop sz="66467" autoAdjust="0"/>
  </p:normalViewPr>
  <p:slideViewPr>
    <p:cSldViewPr snapToGrid="0" snapToObjects="1">
      <p:cViewPr varScale="1">
        <p:scale>
          <a:sx n="89" d="100"/>
          <a:sy n="89" d="100"/>
        </p:scale>
        <p:origin x="184" y="336"/>
      </p:cViewPr>
      <p:guideLst>
        <p:guide orient="horz" pos="1620"/>
        <p:guide pos="2880"/>
      </p:guideLst>
    </p:cSldViewPr>
  </p:slideViewPr>
  <p:outlineViewPr>
    <p:cViewPr>
      <p:scale>
        <a:sx n="33" d="100"/>
        <a:sy n="33" d="100"/>
      </p:scale>
      <p:origin x="0" y="449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135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6/7/22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pic>
        <p:nvPicPr>
          <p:cNvPr id="8" name="Picture 7" descr="MSCI_NZSCHOOLSLOGO_WIDE_RGB_BLUE_UR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458200"/>
            <a:ext cx="1625600" cy="536565"/>
          </a:xfrm>
          <a:prstGeom prst="rect">
            <a:avLst/>
          </a:prstGeom>
        </p:spPr>
      </p:pic>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the Seafood New Zealand’s economic summary at:</a:t>
            </a:r>
          </a:p>
          <a:p>
            <a:r>
              <a:rPr lang="en-US" baseline="0" dirty="0"/>
              <a:t>https://</a:t>
            </a:r>
            <a:r>
              <a:rPr lang="en-US" baseline="0" dirty="0" err="1"/>
              <a:t>www.seafood.co.nz</a:t>
            </a:r>
            <a:r>
              <a:rPr lang="en-US" baseline="0" dirty="0"/>
              <a:t>/detail-3/seafood-nz-magazine-april-2020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Or you can look for a more recent one here: https://</a:t>
            </a:r>
            <a:r>
              <a:rPr lang="en-US" baseline="0" dirty="0" err="1"/>
              <a:t>www.seafood.co.nz</a:t>
            </a:r>
            <a:r>
              <a:rPr lang="en-US" baseline="0" dirty="0"/>
              <a:t>/publications/magazine </a:t>
            </a:r>
          </a:p>
          <a:p>
            <a:endParaRPr lang="en-US" baseline="0" dirty="0"/>
          </a:p>
          <a:p>
            <a:endParaRPr lang="en-US" baseline="0" dirty="0"/>
          </a:p>
          <a:p>
            <a:r>
              <a:rPr lang="en-US" baseline="0" dirty="0"/>
              <a:t>NOTE </a:t>
            </a:r>
            <a:r>
              <a:rPr lang="mr-IN" baseline="0" dirty="0"/>
              <a:t>–</a:t>
            </a:r>
            <a:r>
              <a:rPr lang="en-US" baseline="0" dirty="0"/>
              <a:t> you might want to discuss what fin fish are! </a:t>
            </a:r>
            <a:r>
              <a:rPr lang="en-US" baseline="0" dirty="0" err="1"/>
              <a:t>Ie</a:t>
            </a:r>
            <a:r>
              <a:rPr lang="en-US" baseline="0" dirty="0"/>
              <a:t> they are fish / types of seafood with fins (rather than mussels, crayfish etc)</a:t>
            </a:r>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14</a:t>
            </a:fld>
            <a:endParaRPr lang="en-US"/>
          </a:p>
        </p:txBody>
      </p:sp>
    </p:spTree>
    <p:extLst>
      <p:ext uri="{BB962C8B-B14F-4D97-AF65-F5344CB8AC3E}">
        <p14:creationId xmlns:p14="http://schemas.microsoft.com/office/powerpoint/2010/main" val="121630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the Seafood New Zealand’s economic summary at: https://</a:t>
            </a:r>
            <a:r>
              <a:rPr lang="en-US" baseline="0" dirty="0" err="1"/>
              <a:t>www.seafood.co.nz</a:t>
            </a:r>
            <a:r>
              <a:rPr lang="en-US" baseline="0" dirty="0"/>
              <a:t>/detail-3/seafood-nz-magazine-april-2020</a:t>
            </a:r>
          </a:p>
          <a:p>
            <a:endParaRPr lang="en-US" baseline="0" dirty="0"/>
          </a:p>
          <a:p>
            <a:r>
              <a:rPr lang="en-US" baseline="0" dirty="0"/>
              <a:t>Or you can look for a more recent one here: https://</a:t>
            </a:r>
            <a:r>
              <a:rPr lang="en-US" baseline="0" dirty="0" err="1"/>
              <a:t>www.seafood.co.nz</a:t>
            </a:r>
            <a:r>
              <a:rPr lang="en-US" baseline="0" dirty="0"/>
              <a:t>/publications/magazine </a:t>
            </a:r>
          </a:p>
          <a:p>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NOTE </a:t>
            </a:r>
            <a:r>
              <a:rPr lang="mr-IN" baseline="0" dirty="0"/>
              <a:t>–</a:t>
            </a:r>
            <a:r>
              <a:rPr lang="en-US" baseline="0" dirty="0"/>
              <a:t> you might want to discuss what fin fish are! </a:t>
            </a:r>
            <a:r>
              <a:rPr lang="en-US" baseline="0" dirty="0" err="1"/>
              <a:t>Ie</a:t>
            </a:r>
            <a:r>
              <a:rPr lang="en-US" baseline="0" dirty="0"/>
              <a:t> they are fish / types of seafood with fins (rather than mussels, crayfish etc)</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15</a:t>
            </a:fld>
            <a:endParaRPr lang="en-US"/>
          </a:p>
        </p:txBody>
      </p:sp>
    </p:spTree>
    <p:extLst>
      <p:ext uri="{BB962C8B-B14F-4D97-AF65-F5344CB8AC3E}">
        <p14:creationId xmlns:p14="http://schemas.microsoft.com/office/powerpoint/2010/main" val="207855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on lost and wasted seafood see the comprehensive report by FAO:  http://</a:t>
            </a:r>
            <a:r>
              <a:rPr lang="en-US" baseline="0" dirty="0" err="1"/>
              <a:t>www.fao.org</a:t>
            </a:r>
            <a:r>
              <a:rPr lang="en-US" baseline="0" dirty="0"/>
              <a:t>/3/ca9229en/CA9229EN.pdf</a:t>
            </a:r>
          </a:p>
          <a:p>
            <a:endParaRPr lang="en-US" baseline="0" dirty="0"/>
          </a:p>
          <a:p>
            <a:r>
              <a:rPr lang="en-US" baseline="0" dirty="0"/>
              <a:t>See also: https://</a:t>
            </a:r>
            <a:r>
              <a:rPr lang="en-US" baseline="0" dirty="0" err="1"/>
              <a:t>www.hakaimagazine.com</a:t>
            </a:r>
            <a:r>
              <a:rPr lang="en-US" baseline="0" dirty="0"/>
              <a:t>/features/wasted/  </a:t>
            </a:r>
          </a:p>
          <a:p>
            <a:endParaRPr lang="en-US" baseline="0" dirty="0"/>
          </a:p>
          <a:p>
            <a:r>
              <a:rPr lang="en-US" baseline="0" dirty="0"/>
              <a:t>And: https://</a:t>
            </a:r>
            <a:r>
              <a:rPr lang="en-US" baseline="0" dirty="0" err="1"/>
              <a:t>www.msc.org</a:t>
            </a:r>
            <a:r>
              <a:rPr lang="en-US" baseline="0" dirty="0"/>
              <a:t>/media-</a:t>
            </a:r>
            <a:r>
              <a:rPr lang="en-US" baseline="0" dirty="0" err="1"/>
              <a:t>centre</a:t>
            </a:r>
            <a:r>
              <a:rPr lang="en-US" baseline="0" dirty="0"/>
              <a:t>/news-opinion/news/2020/06/10/five-things-you-need-to-know-about-the-state-of-the-world-s-fish</a:t>
            </a:r>
          </a:p>
          <a:p>
            <a:endParaRPr lang="en-US" baseline="0" dirty="0"/>
          </a:p>
          <a:p>
            <a:r>
              <a:rPr lang="en-US" baseline="0" dirty="0"/>
              <a:t>ANSWERS</a:t>
            </a:r>
          </a:p>
          <a:p>
            <a:r>
              <a:rPr lang="en-US" baseline="0" dirty="0"/>
              <a:t>Waste due to many factors </a:t>
            </a:r>
            <a:r>
              <a:rPr lang="mr-IN" baseline="0" dirty="0"/>
              <a:t>–</a:t>
            </a:r>
            <a:r>
              <a:rPr lang="en-US" baseline="0" dirty="0"/>
              <a:t> spoilage, </a:t>
            </a:r>
          </a:p>
          <a:p>
            <a:r>
              <a:rPr lang="en-US" baseline="0" dirty="0"/>
              <a:t>Richer countries have the highest amount of waste</a:t>
            </a:r>
            <a:endParaRPr lang="en-US" dirty="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16</a:t>
            </a:fld>
            <a:endParaRPr lang="en-US"/>
          </a:p>
        </p:txBody>
      </p:sp>
    </p:spTree>
    <p:extLst>
      <p:ext uri="{BB962C8B-B14F-4D97-AF65-F5344CB8AC3E}">
        <p14:creationId xmlns:p14="http://schemas.microsoft.com/office/powerpoint/2010/main" val="73313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the Seafood New Zealand’s facts and figures:</a:t>
            </a:r>
          </a:p>
          <a:p>
            <a:r>
              <a:rPr lang="en-US" dirty="0"/>
              <a:t>https://</a:t>
            </a:r>
            <a:r>
              <a:rPr lang="en-US" dirty="0" err="1"/>
              <a:t>www.seafoodnewzealand.org</a:t>
            </a:r>
            <a:r>
              <a:rPr lang="en-US" dirty="0"/>
              <a:t>/industry/key-facts/</a:t>
            </a:r>
          </a:p>
        </p:txBody>
      </p:sp>
      <p:sp>
        <p:nvSpPr>
          <p:cNvPr id="4" name="Slide Number Placeholder 3"/>
          <p:cNvSpPr>
            <a:spLocks noGrp="1"/>
          </p:cNvSpPr>
          <p:nvPr>
            <p:ph type="sldNum" sz="quarter" idx="10"/>
          </p:nvPr>
        </p:nvSpPr>
        <p:spPr/>
        <p:txBody>
          <a:bodyPr/>
          <a:lstStyle/>
          <a:p>
            <a:fld id="{F84DFFE2-AB0B-A546-BA03-FA78CA7417E4}" type="slidenum">
              <a:rPr lang="en-US" smtClean="0"/>
              <a:t>17</a:t>
            </a:fld>
            <a:endParaRPr lang="en-US"/>
          </a:p>
        </p:txBody>
      </p:sp>
    </p:spTree>
    <p:extLst>
      <p:ext uri="{BB962C8B-B14F-4D97-AF65-F5344CB8AC3E}">
        <p14:creationId xmlns:p14="http://schemas.microsoft.com/office/powerpoint/2010/main" val="375756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the Seafood New Zealand’s facts and figures:</a:t>
            </a:r>
          </a:p>
          <a:p>
            <a:r>
              <a:rPr lang="en-US" dirty="0"/>
              <a:t>https://</a:t>
            </a:r>
            <a:r>
              <a:rPr lang="en-US" dirty="0" err="1"/>
              <a:t>www.seafoodnewzealand.org</a:t>
            </a:r>
            <a:r>
              <a:rPr lang="en-US" dirty="0"/>
              <a:t>/industry/key-facts/</a:t>
            </a:r>
          </a:p>
        </p:txBody>
      </p:sp>
      <p:sp>
        <p:nvSpPr>
          <p:cNvPr id="4" name="Slide Number Placeholder 3"/>
          <p:cNvSpPr>
            <a:spLocks noGrp="1"/>
          </p:cNvSpPr>
          <p:nvPr>
            <p:ph type="sldNum" sz="quarter" idx="10"/>
          </p:nvPr>
        </p:nvSpPr>
        <p:spPr/>
        <p:txBody>
          <a:bodyPr/>
          <a:lstStyle/>
          <a:p>
            <a:fld id="{F84DFFE2-AB0B-A546-BA03-FA78CA7417E4}" type="slidenum">
              <a:rPr lang="en-US" smtClean="0"/>
              <a:t>18</a:t>
            </a:fld>
            <a:endParaRPr lang="en-US"/>
          </a:p>
        </p:txBody>
      </p:sp>
    </p:spTree>
    <p:extLst>
      <p:ext uri="{BB962C8B-B14F-4D97-AF65-F5344CB8AC3E}">
        <p14:creationId xmlns:p14="http://schemas.microsoft.com/office/powerpoint/2010/main" val="422752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more information see the Seafood New Zealand’s facts and figures:</a:t>
            </a:r>
          </a:p>
          <a:p>
            <a:r>
              <a:rPr lang="en-US" dirty="0"/>
              <a:t>https://</a:t>
            </a:r>
            <a:r>
              <a:rPr lang="en-US" dirty="0" err="1"/>
              <a:t>www.seafoodnewzealand.org</a:t>
            </a:r>
            <a:r>
              <a:rPr lang="en-US" dirty="0"/>
              <a:t>/industry/key-facts/</a:t>
            </a:r>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19</a:t>
            </a:fld>
            <a:endParaRPr lang="en-US"/>
          </a:p>
        </p:txBody>
      </p:sp>
    </p:spTree>
    <p:extLst>
      <p:ext uri="{BB962C8B-B14F-4D97-AF65-F5344CB8AC3E}">
        <p14:creationId xmlns:p14="http://schemas.microsoft.com/office/powerpoint/2010/main" val="871092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baseline="0" dirty="0"/>
              <a:t>For ideas and data see:</a:t>
            </a:r>
          </a:p>
          <a:p>
            <a:endParaRPr lang="en-US" baseline="0" dirty="0"/>
          </a:p>
          <a:p>
            <a:r>
              <a:rPr lang="en-US" dirty="0"/>
              <a:t>https://</a:t>
            </a:r>
            <a:r>
              <a:rPr lang="en-US" dirty="0" err="1"/>
              <a:t>www.inshore.co.nz</a:t>
            </a:r>
            <a:r>
              <a:rPr lang="en-US" dirty="0"/>
              <a:t>/</a:t>
            </a:r>
            <a:r>
              <a:rPr lang="en-US" dirty="0" err="1"/>
              <a:t>fileadmin</a:t>
            </a:r>
            <a:r>
              <a:rPr lang="en-US" dirty="0"/>
              <a:t>/Documents/Other/BERL_Report_August_2017.pdf</a:t>
            </a:r>
          </a:p>
          <a:p>
            <a:endParaRPr lang="en-US" dirty="0"/>
          </a:p>
          <a:p>
            <a:r>
              <a:rPr lang="en-US" dirty="0" err="1"/>
              <a:t>Canva</a:t>
            </a:r>
            <a:r>
              <a:rPr lang="en-US" baseline="0" dirty="0"/>
              <a:t> can be found at: https://</a:t>
            </a:r>
            <a:r>
              <a:rPr lang="en-US" baseline="0" dirty="0" err="1"/>
              <a:t>www.canva.com</a:t>
            </a:r>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20</a:t>
            </a:fld>
            <a:endParaRPr lang="en-US"/>
          </a:p>
        </p:txBody>
      </p:sp>
    </p:spTree>
    <p:extLst>
      <p:ext uri="{BB962C8B-B14F-4D97-AF65-F5344CB8AC3E}">
        <p14:creationId xmlns:p14="http://schemas.microsoft.com/office/powerpoint/2010/main" val="360793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005DAA"/>
                </a:solidFill>
                <a:latin typeface="Arial"/>
                <a:cs typeface="Arial"/>
              </a:rPr>
              <a:t>TEACHER N</a:t>
            </a:r>
            <a:r>
              <a:rPr lang="en-US" sz="1200" b="1" dirty="0">
                <a:solidFill>
                  <a:srgbClr val="005DAA"/>
                </a:solidFill>
                <a:latin typeface="Arial"/>
                <a:cs typeface="Arial"/>
              </a:rPr>
              <a:t>OTES</a:t>
            </a:r>
            <a:endParaRPr lang="en-US" b="1" dirty="0">
              <a:solidFill>
                <a:srgbClr val="005DAA"/>
              </a:solidFill>
              <a:latin typeface="Arial"/>
              <a:cs typeface="Arial"/>
            </a:endParaRPr>
          </a:p>
          <a:p>
            <a:endParaRPr lang="en-US" dirty="0">
              <a:latin typeface="Arial"/>
              <a:cs typeface="Arial"/>
            </a:endParaRPr>
          </a:p>
        </p:txBody>
      </p:sp>
      <p:sp>
        <p:nvSpPr>
          <p:cNvPr id="4" name="Slide Number Placeholder 3"/>
          <p:cNvSpPr>
            <a:spLocks noGrp="1"/>
          </p:cNvSpPr>
          <p:nvPr>
            <p:ph type="sldNum" sz="quarter" idx="10"/>
          </p:nvPr>
        </p:nvSpPr>
        <p:spPr/>
        <p:txBody>
          <a:bodyPr/>
          <a:lstStyle/>
          <a:p>
            <a:fld id="{F84DFFE2-AB0B-A546-BA03-FA78CA7417E4}" type="slidenum">
              <a:rPr lang="en-US" smtClean="0"/>
              <a:t>21</a:t>
            </a:fld>
            <a:endParaRPr lang="en-US"/>
          </a:p>
        </p:txBody>
      </p:sp>
    </p:spTree>
    <p:extLst>
      <p:ext uri="{BB962C8B-B14F-4D97-AF65-F5344CB8AC3E}">
        <p14:creationId xmlns:p14="http://schemas.microsoft.com/office/powerpoint/2010/main" val="309218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a:t>Click to edit Master text styles</a:t>
            </a:r>
          </a:p>
          <a:p>
            <a:pPr lvl="1"/>
            <a:r>
              <a:rPr lang="mi-NZ" dirty="0"/>
              <a:t>Second level</a:t>
            </a:r>
          </a:p>
          <a:p>
            <a:pPr lvl="2"/>
            <a:r>
              <a:rPr lang="mi-NZ" dirty="0"/>
              <a:t>Third level</a:t>
            </a:r>
          </a:p>
          <a:p>
            <a:pPr lvl="3"/>
            <a:r>
              <a:rPr lang="mi-NZ" dirty="0"/>
              <a:t>Fourth level</a:t>
            </a:r>
          </a:p>
          <a:p>
            <a:pPr lvl="4"/>
            <a:r>
              <a:rPr lang="mi-NZ" dirty="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amp; Subtitl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5026238" y="4452938"/>
            <a:ext cx="3798900" cy="221400"/>
          </a:xfrm>
          <a:prstGeom prst="rect">
            <a:avLst/>
          </a:prstGeom>
        </p:spPr>
        <p:txBody>
          <a:bodyPr>
            <a:normAutofit/>
          </a:bodyPr>
          <a:lstStyle>
            <a:lvl1pPr algn="r">
              <a:defRPr sz="1200" cap="none" spc="0">
                <a:solidFill>
                  <a:schemeClr val="bg1"/>
                </a:solidFill>
                <a:latin typeface="Arial" panose="020B0604020202020204" pitchFamily="34" charset="0"/>
                <a:cs typeface="Arial" panose="020B0604020202020204" pitchFamily="34" charset="0"/>
              </a:defRPr>
            </a:lvl1pPr>
          </a:lstStyle>
          <a:p>
            <a:r>
              <a:rPr lang="en-NZ" dirty="0"/>
              <a:t>Title text</a:t>
            </a:r>
          </a:p>
        </p:txBody>
      </p:sp>
      <p:sp>
        <p:nvSpPr>
          <p:cNvPr id="5" name="Body">
            <a:extLst>
              <a:ext uri="{FF2B5EF4-FFF2-40B4-BE49-F238E27FC236}">
                <a16:creationId xmlns:a16="http://schemas.microsoft.com/office/drawing/2014/main" id="{20214D76-72E5-432B-9153-C88E618243CE}"/>
              </a:ext>
            </a:extLst>
          </p:cNvPr>
          <p:cNvSpPr txBox="1">
            <a:spLocks noGrp="1"/>
          </p:cNvSpPr>
          <p:nvPr>
            <p:ph type="subTitle" sz="quarter" idx="10"/>
          </p:nvPr>
        </p:nvSpPr>
        <p:spPr>
          <a:xfrm>
            <a:off x="5026238" y="4700588"/>
            <a:ext cx="3798900" cy="112738"/>
          </a:xfrm>
          <a:prstGeom prst="rect">
            <a:avLst/>
          </a:prstGeom>
        </p:spPr>
        <p:txBody>
          <a:bodyPr>
            <a:normAutofit fontScale="92500" lnSpcReduction="10000"/>
          </a:bodyPr>
          <a:lstStyle>
            <a:lvl1pPr marL="0" indent="0" algn="r" defTabSz="365283">
              <a:buNone/>
              <a:defRPr sz="1474" cap="none" spc="0">
                <a:solidFill>
                  <a:srgbClr val="000000"/>
                </a:solidFill>
                <a:latin typeface="Arial"/>
                <a:ea typeface="Arial"/>
                <a:cs typeface="Arial"/>
                <a:sym typeface="Arial"/>
              </a:defRPr>
            </a:lvl1pPr>
          </a:lstStyle>
          <a:p>
            <a:pPr algn="r" defTabSz="487044">
              <a:defRPr sz="1474" cap="none" spc="0">
                <a:solidFill>
                  <a:srgbClr val="000000"/>
                </a:solidFill>
                <a:latin typeface="Arial"/>
                <a:ea typeface="Arial"/>
                <a:cs typeface="Arial"/>
                <a:sym typeface="Arial"/>
              </a:defRPr>
            </a:pPr>
            <a:endParaRPr/>
          </a:p>
        </p:txBody>
      </p:sp>
    </p:spTree>
    <p:extLst>
      <p:ext uri="{BB962C8B-B14F-4D97-AF65-F5344CB8AC3E}">
        <p14:creationId xmlns:p14="http://schemas.microsoft.com/office/powerpoint/2010/main" val="117014635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file://localhost/Users/rika/Dropbox/MSC%20Job/2020/MSC%20templates%20and%20graphics/FISH%20SWIRL/Rika%20final%20banner%20files/Rect%20Banner%20Fish%20Swirl%20SMALL.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8" r:link="rId9" cstate="print">
            <a:extLst>
              <a:ext uri="{28A0092B-C50C-407E-A947-70E740481C1C}">
                <a14:useLocalDpi xmlns:a14="http://schemas.microsoft.com/office/drawing/2010/main"/>
              </a:ext>
            </a:extLst>
          </a:blip>
          <a:srcRect/>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8" name="Picture 7" descr="White_Shell.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rot="20595988">
            <a:off x="8386209" y="222096"/>
            <a:ext cx="647674" cy="581637"/>
          </a:xfrm>
          <a:prstGeom prst="rect">
            <a:avLst/>
          </a:prstGeom>
        </p:spPr>
      </p:pic>
      <p:pic>
        <p:nvPicPr>
          <p:cNvPr id="11" name="Picture 10" descr="White_Shell.pn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rot="784083">
            <a:off x="7767575" y="404719"/>
            <a:ext cx="559557" cy="502504"/>
          </a:xfrm>
          <a:prstGeom prst="rect">
            <a:avLst/>
          </a:prstGeom>
        </p:spPr>
      </p:pic>
      <p:pic>
        <p:nvPicPr>
          <p:cNvPr id="12" name="Picture 11" descr="White_Shell.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rot="20609409">
            <a:off x="8039945" y="45575"/>
            <a:ext cx="449349" cy="403533"/>
          </a:xfrm>
          <a:prstGeom prst="rect">
            <a:avLst/>
          </a:prstGeom>
        </p:spPr>
      </p:pic>
      <p:pic>
        <p:nvPicPr>
          <p:cNvPr id="13" name="Picture 12">
            <a:extLst>
              <a:ext uri="{FF2B5EF4-FFF2-40B4-BE49-F238E27FC236}">
                <a16:creationId xmlns:a16="http://schemas.microsoft.com/office/drawing/2014/main" id="{81CF9EA9-1631-16FC-73C8-E64643B45D4B}"/>
              </a:ext>
            </a:extLst>
          </p:cNvPr>
          <p:cNvPicPr>
            <a:picLocks noChangeAspect="1"/>
          </p:cNvPicPr>
          <p:nvPr userDrawn="1"/>
        </p:nvPicPr>
        <p:blipFill>
          <a:blip r:embed="rId13"/>
          <a:stretch>
            <a:fillRect/>
          </a:stretch>
        </p:blipFill>
        <p:spPr>
          <a:xfrm>
            <a:off x="0" y="4258982"/>
            <a:ext cx="8554065" cy="827452"/>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seafoodnewzealand.org.nz/fileadmin/documents/SNZ_Magazine/SNZ_Magazine_April_2020.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eafoodnewzealand.org.nz/fileadmin/documents/SNZ_Magazine/SNZ_Magazine_April_20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hyperlink" Target="http://archive.stats.govt.nz/tools_and_services/newsletters/price-index-news/apr-13-infographic-seafood.aspx%23gsc.tab=0" TargetMode="External"/><Relationship Id="rId3" Type="http://schemas.openxmlformats.org/officeDocument/2006/relationships/image" Target="../media/image7.png"/><Relationship Id="rId7" Type="http://schemas.openxmlformats.org/officeDocument/2006/relationships/hyperlink" Target="https://www.seafood.co.nz/fileadmin/Media/BERL_report/BERL_Report_August_2017.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canva.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94212" y="888952"/>
            <a:ext cx="9390611" cy="3808560"/>
          </a:xfrm>
          <a:prstGeom prst="rect">
            <a:avLst/>
          </a:prstGeom>
          <a:noFill/>
          <a:ln>
            <a:noFill/>
          </a:ln>
        </p:spPr>
      </p:pic>
      <p:sp>
        <p:nvSpPr>
          <p:cNvPr id="2" name="Title 1"/>
          <p:cNvSpPr>
            <a:spLocks noGrp="1"/>
          </p:cNvSpPr>
          <p:nvPr>
            <p:ph type="title"/>
          </p:nvPr>
        </p:nvSpPr>
        <p:spPr>
          <a:xfrm>
            <a:off x="172489" y="55812"/>
            <a:ext cx="8785463" cy="758428"/>
          </a:xfrm>
        </p:spPr>
        <p:txBody>
          <a:bodyPr>
            <a:normAutofit fontScale="90000"/>
          </a:bodyPr>
          <a:lstStyle/>
          <a:p>
            <a:r>
              <a:rPr lang="en-AU" sz="3100" dirty="0"/>
              <a:t>AOTEAROA: BUSINESS OF FISHING </a:t>
            </a:r>
            <a:r>
              <a:rPr lang="en-AU" sz="3100" noProof="0" dirty="0"/>
              <a:t>TODAY </a:t>
            </a:r>
            <a:br>
              <a:rPr lang="en-AU" noProof="0" dirty="0"/>
            </a:br>
            <a:r>
              <a:rPr lang="en-AU" sz="2000" noProof="0" dirty="0"/>
              <a:t>Focus Question: What is the size &amp; economic value of Aotearoa’s seafood industry today?</a:t>
            </a:r>
          </a:p>
        </p:txBody>
      </p:sp>
      <p:sp>
        <p:nvSpPr>
          <p:cNvPr id="3" name="Content Placeholder 2"/>
          <p:cNvSpPr>
            <a:spLocks noGrp="1"/>
          </p:cNvSpPr>
          <p:nvPr>
            <p:ph idx="1"/>
          </p:nvPr>
        </p:nvSpPr>
        <p:spPr>
          <a:xfrm>
            <a:off x="672641" y="1048607"/>
            <a:ext cx="4637269" cy="3762484"/>
          </a:xfrm>
        </p:spPr>
        <p:txBody>
          <a:bodyPr>
            <a:normAutofit fontScale="62500" lnSpcReduction="20000"/>
          </a:bodyPr>
          <a:lstStyle/>
          <a:p>
            <a:pPr marL="0" indent="0">
              <a:buNone/>
            </a:pPr>
            <a:r>
              <a:rPr lang="en-AU" b="1" noProof="0" dirty="0">
                <a:solidFill>
                  <a:srgbClr val="00B194"/>
                </a:solidFill>
                <a:latin typeface="Arial Narrow"/>
                <a:cs typeface="Arial Narrow"/>
              </a:rPr>
              <a:t>KŌRERORERO / DISCUSSION</a:t>
            </a:r>
            <a:endParaRPr lang="en-AU" b="1" noProof="0" dirty="0">
              <a:solidFill>
                <a:srgbClr val="175EAA"/>
              </a:solidFill>
              <a:latin typeface="Arial Narrow"/>
              <a:cs typeface="Arial Narrow"/>
            </a:endParaRPr>
          </a:p>
          <a:p>
            <a:pPr>
              <a:lnSpc>
                <a:spcPct val="130000"/>
              </a:lnSpc>
              <a:spcBef>
                <a:spcPts val="300"/>
              </a:spcBef>
              <a:spcAft>
                <a:spcPts val="300"/>
              </a:spcAft>
            </a:pPr>
            <a:r>
              <a:rPr lang="en-AU" sz="2900" noProof="0" dirty="0"/>
              <a:t>Around 600,000 tonnes of seafood (excluding aquaculture) is harvested from New Zealand's waters each year</a:t>
            </a:r>
          </a:p>
          <a:p>
            <a:pPr>
              <a:lnSpc>
                <a:spcPct val="130000"/>
              </a:lnSpc>
              <a:spcBef>
                <a:spcPts val="300"/>
              </a:spcBef>
              <a:spcAft>
                <a:spcPts val="300"/>
              </a:spcAft>
            </a:pPr>
            <a:r>
              <a:rPr lang="en-AU" sz="2900" noProof="0" dirty="0"/>
              <a:t>In 2018, 267 901 tonnes of seafood were exported from Aotearoa New Zealand</a:t>
            </a:r>
            <a:endParaRPr lang="en-AU" sz="1400" noProof="0" dirty="0"/>
          </a:p>
          <a:p>
            <a:pPr marL="0" indent="0">
              <a:buNone/>
            </a:pPr>
            <a:r>
              <a:rPr lang="x-none" b="1" dirty="0">
                <a:solidFill>
                  <a:srgbClr val="175EAA"/>
                </a:solidFill>
                <a:latin typeface="Arial Narrow"/>
                <a:cs typeface="Arial Narrow"/>
              </a:rPr>
              <a:t>MAHI / ACTIVIT</a:t>
            </a:r>
            <a:r>
              <a:rPr lang="en-AU" b="1" dirty="0">
                <a:solidFill>
                  <a:srgbClr val="175EAA"/>
                </a:solidFill>
                <a:latin typeface="Arial Narrow"/>
                <a:cs typeface="Arial Narrow"/>
              </a:rPr>
              <a:t>Y</a:t>
            </a:r>
            <a:endParaRPr lang="en-US" dirty="0"/>
          </a:p>
          <a:p>
            <a:pPr marL="266700" indent="-266700">
              <a:lnSpc>
                <a:spcPct val="130000"/>
              </a:lnSpc>
              <a:spcAft>
                <a:spcPts val="300"/>
              </a:spcAft>
            </a:pPr>
            <a:r>
              <a:rPr lang="en-US" sz="2900" dirty="0"/>
              <a:t>Try graphing this data using a bar graph</a:t>
            </a:r>
          </a:p>
          <a:p>
            <a:pPr marL="266700" indent="-266700">
              <a:lnSpc>
                <a:spcPct val="130000"/>
              </a:lnSpc>
              <a:spcAft>
                <a:spcPts val="300"/>
              </a:spcAft>
            </a:pPr>
            <a:r>
              <a:rPr lang="en-US" sz="2900" dirty="0"/>
              <a:t>Compare your graph with this one</a:t>
            </a:r>
          </a:p>
        </p:txBody>
      </p:sp>
      <p:sp>
        <p:nvSpPr>
          <p:cNvPr id="4" name="TextBox 3"/>
          <p:cNvSpPr txBox="1"/>
          <p:nvPr/>
        </p:nvSpPr>
        <p:spPr>
          <a:xfrm rot="16200000">
            <a:off x="7758200" y="2049151"/>
            <a:ext cx="2399503" cy="307777"/>
          </a:xfrm>
          <a:prstGeom prst="rect">
            <a:avLst/>
          </a:prstGeom>
          <a:noFill/>
        </p:spPr>
        <p:txBody>
          <a:bodyPr wrap="none" rtlCol="0">
            <a:spAutoFit/>
          </a:bodyPr>
          <a:lstStyle/>
          <a:p>
            <a:r>
              <a:rPr lang="en-US" sz="1400" dirty="0"/>
              <a:t>Source:  </a:t>
            </a:r>
            <a:r>
              <a:rPr lang="en-US" sz="1400" dirty="0">
                <a:hlinkClick r:id="rId4"/>
              </a:rPr>
              <a:t>Seafood New Zealand</a:t>
            </a:r>
            <a:endParaRPr lang="en-US" sz="1400" dirty="0"/>
          </a:p>
        </p:txBody>
      </p:sp>
      <p:pic>
        <p:nvPicPr>
          <p:cNvPr id="6" name="Picture 5" descr="Screen Shot 2020-09-09 at 11.49.51 AM.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300003">
            <a:off x="5293027" y="1354756"/>
            <a:ext cx="3277219" cy="2755591"/>
          </a:xfrm>
          <a:prstGeom prst="rect">
            <a:avLst/>
          </a:prstGeom>
        </p:spPr>
      </p:pic>
      <p:pic>
        <p:nvPicPr>
          <p:cNvPr id="8" name="Picture 7"/>
          <p:cNvPicPr>
            <a:picLocks noChangeAspect="1"/>
          </p:cNvPicPr>
          <p:nvPr/>
        </p:nvPicPr>
        <p:blipFill>
          <a:blip r:embed="rId6"/>
          <a:stretch>
            <a:fillRect/>
          </a:stretch>
        </p:blipFill>
        <p:spPr>
          <a:xfrm rot="20952252">
            <a:off x="4401378" y="3271340"/>
            <a:ext cx="1733403" cy="1798728"/>
          </a:xfrm>
          <a:prstGeom prst="rect">
            <a:avLst/>
          </a:prstGeom>
        </p:spPr>
      </p:pic>
    </p:spTree>
    <p:extLst>
      <p:ext uri="{BB962C8B-B14F-4D97-AF65-F5344CB8AC3E}">
        <p14:creationId xmlns:p14="http://schemas.microsoft.com/office/powerpoint/2010/main" val="328414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55" y="93912"/>
            <a:ext cx="5169850" cy="758428"/>
          </a:xfrm>
        </p:spPr>
        <p:txBody>
          <a:bodyPr>
            <a:normAutofit fontScale="90000"/>
          </a:bodyPr>
          <a:lstStyle/>
          <a:p>
            <a:r>
              <a:rPr lang="en-AU" dirty="0"/>
              <a:t>AOTEAROA: BUSINESS OF FISHING TODAY </a:t>
            </a:r>
            <a:endParaRPr lang="en-AU" noProof="0" dirty="0"/>
          </a:p>
        </p:txBody>
      </p:sp>
      <p:sp>
        <p:nvSpPr>
          <p:cNvPr id="7" name="Content Placeholder 2"/>
          <p:cNvSpPr txBox="1">
            <a:spLocks/>
          </p:cNvSpPr>
          <p:nvPr/>
        </p:nvSpPr>
        <p:spPr>
          <a:xfrm>
            <a:off x="790318" y="1392765"/>
            <a:ext cx="4208025" cy="324401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200" b="1" dirty="0">
                <a:solidFill>
                  <a:srgbClr val="00B6DE"/>
                </a:solidFill>
                <a:latin typeface="Arial Narrow"/>
                <a:cs typeface="Arial Narrow"/>
              </a:rPr>
              <a:t>HE PĀTAI / CONSIDER THIS</a:t>
            </a:r>
          </a:p>
          <a:p>
            <a:pPr marL="0" indent="0">
              <a:buNone/>
            </a:pPr>
            <a:r>
              <a:rPr lang="en-US" sz="3800" dirty="0"/>
              <a:t>What type of seafood makes up the largest portion of seafood exports to:</a:t>
            </a:r>
          </a:p>
          <a:p>
            <a:r>
              <a:rPr lang="en-US" sz="3800" dirty="0"/>
              <a:t>1. China</a:t>
            </a:r>
          </a:p>
          <a:p>
            <a:r>
              <a:rPr lang="en-US" sz="3800" dirty="0"/>
              <a:t>2. United States</a:t>
            </a:r>
          </a:p>
          <a:p>
            <a:r>
              <a:rPr lang="en-US" sz="3800" dirty="0"/>
              <a:t>3. Australia</a:t>
            </a:r>
          </a:p>
          <a:p>
            <a:r>
              <a:rPr lang="en-US" sz="3800" dirty="0"/>
              <a:t>4. Japan</a:t>
            </a:r>
          </a:p>
          <a:p>
            <a:r>
              <a:rPr lang="en-US" sz="3800" dirty="0"/>
              <a:t>5. South Korea</a:t>
            </a:r>
          </a:p>
          <a:p>
            <a:pPr marL="0" indent="0">
              <a:buNone/>
            </a:pPr>
            <a:r>
              <a:rPr lang="en-US" sz="3800" dirty="0"/>
              <a:t>What does / doesn’t surprise you about these figures?</a:t>
            </a:r>
          </a:p>
          <a:p>
            <a:pPr marL="0" indent="0">
              <a:buNone/>
            </a:pPr>
            <a:endParaRPr lang="en-AU" sz="3800" dirty="0"/>
          </a:p>
          <a:p>
            <a:pPr marL="0" indent="0">
              <a:buNone/>
            </a:pPr>
            <a:endParaRPr lang="en-AU" sz="3800" dirty="0"/>
          </a:p>
          <a:p>
            <a:pPr marL="0" indent="0">
              <a:buFont typeface="Arial"/>
              <a:buNone/>
            </a:pPr>
            <a:endParaRPr lang="en-US" sz="3800" dirty="0"/>
          </a:p>
        </p:txBody>
      </p:sp>
      <p:sp>
        <p:nvSpPr>
          <p:cNvPr id="6" name="Content Placeholder 2"/>
          <p:cNvSpPr txBox="1">
            <a:spLocks/>
          </p:cNvSpPr>
          <p:nvPr/>
        </p:nvSpPr>
        <p:spPr>
          <a:xfrm>
            <a:off x="3985981" y="2832189"/>
            <a:ext cx="4280560" cy="1530441"/>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3800" dirty="0"/>
          </a:p>
        </p:txBody>
      </p:sp>
      <p:sp>
        <p:nvSpPr>
          <p:cNvPr id="8" name="TextBox 7"/>
          <p:cNvSpPr txBox="1"/>
          <p:nvPr/>
        </p:nvSpPr>
        <p:spPr>
          <a:xfrm rot="16433738">
            <a:off x="4553667" y="3442969"/>
            <a:ext cx="1608489" cy="230832"/>
          </a:xfrm>
          <a:prstGeom prst="rect">
            <a:avLst/>
          </a:prstGeom>
          <a:noFill/>
        </p:spPr>
        <p:txBody>
          <a:bodyPr wrap="none" rtlCol="0">
            <a:spAutoFit/>
          </a:bodyPr>
          <a:lstStyle/>
          <a:p>
            <a:r>
              <a:rPr lang="en-US" sz="900" dirty="0"/>
              <a:t>Source:  </a:t>
            </a:r>
            <a:r>
              <a:rPr lang="en-US" sz="900" dirty="0">
                <a:hlinkClick r:id="rId3"/>
              </a:rPr>
              <a:t>Seafood New Zealand</a:t>
            </a:r>
            <a:endParaRPr lang="en-US" sz="900" dirty="0"/>
          </a:p>
        </p:txBody>
      </p:sp>
      <p:pic>
        <p:nvPicPr>
          <p:cNvPr id="9" name="Picture 8"/>
          <p:cNvPicPr/>
          <p:nvPr/>
        </p:nvPicPr>
        <p:blipFill>
          <a:blip r:embed="rId4">
            <a:extLst>
              <a:ext uri="{28A0092B-C50C-407E-A947-70E740481C1C}">
                <a14:useLocalDpi xmlns:a14="http://schemas.microsoft.com/office/drawing/2010/main"/>
              </a:ext>
            </a:extLst>
          </a:blip>
          <a:srcRect/>
          <a:stretch>
            <a:fillRect/>
          </a:stretch>
        </p:blipFill>
        <p:spPr bwMode="auto">
          <a:xfrm>
            <a:off x="108956" y="1085538"/>
            <a:ext cx="5263144" cy="3551244"/>
          </a:xfrm>
          <a:prstGeom prst="rect">
            <a:avLst/>
          </a:prstGeom>
          <a:noFill/>
          <a:ln>
            <a:noFill/>
          </a:ln>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b="2016"/>
          <a:stretch/>
        </p:blipFill>
        <p:spPr>
          <a:xfrm rot="226805">
            <a:off x="5676900" y="53058"/>
            <a:ext cx="3314700" cy="4360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619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223289" y="910583"/>
            <a:ext cx="9532390" cy="3686817"/>
          </a:xfrm>
          <a:prstGeom prst="rect">
            <a:avLst/>
          </a:prstGeom>
          <a:noFill/>
          <a:ln>
            <a:noFill/>
          </a:ln>
        </p:spPr>
      </p:pic>
      <p:sp>
        <p:nvSpPr>
          <p:cNvPr id="7" name="Content Placeholder 2"/>
          <p:cNvSpPr txBox="1">
            <a:spLocks/>
          </p:cNvSpPr>
          <p:nvPr/>
        </p:nvSpPr>
        <p:spPr>
          <a:xfrm>
            <a:off x="245820" y="1283400"/>
            <a:ext cx="3810214" cy="219851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200" b="1" dirty="0">
                <a:solidFill>
                  <a:srgbClr val="00B6DE"/>
                </a:solidFill>
                <a:latin typeface="Arial Narrow"/>
                <a:cs typeface="Arial Narrow"/>
              </a:rPr>
              <a:t>HE PĀTAI / CONSIDER THIS</a:t>
            </a:r>
          </a:p>
          <a:p>
            <a:pPr marL="0" indent="0">
              <a:buNone/>
            </a:pPr>
            <a:r>
              <a:rPr lang="en-US" sz="1900" dirty="0"/>
              <a:t>Aotearoa New Zealand’s seafood industry has:</a:t>
            </a:r>
          </a:p>
          <a:p>
            <a:pPr marL="666750" lvl="1" indent="-266700"/>
            <a:r>
              <a:rPr lang="en-US" sz="1900" dirty="0"/>
              <a:t>High export earnings</a:t>
            </a:r>
          </a:p>
          <a:p>
            <a:pPr marL="666750" lvl="1" indent="-266700"/>
            <a:r>
              <a:rPr lang="en-US" sz="1900" dirty="0"/>
              <a:t>High production</a:t>
            </a:r>
          </a:p>
          <a:p>
            <a:pPr marL="666750" lvl="1" indent="-266700"/>
            <a:r>
              <a:rPr lang="en-US" sz="1900" dirty="0"/>
              <a:t>95% of NZ landed catch from sustainable stocks</a:t>
            </a:r>
            <a:endParaRPr lang="en-US" sz="3300" dirty="0"/>
          </a:p>
          <a:p>
            <a:pPr marL="266700" indent="-266700"/>
            <a:endParaRPr lang="en-US" sz="3300" dirty="0"/>
          </a:p>
          <a:p>
            <a:pPr marL="266700" indent="-266700"/>
            <a:endParaRPr lang="en-US" sz="3300" dirty="0"/>
          </a:p>
          <a:p>
            <a:endParaRPr lang="en-AU" sz="2900" dirty="0"/>
          </a:p>
          <a:p>
            <a:endParaRPr lang="en-AU" sz="2300" dirty="0"/>
          </a:p>
        </p:txBody>
      </p:sp>
      <p:sp>
        <p:nvSpPr>
          <p:cNvPr id="8" name="Rectangle 7"/>
          <p:cNvSpPr/>
          <p:nvPr/>
        </p:nvSpPr>
        <p:spPr>
          <a:xfrm>
            <a:off x="3935085" y="1845097"/>
            <a:ext cx="4751715" cy="2544287"/>
          </a:xfrm>
          <a:prstGeom prst="rect">
            <a:avLst/>
          </a:prstGeom>
        </p:spPr>
        <p:txBody>
          <a:bodyPr wrap="square">
            <a:spAutoFit/>
          </a:bodyPr>
          <a:lstStyle/>
          <a:p>
            <a:pPr algn="r">
              <a:spcBef>
                <a:spcPts val="400"/>
              </a:spcBef>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en-US" sz="2000" dirty="0"/>
          </a:p>
          <a:p>
            <a:pPr algn="r">
              <a:spcBef>
                <a:spcPts val="400"/>
              </a:spcBef>
            </a:pPr>
            <a:r>
              <a:rPr lang="en-US" dirty="0">
                <a:latin typeface="Arial"/>
                <a:cs typeface="Arial"/>
              </a:rPr>
              <a:t>I</a:t>
            </a:r>
            <a:r>
              <a:rPr lang="x-none" dirty="0">
                <a:latin typeface="Arial"/>
                <a:cs typeface="Arial"/>
              </a:rPr>
              <a:t>n groups discuss t</a:t>
            </a:r>
            <a:r>
              <a:rPr lang="en-US" dirty="0">
                <a:latin typeface="Arial"/>
                <a:cs typeface="Arial"/>
              </a:rPr>
              <a:t>he</a:t>
            </a:r>
            <a:r>
              <a:rPr lang="x-none" dirty="0">
                <a:latin typeface="Arial"/>
                <a:cs typeface="Arial"/>
              </a:rPr>
              <a:t> </a:t>
            </a:r>
          </a:p>
          <a:p>
            <a:pPr algn="r">
              <a:spcBef>
                <a:spcPts val="400"/>
              </a:spcBef>
            </a:pPr>
            <a:r>
              <a:rPr lang="x-none" dirty="0">
                <a:latin typeface="Arial"/>
                <a:cs typeface="Arial"/>
              </a:rPr>
              <a:t>sustainability of our fishing industry</a:t>
            </a:r>
          </a:p>
          <a:p>
            <a:pPr algn="r">
              <a:spcBef>
                <a:spcPts val="400"/>
              </a:spcBef>
            </a:pPr>
            <a:r>
              <a:rPr lang="x-none" dirty="0">
                <a:solidFill>
                  <a:srgbClr val="005DAA"/>
                </a:solidFill>
                <a:latin typeface="Arial"/>
                <a:cs typeface="Arial"/>
              </a:rPr>
              <a:t>Does our fishing industry </a:t>
            </a:r>
            <a:r>
              <a:rPr lang="en-US" dirty="0">
                <a:solidFill>
                  <a:srgbClr val="005DAA"/>
                </a:solidFill>
                <a:latin typeface="Arial"/>
                <a:cs typeface="Arial"/>
              </a:rPr>
              <a:t>meet the needs of the present without compromising the ability of future generations to meet their own needs?</a:t>
            </a:r>
          </a:p>
          <a:p>
            <a:pPr algn="r">
              <a:spcBef>
                <a:spcPts val="400"/>
              </a:spcBef>
            </a:pPr>
            <a:r>
              <a:rPr lang="en-US" dirty="0">
                <a:latin typeface="Arial"/>
                <a:cs typeface="Arial"/>
              </a:rPr>
              <a:t>Justify your answer: Why? And Why not?</a:t>
            </a:r>
            <a:r>
              <a:rPr lang="x-none" dirty="0">
                <a:latin typeface="Arial"/>
                <a:cs typeface="Arial"/>
              </a:rPr>
              <a:t> </a:t>
            </a:r>
          </a:p>
        </p:txBody>
      </p:sp>
      <p:pic>
        <p:nvPicPr>
          <p:cNvPr id="5" name="Picture 4" descr="Blu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16790" y="3481911"/>
            <a:ext cx="1404184" cy="1009073"/>
          </a:xfrm>
          <a:prstGeom prst="rect">
            <a:avLst/>
          </a:prstGeom>
        </p:spPr>
      </p:pic>
      <p:pic>
        <p:nvPicPr>
          <p:cNvPr id="13" name="Picture 12" descr="Blu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5820" y="3481911"/>
            <a:ext cx="1886844" cy="1355922"/>
          </a:xfrm>
          <a:prstGeom prst="rect">
            <a:avLst/>
          </a:prstGeom>
        </p:spPr>
      </p:pic>
      <p:pic>
        <p:nvPicPr>
          <p:cNvPr id="11" name="Picture 10" descr="Screen Shot 2020-09-09 at 11.49.51 AM.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21299470">
            <a:off x="4118366" y="985905"/>
            <a:ext cx="1791279" cy="1506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245820" y="93911"/>
            <a:ext cx="8440980" cy="758428"/>
          </a:xfrm>
        </p:spPr>
        <p:txBody>
          <a:bodyPr/>
          <a:lstStyle/>
          <a:p>
            <a:r>
              <a:rPr lang="en-AU" dirty="0"/>
              <a:t>AOTEAROA: BUSINESS OF FISHING TODAY </a:t>
            </a:r>
            <a:endParaRPr lang="en-US" dirty="0"/>
          </a:p>
        </p:txBody>
      </p:sp>
    </p:spTree>
    <p:extLst>
      <p:ext uri="{BB962C8B-B14F-4D97-AF65-F5344CB8AC3E}">
        <p14:creationId xmlns:p14="http://schemas.microsoft.com/office/powerpoint/2010/main" val="264845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223290" y="1085537"/>
            <a:ext cx="9625567" cy="3785505"/>
          </a:xfrm>
          <a:prstGeom prst="rect">
            <a:avLst/>
          </a:prstGeom>
          <a:noFill/>
          <a:ln>
            <a:noFill/>
          </a:ln>
        </p:spPr>
      </p:pic>
      <p:sp>
        <p:nvSpPr>
          <p:cNvPr id="2" name="Title 1"/>
          <p:cNvSpPr>
            <a:spLocks noGrp="1"/>
          </p:cNvSpPr>
          <p:nvPr>
            <p:ph type="title"/>
          </p:nvPr>
        </p:nvSpPr>
        <p:spPr>
          <a:xfrm>
            <a:off x="327760" y="93912"/>
            <a:ext cx="8785462" cy="758428"/>
          </a:xfrm>
        </p:spPr>
        <p:txBody>
          <a:bodyPr>
            <a:normAutofit/>
          </a:bodyPr>
          <a:lstStyle/>
          <a:p>
            <a:r>
              <a:rPr lang="en-AU" dirty="0"/>
              <a:t>AOTEAROA: BUSINESS OF FISHING TODAY </a:t>
            </a:r>
            <a:endParaRPr lang="en-AU" noProof="0" dirty="0"/>
          </a:p>
        </p:txBody>
      </p:sp>
      <p:sp>
        <p:nvSpPr>
          <p:cNvPr id="3" name="Content Placeholder 2"/>
          <p:cNvSpPr>
            <a:spLocks noGrp="1"/>
          </p:cNvSpPr>
          <p:nvPr>
            <p:ph idx="1"/>
          </p:nvPr>
        </p:nvSpPr>
        <p:spPr>
          <a:xfrm>
            <a:off x="327760" y="1179670"/>
            <a:ext cx="8379525" cy="3943347"/>
          </a:xfrm>
        </p:spPr>
        <p:txBody>
          <a:bodyPr>
            <a:normAutofit fontScale="47500" lnSpcReduction="20000"/>
          </a:bodyPr>
          <a:lstStyle/>
          <a:p>
            <a:pPr marL="0" indent="0">
              <a:buNone/>
            </a:pPr>
            <a:r>
              <a:rPr lang="en-AU" sz="4600" b="1" noProof="0" dirty="0">
                <a:solidFill>
                  <a:srgbClr val="175EAA"/>
                </a:solidFill>
                <a:latin typeface="Arial Narrow"/>
                <a:cs typeface="Arial Narrow"/>
              </a:rPr>
              <a:t>MAHI / ACTIVITY: </a:t>
            </a:r>
            <a:r>
              <a:rPr lang="en-AU" sz="4600" noProof="0" dirty="0">
                <a:latin typeface="Arial Narrow"/>
                <a:cs typeface="Arial Narrow"/>
              </a:rPr>
              <a:t>TRUE OR FALSE?</a:t>
            </a:r>
            <a:endParaRPr lang="en-AU" sz="4600" noProof="0" dirty="0"/>
          </a:p>
          <a:p>
            <a:pPr marL="0" indent="0">
              <a:buNone/>
            </a:pPr>
            <a:r>
              <a:rPr lang="en-AU" sz="3800" noProof="0" dirty="0">
                <a:solidFill>
                  <a:srgbClr val="00B194"/>
                </a:solidFill>
              </a:rPr>
              <a:t>Number a page 1-12. For each of the following statements </a:t>
            </a:r>
          </a:p>
          <a:p>
            <a:pPr marL="0" indent="0">
              <a:buNone/>
            </a:pPr>
            <a:r>
              <a:rPr lang="en-AU" sz="3800" noProof="0" dirty="0">
                <a:solidFill>
                  <a:srgbClr val="00B194"/>
                </a:solidFill>
              </a:rPr>
              <a:t>write true or false next to the corresponding number! </a:t>
            </a:r>
          </a:p>
          <a:p>
            <a:pPr marL="0" indent="0">
              <a:lnSpc>
                <a:spcPct val="130000"/>
              </a:lnSpc>
              <a:spcBef>
                <a:spcPts val="400"/>
              </a:spcBef>
              <a:spcAft>
                <a:spcPts val="400"/>
              </a:spcAft>
              <a:buNone/>
            </a:pPr>
            <a:endParaRPr lang="en-AU" sz="1100" noProof="0" dirty="0"/>
          </a:p>
          <a:p>
            <a:pPr marL="0" indent="0">
              <a:lnSpc>
                <a:spcPct val="130000"/>
              </a:lnSpc>
              <a:spcBef>
                <a:spcPts val="400"/>
              </a:spcBef>
              <a:spcAft>
                <a:spcPts val="400"/>
              </a:spcAft>
              <a:buNone/>
            </a:pPr>
            <a:r>
              <a:rPr lang="en-AU" sz="3800" noProof="0" dirty="0"/>
              <a:t>1. Approximately 600,000 tonnes of seafood (excluding aquaculture) is harvested from New Zealand's waters each year</a:t>
            </a:r>
          </a:p>
          <a:p>
            <a:pPr marL="0" indent="0">
              <a:lnSpc>
                <a:spcPct val="130000"/>
              </a:lnSpc>
              <a:spcBef>
                <a:spcPts val="400"/>
              </a:spcBef>
              <a:spcAft>
                <a:spcPts val="400"/>
              </a:spcAft>
              <a:buNone/>
            </a:pPr>
            <a:r>
              <a:rPr lang="en-AU" sz="3800" noProof="0" dirty="0">
                <a:solidFill>
                  <a:srgbClr val="005DAA"/>
                </a:solidFill>
              </a:rPr>
              <a:t>2. New Zealand's hoki fisheries were the first major fisheries in the world to be certified sustainable by the Marine Stewardship Council (MSC)</a:t>
            </a:r>
          </a:p>
          <a:p>
            <a:pPr marL="0" indent="0">
              <a:lnSpc>
                <a:spcPct val="130000"/>
              </a:lnSpc>
              <a:spcBef>
                <a:spcPts val="400"/>
              </a:spcBef>
              <a:spcAft>
                <a:spcPts val="400"/>
              </a:spcAft>
              <a:buNone/>
            </a:pPr>
            <a:r>
              <a:rPr lang="en-AU" sz="3800" noProof="0" dirty="0"/>
              <a:t>3. More than 90% of New Zealand's seabed has never been touched by trawlers</a:t>
            </a:r>
          </a:p>
        </p:txBody>
      </p:sp>
      <p:sp>
        <p:nvSpPr>
          <p:cNvPr id="4" name="TextBox 3"/>
          <p:cNvSpPr txBox="1"/>
          <p:nvPr/>
        </p:nvSpPr>
        <p:spPr>
          <a:xfrm rot="16200000">
            <a:off x="7303991" y="2887694"/>
            <a:ext cx="3310684" cy="307777"/>
          </a:xfrm>
          <a:prstGeom prst="rect">
            <a:avLst/>
          </a:prstGeom>
          <a:noFill/>
        </p:spPr>
        <p:txBody>
          <a:bodyPr wrap="none" rtlCol="0">
            <a:spAutoFit/>
          </a:bodyPr>
          <a:lstStyle/>
          <a:p>
            <a:r>
              <a:rPr lang="en-US" sz="1400" dirty="0"/>
              <a:t>Facts &amp; Figures from Seafood New Zealand</a:t>
            </a:r>
          </a:p>
        </p:txBody>
      </p:sp>
      <p:sp>
        <p:nvSpPr>
          <p:cNvPr id="6" name="Oval 5"/>
          <p:cNvSpPr/>
          <p:nvPr/>
        </p:nvSpPr>
        <p:spPr>
          <a:xfrm rot="516125">
            <a:off x="6756390" y="976467"/>
            <a:ext cx="1989667" cy="943741"/>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194"/>
                </a:solidFill>
                <a:latin typeface="Arial"/>
                <a:cs typeface="Arial"/>
              </a:rPr>
              <a:t>TRUE OR FALSE?</a:t>
            </a:r>
          </a:p>
        </p:txBody>
      </p:sp>
    </p:spTree>
    <p:extLst>
      <p:ext uri="{BB962C8B-B14F-4D97-AF65-F5344CB8AC3E}">
        <p14:creationId xmlns:p14="http://schemas.microsoft.com/office/powerpoint/2010/main" val="36147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80">
                                          <p:stCondLst>
                                            <p:cond delay="0"/>
                                          </p:stCondLst>
                                        </p:cTn>
                                        <p:tgtEl>
                                          <p:spTgt spid="3">
                                            <p:txEl>
                                              <p:pRg st="5" end="5"/>
                                            </p:txEl>
                                          </p:spTgt>
                                        </p:tgtEl>
                                      </p:cBhvr>
                                    </p:animEffect>
                                    <p:anim calcmode="lin" valueType="num">
                                      <p:cBhvr>
                                        <p:cTn id="1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5" end="5"/>
                                            </p:txEl>
                                          </p:spTgt>
                                        </p:tgtEl>
                                      </p:cBhvr>
                                      <p:to x="100000" y="60000"/>
                                    </p:animScale>
                                    <p:animScale>
                                      <p:cBhvr>
                                        <p:cTn id="20" dur="166" decel="50000">
                                          <p:stCondLst>
                                            <p:cond delay="676"/>
                                          </p:stCondLst>
                                        </p:cTn>
                                        <p:tgtEl>
                                          <p:spTgt spid="3">
                                            <p:txEl>
                                              <p:pRg st="5" end="5"/>
                                            </p:txEl>
                                          </p:spTgt>
                                        </p:tgtEl>
                                      </p:cBhvr>
                                      <p:to x="100000" y="100000"/>
                                    </p:animScale>
                                    <p:animScale>
                                      <p:cBhvr>
                                        <p:cTn id="21" dur="26">
                                          <p:stCondLst>
                                            <p:cond delay="1312"/>
                                          </p:stCondLst>
                                        </p:cTn>
                                        <p:tgtEl>
                                          <p:spTgt spid="3">
                                            <p:txEl>
                                              <p:pRg st="5" end="5"/>
                                            </p:txEl>
                                          </p:spTgt>
                                        </p:tgtEl>
                                      </p:cBhvr>
                                      <p:to x="100000" y="80000"/>
                                    </p:animScale>
                                    <p:animScale>
                                      <p:cBhvr>
                                        <p:cTn id="22" dur="166" decel="50000">
                                          <p:stCondLst>
                                            <p:cond delay="1338"/>
                                          </p:stCondLst>
                                        </p:cTn>
                                        <p:tgtEl>
                                          <p:spTgt spid="3">
                                            <p:txEl>
                                              <p:pRg st="5" end="5"/>
                                            </p:txEl>
                                          </p:spTgt>
                                        </p:tgtEl>
                                      </p:cBhvr>
                                      <p:to x="100000" y="100000"/>
                                    </p:animScale>
                                    <p:animScale>
                                      <p:cBhvr>
                                        <p:cTn id="23" dur="26">
                                          <p:stCondLst>
                                            <p:cond delay="1642"/>
                                          </p:stCondLst>
                                        </p:cTn>
                                        <p:tgtEl>
                                          <p:spTgt spid="3">
                                            <p:txEl>
                                              <p:pRg st="5" end="5"/>
                                            </p:txEl>
                                          </p:spTgt>
                                        </p:tgtEl>
                                      </p:cBhvr>
                                      <p:to x="100000" y="90000"/>
                                    </p:animScale>
                                    <p:animScale>
                                      <p:cBhvr>
                                        <p:cTn id="24" dur="166" decel="50000">
                                          <p:stCondLst>
                                            <p:cond delay="1668"/>
                                          </p:stCondLst>
                                        </p:cTn>
                                        <p:tgtEl>
                                          <p:spTgt spid="3">
                                            <p:txEl>
                                              <p:pRg st="5" end="5"/>
                                            </p:txEl>
                                          </p:spTgt>
                                        </p:tgtEl>
                                      </p:cBhvr>
                                      <p:to x="100000" y="100000"/>
                                    </p:animScale>
                                    <p:animScale>
                                      <p:cBhvr>
                                        <p:cTn id="25" dur="26">
                                          <p:stCondLst>
                                            <p:cond delay="1808"/>
                                          </p:stCondLst>
                                        </p:cTn>
                                        <p:tgtEl>
                                          <p:spTgt spid="3">
                                            <p:txEl>
                                              <p:pRg st="5" end="5"/>
                                            </p:txEl>
                                          </p:spTgt>
                                        </p:tgtEl>
                                      </p:cBhvr>
                                      <p:to x="100000" y="95000"/>
                                    </p:animScale>
                                    <p:animScale>
                                      <p:cBhvr>
                                        <p:cTn id="26" dur="166" decel="50000">
                                          <p:stCondLst>
                                            <p:cond delay="1834"/>
                                          </p:stCondLst>
                                        </p:cTn>
                                        <p:tgtEl>
                                          <p:spTgt spid="3">
                                            <p:txEl>
                                              <p:pRg st="5" end="5"/>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223290" y="1085537"/>
            <a:ext cx="9625567" cy="3785505"/>
          </a:xfrm>
          <a:prstGeom prst="rect">
            <a:avLst/>
          </a:prstGeom>
          <a:noFill/>
          <a:ln>
            <a:noFill/>
          </a:ln>
        </p:spPr>
      </p:pic>
      <p:sp>
        <p:nvSpPr>
          <p:cNvPr id="3" name="Content Placeholder 2"/>
          <p:cNvSpPr>
            <a:spLocks noGrp="1"/>
          </p:cNvSpPr>
          <p:nvPr>
            <p:ph idx="1"/>
          </p:nvPr>
        </p:nvSpPr>
        <p:spPr>
          <a:xfrm>
            <a:off x="371457" y="1362638"/>
            <a:ext cx="8582155" cy="3738527"/>
          </a:xfrm>
        </p:spPr>
        <p:txBody>
          <a:bodyPr>
            <a:normAutofit fontScale="40000" lnSpcReduction="20000"/>
          </a:bodyPr>
          <a:lstStyle/>
          <a:p>
            <a:pPr marL="0" indent="0">
              <a:buNone/>
            </a:pPr>
            <a:r>
              <a:rPr lang="en-AU" sz="4600" b="1" noProof="0" dirty="0">
                <a:solidFill>
                  <a:srgbClr val="175EAA"/>
                </a:solidFill>
                <a:latin typeface="Arial Narrow"/>
                <a:cs typeface="Arial Narrow"/>
              </a:rPr>
              <a:t>MAHI / ACTIVITY (continued)</a:t>
            </a:r>
            <a:endParaRPr lang="en-AU" noProof="0" dirty="0"/>
          </a:p>
          <a:p>
            <a:pPr marL="0" indent="0">
              <a:lnSpc>
                <a:spcPct val="130000"/>
              </a:lnSpc>
              <a:spcBef>
                <a:spcPts val="400"/>
              </a:spcBef>
              <a:spcAft>
                <a:spcPts val="400"/>
              </a:spcAft>
              <a:buNone/>
            </a:pPr>
            <a:r>
              <a:rPr lang="en-AU" sz="4500" noProof="0" dirty="0">
                <a:solidFill>
                  <a:srgbClr val="005DAA"/>
                </a:solidFill>
              </a:rPr>
              <a:t>4. </a:t>
            </a:r>
            <a:r>
              <a:rPr lang="en-AU" sz="4500" dirty="0">
                <a:solidFill>
                  <a:srgbClr val="005DAA"/>
                </a:solidFill>
              </a:rPr>
              <a:t>95% of New Zealand's commercially landed catch is from sustainable stocks, according to the Ministry for Primary Industries' latest Fish Stock Status report</a:t>
            </a:r>
          </a:p>
          <a:p>
            <a:pPr marL="0" indent="0">
              <a:lnSpc>
                <a:spcPct val="130000"/>
              </a:lnSpc>
              <a:spcBef>
                <a:spcPts val="400"/>
              </a:spcBef>
              <a:spcAft>
                <a:spcPts val="400"/>
              </a:spcAft>
              <a:buNone/>
            </a:pPr>
            <a:r>
              <a:rPr lang="en-AU" sz="4500" noProof="0" dirty="0"/>
              <a:t>5. New Zealand's benthic protection area (BPA) network and seamount closures cover an area 4.6 times larger than the country's landmass. It is one of the largest marine conservation areas in the world</a:t>
            </a:r>
          </a:p>
          <a:p>
            <a:pPr marL="0" indent="0">
              <a:lnSpc>
                <a:spcPct val="130000"/>
              </a:lnSpc>
              <a:spcBef>
                <a:spcPts val="400"/>
              </a:spcBef>
              <a:spcAft>
                <a:spcPts val="400"/>
              </a:spcAft>
              <a:buNone/>
            </a:pPr>
            <a:r>
              <a:rPr lang="en-AU" sz="4500" noProof="0" dirty="0">
                <a:solidFill>
                  <a:srgbClr val="005DAA"/>
                </a:solidFill>
              </a:rPr>
              <a:t>6. 96% of New Zealand's territory is underwater &amp; o</a:t>
            </a:r>
            <a:r>
              <a:rPr lang="en-AU" sz="4500" dirty="0" err="1">
                <a:solidFill>
                  <a:srgbClr val="005DAA"/>
                </a:solidFill>
              </a:rPr>
              <a:t>ver</a:t>
            </a:r>
            <a:r>
              <a:rPr lang="en-AU" sz="4500" dirty="0">
                <a:solidFill>
                  <a:srgbClr val="005DAA"/>
                </a:solidFill>
              </a:rPr>
              <a:t> 15,000 marine species have been identified in New Zealand's marine environment </a:t>
            </a:r>
            <a:endParaRPr lang="en-AU" sz="4500" noProof="0" dirty="0">
              <a:solidFill>
                <a:srgbClr val="005DAA"/>
              </a:solidFill>
            </a:endParaRPr>
          </a:p>
          <a:p>
            <a:pPr marL="0" indent="0">
              <a:lnSpc>
                <a:spcPct val="130000"/>
              </a:lnSpc>
              <a:spcBef>
                <a:spcPts val="400"/>
              </a:spcBef>
              <a:spcAft>
                <a:spcPts val="400"/>
              </a:spcAft>
              <a:buNone/>
            </a:pPr>
            <a:r>
              <a:rPr lang="en-AU" sz="4500" noProof="0" dirty="0"/>
              <a:t>7. Approximately 30.5% of New Zealand's total marine environment is protected</a:t>
            </a:r>
          </a:p>
        </p:txBody>
      </p:sp>
      <p:sp>
        <p:nvSpPr>
          <p:cNvPr id="4" name="TextBox 3"/>
          <p:cNvSpPr txBox="1"/>
          <p:nvPr/>
        </p:nvSpPr>
        <p:spPr>
          <a:xfrm rot="16200000">
            <a:off x="7303991" y="2887694"/>
            <a:ext cx="3310684" cy="307777"/>
          </a:xfrm>
          <a:prstGeom prst="rect">
            <a:avLst/>
          </a:prstGeom>
          <a:noFill/>
        </p:spPr>
        <p:txBody>
          <a:bodyPr wrap="none" rtlCol="0">
            <a:spAutoFit/>
          </a:bodyPr>
          <a:lstStyle/>
          <a:p>
            <a:r>
              <a:rPr lang="en-US" sz="1400" dirty="0"/>
              <a:t>Facts &amp; Figures from Seafood New Zealand</a:t>
            </a:r>
          </a:p>
        </p:txBody>
      </p:sp>
      <p:sp>
        <p:nvSpPr>
          <p:cNvPr id="7" name="Title 1"/>
          <p:cNvSpPr txBox="1">
            <a:spLocks/>
          </p:cNvSpPr>
          <p:nvPr/>
        </p:nvSpPr>
        <p:spPr>
          <a:xfrm>
            <a:off x="327760" y="93912"/>
            <a:ext cx="8785462" cy="75842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300" kern="1200">
                <a:solidFill>
                  <a:schemeClr val="bg1"/>
                </a:solidFill>
                <a:latin typeface="Arial Narrow"/>
                <a:ea typeface="+mj-ea"/>
                <a:cs typeface="Arial Narrow"/>
              </a:defRPr>
            </a:lvl1pPr>
          </a:lstStyle>
          <a:p>
            <a:r>
              <a:rPr lang="en-AU" dirty="0"/>
              <a:t>AOTEAROA: BUSINESS OF FISHING TODAY </a:t>
            </a:r>
          </a:p>
        </p:txBody>
      </p:sp>
      <p:sp>
        <p:nvSpPr>
          <p:cNvPr id="6" name="Oval 5"/>
          <p:cNvSpPr/>
          <p:nvPr/>
        </p:nvSpPr>
        <p:spPr>
          <a:xfrm rot="516125">
            <a:off x="7054682" y="677167"/>
            <a:ext cx="1989667" cy="943741"/>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194"/>
                </a:solidFill>
                <a:latin typeface="Arial"/>
                <a:cs typeface="Arial"/>
              </a:rPr>
              <a:t>TRUE OR FALSE?</a:t>
            </a:r>
          </a:p>
        </p:txBody>
      </p:sp>
    </p:spTree>
    <p:extLst>
      <p:ext uri="{BB962C8B-B14F-4D97-AF65-F5344CB8AC3E}">
        <p14:creationId xmlns:p14="http://schemas.microsoft.com/office/powerpoint/2010/main" val="311095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80">
                                          <p:stCondLst>
                                            <p:cond delay="0"/>
                                          </p:stCondLst>
                                        </p:cTn>
                                        <p:tgtEl>
                                          <p:spTgt spid="3">
                                            <p:txEl>
                                              <p:pRg st="2" end="2"/>
                                            </p:txEl>
                                          </p:spTgt>
                                        </p:tgtEl>
                                      </p:cBhvr>
                                    </p:animEffect>
                                    <p:anim calcmode="lin" valueType="num">
                                      <p:cBhvr>
                                        <p:cTn id="1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2" end="2"/>
                                            </p:txEl>
                                          </p:spTgt>
                                        </p:tgtEl>
                                      </p:cBhvr>
                                      <p:to x="100000" y="60000"/>
                                    </p:animScale>
                                    <p:animScale>
                                      <p:cBhvr>
                                        <p:cTn id="20" dur="166" decel="50000">
                                          <p:stCondLst>
                                            <p:cond delay="676"/>
                                          </p:stCondLst>
                                        </p:cTn>
                                        <p:tgtEl>
                                          <p:spTgt spid="3">
                                            <p:txEl>
                                              <p:pRg st="2" end="2"/>
                                            </p:txEl>
                                          </p:spTgt>
                                        </p:tgtEl>
                                      </p:cBhvr>
                                      <p:to x="100000" y="100000"/>
                                    </p:animScale>
                                    <p:animScale>
                                      <p:cBhvr>
                                        <p:cTn id="21" dur="26">
                                          <p:stCondLst>
                                            <p:cond delay="1312"/>
                                          </p:stCondLst>
                                        </p:cTn>
                                        <p:tgtEl>
                                          <p:spTgt spid="3">
                                            <p:txEl>
                                              <p:pRg st="2" end="2"/>
                                            </p:txEl>
                                          </p:spTgt>
                                        </p:tgtEl>
                                      </p:cBhvr>
                                      <p:to x="100000" y="80000"/>
                                    </p:animScale>
                                    <p:animScale>
                                      <p:cBhvr>
                                        <p:cTn id="22" dur="166" decel="50000">
                                          <p:stCondLst>
                                            <p:cond delay="1338"/>
                                          </p:stCondLst>
                                        </p:cTn>
                                        <p:tgtEl>
                                          <p:spTgt spid="3">
                                            <p:txEl>
                                              <p:pRg st="2" end="2"/>
                                            </p:txEl>
                                          </p:spTgt>
                                        </p:tgtEl>
                                      </p:cBhvr>
                                      <p:to x="100000" y="100000"/>
                                    </p:animScale>
                                    <p:animScale>
                                      <p:cBhvr>
                                        <p:cTn id="23" dur="26">
                                          <p:stCondLst>
                                            <p:cond delay="1642"/>
                                          </p:stCondLst>
                                        </p:cTn>
                                        <p:tgtEl>
                                          <p:spTgt spid="3">
                                            <p:txEl>
                                              <p:pRg st="2" end="2"/>
                                            </p:txEl>
                                          </p:spTgt>
                                        </p:tgtEl>
                                      </p:cBhvr>
                                      <p:to x="100000" y="90000"/>
                                    </p:animScale>
                                    <p:animScale>
                                      <p:cBhvr>
                                        <p:cTn id="24" dur="166" decel="50000">
                                          <p:stCondLst>
                                            <p:cond delay="1668"/>
                                          </p:stCondLst>
                                        </p:cTn>
                                        <p:tgtEl>
                                          <p:spTgt spid="3">
                                            <p:txEl>
                                              <p:pRg st="2" end="2"/>
                                            </p:txEl>
                                          </p:spTgt>
                                        </p:tgtEl>
                                      </p:cBhvr>
                                      <p:to x="100000" y="100000"/>
                                    </p:animScale>
                                    <p:animScale>
                                      <p:cBhvr>
                                        <p:cTn id="25" dur="26">
                                          <p:stCondLst>
                                            <p:cond delay="1808"/>
                                          </p:stCondLst>
                                        </p:cTn>
                                        <p:tgtEl>
                                          <p:spTgt spid="3">
                                            <p:txEl>
                                              <p:pRg st="2" end="2"/>
                                            </p:txEl>
                                          </p:spTgt>
                                        </p:tgtEl>
                                      </p:cBhvr>
                                      <p:to x="100000" y="95000"/>
                                    </p:animScale>
                                    <p:animScale>
                                      <p:cBhvr>
                                        <p:cTn id="26" dur="166" decel="50000">
                                          <p:stCondLst>
                                            <p:cond delay="1834"/>
                                          </p:stCondLst>
                                        </p:cTn>
                                        <p:tgtEl>
                                          <p:spTgt spid="3">
                                            <p:txEl>
                                              <p:pRg st="2" end="2"/>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80">
                                          <p:stCondLst>
                                            <p:cond delay="0"/>
                                          </p:stCondLst>
                                        </p:cTn>
                                        <p:tgtEl>
                                          <p:spTgt spid="3">
                                            <p:txEl>
                                              <p:pRg st="4" end="4"/>
                                            </p:txEl>
                                          </p:spTgt>
                                        </p:tgtEl>
                                      </p:cBhvr>
                                    </p:animEffect>
                                    <p:anim calcmode="lin" valueType="num">
                                      <p:cBhvr>
                                        <p:cTn id="3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4" end="4"/>
                                            </p:txEl>
                                          </p:spTgt>
                                        </p:tgtEl>
                                      </p:cBhvr>
                                      <p:to x="100000" y="60000"/>
                                    </p:animScale>
                                    <p:animScale>
                                      <p:cBhvr>
                                        <p:cTn id="44" dur="166" decel="50000">
                                          <p:stCondLst>
                                            <p:cond delay="676"/>
                                          </p:stCondLst>
                                        </p:cTn>
                                        <p:tgtEl>
                                          <p:spTgt spid="3">
                                            <p:txEl>
                                              <p:pRg st="4" end="4"/>
                                            </p:txEl>
                                          </p:spTgt>
                                        </p:tgtEl>
                                      </p:cBhvr>
                                      <p:to x="100000" y="100000"/>
                                    </p:animScale>
                                    <p:animScale>
                                      <p:cBhvr>
                                        <p:cTn id="45" dur="26">
                                          <p:stCondLst>
                                            <p:cond delay="1312"/>
                                          </p:stCondLst>
                                        </p:cTn>
                                        <p:tgtEl>
                                          <p:spTgt spid="3">
                                            <p:txEl>
                                              <p:pRg st="4" end="4"/>
                                            </p:txEl>
                                          </p:spTgt>
                                        </p:tgtEl>
                                      </p:cBhvr>
                                      <p:to x="100000" y="80000"/>
                                    </p:animScale>
                                    <p:animScale>
                                      <p:cBhvr>
                                        <p:cTn id="46" dur="166" decel="50000">
                                          <p:stCondLst>
                                            <p:cond delay="1338"/>
                                          </p:stCondLst>
                                        </p:cTn>
                                        <p:tgtEl>
                                          <p:spTgt spid="3">
                                            <p:txEl>
                                              <p:pRg st="4" end="4"/>
                                            </p:txEl>
                                          </p:spTgt>
                                        </p:tgtEl>
                                      </p:cBhvr>
                                      <p:to x="100000" y="100000"/>
                                    </p:animScale>
                                    <p:animScale>
                                      <p:cBhvr>
                                        <p:cTn id="47" dur="26">
                                          <p:stCondLst>
                                            <p:cond delay="1642"/>
                                          </p:stCondLst>
                                        </p:cTn>
                                        <p:tgtEl>
                                          <p:spTgt spid="3">
                                            <p:txEl>
                                              <p:pRg st="4" end="4"/>
                                            </p:txEl>
                                          </p:spTgt>
                                        </p:tgtEl>
                                      </p:cBhvr>
                                      <p:to x="100000" y="90000"/>
                                    </p:animScale>
                                    <p:animScale>
                                      <p:cBhvr>
                                        <p:cTn id="48" dur="166" decel="50000">
                                          <p:stCondLst>
                                            <p:cond delay="1668"/>
                                          </p:stCondLst>
                                        </p:cTn>
                                        <p:tgtEl>
                                          <p:spTgt spid="3">
                                            <p:txEl>
                                              <p:pRg st="4" end="4"/>
                                            </p:txEl>
                                          </p:spTgt>
                                        </p:tgtEl>
                                      </p:cBhvr>
                                      <p:to x="100000" y="100000"/>
                                    </p:animScale>
                                    <p:animScale>
                                      <p:cBhvr>
                                        <p:cTn id="49" dur="26">
                                          <p:stCondLst>
                                            <p:cond delay="1808"/>
                                          </p:stCondLst>
                                        </p:cTn>
                                        <p:tgtEl>
                                          <p:spTgt spid="3">
                                            <p:txEl>
                                              <p:pRg st="4" end="4"/>
                                            </p:txEl>
                                          </p:spTgt>
                                        </p:tgtEl>
                                      </p:cBhvr>
                                      <p:to x="100000" y="95000"/>
                                    </p:animScale>
                                    <p:animScale>
                                      <p:cBhvr>
                                        <p:cTn id="5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a:ext>
            </a:extLst>
          </a:blip>
          <a:srcRect/>
          <a:stretch>
            <a:fillRect/>
          </a:stretch>
        </p:blipFill>
        <p:spPr bwMode="auto">
          <a:xfrm>
            <a:off x="-223290" y="1085537"/>
            <a:ext cx="9625567" cy="3785505"/>
          </a:xfrm>
          <a:prstGeom prst="rect">
            <a:avLst/>
          </a:prstGeom>
          <a:noFill/>
          <a:ln>
            <a:noFill/>
          </a:ln>
        </p:spPr>
      </p:pic>
      <p:sp>
        <p:nvSpPr>
          <p:cNvPr id="3" name="Content Placeholder 2"/>
          <p:cNvSpPr>
            <a:spLocks noGrp="1"/>
          </p:cNvSpPr>
          <p:nvPr>
            <p:ph idx="1"/>
          </p:nvPr>
        </p:nvSpPr>
        <p:spPr>
          <a:xfrm>
            <a:off x="457200" y="1302563"/>
            <a:ext cx="8229600" cy="3264886"/>
          </a:xfrm>
        </p:spPr>
        <p:txBody>
          <a:bodyPr>
            <a:normAutofit fontScale="55000" lnSpcReduction="20000"/>
          </a:bodyPr>
          <a:lstStyle/>
          <a:p>
            <a:pPr marL="0" indent="0">
              <a:buNone/>
            </a:pPr>
            <a:r>
              <a:rPr lang="en-AU" b="1" noProof="0" dirty="0">
                <a:solidFill>
                  <a:srgbClr val="175EAA"/>
                </a:solidFill>
                <a:latin typeface="Arial Narrow"/>
                <a:cs typeface="Arial Narrow"/>
              </a:rPr>
              <a:t>MAHI / ACTIVITY (continued) </a:t>
            </a:r>
          </a:p>
          <a:p>
            <a:pPr marL="0" indent="0">
              <a:buNone/>
            </a:pPr>
            <a:r>
              <a:rPr lang="en-AU" noProof="0" dirty="0">
                <a:solidFill>
                  <a:srgbClr val="005DAA"/>
                </a:solidFill>
              </a:rPr>
              <a:t>8. New Zealand's 15,134 km long coastline is the ninth longest in the world</a:t>
            </a:r>
          </a:p>
          <a:p>
            <a:pPr marL="0" indent="0">
              <a:lnSpc>
                <a:spcPct val="130000"/>
              </a:lnSpc>
              <a:spcBef>
                <a:spcPts val="400"/>
              </a:spcBef>
              <a:spcAft>
                <a:spcPts val="400"/>
              </a:spcAft>
              <a:buNone/>
            </a:pPr>
            <a:r>
              <a:rPr lang="en-AU" noProof="0" dirty="0"/>
              <a:t>9. 2,500 people work in commercial fishing and aquaculture operations at sea</a:t>
            </a:r>
          </a:p>
          <a:p>
            <a:pPr marL="0" indent="0">
              <a:lnSpc>
                <a:spcPct val="130000"/>
              </a:lnSpc>
              <a:spcBef>
                <a:spcPts val="400"/>
              </a:spcBef>
              <a:spcAft>
                <a:spcPts val="400"/>
              </a:spcAft>
              <a:buNone/>
            </a:pPr>
            <a:r>
              <a:rPr lang="en-AU" noProof="0" dirty="0">
                <a:solidFill>
                  <a:srgbClr val="005DAA"/>
                </a:solidFill>
              </a:rPr>
              <a:t>10. The New Zealand seafood industry employs over 13,000 full time workers</a:t>
            </a:r>
          </a:p>
          <a:p>
            <a:pPr marL="0" indent="0">
              <a:lnSpc>
                <a:spcPct val="130000"/>
              </a:lnSpc>
              <a:spcBef>
                <a:spcPts val="400"/>
              </a:spcBef>
              <a:spcAft>
                <a:spcPts val="400"/>
              </a:spcAft>
              <a:buNone/>
            </a:pPr>
            <a:r>
              <a:rPr lang="en-AU" noProof="0" dirty="0"/>
              <a:t>11. Aotearoa New Zealand has the fourth largest Exclusive Economic Zone (EEZ) [see topic 5 for more on EEZs]</a:t>
            </a:r>
          </a:p>
          <a:p>
            <a:pPr marL="0" indent="0">
              <a:lnSpc>
                <a:spcPct val="130000"/>
              </a:lnSpc>
              <a:spcBef>
                <a:spcPts val="400"/>
              </a:spcBef>
              <a:spcAft>
                <a:spcPts val="400"/>
              </a:spcAft>
              <a:buNone/>
            </a:pPr>
            <a:r>
              <a:rPr lang="en-AU" noProof="0" dirty="0">
                <a:solidFill>
                  <a:srgbClr val="005DAA"/>
                </a:solidFill>
              </a:rPr>
              <a:t>12. Our seafood industry had a total export earning (FOB) of $1.8 billion in seafood exports in 2018</a:t>
            </a:r>
          </a:p>
        </p:txBody>
      </p:sp>
      <p:sp>
        <p:nvSpPr>
          <p:cNvPr id="4" name="TextBox 3"/>
          <p:cNvSpPr txBox="1"/>
          <p:nvPr/>
        </p:nvSpPr>
        <p:spPr>
          <a:xfrm rot="16200000">
            <a:off x="7303991" y="2887694"/>
            <a:ext cx="3310684" cy="307777"/>
          </a:xfrm>
          <a:prstGeom prst="rect">
            <a:avLst/>
          </a:prstGeom>
          <a:noFill/>
        </p:spPr>
        <p:txBody>
          <a:bodyPr wrap="none" rtlCol="0">
            <a:spAutoFit/>
          </a:bodyPr>
          <a:lstStyle/>
          <a:p>
            <a:r>
              <a:rPr lang="en-US" sz="1400" dirty="0"/>
              <a:t>Facts &amp; Figures from Seafood New Zealand</a:t>
            </a:r>
          </a:p>
        </p:txBody>
      </p:sp>
      <p:sp>
        <p:nvSpPr>
          <p:cNvPr id="8" name="Title 1"/>
          <p:cNvSpPr txBox="1">
            <a:spLocks/>
          </p:cNvSpPr>
          <p:nvPr/>
        </p:nvSpPr>
        <p:spPr>
          <a:xfrm>
            <a:off x="327760" y="93912"/>
            <a:ext cx="8785462" cy="75842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300" kern="1200">
                <a:solidFill>
                  <a:schemeClr val="bg1"/>
                </a:solidFill>
                <a:latin typeface="Arial Narrow"/>
                <a:ea typeface="+mj-ea"/>
                <a:cs typeface="Arial Narrow"/>
              </a:defRPr>
            </a:lvl1pPr>
          </a:lstStyle>
          <a:p>
            <a:r>
              <a:rPr lang="en-AU" dirty="0"/>
              <a:t>AOTEAROA: BUSINESS OF FISHING TODAY </a:t>
            </a:r>
          </a:p>
        </p:txBody>
      </p:sp>
      <p:pic>
        <p:nvPicPr>
          <p:cNvPr id="7" name="Picture 6" descr="Blu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6993343" y="3515120"/>
            <a:ext cx="1693457" cy="1355922"/>
          </a:xfrm>
          <a:prstGeom prst="rect">
            <a:avLst/>
          </a:prstGeom>
        </p:spPr>
      </p:pic>
      <p:sp>
        <p:nvSpPr>
          <p:cNvPr id="2" name="Rectangular Callout 1"/>
          <p:cNvSpPr/>
          <p:nvPr/>
        </p:nvSpPr>
        <p:spPr>
          <a:xfrm>
            <a:off x="3493051" y="2271702"/>
            <a:ext cx="3500292" cy="1623796"/>
          </a:xfrm>
          <a:prstGeom prst="wedgeRectCallout">
            <a:avLst>
              <a:gd name="adj1" fmla="val 48445"/>
              <a:gd name="adj2" fmla="val 7613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5DAA"/>
                </a:solidFill>
              </a:rPr>
              <a:t>See topic 7 for a deeper look at the economic value of the global and Aotearoa New Zealand fishing industries</a:t>
            </a:r>
          </a:p>
          <a:p>
            <a:pPr algn="ctr"/>
            <a:r>
              <a:rPr lang="en-US" dirty="0">
                <a:solidFill>
                  <a:srgbClr val="005DAA"/>
                </a:solidFill>
              </a:rPr>
              <a:t>CLICK AGAIN FOR ANSWERS</a:t>
            </a:r>
          </a:p>
        </p:txBody>
      </p:sp>
      <p:pic>
        <p:nvPicPr>
          <p:cNvPr id="9" name="Picture 8" descr="Blu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59665" y="3515120"/>
            <a:ext cx="1595843" cy="1355922"/>
          </a:xfrm>
          <a:prstGeom prst="rect">
            <a:avLst/>
          </a:prstGeom>
        </p:spPr>
      </p:pic>
      <p:sp>
        <p:nvSpPr>
          <p:cNvPr id="10" name="Rectangular Callout 9"/>
          <p:cNvSpPr/>
          <p:nvPr/>
        </p:nvSpPr>
        <p:spPr>
          <a:xfrm>
            <a:off x="5243197" y="2625855"/>
            <a:ext cx="3500292" cy="1269643"/>
          </a:xfrm>
          <a:prstGeom prst="wedgeRectCallout">
            <a:avLst>
              <a:gd name="adj1" fmla="val -62218"/>
              <a:gd name="adj2" fmla="val 7780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5DAA"/>
                </a:solidFill>
              </a:rPr>
              <a:t>ANSWERS are:</a:t>
            </a:r>
          </a:p>
          <a:p>
            <a:pPr algn="ctr"/>
            <a:r>
              <a:rPr lang="en-US" dirty="0">
                <a:solidFill>
                  <a:srgbClr val="005DAA"/>
                </a:solidFill>
              </a:rPr>
              <a:t>1-12 are all TRUE!</a:t>
            </a:r>
          </a:p>
        </p:txBody>
      </p:sp>
      <p:sp>
        <p:nvSpPr>
          <p:cNvPr id="5" name="Oval 4"/>
          <p:cNvSpPr/>
          <p:nvPr/>
        </p:nvSpPr>
        <p:spPr>
          <a:xfrm rot="516125">
            <a:off x="7054682" y="677167"/>
            <a:ext cx="1989667" cy="943741"/>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194"/>
                </a:solidFill>
                <a:latin typeface="Arial"/>
                <a:cs typeface="Arial"/>
              </a:rPr>
              <a:t>TRUE OR FALSE?</a:t>
            </a:r>
          </a:p>
        </p:txBody>
      </p:sp>
    </p:spTree>
    <p:extLst>
      <p:ext uri="{BB962C8B-B14F-4D97-AF65-F5344CB8AC3E}">
        <p14:creationId xmlns:p14="http://schemas.microsoft.com/office/powerpoint/2010/main" val="295693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80">
                                          <p:stCondLst>
                                            <p:cond delay="0"/>
                                          </p:stCondLst>
                                        </p:cTn>
                                        <p:tgtEl>
                                          <p:spTgt spid="3">
                                            <p:txEl>
                                              <p:pRg st="3" end="3"/>
                                            </p:txEl>
                                          </p:spTgt>
                                        </p:tgtEl>
                                      </p:cBhvr>
                                    </p:animEffect>
                                    <p:anim calcmode="lin" valueType="num">
                                      <p:cBhvr>
                                        <p:cTn id="1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3" end="3"/>
                                            </p:txEl>
                                          </p:spTgt>
                                        </p:tgtEl>
                                      </p:cBhvr>
                                      <p:to x="100000" y="60000"/>
                                    </p:animScale>
                                    <p:animScale>
                                      <p:cBhvr>
                                        <p:cTn id="20" dur="166" decel="50000">
                                          <p:stCondLst>
                                            <p:cond delay="676"/>
                                          </p:stCondLst>
                                        </p:cTn>
                                        <p:tgtEl>
                                          <p:spTgt spid="3">
                                            <p:txEl>
                                              <p:pRg st="3" end="3"/>
                                            </p:txEl>
                                          </p:spTgt>
                                        </p:tgtEl>
                                      </p:cBhvr>
                                      <p:to x="100000" y="100000"/>
                                    </p:animScale>
                                    <p:animScale>
                                      <p:cBhvr>
                                        <p:cTn id="21" dur="26">
                                          <p:stCondLst>
                                            <p:cond delay="1312"/>
                                          </p:stCondLst>
                                        </p:cTn>
                                        <p:tgtEl>
                                          <p:spTgt spid="3">
                                            <p:txEl>
                                              <p:pRg st="3" end="3"/>
                                            </p:txEl>
                                          </p:spTgt>
                                        </p:tgtEl>
                                      </p:cBhvr>
                                      <p:to x="100000" y="80000"/>
                                    </p:animScale>
                                    <p:animScale>
                                      <p:cBhvr>
                                        <p:cTn id="22" dur="166" decel="50000">
                                          <p:stCondLst>
                                            <p:cond delay="1338"/>
                                          </p:stCondLst>
                                        </p:cTn>
                                        <p:tgtEl>
                                          <p:spTgt spid="3">
                                            <p:txEl>
                                              <p:pRg st="3" end="3"/>
                                            </p:txEl>
                                          </p:spTgt>
                                        </p:tgtEl>
                                      </p:cBhvr>
                                      <p:to x="100000" y="100000"/>
                                    </p:animScale>
                                    <p:animScale>
                                      <p:cBhvr>
                                        <p:cTn id="23" dur="26">
                                          <p:stCondLst>
                                            <p:cond delay="1642"/>
                                          </p:stCondLst>
                                        </p:cTn>
                                        <p:tgtEl>
                                          <p:spTgt spid="3">
                                            <p:txEl>
                                              <p:pRg st="3" end="3"/>
                                            </p:txEl>
                                          </p:spTgt>
                                        </p:tgtEl>
                                      </p:cBhvr>
                                      <p:to x="100000" y="90000"/>
                                    </p:animScale>
                                    <p:animScale>
                                      <p:cBhvr>
                                        <p:cTn id="24" dur="166" decel="50000">
                                          <p:stCondLst>
                                            <p:cond delay="1668"/>
                                          </p:stCondLst>
                                        </p:cTn>
                                        <p:tgtEl>
                                          <p:spTgt spid="3">
                                            <p:txEl>
                                              <p:pRg st="3" end="3"/>
                                            </p:txEl>
                                          </p:spTgt>
                                        </p:tgtEl>
                                      </p:cBhvr>
                                      <p:to x="100000" y="100000"/>
                                    </p:animScale>
                                    <p:animScale>
                                      <p:cBhvr>
                                        <p:cTn id="25" dur="26">
                                          <p:stCondLst>
                                            <p:cond delay="1808"/>
                                          </p:stCondLst>
                                        </p:cTn>
                                        <p:tgtEl>
                                          <p:spTgt spid="3">
                                            <p:txEl>
                                              <p:pRg st="3" end="3"/>
                                            </p:txEl>
                                          </p:spTgt>
                                        </p:tgtEl>
                                      </p:cBhvr>
                                      <p:to x="100000" y="95000"/>
                                    </p:animScale>
                                    <p:animScale>
                                      <p:cBhvr>
                                        <p:cTn id="26" dur="166" decel="50000">
                                          <p:stCondLst>
                                            <p:cond delay="1834"/>
                                          </p:stCondLst>
                                        </p:cTn>
                                        <p:tgtEl>
                                          <p:spTgt spid="3">
                                            <p:txEl>
                                              <p:pRg st="3" end="3"/>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80">
                                          <p:stCondLst>
                                            <p:cond delay="0"/>
                                          </p:stCondLst>
                                        </p:cTn>
                                        <p:tgtEl>
                                          <p:spTgt spid="3">
                                            <p:txEl>
                                              <p:pRg st="5" end="5"/>
                                            </p:txEl>
                                          </p:spTgt>
                                        </p:tgtEl>
                                      </p:cBhvr>
                                    </p:animEffect>
                                    <p:anim calcmode="lin" valueType="num">
                                      <p:cBhvr>
                                        <p:cTn id="3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5" end="5"/>
                                            </p:txEl>
                                          </p:spTgt>
                                        </p:tgtEl>
                                      </p:cBhvr>
                                      <p:to x="100000" y="60000"/>
                                    </p:animScale>
                                    <p:animScale>
                                      <p:cBhvr>
                                        <p:cTn id="44" dur="166" decel="50000">
                                          <p:stCondLst>
                                            <p:cond delay="676"/>
                                          </p:stCondLst>
                                        </p:cTn>
                                        <p:tgtEl>
                                          <p:spTgt spid="3">
                                            <p:txEl>
                                              <p:pRg st="5" end="5"/>
                                            </p:txEl>
                                          </p:spTgt>
                                        </p:tgtEl>
                                      </p:cBhvr>
                                      <p:to x="100000" y="100000"/>
                                    </p:animScale>
                                    <p:animScale>
                                      <p:cBhvr>
                                        <p:cTn id="45" dur="26">
                                          <p:stCondLst>
                                            <p:cond delay="1312"/>
                                          </p:stCondLst>
                                        </p:cTn>
                                        <p:tgtEl>
                                          <p:spTgt spid="3">
                                            <p:txEl>
                                              <p:pRg st="5" end="5"/>
                                            </p:txEl>
                                          </p:spTgt>
                                        </p:tgtEl>
                                      </p:cBhvr>
                                      <p:to x="100000" y="80000"/>
                                    </p:animScale>
                                    <p:animScale>
                                      <p:cBhvr>
                                        <p:cTn id="46" dur="166" decel="50000">
                                          <p:stCondLst>
                                            <p:cond delay="1338"/>
                                          </p:stCondLst>
                                        </p:cTn>
                                        <p:tgtEl>
                                          <p:spTgt spid="3">
                                            <p:txEl>
                                              <p:pRg st="5" end="5"/>
                                            </p:txEl>
                                          </p:spTgt>
                                        </p:tgtEl>
                                      </p:cBhvr>
                                      <p:to x="100000" y="100000"/>
                                    </p:animScale>
                                    <p:animScale>
                                      <p:cBhvr>
                                        <p:cTn id="47" dur="26">
                                          <p:stCondLst>
                                            <p:cond delay="1642"/>
                                          </p:stCondLst>
                                        </p:cTn>
                                        <p:tgtEl>
                                          <p:spTgt spid="3">
                                            <p:txEl>
                                              <p:pRg st="5" end="5"/>
                                            </p:txEl>
                                          </p:spTgt>
                                        </p:tgtEl>
                                      </p:cBhvr>
                                      <p:to x="100000" y="90000"/>
                                    </p:animScale>
                                    <p:animScale>
                                      <p:cBhvr>
                                        <p:cTn id="48" dur="166" decel="50000">
                                          <p:stCondLst>
                                            <p:cond delay="1668"/>
                                          </p:stCondLst>
                                        </p:cTn>
                                        <p:tgtEl>
                                          <p:spTgt spid="3">
                                            <p:txEl>
                                              <p:pRg st="5" end="5"/>
                                            </p:txEl>
                                          </p:spTgt>
                                        </p:tgtEl>
                                      </p:cBhvr>
                                      <p:to x="100000" y="100000"/>
                                    </p:animScale>
                                    <p:animScale>
                                      <p:cBhvr>
                                        <p:cTn id="49" dur="26">
                                          <p:stCondLst>
                                            <p:cond delay="1808"/>
                                          </p:stCondLst>
                                        </p:cTn>
                                        <p:tgtEl>
                                          <p:spTgt spid="3">
                                            <p:txEl>
                                              <p:pRg st="5" end="5"/>
                                            </p:txEl>
                                          </p:spTgt>
                                        </p:tgtEl>
                                      </p:cBhvr>
                                      <p:to x="100000" y="95000"/>
                                    </p:animScale>
                                    <p:animScale>
                                      <p:cBhvr>
                                        <p:cTn id="50" dur="166" decel="50000">
                                          <p:stCondLst>
                                            <p:cond delay="1834"/>
                                          </p:stCondLst>
                                        </p:cTn>
                                        <p:tgtEl>
                                          <p:spTgt spid="3">
                                            <p:txEl>
                                              <p:pRg st="5" end="5"/>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2"/>
                                        </p:tgtEl>
                                        <p:attrNameLst>
                                          <p:attrName>ppt_x</p:attrName>
                                        </p:attrNameLst>
                                      </p:cBhvr>
                                      <p:tavLst>
                                        <p:tav tm="0">
                                          <p:val>
                                            <p:strVal val="ppt_x"/>
                                          </p:val>
                                        </p:tav>
                                        <p:tav tm="100000">
                                          <p:val>
                                            <p:strVal val="ppt_x"/>
                                          </p:val>
                                        </p:tav>
                                      </p:tavLst>
                                    </p:anim>
                                    <p:anim calcmode="lin" valueType="num">
                                      <p:cBhvr additive="base">
                                        <p:cTn id="65" dur="500"/>
                                        <p:tgtEl>
                                          <p:spTgt spid="2"/>
                                        </p:tgtEl>
                                        <p:attrNameLst>
                                          <p:attrName>ppt_y</p:attrName>
                                        </p:attrNameLst>
                                      </p:cBhvr>
                                      <p:tavLst>
                                        <p:tav tm="0">
                                          <p:val>
                                            <p:strVal val="ppt_y"/>
                                          </p:val>
                                        </p:tav>
                                        <p:tav tm="100000">
                                          <p:val>
                                            <p:strVal val="1+ppt_h/2"/>
                                          </p:val>
                                        </p:tav>
                                      </p:tavLst>
                                    </p:anim>
                                    <p:set>
                                      <p:cBhvr>
                                        <p:cTn id="66" dur="1" fill="hold">
                                          <p:stCondLst>
                                            <p:cond delay="499"/>
                                          </p:stCondLst>
                                        </p:cTn>
                                        <p:tgtEl>
                                          <p:spTgt spid="2"/>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7"/>
                                        </p:tgtEl>
                                        <p:attrNameLst>
                                          <p:attrName>ppt_x</p:attrName>
                                        </p:attrNameLst>
                                      </p:cBhvr>
                                      <p:tavLst>
                                        <p:tav tm="0">
                                          <p:val>
                                            <p:strVal val="ppt_x"/>
                                          </p:val>
                                        </p:tav>
                                        <p:tav tm="100000">
                                          <p:val>
                                            <p:strVal val="ppt_x"/>
                                          </p:val>
                                        </p:tav>
                                      </p:tavLst>
                                    </p:anim>
                                    <p:anim calcmode="lin" valueType="num">
                                      <p:cBhvr additive="base">
                                        <p:cTn id="69" dur="500"/>
                                        <p:tgtEl>
                                          <p:spTgt spid="7"/>
                                        </p:tgtEl>
                                        <p:attrNameLst>
                                          <p:attrName>ppt_y</p:attrName>
                                        </p:attrNameLst>
                                      </p:cBhvr>
                                      <p:tavLst>
                                        <p:tav tm="0">
                                          <p:val>
                                            <p:strVal val="ppt_y"/>
                                          </p:val>
                                        </p:tav>
                                        <p:tav tm="100000">
                                          <p:val>
                                            <p:strVal val="1+ppt_h/2"/>
                                          </p:val>
                                        </p:tav>
                                      </p:tavLst>
                                    </p:anim>
                                    <p:set>
                                      <p:cBhvr>
                                        <p:cTn id="70" dur="1" fill="hold">
                                          <p:stCondLst>
                                            <p:cond delay="499"/>
                                          </p:stCondLst>
                                        </p:cTn>
                                        <p:tgtEl>
                                          <p:spTgt spid="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10"/>
                                        </p:tgtEl>
                                        <p:attrNameLst>
                                          <p:attrName>ppt_x</p:attrName>
                                        </p:attrNameLst>
                                      </p:cBhvr>
                                      <p:tavLst>
                                        <p:tav tm="0">
                                          <p:val>
                                            <p:strVal val="ppt_x"/>
                                          </p:val>
                                        </p:tav>
                                        <p:tav tm="100000">
                                          <p:val>
                                            <p:strVal val="ppt_x"/>
                                          </p:val>
                                        </p:tav>
                                      </p:tavLst>
                                    </p:anim>
                                    <p:anim calcmode="lin" valueType="num">
                                      <p:cBhvr additive="base">
                                        <p:cTn id="85" dur="500"/>
                                        <p:tgtEl>
                                          <p:spTgt spid="10"/>
                                        </p:tgtEl>
                                        <p:attrNameLst>
                                          <p:attrName>ppt_y</p:attrName>
                                        </p:attrNameLst>
                                      </p:cBhvr>
                                      <p:tavLst>
                                        <p:tav tm="0">
                                          <p:val>
                                            <p:strVal val="ppt_y"/>
                                          </p:val>
                                        </p:tav>
                                        <p:tav tm="100000">
                                          <p:val>
                                            <p:strVal val="1+ppt_h/2"/>
                                          </p:val>
                                        </p:tav>
                                      </p:tavLst>
                                    </p:anim>
                                    <p:set>
                                      <p:cBhvr>
                                        <p:cTn id="86" dur="1" fill="hold">
                                          <p:stCondLst>
                                            <p:cond delay="499"/>
                                          </p:stCondLst>
                                        </p:cTn>
                                        <p:tgtEl>
                                          <p:spTgt spid="10"/>
                                        </p:tgtEl>
                                        <p:attrNameLst>
                                          <p:attrName>style.visibility</p:attrName>
                                        </p:attrNameLst>
                                      </p:cBhvr>
                                      <p:to>
                                        <p:strVal val="hidden"/>
                                      </p:to>
                                    </p:set>
                                  </p:childTnLst>
                                </p:cTn>
                              </p:par>
                              <p:par>
                                <p:cTn id="87" presetID="2" presetClass="exit" presetSubtype="4" fill="hold" nodeType="withEffect">
                                  <p:stCondLst>
                                    <p:cond delay="0"/>
                                  </p:stCondLst>
                                  <p:childTnLst>
                                    <p:anim calcmode="lin" valueType="num">
                                      <p:cBhvr additive="base">
                                        <p:cTn id="88" dur="500"/>
                                        <p:tgtEl>
                                          <p:spTgt spid="9"/>
                                        </p:tgtEl>
                                        <p:attrNameLst>
                                          <p:attrName>ppt_x</p:attrName>
                                        </p:attrNameLst>
                                      </p:cBhvr>
                                      <p:tavLst>
                                        <p:tav tm="0">
                                          <p:val>
                                            <p:strVal val="ppt_x"/>
                                          </p:val>
                                        </p:tav>
                                        <p:tav tm="100000">
                                          <p:val>
                                            <p:strVal val="ppt_x"/>
                                          </p:val>
                                        </p:tav>
                                      </p:tavLst>
                                    </p:anim>
                                    <p:anim calcmode="lin" valueType="num">
                                      <p:cBhvr additive="base">
                                        <p:cTn id="89" dur="500"/>
                                        <p:tgtEl>
                                          <p:spTgt spid="9"/>
                                        </p:tgtEl>
                                        <p:attrNameLst>
                                          <p:attrName>ppt_y</p:attrName>
                                        </p:attrNameLst>
                                      </p:cBhvr>
                                      <p:tavLst>
                                        <p:tav tm="0">
                                          <p:val>
                                            <p:strVal val="ppt_y"/>
                                          </p:val>
                                        </p:tav>
                                        <p:tav tm="100000">
                                          <p:val>
                                            <p:strVal val="1+ppt_h/2"/>
                                          </p:val>
                                        </p:tav>
                                      </p:tavLst>
                                    </p:anim>
                                    <p:set>
                                      <p:cBhvr>
                                        <p:cTn id="9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2"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a:ext>
            </a:extLst>
          </a:blip>
          <a:srcRect/>
          <a:stretch>
            <a:fillRect/>
          </a:stretch>
        </p:blipFill>
        <p:spPr bwMode="auto">
          <a:xfrm>
            <a:off x="596900" y="3389367"/>
            <a:ext cx="8369300" cy="1246134"/>
          </a:xfrm>
          <a:prstGeom prst="rect">
            <a:avLst/>
          </a:prstGeom>
          <a:noFill/>
          <a:ln>
            <a:noFill/>
          </a:ln>
        </p:spPr>
      </p:pic>
      <p:sp>
        <p:nvSpPr>
          <p:cNvPr id="3" name="Content Placeholder 2"/>
          <p:cNvSpPr>
            <a:spLocks noGrp="1"/>
          </p:cNvSpPr>
          <p:nvPr>
            <p:ph idx="1"/>
          </p:nvPr>
        </p:nvSpPr>
        <p:spPr>
          <a:xfrm>
            <a:off x="835176" y="3402067"/>
            <a:ext cx="7623024" cy="1233434"/>
          </a:xfrm>
        </p:spPr>
        <p:txBody>
          <a:bodyPr>
            <a:normAutofit/>
          </a:bodyPr>
          <a:lstStyle/>
          <a:p>
            <a:pPr marL="0" indent="0" algn="r">
              <a:buNone/>
            </a:pPr>
            <a:r>
              <a:rPr lang="en-AU" sz="2400" b="1" noProof="0" dirty="0">
                <a:solidFill>
                  <a:srgbClr val="175EAA"/>
                </a:solidFill>
                <a:latin typeface="Arial Narrow"/>
                <a:cs typeface="Arial Narrow"/>
              </a:rPr>
              <a:t>MAHI / ACTIVITY </a:t>
            </a:r>
          </a:p>
          <a:p>
            <a:pPr marL="0" indent="0" algn="r">
              <a:buNone/>
            </a:pPr>
            <a:r>
              <a:rPr lang="en-AU" sz="1800" noProof="0" dirty="0"/>
              <a:t>Create your own info-graphic about the Aotearoa New Zealand fishing industry using </a:t>
            </a:r>
            <a:r>
              <a:rPr lang="en-AU" sz="1800" noProof="0" dirty="0">
                <a:hlinkClick r:id="rId4"/>
              </a:rPr>
              <a:t>canva</a:t>
            </a:r>
            <a:endParaRPr lang="en-AU" sz="1800" noProof="0" dirty="0"/>
          </a:p>
        </p:txBody>
      </p:sp>
      <p:pic>
        <p:nvPicPr>
          <p:cNvPr id="5" name="Picture 4" descr="Screen Shot 2020-09-03 at 11.27.07 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71164" y="1038382"/>
            <a:ext cx="2786581" cy="2363685"/>
          </a:xfrm>
          <a:prstGeom prst="rect">
            <a:avLst/>
          </a:prstGeom>
        </p:spPr>
      </p:pic>
      <p:pic>
        <p:nvPicPr>
          <p:cNvPr id="4" name="Picture 3" descr="Screen Shot 2020-09-03 at 11.27.59 A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54276" y="1035517"/>
            <a:ext cx="3684527" cy="2355618"/>
          </a:xfrm>
          <a:prstGeom prst="rect">
            <a:avLst/>
          </a:prstGeom>
        </p:spPr>
      </p:pic>
      <p:sp>
        <p:nvSpPr>
          <p:cNvPr id="6" name="TextBox 5"/>
          <p:cNvSpPr txBox="1"/>
          <p:nvPr/>
        </p:nvSpPr>
        <p:spPr>
          <a:xfrm rot="16200000">
            <a:off x="-87307" y="2060484"/>
            <a:ext cx="2344612" cy="338554"/>
          </a:xfrm>
          <a:prstGeom prst="rect">
            <a:avLst/>
          </a:prstGeom>
          <a:noFill/>
        </p:spPr>
        <p:txBody>
          <a:bodyPr wrap="none" rtlCol="0">
            <a:spAutoFit/>
          </a:bodyPr>
          <a:lstStyle/>
          <a:p>
            <a:r>
              <a:rPr lang="en-US" sz="1600" dirty="0"/>
              <a:t>Source: </a:t>
            </a:r>
            <a:r>
              <a:rPr lang="en-US" sz="1600" dirty="0">
                <a:hlinkClick r:id="rId7"/>
              </a:rPr>
              <a:t>BERL Report 2017 </a:t>
            </a:r>
            <a:endParaRPr lang="en-US" sz="1600" dirty="0"/>
          </a:p>
        </p:txBody>
      </p:sp>
      <p:sp>
        <p:nvSpPr>
          <p:cNvPr id="7" name="TextBox 6"/>
          <p:cNvSpPr txBox="1"/>
          <p:nvPr/>
        </p:nvSpPr>
        <p:spPr>
          <a:xfrm rot="16200000">
            <a:off x="7350204" y="2294071"/>
            <a:ext cx="1877437" cy="338554"/>
          </a:xfrm>
          <a:prstGeom prst="rect">
            <a:avLst/>
          </a:prstGeom>
          <a:noFill/>
        </p:spPr>
        <p:txBody>
          <a:bodyPr wrap="none" rtlCol="0">
            <a:spAutoFit/>
          </a:bodyPr>
          <a:lstStyle/>
          <a:p>
            <a:r>
              <a:rPr lang="en-US" sz="1600" dirty="0"/>
              <a:t>Source: </a:t>
            </a:r>
            <a:r>
              <a:rPr lang="en-US" sz="1600" dirty="0">
                <a:hlinkClick r:id="rId8"/>
              </a:rPr>
              <a:t>Statistics NZ</a:t>
            </a:r>
            <a:endParaRPr lang="en-US" sz="1600" dirty="0"/>
          </a:p>
        </p:txBody>
      </p:sp>
      <p:sp>
        <p:nvSpPr>
          <p:cNvPr id="10" name="Title 1"/>
          <p:cNvSpPr>
            <a:spLocks noGrp="1"/>
          </p:cNvSpPr>
          <p:nvPr>
            <p:ph type="title"/>
          </p:nvPr>
        </p:nvSpPr>
        <p:spPr>
          <a:xfrm>
            <a:off x="327760" y="93912"/>
            <a:ext cx="8785462" cy="758428"/>
          </a:xfrm>
        </p:spPr>
        <p:txBody>
          <a:bodyPr>
            <a:normAutofit/>
          </a:bodyPr>
          <a:lstStyle/>
          <a:p>
            <a:r>
              <a:rPr lang="en-AU" dirty="0"/>
              <a:t>AOTEAROA: BUSINESS OF FISHING TODAY </a:t>
            </a:r>
            <a:endParaRPr lang="en-AU" noProof="0" dirty="0"/>
          </a:p>
        </p:txBody>
      </p:sp>
    </p:spTree>
    <p:extLst>
      <p:ext uri="{BB962C8B-B14F-4D97-AF65-F5344CB8AC3E}">
        <p14:creationId xmlns:p14="http://schemas.microsoft.com/office/powerpoint/2010/main" val="316247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_YellowSqua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49492"/>
            <a:ext cx="8811581" cy="4172409"/>
          </a:xfrm>
          <a:prstGeom prst="rect">
            <a:avLst/>
          </a:prstGeom>
        </p:spPr>
      </p:pic>
      <p:sp>
        <p:nvSpPr>
          <p:cNvPr id="2" name="Title 1"/>
          <p:cNvSpPr>
            <a:spLocks noGrp="1"/>
          </p:cNvSpPr>
          <p:nvPr>
            <p:ph type="title"/>
          </p:nvPr>
        </p:nvSpPr>
        <p:spPr>
          <a:xfrm>
            <a:off x="127000" y="93911"/>
            <a:ext cx="8914534" cy="758428"/>
          </a:xfrm>
        </p:spPr>
        <p:txBody>
          <a:bodyPr>
            <a:normAutofit fontScale="90000"/>
          </a:bodyPr>
          <a:lstStyle/>
          <a:p>
            <a:r>
              <a:rPr lang="en-US" dirty="0"/>
              <a:t>R</a:t>
            </a:r>
            <a:r>
              <a:rPr lang="x-none" dirty="0"/>
              <a:t>EV</a:t>
            </a:r>
            <a:r>
              <a:rPr lang="en-US" dirty="0"/>
              <a:t>IE</a:t>
            </a:r>
            <a:r>
              <a:rPr lang="x-none" dirty="0"/>
              <a:t>WING KEY CONCEPTS</a:t>
            </a:r>
            <a:br>
              <a:rPr lang="en-US" dirty="0"/>
            </a:br>
            <a:r>
              <a:rPr lang="en-US" sz="2200" dirty="0"/>
              <a:t>Focus Question: What have we learnt? </a:t>
            </a:r>
          </a:p>
        </p:txBody>
      </p:sp>
      <p:sp>
        <p:nvSpPr>
          <p:cNvPr id="5" name="Content Placeholder 2"/>
          <p:cNvSpPr txBox="1">
            <a:spLocks/>
          </p:cNvSpPr>
          <p:nvPr/>
        </p:nvSpPr>
        <p:spPr>
          <a:xfrm>
            <a:off x="587376" y="1026056"/>
            <a:ext cx="8055612" cy="1890413"/>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2000"/>
              </a:lnSpc>
              <a:buFont typeface="Arial"/>
              <a:buNone/>
            </a:pPr>
            <a:r>
              <a:rPr lang="en-US" sz="2600" b="1" dirty="0">
                <a:solidFill>
                  <a:srgbClr val="005DAA"/>
                </a:solidFill>
                <a:latin typeface="Arial Narrow"/>
                <a:cs typeface="Arial Narrow"/>
              </a:rPr>
              <a:t>MAHI / ACTIVITY</a:t>
            </a:r>
          </a:p>
          <a:p>
            <a:pPr marL="0" indent="0" algn="ctr">
              <a:lnSpc>
                <a:spcPct val="132000"/>
              </a:lnSpc>
              <a:buNone/>
            </a:pPr>
            <a:r>
              <a:rPr lang="en-US" sz="2300" dirty="0">
                <a:solidFill>
                  <a:srgbClr val="000000"/>
                </a:solidFill>
              </a:rPr>
              <a:t>WRITE two or three paragraphs about what you have learnt during this topic.  Be sure to include the following words:</a:t>
            </a:r>
          </a:p>
        </p:txBody>
      </p:sp>
      <p:sp>
        <p:nvSpPr>
          <p:cNvPr id="6" name="TextBox 5"/>
          <p:cNvSpPr txBox="1"/>
          <p:nvPr/>
        </p:nvSpPr>
        <p:spPr>
          <a:xfrm>
            <a:off x="3421703" y="2810880"/>
            <a:ext cx="1954381" cy="806375"/>
          </a:xfrm>
          <a:prstGeom prst="rect">
            <a:avLst/>
          </a:prstGeom>
          <a:noFill/>
        </p:spPr>
        <p:txBody>
          <a:bodyPr wrap="none" rtlCol="0">
            <a:spAutoFit/>
          </a:bodyPr>
          <a:lstStyle/>
          <a:p>
            <a:pPr algn="ctr">
              <a:lnSpc>
                <a:spcPct val="132000"/>
              </a:lnSpc>
            </a:pPr>
            <a:r>
              <a:rPr lang="en-US" sz="2000" dirty="0">
                <a:solidFill>
                  <a:srgbClr val="00B194"/>
                </a:solidFill>
              </a:rPr>
              <a:t>Seafood industry</a:t>
            </a:r>
          </a:p>
          <a:p>
            <a:endParaRPr lang="en-US" sz="2000" dirty="0"/>
          </a:p>
        </p:txBody>
      </p:sp>
      <p:sp>
        <p:nvSpPr>
          <p:cNvPr id="8" name="TextBox 7"/>
          <p:cNvSpPr txBox="1"/>
          <p:nvPr/>
        </p:nvSpPr>
        <p:spPr>
          <a:xfrm>
            <a:off x="6702175" y="2810880"/>
            <a:ext cx="1307519" cy="806375"/>
          </a:xfrm>
          <a:prstGeom prst="rect">
            <a:avLst/>
          </a:prstGeom>
          <a:noFill/>
        </p:spPr>
        <p:txBody>
          <a:bodyPr wrap="none" rtlCol="0">
            <a:spAutoFit/>
          </a:bodyPr>
          <a:lstStyle/>
          <a:p>
            <a:pPr algn="ctr">
              <a:lnSpc>
                <a:spcPct val="132000"/>
              </a:lnSpc>
            </a:pPr>
            <a:r>
              <a:rPr lang="en-US" sz="2000" dirty="0">
                <a:solidFill>
                  <a:srgbClr val="005DAA"/>
                </a:solidFill>
              </a:rPr>
              <a:t>Innovation</a:t>
            </a:r>
          </a:p>
          <a:p>
            <a:endParaRPr lang="en-US" sz="2000" dirty="0"/>
          </a:p>
        </p:txBody>
      </p:sp>
      <p:sp>
        <p:nvSpPr>
          <p:cNvPr id="9" name="TextBox 8"/>
          <p:cNvSpPr txBox="1"/>
          <p:nvPr/>
        </p:nvSpPr>
        <p:spPr>
          <a:xfrm>
            <a:off x="1231025" y="3403793"/>
            <a:ext cx="1334570" cy="482183"/>
          </a:xfrm>
          <a:prstGeom prst="rect">
            <a:avLst/>
          </a:prstGeom>
          <a:noFill/>
        </p:spPr>
        <p:txBody>
          <a:bodyPr wrap="none" rtlCol="0">
            <a:spAutoFit/>
          </a:bodyPr>
          <a:lstStyle/>
          <a:p>
            <a:pPr algn="ctr">
              <a:lnSpc>
                <a:spcPct val="132000"/>
              </a:lnSpc>
            </a:pPr>
            <a:r>
              <a:rPr lang="en-US" sz="2000" dirty="0">
                <a:solidFill>
                  <a:srgbClr val="000000"/>
                </a:solidFill>
              </a:rPr>
              <a:t>Production</a:t>
            </a:r>
            <a:endParaRPr lang="en-US" sz="2000" dirty="0"/>
          </a:p>
        </p:txBody>
      </p:sp>
      <p:sp>
        <p:nvSpPr>
          <p:cNvPr id="10" name="TextBox 9"/>
          <p:cNvSpPr txBox="1"/>
          <p:nvPr/>
        </p:nvSpPr>
        <p:spPr>
          <a:xfrm>
            <a:off x="5708375" y="3769655"/>
            <a:ext cx="1580906" cy="482183"/>
          </a:xfrm>
          <a:prstGeom prst="rect">
            <a:avLst/>
          </a:prstGeom>
          <a:noFill/>
        </p:spPr>
        <p:txBody>
          <a:bodyPr wrap="none" rtlCol="0">
            <a:spAutoFit/>
          </a:bodyPr>
          <a:lstStyle/>
          <a:p>
            <a:pPr algn="ctr">
              <a:lnSpc>
                <a:spcPct val="132000"/>
              </a:lnSpc>
            </a:pPr>
            <a:r>
              <a:rPr lang="en-US" sz="2000" dirty="0">
                <a:solidFill>
                  <a:srgbClr val="005DAA"/>
                </a:solidFill>
              </a:rPr>
              <a:t>Consumption </a:t>
            </a:r>
          </a:p>
        </p:txBody>
      </p:sp>
      <p:sp>
        <p:nvSpPr>
          <p:cNvPr id="11" name="TextBox 10"/>
          <p:cNvSpPr txBox="1"/>
          <p:nvPr/>
        </p:nvSpPr>
        <p:spPr>
          <a:xfrm>
            <a:off x="2881157" y="3528563"/>
            <a:ext cx="1081095" cy="482183"/>
          </a:xfrm>
          <a:prstGeom prst="rect">
            <a:avLst/>
          </a:prstGeom>
          <a:noFill/>
        </p:spPr>
        <p:txBody>
          <a:bodyPr wrap="none" rtlCol="0">
            <a:spAutoFit/>
          </a:bodyPr>
          <a:lstStyle/>
          <a:p>
            <a:pPr algn="ctr">
              <a:lnSpc>
                <a:spcPct val="132000"/>
              </a:lnSpc>
            </a:pPr>
            <a:r>
              <a:rPr lang="en-US" sz="2000" dirty="0">
                <a:solidFill>
                  <a:srgbClr val="005DAA"/>
                </a:solidFill>
              </a:rPr>
              <a:t>Business</a:t>
            </a:r>
          </a:p>
        </p:txBody>
      </p:sp>
      <p:sp>
        <p:nvSpPr>
          <p:cNvPr id="12" name="TextBox 11"/>
          <p:cNvSpPr txBox="1"/>
          <p:nvPr/>
        </p:nvSpPr>
        <p:spPr>
          <a:xfrm>
            <a:off x="4890560" y="3261381"/>
            <a:ext cx="1635634" cy="482183"/>
          </a:xfrm>
          <a:prstGeom prst="rect">
            <a:avLst/>
          </a:prstGeom>
          <a:noFill/>
        </p:spPr>
        <p:txBody>
          <a:bodyPr wrap="none" rtlCol="0">
            <a:spAutoFit/>
          </a:bodyPr>
          <a:lstStyle/>
          <a:p>
            <a:pPr algn="ctr">
              <a:lnSpc>
                <a:spcPct val="132000"/>
              </a:lnSpc>
            </a:pPr>
            <a:r>
              <a:rPr lang="en-US" sz="2000" dirty="0">
                <a:solidFill>
                  <a:srgbClr val="000000"/>
                </a:solidFill>
              </a:rPr>
              <a:t>Opportunities</a:t>
            </a:r>
            <a:endParaRPr lang="en-US" sz="2000" dirty="0"/>
          </a:p>
        </p:txBody>
      </p:sp>
      <p:sp>
        <p:nvSpPr>
          <p:cNvPr id="14" name="TextBox 13"/>
          <p:cNvSpPr txBox="1"/>
          <p:nvPr/>
        </p:nvSpPr>
        <p:spPr>
          <a:xfrm>
            <a:off x="315148" y="3925292"/>
            <a:ext cx="1381408" cy="482183"/>
          </a:xfrm>
          <a:prstGeom prst="rect">
            <a:avLst/>
          </a:prstGeom>
          <a:noFill/>
        </p:spPr>
        <p:txBody>
          <a:bodyPr wrap="none" rtlCol="0">
            <a:spAutoFit/>
          </a:bodyPr>
          <a:lstStyle/>
          <a:p>
            <a:pPr algn="ctr">
              <a:lnSpc>
                <a:spcPct val="132000"/>
              </a:lnSpc>
            </a:pPr>
            <a:r>
              <a:rPr lang="en-US" sz="2000" dirty="0">
                <a:solidFill>
                  <a:srgbClr val="00B194"/>
                </a:solidFill>
              </a:rPr>
              <a:t>Technology</a:t>
            </a:r>
          </a:p>
        </p:txBody>
      </p:sp>
      <p:sp>
        <p:nvSpPr>
          <p:cNvPr id="16" name="TextBox 15"/>
          <p:cNvSpPr txBox="1"/>
          <p:nvPr/>
        </p:nvSpPr>
        <p:spPr>
          <a:xfrm>
            <a:off x="7355809" y="3443109"/>
            <a:ext cx="1307770" cy="482183"/>
          </a:xfrm>
          <a:prstGeom prst="rect">
            <a:avLst/>
          </a:prstGeom>
          <a:noFill/>
        </p:spPr>
        <p:txBody>
          <a:bodyPr wrap="none" rtlCol="0">
            <a:spAutoFit/>
          </a:bodyPr>
          <a:lstStyle/>
          <a:p>
            <a:pPr algn="ctr">
              <a:lnSpc>
                <a:spcPct val="132000"/>
              </a:lnSpc>
            </a:pPr>
            <a:r>
              <a:rPr lang="en-US" sz="2000" dirty="0">
                <a:solidFill>
                  <a:srgbClr val="00B194"/>
                </a:solidFill>
              </a:rPr>
              <a:t>Challenges</a:t>
            </a:r>
          </a:p>
        </p:txBody>
      </p:sp>
      <p:sp>
        <p:nvSpPr>
          <p:cNvPr id="17" name="TextBox 16"/>
          <p:cNvSpPr txBox="1"/>
          <p:nvPr/>
        </p:nvSpPr>
        <p:spPr>
          <a:xfrm>
            <a:off x="332838" y="2779198"/>
            <a:ext cx="1576148" cy="482183"/>
          </a:xfrm>
          <a:prstGeom prst="rect">
            <a:avLst/>
          </a:prstGeom>
          <a:noFill/>
        </p:spPr>
        <p:txBody>
          <a:bodyPr wrap="none" rtlCol="0">
            <a:spAutoFit/>
          </a:bodyPr>
          <a:lstStyle/>
          <a:p>
            <a:pPr algn="ctr">
              <a:lnSpc>
                <a:spcPct val="132000"/>
              </a:lnSpc>
            </a:pPr>
            <a:r>
              <a:rPr lang="en-US" sz="2000" dirty="0">
                <a:solidFill>
                  <a:srgbClr val="005DAA"/>
                </a:solidFill>
              </a:rPr>
              <a:t>Sustainability</a:t>
            </a:r>
          </a:p>
        </p:txBody>
      </p:sp>
    </p:spTree>
    <p:extLst>
      <p:ext uri="{BB962C8B-B14F-4D97-AF65-F5344CB8AC3E}">
        <p14:creationId xmlns:p14="http://schemas.microsoft.com/office/powerpoint/2010/main" val="304699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92208</TotalTime>
  <Words>1086</Words>
  <Application>Microsoft Macintosh PowerPoint</Application>
  <PresentationFormat>On-screen Show (16:9)</PresentationFormat>
  <Paragraphs>144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Calibri</vt:lpstr>
      <vt:lpstr>MetaPro-Normal</vt:lpstr>
      <vt:lpstr>Office Theme</vt:lpstr>
      <vt:lpstr>AOTEAROA: BUSINESS OF FISHING TODAY  Focus Question: What is the size &amp; economic value of Aotearoa’s seafood industry today?</vt:lpstr>
      <vt:lpstr>AOTEAROA: BUSINESS OF FISHING TODAY </vt:lpstr>
      <vt:lpstr>AOTEAROA: BUSINESS OF FISHING TODAY </vt:lpstr>
      <vt:lpstr>AOTEAROA: BUSINESS OF FISHING TODAY </vt:lpstr>
      <vt:lpstr>PowerPoint Presentation</vt:lpstr>
      <vt:lpstr>PowerPoint Presentation</vt:lpstr>
      <vt:lpstr>AOTEAROA: BUSINESS OF FISHING TODAY </vt:lpstr>
      <vt:lpstr>REVIEWING KEY CONCEPTS Focus Question: What have we learnt? </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363</cp:revision>
  <cp:lastPrinted>2021-08-29T08:53:50Z</cp:lastPrinted>
  <dcterms:created xsi:type="dcterms:W3CDTF">2020-04-01T02:04:56Z</dcterms:created>
  <dcterms:modified xsi:type="dcterms:W3CDTF">2022-06-07T06:51:21Z</dcterms:modified>
</cp:coreProperties>
</file>