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autoCompressPictures="0">
  <p:sldMasterIdLst>
    <p:sldMasterId id="2147483648" r:id="rId1"/>
  </p:sldMasterIdLst>
  <p:notesMasterIdLst>
    <p:notesMasterId r:id="rId12"/>
  </p:notesMasterIdLst>
  <p:sldIdLst>
    <p:sldId id="395" r:id="rId2"/>
    <p:sldId id="396" r:id="rId3"/>
    <p:sldId id="397" r:id="rId4"/>
    <p:sldId id="398" r:id="rId5"/>
    <p:sldId id="399" r:id="rId6"/>
    <p:sldId id="400" r:id="rId7"/>
    <p:sldId id="404" r:id="rId8"/>
    <p:sldId id="402" r:id="rId9"/>
    <p:sldId id="403" r:id="rId10"/>
    <p:sldId id="341"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6452A-F02C-7048-975D-74A3CB9B84B5}" v="1" dt="2024-06-02T05:52:58.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984" autoAdjust="0"/>
    <p:restoredTop sz="66465" autoAdjust="0"/>
  </p:normalViewPr>
  <p:slideViewPr>
    <p:cSldViewPr snapToGrid="0" snapToObjects="1">
      <p:cViewPr varScale="1">
        <p:scale>
          <a:sx n="49" d="100"/>
          <a:sy n="49" d="100"/>
        </p:scale>
        <p:origin x="176" y="976"/>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F756452A-F02C-7048-975D-74A3CB9B84B5}"/>
    <pc:docChg chg="custSel addSld delSld modSld">
      <pc:chgData name="Rika Milne" userId="d5d520ec-da04-4164-b1f6-43a48e255efa" providerId="ADAL" clId="{F756452A-F02C-7048-975D-74A3CB9B84B5}" dt="2024-06-02T05:53:02.384" v="5" actId="2696"/>
      <pc:docMkLst>
        <pc:docMk/>
      </pc:docMkLst>
      <pc:sldChg chg="addSp delSp mod">
        <pc:chgData name="Rika Milne" userId="d5d520ec-da04-4164-b1f6-43a48e255efa" providerId="ADAL" clId="{F756452A-F02C-7048-975D-74A3CB9B84B5}" dt="2024-06-02T05:52:33.839" v="3" actId="478"/>
        <pc:sldMkLst>
          <pc:docMk/>
          <pc:sldMk cId="2867868112" sldId="400"/>
        </pc:sldMkLst>
        <pc:spChg chg="add del">
          <ac:chgData name="Rika Milne" userId="d5d520ec-da04-4164-b1f6-43a48e255efa" providerId="ADAL" clId="{F756452A-F02C-7048-975D-74A3CB9B84B5}" dt="2024-06-02T05:52:23.895" v="1" actId="478"/>
          <ac:spMkLst>
            <pc:docMk/>
            <pc:sldMk cId="2867868112" sldId="400"/>
            <ac:spMk id="6" creationId="{011C3AF8-2ED0-A99F-6B5C-7CD0C5C906BA}"/>
          </ac:spMkLst>
        </pc:spChg>
        <pc:spChg chg="add del">
          <ac:chgData name="Rika Milne" userId="d5d520ec-da04-4164-b1f6-43a48e255efa" providerId="ADAL" clId="{F756452A-F02C-7048-975D-74A3CB9B84B5}" dt="2024-06-02T05:52:33.839" v="3" actId="478"/>
          <ac:spMkLst>
            <pc:docMk/>
            <pc:sldMk cId="2867868112" sldId="400"/>
            <ac:spMk id="9" creationId="{4D6812C2-38E2-F3B3-05D9-1166A85A17A0}"/>
          </ac:spMkLst>
        </pc:spChg>
      </pc:sldChg>
      <pc:sldChg chg="del">
        <pc:chgData name="Rika Milne" userId="d5d520ec-da04-4164-b1f6-43a48e255efa" providerId="ADAL" clId="{F756452A-F02C-7048-975D-74A3CB9B84B5}" dt="2024-06-02T05:53:02.384" v="5" actId="2696"/>
        <pc:sldMkLst>
          <pc:docMk/>
          <pc:sldMk cId="545671790" sldId="401"/>
        </pc:sldMkLst>
      </pc:sldChg>
      <pc:sldChg chg="add">
        <pc:chgData name="Rika Milne" userId="d5d520ec-da04-4164-b1f6-43a48e255efa" providerId="ADAL" clId="{F756452A-F02C-7048-975D-74A3CB9B84B5}" dt="2024-06-02T05:52:58.011" v="4"/>
        <pc:sldMkLst>
          <pc:docMk/>
          <pc:sldMk cId="3380763300" sldId="404"/>
        </pc:sldMkLst>
      </pc:sldChg>
    </pc:docChg>
  </pc:docChgLst>
</pc:chgInfo>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sDh2Cn2bNx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5DAA"/>
                </a:solidFill>
                <a:latin typeface="Arial"/>
                <a:cs typeface="Arial"/>
              </a:rPr>
              <a:t>TEACHER N</a:t>
            </a:r>
            <a:r>
              <a:rPr lang="en-US" sz="1200" b="1" dirty="0">
                <a:solidFill>
                  <a:srgbClr val="005DAA"/>
                </a:solidFill>
                <a:latin typeface="Arial"/>
                <a:cs typeface="Arial"/>
              </a:rPr>
              <a:t>OTES</a:t>
            </a:r>
            <a:endParaRPr lang="en-US" b="1" dirty="0">
              <a:solidFill>
                <a:srgbClr val="005DAA"/>
              </a:solidFill>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37</a:t>
            </a:fld>
            <a:endParaRPr lang="en-US"/>
          </a:p>
        </p:txBody>
      </p:sp>
    </p:spTree>
    <p:extLst>
      <p:ext uri="{BB962C8B-B14F-4D97-AF65-F5344CB8AC3E}">
        <p14:creationId xmlns:p14="http://schemas.microsoft.com/office/powerpoint/2010/main" val="309218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rPr>
              <a:t>TEACHER NOTES</a:t>
            </a:r>
            <a:endParaRPr lang="en-US" b="1" dirty="0"/>
          </a:p>
          <a:p>
            <a:pPr marL="171450" indent="-171450">
              <a:buFont typeface="Arial"/>
              <a:buChar char="•"/>
            </a:pPr>
            <a:r>
              <a:rPr lang="x-none" dirty="0"/>
              <a:t>Film clip can be found at: </a:t>
            </a:r>
            <a:r>
              <a:rPr lang="en-US" dirty="0">
                <a:hlinkClick r:id="rId3"/>
              </a:rPr>
              <a:t>https://www.youtube.com/watch?v=sDh2Cn2bNxk</a:t>
            </a:r>
            <a:r>
              <a:rPr lang="en-US" dirty="0"/>
              <a:t> </a:t>
            </a:r>
          </a:p>
          <a:p>
            <a:pPr marL="171450" indent="-171450">
              <a:buFont typeface="Arial"/>
              <a:buChar char="•"/>
            </a:pPr>
            <a:r>
              <a:rPr lang="en-US" b="1" dirty="0"/>
              <a:t>NOTE: </a:t>
            </a:r>
            <a:r>
              <a:rPr lang="en-US" dirty="0"/>
              <a:t>Filmed for an overseas audience</a:t>
            </a:r>
            <a:r>
              <a:rPr lang="en-US" baseline="0" dirty="0"/>
              <a:t> so is interesting to see what children in other parts of the world are learning about Aotearoa NZ fisheries! </a:t>
            </a:r>
          </a:p>
          <a:p>
            <a:pPr marL="0" indent="0">
              <a:buFont typeface="Arial"/>
              <a:buNone/>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005DAA"/>
                </a:solidFill>
              </a:rPr>
              <a:t>HOW TO PLAY KAHOOT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Navigate to the game called </a:t>
            </a:r>
            <a:r>
              <a:rPr lang="en-US" sz="1100" b="1" baseline="0" dirty="0"/>
              <a:t>Marine Stewardship Council NZ Kahoot page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https://</a:t>
            </a:r>
            <a:r>
              <a:rPr lang="en-US" sz="1100" b="0" baseline="0" dirty="0" err="1"/>
              <a:t>www.msc.org</a:t>
            </a:r>
            <a:r>
              <a:rPr lang="en-US" sz="1100" b="0" baseline="0" dirty="0"/>
              <a:t>/</a:t>
            </a:r>
            <a:r>
              <a:rPr lang="en-US" sz="1100" b="0" baseline="0" dirty="0" err="1"/>
              <a:t>en</a:t>
            </a:r>
            <a:r>
              <a:rPr lang="en-US" sz="1100" b="0" baseline="0" dirty="0"/>
              <a:t>-au/for-teachers/ocean-literacy/new-</a:t>
            </a:r>
            <a:r>
              <a:rPr lang="en-US" sz="1100" b="0" baseline="0" dirty="0" err="1"/>
              <a:t>zealand</a:t>
            </a:r>
            <a:r>
              <a:rPr lang="en-US" sz="1100" b="0" baseline="0" dirty="0"/>
              <a:t>-education-curriculum/</a:t>
            </a:r>
            <a:r>
              <a:rPr lang="en-US" sz="1100" b="0" baseline="0" dirty="0" err="1"/>
              <a:t>kahoot</a:t>
            </a:r>
            <a:r>
              <a:rPr lang="en-US" sz="1100" b="0" baseline="0" dirty="0"/>
              <a:t>-quizzes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At </a:t>
            </a:r>
            <a:r>
              <a:rPr lang="en-US" sz="1100" b="0" baseline="0" dirty="0" err="1"/>
              <a:t>Kahoot.it</a:t>
            </a:r>
            <a:r>
              <a:rPr lang="en-US" sz="1100" b="0" baseline="0" dirty="0"/>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additional instructions, options, and how to make your own </a:t>
            </a:r>
            <a:r>
              <a:rPr lang="en-US" sz="1100" b="0" baseline="0" dirty="0" err="1"/>
              <a:t>Kahoot</a:t>
            </a:r>
            <a:r>
              <a:rPr lang="en-US" sz="1100" b="0" baseline="0" dirty="0"/>
              <a:t> at: https://</a:t>
            </a:r>
            <a:r>
              <a:rPr lang="en-US" sz="1100" b="0" baseline="0" dirty="0" err="1"/>
              <a:t>kahoot.com</a:t>
            </a:r>
            <a:endParaRPr lang="en-US" sz="1100"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p>
          <a:p>
            <a:endParaRPr lang="en-US" baseline="0" dirty="0"/>
          </a:p>
          <a:p>
            <a:endParaRPr lang="en-NZ" dirty="0"/>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316096" cy="4622886"/>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175EAA"/>
                </a:solidFill>
                <a:latin typeface="Arial"/>
                <a:cs typeface="Arial"/>
              </a:rPr>
              <a:t>TEACHER</a:t>
            </a:r>
            <a:r>
              <a:rPr lang="en-US" sz="900" b="1" baseline="0" dirty="0">
                <a:solidFill>
                  <a:srgbClr val="175EAA"/>
                </a:solidFill>
                <a:latin typeface="Arial"/>
                <a:cs typeface="Arial"/>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solidFill>
                  <a:srgbClr val="175EAA"/>
                </a:solidFill>
                <a:latin typeface="Arial"/>
                <a:cs typeface="Arial"/>
              </a:rPr>
              <a:t>VIDEO LINKS: </a:t>
            </a:r>
            <a:r>
              <a:rPr lang="en-US" sz="800" b="1" dirty="0">
                <a:solidFill>
                  <a:srgbClr val="175EAA"/>
                </a:solidFill>
                <a:latin typeface="Arial"/>
                <a:cs typeface="Arial"/>
              </a:rPr>
              <a:t> </a:t>
            </a:r>
            <a:r>
              <a:rPr lang="en-US" sz="800" b="1" baseline="0" dirty="0">
                <a:solidFill>
                  <a:srgbClr val="175EAA"/>
                </a:solidFill>
                <a:latin typeface="Arial"/>
                <a:cs typeface="Arial"/>
              </a:rPr>
              <a:t>Innovation </a:t>
            </a:r>
            <a:r>
              <a:rPr lang="mr-IN" sz="800" b="1" baseline="0" dirty="0">
                <a:solidFill>
                  <a:srgbClr val="175EAA"/>
                </a:solidFill>
                <a:latin typeface="Arial"/>
                <a:cs typeface="Arial"/>
              </a:rPr>
              <a:t>–</a:t>
            </a:r>
            <a:r>
              <a:rPr lang="en-US" sz="800" b="1" baseline="0" dirty="0">
                <a:solidFill>
                  <a:srgbClr val="175EAA"/>
                </a:solidFill>
                <a:latin typeface="Arial"/>
                <a:cs typeface="Arial"/>
              </a:rPr>
              <a:t> We’re fishing Smarter (Seafood New Zealand) URL: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a:latin typeface="Arial"/>
                <a:cs typeface="Arial"/>
              </a:rPr>
              <a:t>https://</a:t>
            </a:r>
            <a:r>
              <a:rPr lang="en-US" sz="800" b="0" baseline="0" dirty="0" err="1">
                <a:latin typeface="Arial"/>
                <a:cs typeface="Arial"/>
              </a:rPr>
              <a:t>www.youtube.com</a:t>
            </a:r>
            <a:r>
              <a:rPr lang="en-US" sz="800" b="0" baseline="0" dirty="0">
                <a:latin typeface="Arial"/>
                <a:cs typeface="Arial"/>
              </a:rPr>
              <a:t>/</a:t>
            </a:r>
            <a:r>
              <a:rPr lang="en-US" sz="800" b="0" baseline="0" dirty="0" err="1">
                <a:latin typeface="Arial"/>
                <a:cs typeface="Arial"/>
              </a:rPr>
              <a:t>watch?time_continue</a:t>
            </a:r>
            <a:r>
              <a:rPr lang="en-US" sz="800" b="0" baseline="0" dirty="0">
                <a:latin typeface="Arial"/>
                <a:cs typeface="Arial"/>
              </a:rPr>
              <a:t>=3&amp;v=7CRbG7sPobs&amp;feature=</a:t>
            </a:r>
            <a:r>
              <a:rPr lang="en-US" sz="800" b="0" baseline="0" dirty="0" err="1">
                <a:latin typeface="Arial"/>
                <a:cs typeface="Arial"/>
              </a:rPr>
              <a:t>emb_title</a:t>
            </a: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latin typeface="Arial"/>
                <a:cs typeface="Arial"/>
              </a:rPr>
              <a:t>HE PĀTAI </a:t>
            </a:r>
            <a:r>
              <a:rPr lang="mr-IN" sz="800" b="1" baseline="0" dirty="0">
                <a:latin typeface="Arial"/>
                <a:cs typeface="Arial"/>
              </a:rPr>
              <a:t>–</a:t>
            </a:r>
            <a:r>
              <a:rPr lang="en-US" sz="800" b="1" baseline="0" dirty="0">
                <a:latin typeface="Arial"/>
                <a:cs typeface="Arial"/>
              </a:rPr>
              <a:t> ANSWERS (all information needed to answer is in the short film ‘Innovation’)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Setting at night; using tori lines to deter birds; getting trained in seabird smart fishing; traceability (cameras on boats and GPS locators); bird detectors on cameras;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Traceability; cameras on deck; AOS (ability to identify fish; PSH gear development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800" b="0" baseline="0" dirty="0">
                <a:latin typeface="Arial"/>
                <a:cs typeface="Arial"/>
              </a:rPr>
              <a:t>The culture of the fishing industry is changing </a:t>
            </a:r>
            <a:r>
              <a:rPr lang="mr-IN" sz="800" b="0" baseline="0" dirty="0">
                <a:latin typeface="Arial"/>
                <a:cs typeface="Arial"/>
              </a:rPr>
              <a:t>–</a:t>
            </a:r>
            <a:r>
              <a:rPr lang="en-US" sz="800" b="0" baseline="0" dirty="0">
                <a:latin typeface="Arial"/>
                <a:cs typeface="Arial"/>
              </a:rPr>
              <a:t> in the past commercial fishers were seen as having a ‘catch at any cost’ mentality. Commercial fishers were seen as the bad guys -  people who went out and caught as much as they could and didn’t really care about the environment! But now fishers are working with conservationists and scientists to look after the marine environment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a:solidFill>
                  <a:srgbClr val="175EAA"/>
                </a:solidFill>
                <a:latin typeface="Arial"/>
                <a:cs typeface="Arial"/>
              </a:rPr>
              <a:t>USEFUL RESOURCES / RĀRANGI PUKAPUKA</a:t>
            </a:r>
            <a:endParaRPr lang="en-US" sz="800" b="1"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Here are a few other innovations fishers use to reduce bycatch and habitat damage: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1. Acoustic alarms (pingers) deter marine mammals by emitting noise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2. Gear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Breakaway links let large whales break out of nets when they struggle and exert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Tori lines to scare away the birds (long</a:t>
            </a:r>
            <a:r>
              <a:rPr lang="en-US" sz="800" baseline="0" dirty="0">
                <a:latin typeface="Arial"/>
                <a:cs typeface="Arial"/>
              </a:rPr>
              <a:t> lining and trawling)</a:t>
            </a:r>
            <a:endParaRPr lang="en-US" sz="8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Reflective nets are more detectable to marine mammals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Turtle excluder devices (TEDs) help turtles to escape through a built-in hatch in trawls.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Modification of mesh size helps marine mammals better detect nets so they can avoid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a:cs typeface="Arial"/>
              </a:rPr>
              <a:t>3. Time- area closures: Setting nets at different times of the day (setting </a:t>
            </a:r>
            <a:r>
              <a:rPr lang="en-US" sz="800" dirty="0" err="1">
                <a:latin typeface="Arial"/>
                <a:cs typeface="Arial"/>
              </a:rPr>
              <a:t>longlines</a:t>
            </a:r>
            <a:r>
              <a:rPr lang="en-US" sz="800" dirty="0">
                <a:latin typeface="Arial"/>
                <a:cs typeface="Arial"/>
              </a:rPr>
              <a:t> at night minimizes seabird bycatch); setting nets in areas that are less heavily frequented by mammals, birds and turtles.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a:latin typeface="Arial"/>
                <a:cs typeface="Arial"/>
              </a:rPr>
              <a:t>HOMEWORK / EXTENSION</a:t>
            </a:r>
            <a:r>
              <a:rPr lang="en-US" sz="800" b="1" baseline="0" dirty="0">
                <a:latin typeface="Arial"/>
                <a:cs typeface="Arial"/>
              </a:rPr>
              <a:t> </a:t>
            </a:r>
            <a:r>
              <a:rPr lang="mr-IN" sz="800" b="1" baseline="0" dirty="0">
                <a:latin typeface="Arial"/>
                <a:cs typeface="Arial"/>
              </a:rPr>
              <a:t>–</a:t>
            </a:r>
            <a:r>
              <a:rPr lang="en-US" sz="800" b="1" baseline="0" dirty="0">
                <a:latin typeface="Arial"/>
                <a:cs typeface="Arial"/>
              </a:rPr>
              <a:t> HOW DOES THIS RELATE TO ME AND MY WHĀNAU</a:t>
            </a:r>
            <a:endParaRPr lang="en-US" sz="800" b="1" dirty="0">
              <a:latin typeface="Arial"/>
              <a:cs typeface="Arial"/>
            </a:endParaRPr>
          </a:p>
          <a:p>
            <a:pPr marL="228600" indent="-228600">
              <a:buAutoNum type="arabicPeriod"/>
            </a:pPr>
            <a:r>
              <a:rPr lang="en-US" sz="800" baseline="0" dirty="0">
                <a:solidFill>
                  <a:srgbClr val="000000"/>
                </a:solidFill>
                <a:latin typeface="Arial"/>
                <a:cs typeface="Arial"/>
              </a:rPr>
              <a:t>Invite a </a:t>
            </a:r>
            <a:r>
              <a:rPr lang="en-US" sz="800" baseline="0" dirty="0" err="1">
                <a:solidFill>
                  <a:srgbClr val="000000"/>
                </a:solidFill>
                <a:latin typeface="Arial"/>
                <a:cs typeface="Arial"/>
              </a:rPr>
              <a:t>kaumātua</a:t>
            </a:r>
            <a:r>
              <a:rPr lang="en-US" sz="800" baseline="0" dirty="0">
                <a:solidFill>
                  <a:srgbClr val="000000"/>
                </a:solidFill>
                <a:latin typeface="Arial"/>
                <a:cs typeface="Arial"/>
              </a:rPr>
              <a:t> or grandparent to visit and get them to talk about how fishing has changed over time and what measures have been used locally to reduce impacts on marine habitat and sea life.</a:t>
            </a:r>
          </a:p>
          <a:p>
            <a:pPr marL="228600" indent="-228600">
              <a:buAutoNum type="arabicPeriod"/>
            </a:pPr>
            <a:r>
              <a:rPr lang="en-US" sz="800" baseline="0" dirty="0">
                <a:solidFill>
                  <a:srgbClr val="000000"/>
                </a:solidFill>
                <a:latin typeface="Arial"/>
                <a:cs typeface="Arial"/>
              </a:rPr>
              <a:t>Homework activity </a:t>
            </a:r>
            <a:r>
              <a:rPr lang="mr-IN" sz="800" baseline="0" dirty="0">
                <a:solidFill>
                  <a:srgbClr val="000000"/>
                </a:solidFill>
                <a:latin typeface="Arial"/>
                <a:cs typeface="Arial"/>
              </a:rPr>
              <a:t>–</a:t>
            </a:r>
            <a:r>
              <a:rPr lang="en-US" sz="800" baseline="0" dirty="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sz="800" baseline="0" dirty="0">
                <a:solidFill>
                  <a:srgbClr val="000000"/>
                </a:solidFill>
                <a:latin typeface="Arial"/>
                <a:cs typeface="Arial"/>
              </a:rPr>
              <a:t>Learners share their own fishing stories or those from family, whānau or community to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latin typeface="Arial"/>
              <a:cs typeface="Arial"/>
            </a:endParaRP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http://beating-bird-bycatch-</a:t>
            </a:r>
            <a:r>
              <a:rPr lang="en-US" dirty="0" err="1"/>
              <a:t>stories.msc.org</a:t>
            </a:r>
            <a:r>
              <a:rPr lang="en-US" dirty="0"/>
              <a:t>/?_</a:t>
            </a:r>
            <a:r>
              <a:rPr lang="en-US" dirty="0" err="1"/>
              <a:t>ga</a:t>
            </a:r>
            <a:r>
              <a:rPr lang="en-US" dirty="0"/>
              <a:t>=2.180844327.129658065.1600647897-1303352827.1595455374</a:t>
            </a:r>
          </a:p>
        </p:txBody>
      </p:sp>
      <p:sp>
        <p:nvSpPr>
          <p:cNvPr id="4" name="Slide Number Placeholder 3"/>
          <p:cNvSpPr>
            <a:spLocks noGrp="1"/>
          </p:cNvSpPr>
          <p:nvPr>
            <p:ph type="sldNum" sz="quarter" idx="10"/>
          </p:nvPr>
        </p:nvSpPr>
        <p:spPr/>
        <p:txBody>
          <a:bodyPr/>
          <a:lstStyle/>
          <a:p>
            <a:fld id="{F84DFFE2-AB0B-A546-BA03-FA78CA7417E4}" type="slidenum">
              <a:rPr lang="en-US" smtClean="0"/>
              <a:t>31</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www.youtube.com</a:t>
            </a:r>
            <a:r>
              <a:rPr lang="en-US" dirty="0"/>
              <a:t>/</a:t>
            </a:r>
            <a:r>
              <a:rPr lang="en-US" dirty="0" err="1"/>
              <a:t>watch?v</a:t>
            </a:r>
            <a:r>
              <a:rPr lang="en-US" dirty="0"/>
              <a:t>=oeSFjLxyUi0</a:t>
            </a:r>
          </a:p>
        </p:txBody>
      </p:sp>
      <p:sp>
        <p:nvSpPr>
          <p:cNvPr id="4" name="Slide Number Placeholder 3"/>
          <p:cNvSpPr>
            <a:spLocks noGrp="1"/>
          </p:cNvSpPr>
          <p:nvPr>
            <p:ph type="sldNum" sz="quarter" idx="10"/>
          </p:nvPr>
        </p:nvSpPr>
        <p:spPr/>
        <p:txBody>
          <a:bodyPr/>
          <a:lstStyle/>
          <a:p>
            <a:fld id="{F84DFFE2-AB0B-A546-BA03-FA78CA7417E4}" type="slidenum">
              <a:rPr lang="en-US" smtClean="0"/>
              <a:t>32</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www.wwf.org.nz</a:t>
            </a:r>
            <a:r>
              <a:rPr lang="en-US" dirty="0"/>
              <a:t>/</a:t>
            </a:r>
            <a:r>
              <a:rPr lang="en-US" dirty="0" err="1"/>
              <a:t>what_we_do</a:t>
            </a:r>
            <a:r>
              <a:rPr lang="en-US" dirty="0"/>
              <a:t>/marine/</a:t>
            </a:r>
            <a:r>
              <a:rPr lang="en-US" dirty="0" err="1"/>
              <a:t>sustainable_fisheries</a:t>
            </a:r>
            <a:r>
              <a:rPr lang="en-US" dirty="0"/>
              <a:t>/</a:t>
            </a:r>
            <a:r>
              <a:rPr lang="en-US" dirty="0" err="1"/>
              <a:t>better_fishing</a:t>
            </a:r>
            <a:r>
              <a:rPr lang="en-US" dirty="0"/>
              <a: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dirty="0"/>
              <a:t>You</a:t>
            </a:r>
            <a:r>
              <a:rPr lang="en-US" baseline="0" dirty="0"/>
              <a:t> could also watch this Country Calendar episode: The  Innovators: Sustainable Seas</a:t>
            </a:r>
          </a:p>
          <a:p>
            <a:r>
              <a:rPr lang="en-US" dirty="0"/>
              <a:t>https://</a:t>
            </a:r>
            <a:r>
              <a:rPr lang="en-US" dirty="0" err="1"/>
              <a:t>www.hyundai.co.nz</a:t>
            </a:r>
            <a:r>
              <a:rPr lang="en-US" dirty="0"/>
              <a:t>/</a:t>
            </a:r>
            <a:r>
              <a:rPr lang="en-US" dirty="0" err="1"/>
              <a:t>hyundai</a:t>
            </a:r>
            <a:r>
              <a:rPr lang="en-US" dirty="0"/>
              <a:t>-country/the-innovators/sustainable-seas</a:t>
            </a:r>
          </a:p>
        </p:txBody>
      </p:sp>
      <p:sp>
        <p:nvSpPr>
          <p:cNvPr id="4" name="Slide Number Placeholder 3"/>
          <p:cNvSpPr>
            <a:spLocks noGrp="1"/>
          </p:cNvSpPr>
          <p:nvPr>
            <p:ph type="sldNum" sz="quarter" idx="10"/>
          </p:nvPr>
        </p:nvSpPr>
        <p:spPr/>
        <p:txBody>
          <a:bodyPr/>
          <a:lstStyle/>
          <a:p>
            <a:fld id="{F84DFFE2-AB0B-A546-BA03-FA78CA7417E4}" type="slidenum">
              <a:rPr lang="en-US" smtClean="0"/>
              <a:t>33</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Hyundai</a:t>
            </a:r>
            <a:r>
              <a:rPr lang="en-US" baseline="0" dirty="0"/>
              <a:t> Country Calendar Episode 33 </a:t>
            </a:r>
            <a:r>
              <a:rPr lang="mr-IN" baseline="0" dirty="0"/>
              <a:t>–</a:t>
            </a:r>
            <a:r>
              <a:rPr lang="en-US" baseline="0" dirty="0"/>
              <a:t> Hook Line and Thinker </a:t>
            </a:r>
          </a:p>
          <a:p>
            <a:r>
              <a:rPr lang="en-US" baseline="0" dirty="0"/>
              <a:t>https://</a:t>
            </a:r>
            <a:r>
              <a:rPr lang="en-US" baseline="0" dirty="0" err="1"/>
              <a:t>www.tvnz.co.nz</a:t>
            </a:r>
            <a:r>
              <a:rPr lang="en-US" baseline="0" dirty="0"/>
              <a:t>/shows/country-calendar/episodes/s2019-e33 </a:t>
            </a:r>
          </a:p>
        </p:txBody>
      </p:sp>
      <p:sp>
        <p:nvSpPr>
          <p:cNvPr id="4" name="Slide Number Placeholder 3"/>
          <p:cNvSpPr>
            <a:spLocks noGrp="1"/>
          </p:cNvSpPr>
          <p:nvPr>
            <p:ph type="sldNum" sz="quarter" idx="10"/>
          </p:nvPr>
        </p:nvSpPr>
        <p:spPr/>
        <p:txBody>
          <a:bodyPr/>
          <a:lstStyle/>
          <a:p>
            <a:fld id="{F84DFFE2-AB0B-A546-BA03-FA78CA7417E4}" type="slidenum">
              <a:rPr lang="en-US" smtClean="0"/>
              <a:t>34</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www.youtube.com</a:t>
            </a:r>
            <a:r>
              <a:rPr lang="en-US" dirty="0"/>
              <a:t>/</a:t>
            </a:r>
            <a:r>
              <a:rPr lang="en-US" dirty="0" err="1"/>
              <a:t>watch?v</a:t>
            </a:r>
            <a:r>
              <a:rPr lang="en-US" dirty="0"/>
              <a:t>=</a:t>
            </a:r>
            <a:r>
              <a:rPr lang="en-US" dirty="0" err="1"/>
              <a:t>RBFVUueKCzw</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35</a:t>
            </a:fld>
            <a:endParaRPr lang="en-US"/>
          </a:p>
        </p:txBody>
      </p:sp>
    </p:spTree>
    <p:extLst>
      <p:ext uri="{BB962C8B-B14F-4D97-AF65-F5344CB8AC3E}">
        <p14:creationId xmlns:p14="http://schemas.microsoft.com/office/powerpoint/2010/main" val="150123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endParaRPr lang="en-US" dirty="0"/>
          </a:p>
          <a:p>
            <a:r>
              <a:rPr lang="en-US" dirty="0"/>
              <a:t>https://</a:t>
            </a:r>
            <a:r>
              <a:rPr lang="en-US" dirty="0" err="1"/>
              <a:t>www.callaghaninnovation.govt.nz</a:t>
            </a:r>
            <a:r>
              <a:rPr lang="en-US" dirty="0"/>
              <a:t>/news-and-events/turning-tide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History of </a:t>
            </a:r>
            <a:r>
              <a:rPr lang="en-US" dirty="0" err="1"/>
              <a:t>toheroa</a:t>
            </a:r>
            <a:r>
              <a:rPr lang="en-US" baseline="0" dirty="0"/>
              <a:t> </a:t>
            </a:r>
            <a:endParaRPr lang="en-US" b="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https://</a:t>
            </a:r>
            <a:r>
              <a:rPr lang="en-US" b="0" dirty="0" err="1">
                <a:solidFill>
                  <a:schemeClr val="tx1"/>
                </a:solidFill>
              </a:rPr>
              <a:t>www.youtube.com</a:t>
            </a:r>
            <a:r>
              <a:rPr lang="en-US" b="0" dirty="0">
                <a:solidFill>
                  <a:schemeClr val="tx1"/>
                </a:solidFill>
              </a:rPr>
              <a:t>/</a:t>
            </a:r>
            <a:r>
              <a:rPr lang="en-US" b="0" dirty="0" err="1">
                <a:solidFill>
                  <a:schemeClr val="tx1"/>
                </a:solidFill>
              </a:rPr>
              <a:t>watch?v</a:t>
            </a:r>
            <a:r>
              <a:rPr lang="en-US" b="0" dirty="0">
                <a:solidFill>
                  <a:schemeClr val="tx1"/>
                </a:solidFill>
              </a:rPr>
              <a:t>=x0GcneKoT18 </a:t>
            </a: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36</a:t>
            </a:fld>
            <a:endParaRPr lang="en-US"/>
          </a:p>
        </p:txBody>
      </p:sp>
    </p:spTree>
    <p:extLst>
      <p:ext uri="{BB962C8B-B14F-4D97-AF65-F5344CB8AC3E}">
        <p14:creationId xmlns:p14="http://schemas.microsoft.com/office/powerpoint/2010/main" val="150123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Users/rika/Dropbox/MSC%20Job/2020/MSC%20templates%20and%20graphics/FISH%20SWIRL/Rika%20final%20banner%20files/Rect%20Banner%20Fish%20Swirl%20SMALL.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pic>
        <p:nvPicPr>
          <p:cNvPr id="13" name="Picture 12">
            <a:extLst>
              <a:ext uri="{FF2B5EF4-FFF2-40B4-BE49-F238E27FC236}">
                <a16:creationId xmlns:a16="http://schemas.microsoft.com/office/drawing/2014/main" id="{A01FEFCD-024A-6D25-7A64-87214B652A03}"/>
              </a:ext>
            </a:extLst>
          </p:cNvPr>
          <p:cNvPicPr>
            <a:picLocks noChangeAspect="1"/>
          </p:cNvPicPr>
          <p:nvPr userDrawn="1"/>
        </p:nvPicPr>
        <p:blipFill>
          <a:blip r:embed="rId13"/>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youtube.com/watch?v=sDh2Cn2bNx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youtube.com/watch?time_continue=3&amp;v=7CRbG7sPobs&amp;feature=emb_tit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beating-bird-bycatch-stories.msc.org/?_ga=2.180844327.129658065.1600647897-1303352827.1595455374"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oeSFjLxyUi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wwf.org.nz/what_we_do/marine/sustainable_fisheries/better_fish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tvnz.co.nz/shows/country-calendar/episodes/s2019-e3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youtube.com/watch?v=RBFVUueKCz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callaghaninnovation.govt.nz/news-and-events/turning-tide" TargetMode="External"/><Relationship Id="rId4" Type="http://schemas.openxmlformats.org/officeDocument/2006/relationships/hyperlink" Target="https://www.youtube.com/watch?v=x0GcneKoT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62756" y="1079500"/>
            <a:ext cx="5358593" cy="3349625"/>
          </a:xfrm>
        </p:spPr>
        <p:txBody>
          <a:bodyPr>
            <a:normAutofit fontScale="40000" lnSpcReduction="20000"/>
          </a:bodyPr>
          <a:lstStyle/>
          <a:p>
            <a:pPr marL="0" indent="0">
              <a:lnSpc>
                <a:spcPct val="132000"/>
              </a:lnSpc>
              <a:spcBef>
                <a:spcPts val="300"/>
              </a:spcBef>
              <a:spcAft>
                <a:spcPts val="300"/>
              </a:spcAft>
              <a:buNone/>
            </a:pPr>
            <a:r>
              <a:rPr lang="en-AU" sz="6200" b="1" dirty="0">
                <a:solidFill>
                  <a:srgbClr val="00B6DE"/>
                </a:solidFill>
                <a:latin typeface="Arial Narrow"/>
                <a:cs typeface="Arial Narrow"/>
              </a:rPr>
              <a:t>HE PĀTAI / CONSIDER THIS</a:t>
            </a:r>
          </a:p>
          <a:p>
            <a:pPr marL="0" indent="0">
              <a:lnSpc>
                <a:spcPct val="132000"/>
              </a:lnSpc>
              <a:spcBef>
                <a:spcPts val="300"/>
              </a:spcBef>
              <a:spcAft>
                <a:spcPts val="300"/>
              </a:spcAft>
              <a:buNone/>
            </a:pPr>
            <a:r>
              <a:rPr lang="x-none" sz="5500" dirty="0"/>
              <a:t>What do we mean by each of the following words:</a:t>
            </a:r>
          </a:p>
          <a:p>
            <a:pPr>
              <a:lnSpc>
                <a:spcPct val="132000"/>
              </a:lnSpc>
              <a:spcBef>
                <a:spcPts val="300"/>
              </a:spcBef>
              <a:spcAft>
                <a:spcPts val="300"/>
              </a:spcAft>
            </a:pPr>
            <a:r>
              <a:rPr lang="x-none" sz="5500" dirty="0"/>
              <a:t>Innovative</a:t>
            </a:r>
          </a:p>
          <a:p>
            <a:pPr>
              <a:lnSpc>
                <a:spcPct val="132000"/>
              </a:lnSpc>
              <a:spcBef>
                <a:spcPts val="300"/>
              </a:spcBef>
              <a:spcAft>
                <a:spcPts val="300"/>
              </a:spcAft>
            </a:pPr>
            <a:r>
              <a:rPr lang="x-none" sz="5500" dirty="0"/>
              <a:t>Enterprising</a:t>
            </a:r>
          </a:p>
          <a:p>
            <a:pPr>
              <a:lnSpc>
                <a:spcPct val="132000"/>
              </a:lnSpc>
              <a:spcBef>
                <a:spcPts val="300"/>
              </a:spcBef>
              <a:spcAft>
                <a:spcPts val="300"/>
              </a:spcAft>
            </a:pPr>
            <a:r>
              <a:rPr lang="x-none" sz="5500" dirty="0"/>
              <a:t>Exploration</a:t>
            </a:r>
          </a:p>
          <a:p>
            <a:pPr marL="0" indent="0" algn="ctr">
              <a:lnSpc>
                <a:spcPct val="132000"/>
              </a:lnSpc>
              <a:spcBef>
                <a:spcPts val="300"/>
              </a:spcBef>
              <a:spcAft>
                <a:spcPts val="300"/>
              </a:spcAft>
              <a:buNone/>
            </a:pPr>
            <a:r>
              <a:rPr lang="x-none" sz="5500" i="1" dirty="0">
                <a:solidFill>
                  <a:srgbClr val="005DAA"/>
                </a:solidFill>
              </a:rPr>
              <a:t>[click for answers]</a:t>
            </a:r>
          </a:p>
          <a:p>
            <a:pPr marL="0" indent="0" algn="ctr">
              <a:lnSpc>
                <a:spcPct val="132000"/>
              </a:lnSpc>
              <a:spcBef>
                <a:spcPts val="300"/>
              </a:spcBef>
              <a:spcAft>
                <a:spcPts val="300"/>
              </a:spcAft>
              <a:buNone/>
            </a:pPr>
            <a:endParaRPr lang="en-AU" sz="3800" dirty="0">
              <a:latin typeface="Arial"/>
              <a:cs typeface="Arial"/>
            </a:endParaRPr>
          </a:p>
          <a:p>
            <a:pPr marL="265113" indent="-265113">
              <a:lnSpc>
                <a:spcPct val="132000"/>
              </a:lnSpc>
              <a:spcBef>
                <a:spcPts val="300"/>
              </a:spcBef>
              <a:spcAft>
                <a:spcPts val="300"/>
              </a:spcAft>
            </a:pPr>
            <a:endParaRPr lang="x-none" sz="1300" dirty="0">
              <a:latin typeface="Arial"/>
              <a:cs typeface="Arial"/>
            </a:endParaRPr>
          </a:p>
          <a:p>
            <a:endParaRPr lang="en-US" dirty="0">
              <a:latin typeface="Arial"/>
              <a:cs typeface="Arial"/>
            </a:endParaRPr>
          </a:p>
        </p:txBody>
      </p:sp>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EXPLORATION, INNOVATION &amp; ENTERPRISE</a:t>
            </a:r>
          </a:p>
          <a:p>
            <a:r>
              <a:rPr lang="en-US" sz="1700" dirty="0">
                <a:latin typeface="Arial Narrow"/>
                <a:cs typeface="Arial Narrow"/>
              </a:rPr>
              <a:t>Focus Question: What role do enterprise, innovation &amp; exploration play in </a:t>
            </a:r>
          </a:p>
          <a:p>
            <a:r>
              <a:rPr lang="en-US" sz="1700" dirty="0">
                <a:latin typeface="Arial Narrow"/>
                <a:cs typeface="Arial Narrow"/>
              </a:rPr>
              <a:t>growing fishing businesses?</a:t>
            </a:r>
          </a:p>
        </p:txBody>
      </p:sp>
      <p:pic>
        <p:nvPicPr>
          <p:cNvPr id="12" name="Picture 11"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85040" y="2425685"/>
            <a:ext cx="1595843" cy="1355922"/>
          </a:xfrm>
          <a:prstGeom prst="rect">
            <a:avLst/>
          </a:prstGeom>
        </p:spPr>
      </p:pic>
      <p:sp>
        <p:nvSpPr>
          <p:cNvPr id="13" name="Rectangular Callout 12"/>
          <p:cNvSpPr/>
          <p:nvPr/>
        </p:nvSpPr>
        <p:spPr>
          <a:xfrm>
            <a:off x="5800724" y="1222375"/>
            <a:ext cx="2971750" cy="3206750"/>
          </a:xfrm>
          <a:prstGeom prst="wedgeRectCallout">
            <a:avLst>
              <a:gd name="adj1" fmla="val -91725"/>
              <a:gd name="adj2" fmla="val 130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5DAA"/>
                </a:solidFill>
              </a:rPr>
              <a:t>Innovative: </a:t>
            </a:r>
            <a:r>
              <a:rPr lang="en-US" dirty="0">
                <a:solidFill>
                  <a:srgbClr val="005DAA"/>
                </a:solidFill>
              </a:rPr>
              <a:t>introducing new ideas; original and creative in thinking</a:t>
            </a:r>
          </a:p>
          <a:p>
            <a:pPr algn="ctr"/>
            <a:endParaRPr lang="en-US" dirty="0">
              <a:solidFill>
                <a:srgbClr val="005DAA"/>
              </a:solidFill>
            </a:endParaRPr>
          </a:p>
          <a:p>
            <a:pPr algn="ctr"/>
            <a:r>
              <a:rPr lang="en-US" b="1" dirty="0">
                <a:solidFill>
                  <a:srgbClr val="005DAA"/>
                </a:solidFill>
              </a:rPr>
              <a:t>Enterprising</a:t>
            </a:r>
            <a:r>
              <a:rPr lang="en-US" dirty="0">
                <a:solidFill>
                  <a:srgbClr val="005DAA"/>
                </a:solidFill>
              </a:rPr>
              <a:t>: having or showing initiative and resourcefulness </a:t>
            </a:r>
          </a:p>
          <a:p>
            <a:pPr algn="ctr"/>
            <a:endParaRPr lang="en-US" dirty="0">
              <a:solidFill>
                <a:srgbClr val="005DAA"/>
              </a:solidFill>
            </a:endParaRPr>
          </a:p>
          <a:p>
            <a:pPr algn="ctr"/>
            <a:r>
              <a:rPr lang="en-US" b="1" dirty="0">
                <a:solidFill>
                  <a:srgbClr val="005DAA"/>
                </a:solidFill>
              </a:rPr>
              <a:t>Exploration</a:t>
            </a:r>
            <a:r>
              <a:rPr lang="en-US" dirty="0">
                <a:solidFill>
                  <a:srgbClr val="005DAA"/>
                </a:solidFill>
              </a:rPr>
              <a:t>: action of exploring an unfamiliar area</a:t>
            </a:r>
          </a:p>
          <a:p>
            <a:pPr algn="ctr"/>
            <a:endParaRPr lang="en-US" dirty="0">
              <a:solidFill>
                <a:srgbClr val="005DAA"/>
              </a:solidFill>
            </a:endParaRPr>
          </a:p>
        </p:txBody>
      </p:sp>
    </p:spTree>
    <p:extLst>
      <p:ext uri="{BB962C8B-B14F-4D97-AF65-F5344CB8AC3E}">
        <p14:creationId xmlns:p14="http://schemas.microsoft.com/office/powerpoint/2010/main" val="3280434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Scale>
                                      <p:cBhvr>
                                        <p:cTn id="4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gtEl>
                                        <p:attrNameLst>
                                          <p:attrName>ppt_x</p:attrName>
                                          <p:attrName>ppt_y</p:attrName>
                                        </p:attrNameLst>
                                      </p:cBhvr>
                                    </p:animMotion>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9492"/>
            <a:ext cx="8811581" cy="4172409"/>
          </a:xfrm>
          <a:prstGeom prst="rect">
            <a:avLst/>
          </a:prstGeom>
        </p:spPr>
      </p:pic>
      <p:sp>
        <p:nvSpPr>
          <p:cNvPr id="2" name="Title 1"/>
          <p:cNvSpPr>
            <a:spLocks noGrp="1"/>
          </p:cNvSpPr>
          <p:nvPr>
            <p:ph type="title"/>
          </p:nvPr>
        </p:nvSpPr>
        <p:spPr>
          <a:xfrm>
            <a:off x="127000" y="93911"/>
            <a:ext cx="8914534" cy="758428"/>
          </a:xfrm>
        </p:spPr>
        <p:txBody>
          <a:bodyPr>
            <a:normAutofit fontScale="90000"/>
          </a:bodyPr>
          <a:lstStyle/>
          <a:p>
            <a:r>
              <a:rPr lang="en-US" dirty="0"/>
              <a:t>R</a:t>
            </a:r>
            <a:r>
              <a:rPr lang="x-none" dirty="0"/>
              <a:t>EV</a:t>
            </a:r>
            <a:r>
              <a:rPr lang="en-US" dirty="0"/>
              <a:t>IE</a:t>
            </a:r>
            <a:r>
              <a:rPr lang="x-none" dirty="0"/>
              <a:t>WING KEY CONCEPTS</a:t>
            </a:r>
            <a:br>
              <a:rPr lang="en-US" dirty="0"/>
            </a:br>
            <a:r>
              <a:rPr lang="en-US" sz="2200" dirty="0"/>
              <a:t>Focus Question: What have we learnt? </a:t>
            </a:r>
          </a:p>
        </p:txBody>
      </p:sp>
      <p:sp>
        <p:nvSpPr>
          <p:cNvPr id="5" name="Content Placeholder 2"/>
          <p:cNvSpPr txBox="1">
            <a:spLocks/>
          </p:cNvSpPr>
          <p:nvPr/>
        </p:nvSpPr>
        <p:spPr>
          <a:xfrm>
            <a:off x="587376" y="1026056"/>
            <a:ext cx="8055612" cy="189041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a:solidFill>
                  <a:srgbClr val="005DAA"/>
                </a:solidFill>
                <a:latin typeface="Arial Narrow"/>
                <a:cs typeface="Arial Narrow"/>
              </a:rPr>
              <a:t>MAHI / ACTIVITY</a:t>
            </a:r>
          </a:p>
          <a:p>
            <a:pPr marL="0" indent="0" algn="ctr">
              <a:lnSpc>
                <a:spcPct val="132000"/>
              </a:lnSpc>
              <a:buNone/>
            </a:pPr>
            <a:r>
              <a:rPr lang="en-US" sz="2300" dirty="0">
                <a:solidFill>
                  <a:srgbClr val="000000"/>
                </a:solidFill>
              </a:rPr>
              <a:t>WRITE two or three paragraphs about what you have learnt during this topic.  Be sure to include the following words:</a:t>
            </a:r>
          </a:p>
        </p:txBody>
      </p:sp>
      <p:sp>
        <p:nvSpPr>
          <p:cNvPr id="6" name="TextBox 5"/>
          <p:cNvSpPr txBox="1"/>
          <p:nvPr/>
        </p:nvSpPr>
        <p:spPr>
          <a:xfrm>
            <a:off x="3421703" y="2810880"/>
            <a:ext cx="1954381" cy="806375"/>
          </a:xfrm>
          <a:prstGeom prst="rect">
            <a:avLst/>
          </a:prstGeom>
          <a:noFill/>
        </p:spPr>
        <p:txBody>
          <a:bodyPr wrap="none" rtlCol="0">
            <a:spAutoFit/>
          </a:bodyPr>
          <a:lstStyle/>
          <a:p>
            <a:pPr algn="ctr">
              <a:lnSpc>
                <a:spcPct val="132000"/>
              </a:lnSpc>
            </a:pPr>
            <a:r>
              <a:rPr lang="en-US" sz="2000" dirty="0">
                <a:solidFill>
                  <a:srgbClr val="00B194"/>
                </a:solidFill>
              </a:rPr>
              <a:t>Seafood industry</a:t>
            </a:r>
          </a:p>
          <a:p>
            <a:endParaRPr lang="en-US" sz="2000" dirty="0"/>
          </a:p>
        </p:txBody>
      </p:sp>
      <p:sp>
        <p:nvSpPr>
          <p:cNvPr id="8" name="TextBox 7"/>
          <p:cNvSpPr txBox="1"/>
          <p:nvPr/>
        </p:nvSpPr>
        <p:spPr>
          <a:xfrm>
            <a:off x="6702175" y="2810880"/>
            <a:ext cx="1307519" cy="806375"/>
          </a:xfrm>
          <a:prstGeom prst="rect">
            <a:avLst/>
          </a:prstGeom>
          <a:noFill/>
        </p:spPr>
        <p:txBody>
          <a:bodyPr wrap="none" rtlCol="0">
            <a:spAutoFit/>
          </a:bodyPr>
          <a:lstStyle/>
          <a:p>
            <a:pPr algn="ctr">
              <a:lnSpc>
                <a:spcPct val="132000"/>
              </a:lnSpc>
            </a:pPr>
            <a:r>
              <a:rPr lang="en-US" sz="2000" dirty="0">
                <a:solidFill>
                  <a:srgbClr val="005DAA"/>
                </a:solidFill>
              </a:rPr>
              <a:t>Innovation</a:t>
            </a:r>
          </a:p>
          <a:p>
            <a:endParaRPr lang="en-US" sz="2000" dirty="0"/>
          </a:p>
        </p:txBody>
      </p:sp>
      <p:sp>
        <p:nvSpPr>
          <p:cNvPr id="9" name="TextBox 8"/>
          <p:cNvSpPr txBox="1"/>
          <p:nvPr/>
        </p:nvSpPr>
        <p:spPr>
          <a:xfrm>
            <a:off x="1231025" y="3403793"/>
            <a:ext cx="1334570" cy="482183"/>
          </a:xfrm>
          <a:prstGeom prst="rect">
            <a:avLst/>
          </a:prstGeom>
          <a:noFill/>
        </p:spPr>
        <p:txBody>
          <a:bodyPr wrap="none" rtlCol="0">
            <a:spAutoFit/>
          </a:bodyPr>
          <a:lstStyle/>
          <a:p>
            <a:pPr algn="ctr">
              <a:lnSpc>
                <a:spcPct val="132000"/>
              </a:lnSpc>
            </a:pPr>
            <a:r>
              <a:rPr lang="en-US" sz="2000" dirty="0">
                <a:solidFill>
                  <a:srgbClr val="000000"/>
                </a:solidFill>
              </a:rPr>
              <a:t>Production</a:t>
            </a:r>
            <a:endParaRPr lang="en-US" sz="2000" dirty="0"/>
          </a:p>
        </p:txBody>
      </p:sp>
      <p:sp>
        <p:nvSpPr>
          <p:cNvPr id="10" name="TextBox 9"/>
          <p:cNvSpPr txBox="1"/>
          <p:nvPr/>
        </p:nvSpPr>
        <p:spPr>
          <a:xfrm>
            <a:off x="5708375" y="3769655"/>
            <a:ext cx="1580906" cy="482183"/>
          </a:xfrm>
          <a:prstGeom prst="rect">
            <a:avLst/>
          </a:prstGeom>
          <a:noFill/>
        </p:spPr>
        <p:txBody>
          <a:bodyPr wrap="none" rtlCol="0">
            <a:spAutoFit/>
          </a:bodyPr>
          <a:lstStyle/>
          <a:p>
            <a:pPr algn="ctr">
              <a:lnSpc>
                <a:spcPct val="132000"/>
              </a:lnSpc>
            </a:pPr>
            <a:r>
              <a:rPr lang="en-US" sz="2000" dirty="0">
                <a:solidFill>
                  <a:srgbClr val="005DAA"/>
                </a:solidFill>
              </a:rPr>
              <a:t>Consumption </a:t>
            </a:r>
          </a:p>
        </p:txBody>
      </p:sp>
      <p:sp>
        <p:nvSpPr>
          <p:cNvPr id="11" name="TextBox 10"/>
          <p:cNvSpPr txBox="1"/>
          <p:nvPr/>
        </p:nvSpPr>
        <p:spPr>
          <a:xfrm>
            <a:off x="2881157" y="3528563"/>
            <a:ext cx="1081095" cy="482183"/>
          </a:xfrm>
          <a:prstGeom prst="rect">
            <a:avLst/>
          </a:prstGeom>
          <a:noFill/>
        </p:spPr>
        <p:txBody>
          <a:bodyPr wrap="none" rtlCol="0">
            <a:spAutoFit/>
          </a:bodyPr>
          <a:lstStyle/>
          <a:p>
            <a:pPr algn="ctr">
              <a:lnSpc>
                <a:spcPct val="132000"/>
              </a:lnSpc>
            </a:pPr>
            <a:r>
              <a:rPr lang="en-US" sz="2000" dirty="0">
                <a:solidFill>
                  <a:srgbClr val="005DAA"/>
                </a:solidFill>
              </a:rPr>
              <a:t>Business</a:t>
            </a:r>
          </a:p>
        </p:txBody>
      </p:sp>
      <p:sp>
        <p:nvSpPr>
          <p:cNvPr id="12" name="TextBox 11"/>
          <p:cNvSpPr txBox="1"/>
          <p:nvPr/>
        </p:nvSpPr>
        <p:spPr>
          <a:xfrm>
            <a:off x="4890560" y="3261381"/>
            <a:ext cx="1635634" cy="482183"/>
          </a:xfrm>
          <a:prstGeom prst="rect">
            <a:avLst/>
          </a:prstGeom>
          <a:noFill/>
        </p:spPr>
        <p:txBody>
          <a:bodyPr wrap="none" rtlCol="0">
            <a:spAutoFit/>
          </a:bodyPr>
          <a:lstStyle/>
          <a:p>
            <a:pPr algn="ctr">
              <a:lnSpc>
                <a:spcPct val="132000"/>
              </a:lnSpc>
            </a:pPr>
            <a:r>
              <a:rPr lang="en-US" sz="2000" dirty="0">
                <a:solidFill>
                  <a:srgbClr val="000000"/>
                </a:solidFill>
              </a:rPr>
              <a:t>Opportunities</a:t>
            </a:r>
            <a:endParaRPr lang="en-US" sz="2000" dirty="0"/>
          </a:p>
        </p:txBody>
      </p:sp>
      <p:sp>
        <p:nvSpPr>
          <p:cNvPr id="14" name="TextBox 13"/>
          <p:cNvSpPr txBox="1"/>
          <p:nvPr/>
        </p:nvSpPr>
        <p:spPr>
          <a:xfrm>
            <a:off x="315148" y="3925292"/>
            <a:ext cx="1381408" cy="482183"/>
          </a:xfrm>
          <a:prstGeom prst="rect">
            <a:avLst/>
          </a:prstGeom>
          <a:noFill/>
        </p:spPr>
        <p:txBody>
          <a:bodyPr wrap="none" rtlCol="0">
            <a:spAutoFit/>
          </a:bodyPr>
          <a:lstStyle/>
          <a:p>
            <a:pPr algn="ctr">
              <a:lnSpc>
                <a:spcPct val="132000"/>
              </a:lnSpc>
            </a:pPr>
            <a:r>
              <a:rPr lang="en-US" sz="2000" dirty="0">
                <a:solidFill>
                  <a:srgbClr val="00B194"/>
                </a:solidFill>
              </a:rPr>
              <a:t>Technology</a:t>
            </a:r>
          </a:p>
        </p:txBody>
      </p:sp>
      <p:sp>
        <p:nvSpPr>
          <p:cNvPr id="16" name="TextBox 15"/>
          <p:cNvSpPr txBox="1"/>
          <p:nvPr/>
        </p:nvSpPr>
        <p:spPr>
          <a:xfrm>
            <a:off x="7355809" y="3443109"/>
            <a:ext cx="1307770" cy="482183"/>
          </a:xfrm>
          <a:prstGeom prst="rect">
            <a:avLst/>
          </a:prstGeom>
          <a:noFill/>
        </p:spPr>
        <p:txBody>
          <a:bodyPr wrap="none" rtlCol="0">
            <a:spAutoFit/>
          </a:bodyPr>
          <a:lstStyle/>
          <a:p>
            <a:pPr algn="ctr">
              <a:lnSpc>
                <a:spcPct val="132000"/>
              </a:lnSpc>
            </a:pPr>
            <a:r>
              <a:rPr lang="en-US" sz="2000" dirty="0">
                <a:solidFill>
                  <a:srgbClr val="00B194"/>
                </a:solidFill>
              </a:rPr>
              <a:t>Challenges</a:t>
            </a:r>
          </a:p>
        </p:txBody>
      </p:sp>
      <p:sp>
        <p:nvSpPr>
          <p:cNvPr id="17" name="TextBox 16"/>
          <p:cNvSpPr txBox="1"/>
          <p:nvPr/>
        </p:nvSpPr>
        <p:spPr>
          <a:xfrm>
            <a:off x="332838" y="2779198"/>
            <a:ext cx="1576148" cy="482183"/>
          </a:xfrm>
          <a:prstGeom prst="rect">
            <a:avLst/>
          </a:prstGeom>
          <a:noFill/>
        </p:spPr>
        <p:txBody>
          <a:bodyPr wrap="none" rtlCol="0">
            <a:spAutoFit/>
          </a:bodyPr>
          <a:lstStyle/>
          <a:p>
            <a:pPr algn="ctr">
              <a:lnSpc>
                <a:spcPct val="132000"/>
              </a:lnSpc>
            </a:pPr>
            <a:r>
              <a:rPr lang="en-US" sz="2000" dirty="0">
                <a:solidFill>
                  <a:srgbClr val="005DAA"/>
                </a:solidFill>
              </a:rPr>
              <a:t>Sustainability</a:t>
            </a:r>
          </a:p>
        </p:txBody>
      </p:sp>
    </p:spTree>
    <p:extLst>
      <p:ext uri="{BB962C8B-B14F-4D97-AF65-F5344CB8AC3E}">
        <p14:creationId xmlns:p14="http://schemas.microsoft.com/office/powerpoint/2010/main" val="30469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157" y="940822"/>
            <a:ext cx="4234644" cy="3777096"/>
          </a:xfrm>
          <a:prstGeom prst="rect">
            <a:avLst/>
          </a:prstGeom>
        </p:spPr>
      </p:pic>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100" y="1008463"/>
            <a:ext cx="4690398" cy="3709455"/>
          </a:xfrm>
          <a:prstGeom prst="rect">
            <a:avLst/>
          </a:prstGeom>
        </p:spPr>
      </p:pic>
      <p:sp>
        <p:nvSpPr>
          <p:cNvPr id="6" name="Content Placeholder 5"/>
          <p:cNvSpPr>
            <a:spLocks noGrp="1"/>
          </p:cNvSpPr>
          <p:nvPr>
            <p:ph sz="half" idx="1"/>
          </p:nvPr>
        </p:nvSpPr>
        <p:spPr>
          <a:xfrm>
            <a:off x="411183" y="1058636"/>
            <a:ext cx="4148117" cy="3805464"/>
          </a:xfrm>
        </p:spPr>
        <p:txBody>
          <a:bodyPr>
            <a:normAutofit fontScale="40000" lnSpcReduction="20000"/>
          </a:bodyPr>
          <a:lstStyle/>
          <a:p>
            <a:pPr marL="0" indent="0">
              <a:lnSpc>
                <a:spcPct val="132000"/>
              </a:lnSpc>
              <a:spcBef>
                <a:spcPts val="300"/>
              </a:spcBef>
              <a:spcAft>
                <a:spcPts val="300"/>
              </a:spcAft>
              <a:buNone/>
            </a:pPr>
            <a:r>
              <a:rPr lang="en-AU" sz="5000" b="1" dirty="0">
                <a:solidFill>
                  <a:srgbClr val="00B194"/>
                </a:solidFill>
                <a:latin typeface="Arial Narrow"/>
                <a:cs typeface="Arial Narrow"/>
              </a:rPr>
              <a:t>KŌRERORERO / DISCUSSION</a:t>
            </a:r>
            <a:endParaRPr lang="en-AU" sz="5000" b="1" dirty="0">
              <a:solidFill>
                <a:srgbClr val="175EAA"/>
              </a:solidFill>
              <a:latin typeface="Arial Narrow"/>
              <a:cs typeface="Arial Narrow"/>
            </a:endParaRPr>
          </a:p>
          <a:p>
            <a:pPr>
              <a:lnSpc>
                <a:spcPct val="132000"/>
              </a:lnSpc>
              <a:spcBef>
                <a:spcPts val="300"/>
              </a:spcBef>
              <a:spcAft>
                <a:spcPts val="300"/>
              </a:spcAft>
            </a:pPr>
            <a:r>
              <a:rPr lang="x-none" sz="4500" dirty="0">
                <a:latin typeface="Arial"/>
                <a:cs typeface="Arial"/>
              </a:rPr>
              <a:t>Aotearoa New Zealand is often seen as an innovative &amp; enterprising world leader in fisheries</a:t>
            </a:r>
          </a:p>
          <a:p>
            <a:pPr marL="0" indent="0">
              <a:spcAft>
                <a:spcPts val="300"/>
              </a:spcAft>
              <a:buNone/>
            </a:pPr>
            <a:r>
              <a:rPr lang="en-AU" sz="5000" b="1" dirty="0">
                <a:solidFill>
                  <a:srgbClr val="00B6DE"/>
                </a:solidFill>
                <a:latin typeface="Arial Narrow"/>
                <a:cs typeface="Arial Narrow"/>
              </a:rPr>
              <a:t>HE PĀTAI / CONSIDER THIS</a:t>
            </a:r>
          </a:p>
          <a:p>
            <a:pPr>
              <a:lnSpc>
                <a:spcPct val="132000"/>
              </a:lnSpc>
              <a:spcBef>
                <a:spcPts val="300"/>
              </a:spcBef>
              <a:spcAft>
                <a:spcPts val="300"/>
              </a:spcAft>
            </a:pPr>
            <a:r>
              <a:rPr lang="en-AU" sz="4500" dirty="0">
                <a:solidFill>
                  <a:srgbClr val="000000"/>
                </a:solidFill>
              </a:rPr>
              <a:t>What are some examples of exploration, innovation and enterprise </a:t>
            </a:r>
            <a:r>
              <a:rPr lang="x-none" sz="4500" dirty="0">
                <a:solidFill>
                  <a:srgbClr val="000000"/>
                </a:solidFill>
              </a:rPr>
              <a:t>evident in fishing in Aotearoa?</a:t>
            </a:r>
            <a:endParaRPr lang="x-none" sz="1300" dirty="0">
              <a:latin typeface="Arial"/>
              <a:cs typeface="Arial"/>
            </a:endParaRPr>
          </a:p>
          <a:p>
            <a:endParaRPr lang="en-US" dirty="0">
              <a:latin typeface="Arial"/>
              <a:cs typeface="Arial"/>
            </a:endParaRPr>
          </a:p>
        </p:txBody>
      </p:sp>
      <p:pic>
        <p:nvPicPr>
          <p:cNvPr id="4" name="Content Placeholder 3">
            <a:hlinkClick r:id="rId4"/>
          </p:cNvPr>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t="-8033" b="-6343"/>
          <a:stretch/>
        </p:blipFill>
        <p:spPr>
          <a:xfrm rot="312850">
            <a:off x="5162753" y="725170"/>
            <a:ext cx="3356128" cy="1921855"/>
          </a:xfrm>
        </p:spPr>
      </p:pic>
      <p:sp>
        <p:nvSpPr>
          <p:cNvPr id="19" name="Title 1"/>
          <p:cNvSpPr txBox="1">
            <a:spLocks/>
          </p:cNvSpPr>
          <p:nvPr/>
        </p:nvSpPr>
        <p:spPr>
          <a:xfrm>
            <a:off x="134157" y="-91665"/>
            <a:ext cx="890791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EXPLORATION, INNOVATION &amp; ENTERPRISE</a:t>
            </a:r>
          </a:p>
        </p:txBody>
      </p:sp>
      <p:sp>
        <p:nvSpPr>
          <p:cNvPr id="11" name="Content Placeholder 5"/>
          <p:cNvSpPr txBox="1">
            <a:spLocks/>
          </p:cNvSpPr>
          <p:nvPr/>
        </p:nvSpPr>
        <p:spPr>
          <a:xfrm>
            <a:off x="5082368" y="2589173"/>
            <a:ext cx="3744132" cy="192237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65113" indent="-265113">
              <a:lnSpc>
                <a:spcPct val="132000"/>
              </a:lnSpc>
              <a:spcBef>
                <a:spcPts val="300"/>
              </a:spcBef>
              <a:spcAft>
                <a:spcPts val="300"/>
              </a:spcAft>
            </a:pPr>
            <a:endParaRPr lang="x-none" sz="1300" dirty="0"/>
          </a:p>
          <a:p>
            <a:pPr marL="0" indent="0" algn="ctr">
              <a:buFont typeface="Arial"/>
              <a:buNone/>
            </a:pPr>
            <a:r>
              <a:rPr lang="en-AU" sz="4600" b="1" dirty="0">
                <a:solidFill>
                  <a:srgbClr val="002E6C"/>
                </a:solidFill>
                <a:latin typeface="Arial Narrow"/>
                <a:cs typeface="Arial Narrow"/>
              </a:rPr>
              <a:t>MĀTAKI TĒNEI / WATCH THIS</a:t>
            </a:r>
          </a:p>
          <a:p>
            <a:pPr marL="0" indent="0" algn="ctr">
              <a:lnSpc>
                <a:spcPct val="132000"/>
              </a:lnSpc>
              <a:spcBef>
                <a:spcPts val="300"/>
              </a:spcBef>
              <a:spcAft>
                <a:spcPts val="300"/>
              </a:spcAft>
              <a:buFont typeface="Arial"/>
              <a:buNone/>
            </a:pPr>
            <a:r>
              <a:rPr lang="x-none" sz="3800" dirty="0"/>
              <a:t>Film [15:42] </a:t>
            </a:r>
            <a:r>
              <a:rPr lang="en-AU" sz="3800" dirty="0"/>
              <a:t>illustrating how the the rest of the world views </a:t>
            </a:r>
            <a:r>
              <a:rPr lang="x-none" sz="3800" dirty="0">
                <a:hlinkClick r:id="rId4"/>
              </a:rPr>
              <a:t>sustainable fishing in Aotearoa New Z</a:t>
            </a:r>
            <a:r>
              <a:rPr lang="en-US" sz="3800" dirty="0">
                <a:hlinkClick r:id="rId4"/>
              </a:rPr>
              <a:t>e</a:t>
            </a:r>
            <a:r>
              <a:rPr lang="x-none" sz="3800" dirty="0">
                <a:hlinkClick r:id="rId4"/>
              </a:rPr>
              <a:t>aland</a:t>
            </a:r>
            <a:endParaRPr lang="en-IN" sz="3800" dirty="0"/>
          </a:p>
        </p:txBody>
      </p:sp>
    </p:spTree>
    <p:extLst>
      <p:ext uri="{BB962C8B-B14F-4D97-AF65-F5344CB8AC3E}">
        <p14:creationId xmlns:p14="http://schemas.microsoft.com/office/powerpoint/2010/main" val="1088997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dissolv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dissolve">
                                      <p:cBhvr>
                                        <p:cTn id="30" dur="500"/>
                                        <p:tgtEl>
                                          <p:spTgt spid="11">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dissolve">
                                      <p:cBhvr>
                                        <p:cTn id="36" dur="500"/>
                                        <p:tgtEl>
                                          <p:spTgt spid="11">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190500" y="1008460"/>
            <a:ext cx="4508500" cy="371840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4495800" y="1008460"/>
            <a:ext cx="4622135" cy="3414451"/>
          </a:xfrm>
          <a:prstGeom prst="rect">
            <a:avLst/>
          </a:prstGeom>
          <a:noFill/>
          <a:ln>
            <a:noFill/>
          </a:ln>
        </p:spPr>
      </p:pic>
      <p:sp>
        <p:nvSpPr>
          <p:cNvPr id="15" name="Content Placeholder 2"/>
          <p:cNvSpPr txBox="1">
            <a:spLocks noGrp="1"/>
          </p:cNvSpPr>
          <p:nvPr>
            <p:ph sz="half" idx="1"/>
          </p:nvPr>
        </p:nvSpPr>
        <p:spPr>
          <a:xfrm>
            <a:off x="495300" y="2962996"/>
            <a:ext cx="3924300" cy="1459916"/>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[0:56] from Seafood New Zelaand about </a:t>
            </a:r>
            <a:r>
              <a:rPr lang="x-none" sz="1800" dirty="0">
                <a:latin typeface="Arial"/>
                <a:cs typeface="Arial"/>
                <a:hlinkClick r:id="rId4"/>
              </a:rPr>
              <a:t>Innovation </a:t>
            </a:r>
            <a:r>
              <a:rPr lang="mr-IN" sz="1800" dirty="0">
                <a:latin typeface="Arial"/>
                <a:cs typeface="Arial"/>
                <a:hlinkClick r:id="rId4"/>
              </a:rPr>
              <a:t>–</a:t>
            </a:r>
            <a:r>
              <a:rPr lang="x-none" sz="1800" dirty="0">
                <a:latin typeface="Arial"/>
                <a:cs typeface="Arial"/>
                <a:hlinkClick r:id="rId4"/>
              </a:rPr>
              <a:t> We’re Fishing Smarter</a:t>
            </a:r>
            <a:endParaRPr lang="en-US" sz="1800" dirty="0">
              <a:latin typeface="Arial"/>
              <a:cs typeface="Arial"/>
            </a:endParaRPr>
          </a:p>
        </p:txBody>
      </p:sp>
      <p:pic>
        <p:nvPicPr>
          <p:cNvPr id="3" name="Picture 2" descr="Screenshot 2020-06-22 10.55.53.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9437" y="1256129"/>
            <a:ext cx="3346163" cy="1717355"/>
          </a:xfrm>
          <a:prstGeom prst="rect">
            <a:avLst/>
          </a:prstGeom>
        </p:spPr>
      </p:pic>
      <p:sp>
        <p:nvSpPr>
          <p:cNvPr id="4" name="Rectangle 3"/>
          <p:cNvSpPr/>
          <p:nvPr/>
        </p:nvSpPr>
        <p:spPr>
          <a:xfrm>
            <a:off x="4495801" y="1268829"/>
            <a:ext cx="4406898" cy="5493812"/>
          </a:xfrm>
          <a:prstGeom prst="rect">
            <a:avLst/>
          </a:prstGeom>
        </p:spPr>
        <p:txBody>
          <a:bodyPr wrap="square">
            <a:spAutoFit/>
          </a:bodyPr>
          <a:lstStyle/>
          <a:p>
            <a:pPr algn="ctr">
              <a:spcAft>
                <a:spcPts val="300"/>
              </a:spcAft>
            </a:pPr>
            <a:r>
              <a:rPr lang="en-AU" b="1" dirty="0">
                <a:solidFill>
                  <a:srgbClr val="00B6DE"/>
                </a:solidFill>
                <a:latin typeface="Arial Narrow"/>
                <a:cs typeface="Arial Narrow"/>
              </a:rPr>
              <a:t>HE PĀTAI / CONSIDER THIS</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are commercial fishers doing to avoid catching seabirds?</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new technology is helping commercial fishers to reduce their environmental impact?</a:t>
            </a:r>
          </a:p>
          <a:p>
            <a:pPr marL="342900">
              <a:lnSpc>
                <a:spcPct val="110000"/>
              </a:lnSpc>
              <a:spcBef>
                <a:spcPts val="300"/>
              </a:spcBef>
              <a:spcAft>
                <a:spcPts val="300"/>
              </a:spcAft>
              <a:buFont typeface="+mj-lt"/>
              <a:buAutoNum type="arabicPeriod"/>
            </a:pPr>
            <a:r>
              <a:rPr lang="en-AU" sz="2000" dirty="0">
                <a:solidFill>
                  <a:srgbClr val="000000"/>
                </a:solidFill>
                <a:latin typeface="Arial"/>
                <a:cs typeface="Arial"/>
              </a:rPr>
              <a:t> What is meant by “the changing culture of  the industry”?</a:t>
            </a:r>
          </a:p>
          <a:p>
            <a:pPr marL="285750" indent="-285750">
              <a:spcAft>
                <a:spcPts val="300"/>
              </a:spcAft>
              <a:buFont typeface="Arial"/>
              <a:buChar char="•"/>
            </a:pPr>
            <a:endParaRPr lang="en-AU" dirty="0">
              <a:solidFill>
                <a:srgbClr val="000000"/>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a:p>
            <a:pPr>
              <a:spcAft>
                <a:spcPts val="300"/>
              </a:spcAft>
            </a:pPr>
            <a:endParaRPr lang="en-AU" b="1" dirty="0">
              <a:solidFill>
                <a:srgbClr val="00B6DE"/>
              </a:solidFill>
              <a:latin typeface="Arial Narrow"/>
              <a:cs typeface="Arial Narrow"/>
            </a:endParaRPr>
          </a:p>
        </p:txBody>
      </p:sp>
      <p:sp>
        <p:nvSpPr>
          <p:cNvPr id="16" name="Title 1"/>
          <p:cNvSpPr txBox="1">
            <a:spLocks/>
          </p:cNvSpPr>
          <p:nvPr/>
        </p:nvSpPr>
        <p:spPr>
          <a:xfrm>
            <a:off x="190500" y="-91665"/>
            <a:ext cx="8953500"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EXPLORATION, INNOVATION &amp; ENTERPRISE</a:t>
            </a:r>
          </a:p>
        </p:txBody>
      </p:sp>
    </p:spTree>
    <p:extLst>
      <p:ext uri="{BB962C8B-B14F-4D97-AF65-F5344CB8AC3E}">
        <p14:creationId xmlns:p14="http://schemas.microsoft.com/office/powerpoint/2010/main" val="1183166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852340"/>
            <a:ext cx="4648200" cy="3894222"/>
          </a:xfrm>
          <a:prstGeom prst="rect">
            <a:avLst/>
          </a:prstGeom>
        </p:spPr>
      </p:pic>
      <p:sp>
        <p:nvSpPr>
          <p:cNvPr id="2" name="Content Placeholder 1"/>
          <p:cNvSpPr>
            <a:spLocks noGrp="1"/>
          </p:cNvSpPr>
          <p:nvPr>
            <p:ph sz="half" idx="1"/>
          </p:nvPr>
        </p:nvSpPr>
        <p:spPr>
          <a:xfrm>
            <a:off x="194713" y="1212337"/>
            <a:ext cx="4027258" cy="3314148"/>
          </a:xfrm>
        </p:spPr>
        <p:txBody>
          <a:bodyPr>
            <a:normAutofit lnSpcReduction="10000"/>
          </a:bodyPr>
          <a:lstStyle/>
          <a:p>
            <a:pPr marL="0" indent="0" algn="ctr">
              <a:buNone/>
            </a:pPr>
            <a:r>
              <a:rPr lang="en-AU" sz="2400" b="1" noProof="0" dirty="0">
                <a:solidFill>
                  <a:srgbClr val="009AC7"/>
                </a:solidFill>
                <a:latin typeface="Arial Narrow"/>
                <a:cs typeface="Arial Narrow"/>
              </a:rPr>
              <a:t>KŌRERO PUKAPUKA / READ</a:t>
            </a:r>
          </a:p>
          <a:p>
            <a:pPr marL="0" indent="0" algn="ctr">
              <a:buNone/>
            </a:pPr>
            <a:r>
              <a:rPr lang="en-AU" sz="1900" noProof="0" dirty="0"/>
              <a:t>Read about the </a:t>
            </a:r>
            <a:r>
              <a:rPr lang="en-AU" sz="1900" noProof="0" dirty="0">
                <a:hlinkClick r:id="rId5"/>
              </a:rPr>
              <a:t>southern ocean toothfish fishery </a:t>
            </a:r>
            <a:r>
              <a:rPr lang="en-AU" sz="1900" noProof="0" dirty="0"/>
              <a:t>and how innovations have reduced seabird captures</a:t>
            </a:r>
            <a:endParaRPr lang="en-AU" sz="1200" noProof="0" dirty="0"/>
          </a:p>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What </a:t>
            </a:r>
            <a:r>
              <a:rPr lang="en-AU" sz="1900" noProof="0" dirty="0"/>
              <a:t>innovations were implemented to reduce seabird captures</a:t>
            </a:r>
            <a:endParaRPr lang="en-AU" sz="1900" noProof="0" dirty="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590387" cy="758428"/>
          </a:xfrm>
        </p:spPr>
        <p:txBody>
          <a:bodyPr>
            <a:normAutofit fontScale="90000"/>
          </a:bodyPr>
          <a:lstStyle/>
          <a:p>
            <a:r>
              <a:rPr lang="en-US" sz="3600" dirty="0"/>
              <a:t>EXPLORATION, INNOVATION &amp; ENTERPRISE</a:t>
            </a:r>
          </a:p>
        </p:txBody>
      </p:sp>
      <p:pic>
        <p:nvPicPr>
          <p:cNvPr id="10" name="Picture 9"/>
          <p:cNvPicPr>
            <a:picLocks noChangeAspect="1"/>
          </p:cNvPicPr>
          <p:nvPr/>
        </p:nvPicPr>
        <p:blipFill>
          <a:blip r:embed="rId6"/>
          <a:stretch>
            <a:fillRect/>
          </a:stretch>
        </p:blipFill>
        <p:spPr>
          <a:xfrm rot="9321464" flipH="1" flipV="1">
            <a:off x="3655174" y="2776332"/>
            <a:ext cx="1013925" cy="1315559"/>
          </a:xfrm>
          <a:prstGeom prst="rect">
            <a:avLst/>
          </a:prstGeom>
        </p:spPr>
      </p:pic>
      <p:pic>
        <p:nvPicPr>
          <p:cNvPr id="8" name="Picture 7" descr="Screen Shot 2020-09-22 at 12.53.47 PM.png">
            <a:hlinkClick r:id="rId5"/>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26105" y="1081891"/>
            <a:ext cx="3360695" cy="3265048"/>
          </a:xfrm>
          <a:prstGeom prst="rect">
            <a:avLst/>
          </a:prstGeom>
        </p:spPr>
      </p:pic>
    </p:spTree>
    <p:extLst>
      <p:ext uri="{BB962C8B-B14F-4D97-AF65-F5344CB8AC3E}">
        <p14:creationId xmlns:p14="http://schemas.microsoft.com/office/powerpoint/2010/main" val="35592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7551" y="1160864"/>
            <a:ext cx="4689749" cy="291583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008464"/>
            <a:ext cx="4457701" cy="3518022"/>
          </a:xfrm>
          <a:prstGeom prst="rect">
            <a:avLst/>
          </a:prstGeom>
        </p:spPr>
      </p:pic>
      <p:sp>
        <p:nvSpPr>
          <p:cNvPr id="2" name="Content Placeholder 1"/>
          <p:cNvSpPr>
            <a:spLocks noGrp="1"/>
          </p:cNvSpPr>
          <p:nvPr>
            <p:ph sz="half" idx="1"/>
          </p:nvPr>
        </p:nvSpPr>
        <p:spPr>
          <a:xfrm>
            <a:off x="4162136" y="1536137"/>
            <a:ext cx="4702479" cy="2990348"/>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How will this new technology </a:t>
            </a:r>
          </a:p>
          <a:p>
            <a:pPr marL="0" indent="0" algn="ctr">
              <a:buNone/>
            </a:pPr>
            <a:r>
              <a:rPr lang="en-AU" sz="1900" dirty="0"/>
              <a:t>(1) help the environment?</a:t>
            </a:r>
          </a:p>
          <a:p>
            <a:pPr marL="0" indent="0" algn="ctr">
              <a:buNone/>
            </a:pPr>
            <a:r>
              <a:rPr lang="en-AU" sz="1900" dirty="0"/>
              <a:t>(2) Improve the quality of fish when it reaches the market place?</a:t>
            </a:r>
          </a:p>
          <a:p>
            <a:pPr marL="0" indent="0" algn="ctr">
              <a:buNone/>
            </a:pPr>
            <a:endParaRPr lang="en-AU" sz="1900" noProof="0" dirty="0">
              <a:solidFill>
                <a:srgbClr val="005DAA"/>
              </a:solidFill>
            </a:endParaRPr>
          </a:p>
          <a:p>
            <a:pPr marL="0" indent="0" algn="ctr">
              <a:buNone/>
            </a:pPr>
            <a:endParaRPr lang="en-AU" sz="2100" noProof="0" dirty="0"/>
          </a:p>
        </p:txBody>
      </p:sp>
      <p:sp>
        <p:nvSpPr>
          <p:cNvPr id="4" name="Title 3"/>
          <p:cNvSpPr>
            <a:spLocks noGrp="1"/>
          </p:cNvSpPr>
          <p:nvPr>
            <p:ph type="title"/>
          </p:nvPr>
        </p:nvSpPr>
        <p:spPr>
          <a:xfrm>
            <a:off x="194713" y="93912"/>
            <a:ext cx="7844387" cy="758428"/>
          </a:xfrm>
        </p:spPr>
        <p:txBody>
          <a:bodyPr>
            <a:normAutofit fontScale="90000"/>
          </a:bodyPr>
          <a:lstStyle/>
          <a:p>
            <a:r>
              <a:rPr lang="en-US" sz="3600" dirty="0"/>
              <a:t>EXPLORATION, INNOVATION &amp; ENTERPRISE</a:t>
            </a:r>
          </a:p>
        </p:txBody>
      </p:sp>
      <p:pic>
        <p:nvPicPr>
          <p:cNvPr id="3" name="Picture 2" descr="Screen Shot 2020-09-22 at 1.14.3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7817" y="1302977"/>
            <a:ext cx="2914384" cy="1684812"/>
          </a:xfrm>
          <a:prstGeom prst="rect">
            <a:avLst/>
          </a:prstGeom>
        </p:spPr>
      </p:pic>
      <p:sp>
        <p:nvSpPr>
          <p:cNvPr id="12" name="Content Placeholder 1"/>
          <p:cNvSpPr>
            <a:spLocks noGrp="1"/>
          </p:cNvSpPr>
          <p:nvPr>
            <p:ph sz="half" idx="1"/>
          </p:nvPr>
        </p:nvSpPr>
        <p:spPr>
          <a:xfrm>
            <a:off x="194713" y="2988025"/>
            <a:ext cx="3967424" cy="1538460"/>
          </a:xfrm>
        </p:spPr>
        <p:txBody>
          <a:bodyPr>
            <a:normAutofit/>
          </a:bodyPr>
          <a:lstStyle/>
          <a:p>
            <a:pPr marL="0" indent="0" algn="ctr">
              <a:buNone/>
            </a:pPr>
            <a:r>
              <a:rPr lang="en-AU" sz="2400" b="1" dirty="0">
                <a:solidFill>
                  <a:srgbClr val="002E6C"/>
                </a:solidFill>
                <a:latin typeface="Arial Narrow"/>
                <a:cs typeface="Arial Narrow"/>
              </a:rPr>
              <a:t>MĀTAKI TĒNEI / WATCH THIS</a:t>
            </a:r>
          </a:p>
          <a:p>
            <a:pPr marL="0" indent="0" algn="ctr">
              <a:buNone/>
            </a:pPr>
            <a:r>
              <a:rPr lang="en-AU" sz="1900" dirty="0"/>
              <a:t>About the new innovative fishing technology </a:t>
            </a:r>
            <a:r>
              <a:rPr lang="en-AU" sz="1900" dirty="0">
                <a:hlinkClick r:id="rId4"/>
              </a:rPr>
              <a:t>PSH</a:t>
            </a:r>
            <a:endParaRPr lang="en-AU" sz="2100" noProof="0" dirty="0"/>
          </a:p>
        </p:txBody>
      </p:sp>
    </p:spTree>
    <p:extLst>
      <p:ext uri="{BB962C8B-B14F-4D97-AF65-F5344CB8AC3E}">
        <p14:creationId xmlns:p14="http://schemas.microsoft.com/office/powerpoint/2010/main" val="42239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2136" y="1205036"/>
            <a:ext cx="4981864" cy="3036763"/>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90412"/>
            <a:ext cx="4488123" cy="3878962"/>
          </a:xfrm>
          <a:prstGeom prst="rect">
            <a:avLst/>
          </a:prstGeom>
        </p:spPr>
      </p:pic>
      <p:sp>
        <p:nvSpPr>
          <p:cNvPr id="2" name="Content Placeholder 1"/>
          <p:cNvSpPr>
            <a:spLocks noGrp="1"/>
          </p:cNvSpPr>
          <p:nvPr>
            <p:ph sz="half" idx="1"/>
          </p:nvPr>
        </p:nvSpPr>
        <p:spPr>
          <a:xfrm>
            <a:off x="4342824" y="1536137"/>
            <a:ext cx="4521791" cy="2515163"/>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buNone/>
            </a:pPr>
            <a:r>
              <a:rPr lang="en-AU" sz="1900" dirty="0"/>
              <a:t>How will this innovative approach help the environment?</a:t>
            </a:r>
          </a:p>
          <a:p>
            <a:pPr marL="0" indent="0" algn="ctr">
              <a:buNone/>
            </a:pPr>
            <a:r>
              <a:rPr lang="en-AU" sz="1900" noProof="0" dirty="0"/>
              <a:t>Why has Karl started live streaming his fishing?</a:t>
            </a:r>
          </a:p>
          <a:p>
            <a:pPr marL="0" indent="0" algn="ctr">
              <a:buNone/>
            </a:pPr>
            <a:r>
              <a:rPr lang="en-AU" sz="1900" dirty="0"/>
              <a:t>How could this help Karl’s business?</a:t>
            </a:r>
            <a:endParaRPr lang="en-AU" sz="1900" noProof="0" dirty="0">
              <a:solidFill>
                <a:srgbClr val="005DAA"/>
              </a:solidFill>
            </a:endParaRPr>
          </a:p>
        </p:txBody>
      </p:sp>
      <p:sp>
        <p:nvSpPr>
          <p:cNvPr id="4" name="Title 3"/>
          <p:cNvSpPr>
            <a:spLocks noGrp="1"/>
          </p:cNvSpPr>
          <p:nvPr>
            <p:ph type="title"/>
          </p:nvPr>
        </p:nvSpPr>
        <p:spPr>
          <a:xfrm>
            <a:off x="194713" y="93912"/>
            <a:ext cx="77427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48245" y="2781271"/>
            <a:ext cx="3813891" cy="1745214"/>
          </a:xfrm>
        </p:spPr>
        <p:txBody>
          <a:bodyPr>
            <a:normAutofit fontScale="92500" lnSpcReduction="10000"/>
          </a:bodyPr>
          <a:lstStyle/>
          <a:p>
            <a:pPr marL="0" indent="0" algn="ctr">
              <a:buNone/>
            </a:pPr>
            <a:r>
              <a:rPr lang="en-AU" sz="2400" b="1" dirty="0">
                <a:solidFill>
                  <a:srgbClr val="009AC7"/>
                </a:solidFill>
                <a:latin typeface="Arial Narrow"/>
                <a:cs typeface="Arial Narrow"/>
              </a:rPr>
              <a:t>KŌRERO PUKAPUKA / READ</a:t>
            </a:r>
          </a:p>
          <a:p>
            <a:pPr marL="0" indent="0" algn="ctr">
              <a:lnSpc>
                <a:spcPct val="120000"/>
              </a:lnSpc>
              <a:buNone/>
            </a:pPr>
            <a:r>
              <a:rPr lang="en-AU" sz="1900" dirty="0"/>
              <a:t>About Karl </a:t>
            </a:r>
            <a:r>
              <a:rPr lang="en-AU" sz="1900" dirty="0" err="1"/>
              <a:t>Warr</a:t>
            </a:r>
            <a:r>
              <a:rPr lang="en-AU" sz="1900" dirty="0"/>
              <a:t>, from </a:t>
            </a:r>
            <a:r>
              <a:rPr lang="en-AU" sz="1900" dirty="0">
                <a:hlinkClick r:id="rId4"/>
              </a:rPr>
              <a:t>Better Fishing</a:t>
            </a:r>
            <a:r>
              <a:rPr lang="en-AU" sz="1900" dirty="0"/>
              <a:t>, who has become the first fisherman in the world to live-stream his catch on the internet</a:t>
            </a:r>
          </a:p>
        </p:txBody>
      </p:sp>
      <p:pic>
        <p:nvPicPr>
          <p:cNvPr id="5" name="Picture 4" descr="Screen Shot 2020-09-22 at 1.21.20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7946" y="1205037"/>
            <a:ext cx="2888387" cy="1576234"/>
          </a:xfrm>
          <a:prstGeom prst="rect">
            <a:avLst/>
          </a:prstGeom>
        </p:spPr>
      </p:pic>
    </p:spTree>
    <p:extLst>
      <p:ext uri="{BB962C8B-B14F-4D97-AF65-F5344CB8AC3E}">
        <p14:creationId xmlns:p14="http://schemas.microsoft.com/office/powerpoint/2010/main" val="28678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9401" y="952500"/>
            <a:ext cx="5016500" cy="35697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15999"/>
            <a:ext cx="3932788" cy="3569727"/>
          </a:xfrm>
          <a:prstGeom prst="rect">
            <a:avLst/>
          </a:prstGeom>
        </p:spPr>
      </p:pic>
      <p:sp>
        <p:nvSpPr>
          <p:cNvPr id="2" name="Content Placeholder 1"/>
          <p:cNvSpPr>
            <a:spLocks noGrp="1"/>
          </p:cNvSpPr>
          <p:nvPr>
            <p:ph sz="half" idx="1"/>
          </p:nvPr>
        </p:nvSpPr>
        <p:spPr>
          <a:xfrm>
            <a:off x="4305299" y="1168399"/>
            <a:ext cx="4559315" cy="3200401"/>
          </a:xfrm>
        </p:spPr>
        <p:txBody>
          <a:bodyPr>
            <a:normAutofit fontScale="92500" lnSpcReduction="20000"/>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lnSpc>
                <a:spcPct val="130000"/>
              </a:lnSpc>
              <a:buNone/>
            </a:pPr>
            <a:r>
              <a:rPr lang="en-AU" sz="1900" dirty="0"/>
              <a:t>Nate from Gravity Fishing, is using technology &amp; innovation to change the way he catches, sells and markets fish:</a:t>
            </a:r>
          </a:p>
          <a:p>
            <a:pPr marL="0" indent="0" algn="ctr">
              <a:lnSpc>
                <a:spcPct val="130000"/>
              </a:lnSpc>
              <a:buNone/>
            </a:pPr>
            <a:r>
              <a:rPr lang="en-AU" sz="1900" dirty="0"/>
              <a:t>1. How will Nate’s innovative approach help the environment?</a:t>
            </a:r>
          </a:p>
          <a:p>
            <a:pPr marL="0" indent="0" algn="ctr">
              <a:lnSpc>
                <a:spcPct val="130000"/>
              </a:lnSpc>
              <a:buNone/>
            </a:pPr>
            <a:r>
              <a:rPr lang="en-AU" sz="1900" noProof="0" dirty="0"/>
              <a:t>2. Why has Nate changed his approach to fishing?</a:t>
            </a:r>
          </a:p>
          <a:p>
            <a:pPr marL="0" indent="0" algn="ctr">
              <a:lnSpc>
                <a:spcPct val="130000"/>
              </a:lnSpc>
              <a:buNone/>
            </a:pPr>
            <a:r>
              <a:rPr lang="en-AU" sz="1900" dirty="0"/>
              <a:t>3. How is Nate’s ‘supply chain’ different?</a:t>
            </a:r>
            <a:endParaRPr lang="en-AU" sz="1900" noProof="0" dirty="0">
              <a:solidFill>
                <a:srgbClr val="005DAA"/>
              </a:solidFill>
            </a:endParaRPr>
          </a:p>
        </p:txBody>
      </p:sp>
      <p:sp>
        <p:nvSpPr>
          <p:cNvPr id="4" name="Title 3"/>
          <p:cNvSpPr>
            <a:spLocks noGrp="1"/>
          </p:cNvSpPr>
          <p:nvPr>
            <p:ph type="title"/>
          </p:nvPr>
        </p:nvSpPr>
        <p:spPr>
          <a:xfrm>
            <a:off x="194713" y="93912"/>
            <a:ext cx="77046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406400" y="2986089"/>
            <a:ext cx="3517900" cy="1536137"/>
          </a:xfrm>
        </p:spPr>
        <p:txBody>
          <a:bodyPr>
            <a:normAutofit fontScale="92500" lnSpcReduction="10000"/>
          </a:bodyPr>
          <a:lstStyle/>
          <a:p>
            <a:pPr marL="0" indent="0" algn="ctr">
              <a:buNone/>
            </a:pPr>
            <a:r>
              <a:rPr lang="en-AU" sz="2400" b="1" dirty="0">
                <a:solidFill>
                  <a:srgbClr val="002E6C"/>
                </a:solidFill>
                <a:latin typeface="Arial Narrow"/>
                <a:cs typeface="Arial Narrow"/>
              </a:rPr>
              <a:t>MĀTAKI TĒNEI / </a:t>
            </a:r>
          </a:p>
          <a:p>
            <a:pPr marL="0" indent="0" algn="ctr">
              <a:buNone/>
            </a:pPr>
            <a:r>
              <a:rPr lang="en-AU" sz="2400" b="1" dirty="0">
                <a:solidFill>
                  <a:srgbClr val="002E6C"/>
                </a:solidFill>
                <a:latin typeface="Arial Narrow"/>
                <a:cs typeface="Arial Narrow"/>
              </a:rPr>
              <a:t>WATCH THIS</a:t>
            </a:r>
          </a:p>
          <a:p>
            <a:pPr marL="0" indent="0" algn="ctr">
              <a:lnSpc>
                <a:spcPct val="120000"/>
              </a:lnSpc>
              <a:buNone/>
            </a:pPr>
            <a:r>
              <a:rPr lang="en-AU" sz="1900" dirty="0">
                <a:hlinkClick r:id="rId4"/>
              </a:rPr>
              <a:t>Gravity Fishing’s innovative approach to fishing </a:t>
            </a:r>
            <a:r>
              <a:rPr lang="en-AU" sz="1900" dirty="0"/>
              <a:t>[30:54]</a:t>
            </a:r>
          </a:p>
        </p:txBody>
      </p:sp>
      <p:pic>
        <p:nvPicPr>
          <p:cNvPr id="6" name="Picture 5" descr="Screen Shot 2020-09-22 at 1.42.4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8576" y="1270445"/>
            <a:ext cx="2819031" cy="1612456"/>
          </a:xfrm>
          <a:prstGeom prst="rect">
            <a:avLst/>
          </a:prstGeom>
        </p:spPr>
      </p:pic>
    </p:spTree>
    <p:extLst>
      <p:ext uri="{BB962C8B-B14F-4D97-AF65-F5344CB8AC3E}">
        <p14:creationId xmlns:p14="http://schemas.microsoft.com/office/powerpoint/2010/main" val="33807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01993" y="1021369"/>
            <a:ext cx="5016711" cy="3767277"/>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4180"/>
            <a:ext cx="4279900" cy="3481342"/>
          </a:xfrm>
          <a:prstGeom prst="rect">
            <a:avLst/>
          </a:prstGeom>
        </p:spPr>
      </p:pic>
      <p:sp>
        <p:nvSpPr>
          <p:cNvPr id="2" name="Content Placeholder 1"/>
          <p:cNvSpPr>
            <a:spLocks noGrp="1"/>
          </p:cNvSpPr>
          <p:nvPr>
            <p:ph sz="half" idx="1"/>
          </p:nvPr>
        </p:nvSpPr>
        <p:spPr>
          <a:xfrm>
            <a:off x="4474613" y="1105780"/>
            <a:ext cx="4406529" cy="3665677"/>
          </a:xfrm>
        </p:spPr>
        <p:txBody>
          <a:bodyPr>
            <a:normAutofit lnSpcReduction="10000"/>
          </a:bodyPr>
          <a:lstStyle/>
          <a:p>
            <a:pPr marL="0" indent="0" algn="ctr">
              <a:spcAft>
                <a:spcPts val="300"/>
              </a:spcAft>
              <a:buNone/>
            </a:pPr>
            <a:r>
              <a:rPr lang="en-AU" sz="2200" b="1" dirty="0">
                <a:solidFill>
                  <a:srgbClr val="00B6DE"/>
                </a:solidFill>
                <a:latin typeface="Arial Narrow"/>
                <a:cs typeface="Arial Narrow"/>
              </a:rPr>
              <a:t>HE PĀTAI / CONSIDER THIS</a:t>
            </a:r>
          </a:p>
          <a:p>
            <a:pPr marL="0" indent="0" algn="ctr">
              <a:lnSpc>
                <a:spcPct val="130000"/>
              </a:lnSpc>
              <a:buNone/>
            </a:pPr>
            <a:r>
              <a:rPr lang="en-AU" sz="1800" dirty="0"/>
              <a:t>Lee Fish, a small town fishmonger in Aotearoa that has innovatively developed his fishing business:</a:t>
            </a:r>
          </a:p>
          <a:p>
            <a:pPr marL="0" indent="0" algn="ctr">
              <a:lnSpc>
                <a:spcPct val="130000"/>
              </a:lnSpc>
              <a:buNone/>
            </a:pPr>
            <a:r>
              <a:rPr lang="en-AU" sz="1800" dirty="0"/>
              <a:t>1. How long is it from ocean to plate?</a:t>
            </a:r>
          </a:p>
          <a:p>
            <a:pPr marL="0" indent="0" algn="ctr">
              <a:lnSpc>
                <a:spcPct val="130000"/>
              </a:lnSpc>
              <a:buNone/>
            </a:pPr>
            <a:r>
              <a:rPr lang="en-AU" sz="1800" noProof="0" dirty="0"/>
              <a:t>2. What is traceability? How can this help with sustainability?</a:t>
            </a:r>
          </a:p>
          <a:p>
            <a:pPr marL="0" indent="0" algn="ctr">
              <a:lnSpc>
                <a:spcPct val="132000"/>
              </a:lnSpc>
              <a:buNone/>
            </a:pPr>
            <a:r>
              <a:rPr lang="en-US" sz="2200" b="1" dirty="0">
                <a:solidFill>
                  <a:srgbClr val="005DAA"/>
                </a:solidFill>
                <a:latin typeface="Arial Narrow"/>
                <a:cs typeface="Arial Narrow"/>
              </a:rPr>
              <a:t>MAHI / ACTIVITY</a:t>
            </a:r>
          </a:p>
          <a:p>
            <a:pPr marL="0" indent="0" algn="ctr">
              <a:lnSpc>
                <a:spcPct val="132000"/>
              </a:lnSpc>
              <a:buNone/>
            </a:pPr>
            <a:r>
              <a:rPr lang="en-US" sz="1800" dirty="0">
                <a:solidFill>
                  <a:srgbClr val="000000"/>
                </a:solidFill>
              </a:rPr>
              <a:t>Complete the </a:t>
            </a:r>
            <a:r>
              <a:rPr lang="en-US" sz="1800" dirty="0">
                <a:solidFill>
                  <a:srgbClr val="005DAA"/>
                </a:solidFill>
              </a:rPr>
              <a:t>Lee Fish Worksheet</a:t>
            </a:r>
            <a:endParaRPr lang="en-AU" sz="1800" noProof="0" dirty="0">
              <a:solidFill>
                <a:srgbClr val="005DAA"/>
              </a:solidFill>
            </a:endParaRPr>
          </a:p>
        </p:txBody>
      </p:sp>
      <p:sp>
        <p:nvSpPr>
          <p:cNvPr id="4" name="Title 3"/>
          <p:cNvSpPr>
            <a:spLocks noGrp="1"/>
          </p:cNvSpPr>
          <p:nvPr>
            <p:ph type="title"/>
          </p:nvPr>
        </p:nvSpPr>
        <p:spPr>
          <a:xfrm>
            <a:off x="194713" y="93912"/>
            <a:ext cx="78951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80266" y="2740306"/>
            <a:ext cx="3907759" cy="1745215"/>
          </a:xfrm>
        </p:spPr>
        <p:txBody>
          <a:bodyPr>
            <a:normAutofit fontScale="92500"/>
          </a:bodyPr>
          <a:lstStyle/>
          <a:p>
            <a:pPr marL="0" indent="0" algn="ctr">
              <a:buNone/>
            </a:pPr>
            <a:r>
              <a:rPr lang="en-AU" sz="2400" b="1" dirty="0">
                <a:solidFill>
                  <a:srgbClr val="002E6C"/>
                </a:solidFill>
                <a:latin typeface="Arial Narrow"/>
                <a:cs typeface="Arial Narrow"/>
              </a:rPr>
              <a:t>MĀTAKI TĒNEI / WATCH THIS</a:t>
            </a:r>
          </a:p>
          <a:p>
            <a:pPr marL="0" indent="0" algn="ctr">
              <a:lnSpc>
                <a:spcPct val="130000"/>
              </a:lnSpc>
              <a:buNone/>
            </a:pPr>
            <a:r>
              <a:rPr lang="en-AU" sz="1900" dirty="0">
                <a:hlinkClick r:id="rId4"/>
              </a:rPr>
              <a:t>New Zealand story </a:t>
            </a:r>
            <a:r>
              <a:rPr lang="en-AU" sz="1900" dirty="0"/>
              <a:t>[1:43] about Lee Fish who innovatively deliver high quality fish traceable from source </a:t>
            </a:r>
          </a:p>
        </p:txBody>
      </p:sp>
      <p:pic>
        <p:nvPicPr>
          <p:cNvPr id="3" name="Picture 2" descr="Screen Shot 2020-09-22 at 1.56.57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7667" y="1304148"/>
            <a:ext cx="2336800" cy="1436158"/>
          </a:xfrm>
          <a:prstGeom prst="rect">
            <a:avLst/>
          </a:prstGeom>
        </p:spPr>
      </p:pic>
    </p:spTree>
    <p:extLst>
      <p:ext uri="{BB962C8B-B14F-4D97-AF65-F5344CB8AC3E}">
        <p14:creationId xmlns:p14="http://schemas.microsoft.com/office/powerpoint/2010/main" val="212132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5412" y="1155700"/>
            <a:ext cx="4618588" cy="3209926"/>
          </a:xfrm>
          <a:prstGeom prst="rect">
            <a:avLst/>
          </a:prstGeom>
        </p:spPr>
      </p:pic>
      <p:pic>
        <p:nvPicPr>
          <p:cNvPr id="13" name="Picture 12"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13" y="1003299"/>
            <a:ext cx="4618588" cy="3550203"/>
          </a:xfrm>
          <a:prstGeom prst="rect">
            <a:avLst/>
          </a:prstGeom>
        </p:spPr>
      </p:pic>
      <p:sp>
        <p:nvSpPr>
          <p:cNvPr id="2" name="Content Placeholder 1"/>
          <p:cNvSpPr>
            <a:spLocks noGrp="1"/>
          </p:cNvSpPr>
          <p:nvPr>
            <p:ph sz="half" idx="1"/>
          </p:nvPr>
        </p:nvSpPr>
        <p:spPr>
          <a:xfrm>
            <a:off x="4813301" y="1385180"/>
            <a:ext cx="4000499" cy="2980445"/>
          </a:xfrm>
        </p:spPr>
        <p:txBody>
          <a:bodyPr>
            <a:normAutofit/>
          </a:bodyPr>
          <a:lstStyle/>
          <a:p>
            <a:pPr marL="0" indent="0" algn="ctr">
              <a:spcAft>
                <a:spcPts val="300"/>
              </a:spcAft>
              <a:buNone/>
            </a:pPr>
            <a:r>
              <a:rPr lang="en-AU" sz="2400" b="1" dirty="0">
                <a:solidFill>
                  <a:srgbClr val="00B6DE"/>
                </a:solidFill>
                <a:latin typeface="Arial Narrow"/>
                <a:cs typeface="Arial Narrow"/>
              </a:rPr>
              <a:t>HE PĀTAI / CONSIDER THIS</a:t>
            </a:r>
          </a:p>
          <a:p>
            <a:pPr marL="0" indent="0" algn="ctr">
              <a:lnSpc>
                <a:spcPct val="130000"/>
              </a:lnSpc>
              <a:buNone/>
            </a:pPr>
            <a:r>
              <a:rPr lang="en-AU" sz="1800" dirty="0"/>
              <a:t>(For </a:t>
            </a:r>
            <a:r>
              <a:rPr lang="en-AU" sz="1800" dirty="0">
                <a:hlinkClick r:id="rId4"/>
              </a:rPr>
              <a:t>history on the toheroa </a:t>
            </a:r>
            <a:r>
              <a:rPr lang="en-AU" sz="1800" dirty="0"/>
              <a:t>fishery see also topic 5)</a:t>
            </a:r>
          </a:p>
          <a:p>
            <a:pPr marL="0" indent="0" algn="ctr">
              <a:lnSpc>
                <a:spcPct val="130000"/>
              </a:lnSpc>
              <a:buNone/>
            </a:pPr>
            <a:r>
              <a:rPr lang="en-AU" sz="1800" dirty="0"/>
              <a:t>1. How do they hope their innovation will impact the toheroa industry?</a:t>
            </a:r>
          </a:p>
          <a:p>
            <a:pPr marL="0" indent="0" algn="ctr">
              <a:lnSpc>
                <a:spcPct val="130000"/>
              </a:lnSpc>
              <a:buNone/>
            </a:pPr>
            <a:r>
              <a:rPr lang="en-AU" sz="1800" dirty="0"/>
              <a:t>2. Where will the spat [seed] come from?</a:t>
            </a:r>
          </a:p>
          <a:p>
            <a:pPr marL="0" indent="0" algn="ctr">
              <a:lnSpc>
                <a:spcPct val="130000"/>
              </a:lnSpc>
              <a:buNone/>
            </a:pPr>
            <a:endParaRPr lang="en-AU" sz="1900" dirty="0"/>
          </a:p>
        </p:txBody>
      </p:sp>
      <p:sp>
        <p:nvSpPr>
          <p:cNvPr id="4" name="Title 3"/>
          <p:cNvSpPr>
            <a:spLocks noGrp="1"/>
          </p:cNvSpPr>
          <p:nvPr>
            <p:ph type="title"/>
          </p:nvPr>
        </p:nvSpPr>
        <p:spPr>
          <a:xfrm>
            <a:off x="194713" y="93912"/>
            <a:ext cx="8034887" cy="758428"/>
          </a:xfrm>
        </p:spPr>
        <p:txBody>
          <a:bodyPr>
            <a:normAutofit fontScale="90000"/>
          </a:bodyPr>
          <a:lstStyle/>
          <a:p>
            <a:r>
              <a:rPr lang="en-US" sz="3600" dirty="0"/>
              <a:t>EXPLORATION, INNOVATION &amp; ENTERPRISE</a:t>
            </a:r>
          </a:p>
        </p:txBody>
      </p:sp>
      <p:sp>
        <p:nvSpPr>
          <p:cNvPr id="12" name="Content Placeholder 1"/>
          <p:cNvSpPr>
            <a:spLocks noGrp="1"/>
          </p:cNvSpPr>
          <p:nvPr>
            <p:ph sz="half" idx="1"/>
          </p:nvPr>
        </p:nvSpPr>
        <p:spPr>
          <a:xfrm>
            <a:off x="389215" y="2499006"/>
            <a:ext cx="4178944" cy="1745215"/>
          </a:xfrm>
        </p:spPr>
        <p:txBody>
          <a:bodyPr>
            <a:normAutofit fontScale="92500"/>
          </a:bodyPr>
          <a:lstStyle/>
          <a:p>
            <a:pPr marL="0" indent="0" algn="ctr">
              <a:buNone/>
            </a:pPr>
            <a:r>
              <a:rPr lang="en-AU" sz="2400" b="1" dirty="0">
                <a:solidFill>
                  <a:srgbClr val="009AC7"/>
                </a:solidFill>
                <a:latin typeface="Arial Narrow"/>
                <a:cs typeface="Arial Narrow"/>
              </a:rPr>
              <a:t>KŌRERO PUKAPUKA / READ</a:t>
            </a:r>
          </a:p>
          <a:p>
            <a:pPr marL="0" indent="0" algn="ctr">
              <a:lnSpc>
                <a:spcPct val="130000"/>
              </a:lnSpc>
              <a:buNone/>
            </a:pPr>
            <a:r>
              <a:rPr lang="en-AU" sz="2100" dirty="0">
                <a:hlinkClick r:id="rId5"/>
              </a:rPr>
              <a:t>BlueTide Aquaculture </a:t>
            </a:r>
            <a:r>
              <a:rPr lang="en-AU" sz="2100" dirty="0"/>
              <a:t>recently won an innovation award to develop sustainable toheroa aquaculture</a:t>
            </a:r>
          </a:p>
        </p:txBody>
      </p:sp>
      <p:pic>
        <p:nvPicPr>
          <p:cNvPr id="5" name="Picture 4" descr="Screen Shot 2020-09-22 at 3.55.07 PM.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844" y="1501775"/>
            <a:ext cx="3148728" cy="768350"/>
          </a:xfrm>
          <a:prstGeom prst="rect">
            <a:avLst/>
          </a:prstGeom>
        </p:spPr>
      </p:pic>
    </p:spTree>
    <p:extLst>
      <p:ext uri="{BB962C8B-B14F-4D97-AF65-F5344CB8AC3E}">
        <p14:creationId xmlns:p14="http://schemas.microsoft.com/office/powerpoint/2010/main" val="19761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92216</TotalTime>
  <Words>1401</Words>
  <Application>Microsoft Macintosh PowerPoint</Application>
  <PresentationFormat>On-screen Show (16:9)</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MetaPro-Normal</vt:lpstr>
      <vt:lpstr>Office Theme</vt:lpstr>
      <vt:lpstr>PowerPoint Presentation</vt:lpstr>
      <vt:lpstr>PowerPoint Presentation</vt:lpstr>
      <vt:lpstr>PowerPoint Presentation</vt:lpstr>
      <vt:lpstr>EXPLORATION, INNOVATION &amp; ENTERPRISE</vt:lpstr>
      <vt:lpstr>EXPLORATION, INNOVATION &amp; ENTERPRISE</vt:lpstr>
      <vt:lpstr>EXPLORATION, INNOVATION &amp; ENTERPRISE</vt:lpstr>
      <vt:lpstr>EXPLORATION, INNOVATION &amp; ENTERPRISE</vt:lpstr>
      <vt:lpstr>EXPLORATION, INNOVATION &amp; ENTERPRISE</vt:lpstr>
      <vt:lpstr>EXPLORATION, INNOVATION &amp; ENTERPRISE</vt:lpstr>
      <vt:lpstr>REVIEWING KEY CONCEPTS Focus Question: What have we learnt? </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365</cp:revision>
  <cp:lastPrinted>2021-08-29T08:53:50Z</cp:lastPrinted>
  <dcterms:created xsi:type="dcterms:W3CDTF">2020-04-01T02:04:56Z</dcterms:created>
  <dcterms:modified xsi:type="dcterms:W3CDTF">2024-06-02T05:53:06Z</dcterms:modified>
</cp:coreProperties>
</file>