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" saveSubsetFonts="1" autoCompressPictures="0">
  <p:sldMasterIdLst>
    <p:sldMasterId id="2147483648" r:id="rId1"/>
  </p:sldMasterIdLst>
  <p:notesMasterIdLst>
    <p:notesMasterId r:id="rId10"/>
  </p:notesMasterIdLst>
  <p:sldIdLst>
    <p:sldId id="354" r:id="rId2"/>
    <p:sldId id="355" r:id="rId3"/>
    <p:sldId id="356" r:id="rId4"/>
    <p:sldId id="357" r:id="rId5"/>
    <p:sldId id="366" r:id="rId6"/>
    <p:sldId id="358" r:id="rId7"/>
    <p:sldId id="393" r:id="rId8"/>
    <p:sldId id="34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1" autoAdjust="0"/>
    <p:restoredTop sz="66467" autoAdjust="0"/>
  </p:normalViewPr>
  <p:slideViewPr>
    <p:cSldViewPr snapToGrid="0" snapToObjects="1">
      <p:cViewPr varScale="1">
        <p:scale>
          <a:sx n="89" d="100"/>
          <a:sy n="89" d="100"/>
        </p:scale>
        <p:origin x="176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4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13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For more information see the comprehensive report by FAO:  http://</a:t>
            </a:r>
            <a:r>
              <a:rPr lang="en-US" baseline="0" dirty="0" err="1"/>
              <a:t>www.fao.org</a:t>
            </a:r>
            <a:r>
              <a:rPr lang="en-US" baseline="0" dirty="0"/>
              <a:t>/3/ca9229en/CA9229EN.pdf</a:t>
            </a:r>
          </a:p>
          <a:p>
            <a:endParaRPr lang="en-US" baseline="0" dirty="0"/>
          </a:p>
          <a:p>
            <a:r>
              <a:rPr lang="en-US" baseline="0" dirty="0"/>
              <a:t>Note that aquaculture has exploded to an even greater degree than capture </a:t>
            </a:r>
            <a:r>
              <a:rPr lang="mr-IN" baseline="0" dirty="0"/>
              <a:t>–</a:t>
            </a:r>
            <a:r>
              <a:rPr lang="en-US" baseline="0" dirty="0"/>
              <a:t> why do you think this? How do you feel about the growth of aquaculture?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For more information see the comprehensive report by FAO:  http://</a:t>
            </a:r>
            <a:r>
              <a:rPr lang="en-US" baseline="0" dirty="0" err="1"/>
              <a:t>www.fao.org</a:t>
            </a:r>
            <a:r>
              <a:rPr lang="en-US" baseline="0" dirty="0"/>
              <a:t>/3/ca9229en/CA9229EN.pdf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FURTHER DISCUSSION</a:t>
            </a:r>
          </a:p>
          <a:p>
            <a:r>
              <a:rPr lang="en-US" dirty="0"/>
              <a:t>This graph</a:t>
            </a:r>
            <a:r>
              <a:rPr lang="en-US" baseline="0" dirty="0"/>
              <a:t> shows that while </a:t>
            </a:r>
            <a:r>
              <a:rPr lang="en-US" dirty="0"/>
              <a:t>population and apparent consumption are increasing at relatively similar rates, the catch has gone up more rapidly.</a:t>
            </a:r>
            <a:r>
              <a:rPr lang="en-US" baseline="0" dirty="0"/>
              <a:t>  S</a:t>
            </a:r>
            <a:r>
              <a:rPr lang="en-US" dirty="0"/>
              <a:t>o it looks like that would be an illustration of wastage?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For more information see the comprehensive report by FAO:  http://</a:t>
            </a:r>
            <a:r>
              <a:rPr lang="en-US" baseline="0" dirty="0" err="1"/>
              <a:t>www.fao.org</a:t>
            </a:r>
            <a:r>
              <a:rPr lang="en-US" baseline="0" dirty="0"/>
              <a:t>/3/ca9229en/CA9229EN.pdf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See also: https://</a:t>
            </a:r>
            <a:r>
              <a:rPr lang="en-US" baseline="0" dirty="0" err="1"/>
              <a:t>www.msc.org</a:t>
            </a:r>
            <a:r>
              <a:rPr lang="en-US" baseline="0" dirty="0"/>
              <a:t>/media-</a:t>
            </a:r>
            <a:r>
              <a:rPr lang="en-US" baseline="0" dirty="0" err="1"/>
              <a:t>centre</a:t>
            </a:r>
            <a:r>
              <a:rPr lang="en-US" baseline="0" dirty="0"/>
              <a:t>/news-opinion/news/2020/06/10/five-things-you-need-to-know-about-the-state-of-the-world-s-fish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For more information see on lost and wasted seafood see the comprehensive report by FAO:  http://</a:t>
            </a:r>
            <a:r>
              <a:rPr lang="en-US" baseline="0" dirty="0" err="1"/>
              <a:t>www.fao.org</a:t>
            </a:r>
            <a:r>
              <a:rPr lang="en-US" baseline="0" dirty="0"/>
              <a:t>/3/ca9229en/CA9229EN.pdf</a:t>
            </a:r>
          </a:p>
          <a:p>
            <a:endParaRPr lang="en-US" baseline="0" dirty="0"/>
          </a:p>
          <a:p>
            <a:r>
              <a:rPr lang="en-US" baseline="0" dirty="0"/>
              <a:t>See also: https://</a:t>
            </a:r>
            <a:r>
              <a:rPr lang="en-US" baseline="0" dirty="0" err="1"/>
              <a:t>www.hakaimagazine.com</a:t>
            </a:r>
            <a:r>
              <a:rPr lang="en-US" baseline="0" dirty="0"/>
              <a:t>/features/wasted/  </a:t>
            </a:r>
          </a:p>
          <a:p>
            <a:endParaRPr lang="en-US" baseline="0" dirty="0"/>
          </a:p>
          <a:p>
            <a:r>
              <a:rPr lang="en-US" baseline="0" dirty="0"/>
              <a:t>And: https://</a:t>
            </a:r>
            <a:r>
              <a:rPr lang="en-US" baseline="0" dirty="0" err="1"/>
              <a:t>www.msc.org</a:t>
            </a:r>
            <a:r>
              <a:rPr lang="en-US" baseline="0" dirty="0"/>
              <a:t>/media-</a:t>
            </a:r>
            <a:r>
              <a:rPr lang="en-US" baseline="0" dirty="0" err="1"/>
              <a:t>centre</a:t>
            </a:r>
            <a:r>
              <a:rPr lang="en-US" baseline="0" dirty="0"/>
              <a:t>/news-opinion/news/2020/06/10/five-things-you-need-to-know-about-the-state-of-the-world-s-fish</a:t>
            </a:r>
          </a:p>
          <a:p>
            <a:endParaRPr lang="en-US" baseline="0" dirty="0"/>
          </a:p>
          <a:p>
            <a:r>
              <a:rPr lang="en-US" baseline="0" dirty="0"/>
              <a:t>ANSWERS</a:t>
            </a:r>
          </a:p>
          <a:p>
            <a:r>
              <a:rPr lang="en-US" baseline="0" dirty="0"/>
              <a:t>Waste due to many factors </a:t>
            </a:r>
            <a:r>
              <a:rPr lang="mr-IN" baseline="0" dirty="0"/>
              <a:t>–</a:t>
            </a:r>
            <a:r>
              <a:rPr lang="en-US" baseline="0" dirty="0"/>
              <a:t> spoilage, </a:t>
            </a:r>
          </a:p>
          <a:p>
            <a:r>
              <a:rPr lang="en-US" baseline="0" dirty="0"/>
              <a:t>Richer countries have the highest amount of waste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This definition of sustainable development comes from the </a:t>
            </a:r>
            <a:r>
              <a:rPr lang="en-US" baseline="0" dirty="0" err="1"/>
              <a:t>Brundtland</a:t>
            </a:r>
            <a:r>
              <a:rPr lang="en-US" baseline="0" dirty="0"/>
              <a:t> Report: Our Common Future. See: https://</a:t>
            </a:r>
            <a:r>
              <a:rPr lang="en-US" baseline="0" dirty="0" err="1"/>
              <a:t>sustainabledevelopment.un.org</a:t>
            </a:r>
            <a:r>
              <a:rPr lang="en-US" baseline="0" dirty="0"/>
              <a:t>/content/documents/5987our-common-future.pdf (see paragraph 27)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baseline="0" dirty="0"/>
              <a:t>For more information see on lost and wasted seafood see the comprehensive report by FAO:  http://</a:t>
            </a:r>
            <a:r>
              <a:rPr lang="en-US" baseline="0" dirty="0" err="1"/>
              <a:t>www.fao.org</a:t>
            </a:r>
            <a:r>
              <a:rPr lang="en-US" baseline="0" dirty="0"/>
              <a:t>/3/ca9229en/CA9229EN.pdf</a:t>
            </a:r>
          </a:p>
          <a:p>
            <a:endParaRPr lang="en-US" baseline="0" dirty="0"/>
          </a:p>
          <a:p>
            <a:r>
              <a:rPr lang="en-US" baseline="0" dirty="0"/>
              <a:t>See also: https://</a:t>
            </a:r>
            <a:r>
              <a:rPr lang="en-US" baseline="0" dirty="0" err="1"/>
              <a:t>www.hakaimagazine.com</a:t>
            </a:r>
            <a:r>
              <a:rPr lang="en-US" baseline="0" dirty="0"/>
              <a:t>/features/wasted/  </a:t>
            </a:r>
          </a:p>
          <a:p>
            <a:endParaRPr lang="en-US" baseline="0" dirty="0"/>
          </a:p>
          <a:p>
            <a:r>
              <a:rPr lang="en-US" baseline="0" dirty="0"/>
              <a:t>And: https://</a:t>
            </a:r>
            <a:r>
              <a:rPr lang="en-US" baseline="0" dirty="0" err="1"/>
              <a:t>www.msc.org</a:t>
            </a:r>
            <a:r>
              <a:rPr lang="en-US" baseline="0" dirty="0"/>
              <a:t>/media-</a:t>
            </a:r>
            <a:r>
              <a:rPr lang="en-US" baseline="0" dirty="0" err="1"/>
              <a:t>centre</a:t>
            </a:r>
            <a:r>
              <a:rPr lang="en-US" baseline="0" dirty="0"/>
              <a:t>/news-opinion/news/2020/06/10/five-things-you-need-to-know-about-the-state-of-the-world-s-fish</a:t>
            </a:r>
          </a:p>
          <a:p>
            <a:endParaRPr lang="en-US" baseline="0" dirty="0"/>
          </a:p>
          <a:p>
            <a:r>
              <a:rPr lang="en-US" baseline="0" dirty="0"/>
              <a:t>ANSWERS</a:t>
            </a:r>
          </a:p>
          <a:p>
            <a:r>
              <a:rPr lang="en-US" baseline="0" dirty="0"/>
              <a:t>Waste due to many factors </a:t>
            </a:r>
            <a:r>
              <a:rPr lang="mr-IN" baseline="0" dirty="0"/>
              <a:t>–</a:t>
            </a:r>
            <a:r>
              <a:rPr lang="en-US" baseline="0" dirty="0"/>
              <a:t> spoilage, </a:t>
            </a:r>
          </a:p>
          <a:p>
            <a:r>
              <a:rPr lang="en-US" baseline="0" dirty="0"/>
              <a:t>Richer countries have the highest amount of waste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NOTES</a:t>
            </a:r>
          </a:p>
          <a:p>
            <a:endParaRPr lang="x-none" baseline="0" dirty="0"/>
          </a:p>
          <a:p>
            <a:r>
              <a:rPr lang="x-none" baseline="0" dirty="0"/>
              <a:t>NOTE: Language is a little tricky (and very American!)</a:t>
            </a:r>
          </a:p>
          <a:p>
            <a:endParaRPr lang="x-none" baseline="0" dirty="0"/>
          </a:p>
          <a:p>
            <a:r>
              <a:rPr lang="x-none" baseline="0" dirty="0"/>
              <a:t>See </a:t>
            </a:r>
            <a:r>
              <a:rPr lang="en-US" baseline="0" dirty="0"/>
              <a:t>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=U45_V70YiwQ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TEACHER N</a:t>
            </a:r>
            <a:r>
              <a:rPr lang="en-US" sz="1200" b="1" dirty="0">
                <a:solidFill>
                  <a:srgbClr val="005DAA"/>
                </a:solidFill>
                <a:latin typeface="Arial"/>
                <a:cs typeface="Arial"/>
              </a:rPr>
              <a:t>OTES</a:t>
            </a:r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26238" y="4452938"/>
            <a:ext cx="3798900" cy="2214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200" cap="none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/>
              <a:t>Title text</a:t>
            </a:r>
          </a:p>
        </p:txBody>
      </p:sp>
      <p:sp>
        <p:nvSpPr>
          <p:cNvPr id="5" name="Body">
            <a:extLst>
              <a:ext uri="{FF2B5EF4-FFF2-40B4-BE49-F238E27FC236}">
                <a16:creationId xmlns:a16="http://schemas.microsoft.com/office/drawing/2014/main" id="{20214D76-72E5-432B-9153-C88E618243CE}"/>
              </a:ext>
            </a:extLst>
          </p:cNvPr>
          <p:cNvSpPr txBox="1">
            <a:spLocks noGrp="1"/>
          </p:cNvSpPr>
          <p:nvPr>
            <p:ph type="subTitle" sz="quarter" idx="10"/>
          </p:nvPr>
        </p:nvSpPr>
        <p:spPr>
          <a:xfrm>
            <a:off x="5026238" y="4700588"/>
            <a:ext cx="3798900" cy="1127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365283">
              <a:buNone/>
              <a:defRPr sz="1474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defTabSz="487044">
              <a:defRPr sz="1474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1463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7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 descr="White_Shell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5988">
            <a:off x="8386209" y="222096"/>
            <a:ext cx="647674" cy="581637"/>
          </a:xfrm>
          <a:prstGeom prst="rect">
            <a:avLst/>
          </a:prstGeom>
        </p:spPr>
      </p:pic>
      <p:pic>
        <p:nvPicPr>
          <p:cNvPr id="11" name="Picture 10" descr="White_Shell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083">
            <a:off x="7767575" y="404719"/>
            <a:ext cx="559557" cy="502504"/>
          </a:xfrm>
          <a:prstGeom prst="rect">
            <a:avLst/>
          </a:prstGeom>
        </p:spPr>
      </p:pic>
      <p:pic>
        <p:nvPicPr>
          <p:cNvPr id="12" name="Picture 11" descr="White_Shel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9409">
            <a:off x="8039945" y="45575"/>
            <a:ext cx="449349" cy="403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B19246-48EF-EEA4-0812-ED60765354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o.org/documents/card/en/c/ca9229en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o.org/documents/card/en/c/ca9229en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o.org/documents/card/en/c/ca9229en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documents/card/en/c/ca9229en" TargetMode="External"/><Relationship Id="rId5" Type="http://schemas.openxmlformats.org/officeDocument/2006/relationships/hyperlink" Target="https://www.hakaimagazine.com/features/wasted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U45_V70Yiw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5" y="2341183"/>
            <a:ext cx="3924079" cy="2352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FUTURE OPPORTUNITIES &amp; CHALLENGES</a:t>
            </a:r>
            <a:br>
              <a:rPr lang="en-US" sz="2800" dirty="0"/>
            </a:br>
            <a:r>
              <a:rPr lang="en-AU" sz="2000" dirty="0"/>
              <a:t>Focus Question:  What challenges &amp; opportunities face Aotearoa’s seafood industry?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0" y="1177617"/>
            <a:ext cx="3509899" cy="16417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sz="42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noProof="0" dirty="0">
                <a:solidFill>
                  <a:srgbClr val="005DAA"/>
                </a:solidFill>
              </a:rPr>
              <a:t>Opportunity &amp; Challenge: </a:t>
            </a:r>
            <a:r>
              <a:rPr lang="en-AU" sz="3800" noProof="0" dirty="0"/>
              <a:t>Global seafood production (how much seafood we catch and sell) is at an all time high!</a:t>
            </a:r>
          </a:p>
        </p:txBody>
      </p:sp>
      <p:pic>
        <p:nvPicPr>
          <p:cNvPr id="4" name="Picture 3" descr="Screen Shot 2020-09-09 at 11.07.40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374" y="1260825"/>
            <a:ext cx="4659859" cy="301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80034" y="2585968"/>
            <a:ext cx="3630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hlinkClick r:id="rId5"/>
              </a:rPr>
              <a:t>Source:  FAO (2020) </a:t>
            </a:r>
          </a:p>
          <a:p>
            <a:r>
              <a:rPr lang="en-US" sz="1300" dirty="0">
                <a:hlinkClick r:id="rId5"/>
              </a:rPr>
              <a:t>The State of World Fisheries and Aquaculture 2020</a:t>
            </a:r>
            <a:endParaRPr lang="en-US" sz="13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250" y="2514599"/>
            <a:ext cx="3509899" cy="2090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AU" sz="1900" dirty="0"/>
          </a:p>
          <a:p>
            <a:pPr marL="0" indent="0">
              <a:buFont typeface="Arial"/>
              <a:buNone/>
            </a:pPr>
            <a:r>
              <a:rPr lang="en-AU" sz="4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203200" indent="-203200">
              <a:buFont typeface="+mj-lt"/>
              <a:buAutoNum type="arabicPeriod"/>
            </a:pPr>
            <a:r>
              <a:rPr lang="en-AU" sz="3800" dirty="0"/>
              <a:t>How many million tonnes were produced in 1950? </a:t>
            </a:r>
          </a:p>
          <a:p>
            <a:pPr marL="203200" indent="-203200">
              <a:buFont typeface="+mj-lt"/>
              <a:buAutoNum type="arabicPeriod"/>
            </a:pPr>
            <a:r>
              <a:rPr lang="en-AU" sz="3800" dirty="0"/>
              <a:t>And how many in 2018? </a:t>
            </a:r>
          </a:p>
          <a:p>
            <a:pPr marL="203200" indent="-203200">
              <a:buFont typeface="+mj-lt"/>
              <a:buAutoNum type="arabicPeriod"/>
            </a:pPr>
            <a:r>
              <a:rPr lang="en-AU" sz="3800" dirty="0"/>
              <a:t>What does this tell you about seafood production?</a:t>
            </a:r>
          </a:p>
        </p:txBody>
      </p:sp>
    </p:spTree>
    <p:extLst>
      <p:ext uri="{BB962C8B-B14F-4D97-AF65-F5344CB8AC3E}">
        <p14:creationId xmlns:p14="http://schemas.microsoft.com/office/powerpoint/2010/main" val="27507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9" y="2323441"/>
            <a:ext cx="3716275" cy="2318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7770749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FUTURE OPPORTUNITIES &amp; CHALLENGES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375" y="1082753"/>
            <a:ext cx="4659857" cy="3248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033714" y="2547675"/>
            <a:ext cx="35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Source:  FAO (2020) </a:t>
            </a:r>
          </a:p>
          <a:p>
            <a:r>
              <a:rPr lang="en-US" sz="1200" dirty="0">
                <a:hlinkClick r:id="rId5"/>
              </a:rPr>
              <a:t>The State of World Fisheries and Aquaculture 2020</a:t>
            </a:r>
            <a:endParaRPr lang="en-US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4850" y="1138707"/>
            <a:ext cx="3427977" cy="1579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4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dirty="0">
                <a:solidFill>
                  <a:srgbClr val="005DAA"/>
                </a:solidFill>
              </a:rPr>
              <a:t>Opportunity &amp; Challenge: </a:t>
            </a:r>
            <a:r>
              <a:rPr lang="en-US" sz="3800" dirty="0"/>
              <a:t>Global seafood consumption (how much seafood we buy and eat) is growing faster than ever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5651" y="2488541"/>
            <a:ext cx="3427977" cy="2153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700" dirty="0"/>
          </a:p>
          <a:p>
            <a:pPr marL="0" indent="0">
              <a:buFont typeface="Arial"/>
              <a:buNone/>
            </a:pPr>
            <a:r>
              <a:rPr lang="en-AU" sz="4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203200" indent="-203200">
              <a:buFont typeface="+mj-lt"/>
              <a:buAutoNum type="arabicPeriod"/>
            </a:pPr>
            <a:r>
              <a:rPr lang="en-US" sz="3800" dirty="0"/>
              <a:t>How many million </a:t>
            </a:r>
            <a:r>
              <a:rPr lang="en-US" sz="3800" dirty="0" err="1"/>
              <a:t>tonnes</a:t>
            </a:r>
            <a:r>
              <a:rPr lang="en-US" sz="3800" dirty="0"/>
              <a:t> were consumed in 1950? </a:t>
            </a:r>
          </a:p>
          <a:p>
            <a:pPr marL="203200" indent="-203200">
              <a:buFont typeface="+mj-lt"/>
              <a:buAutoNum type="arabicPeriod"/>
            </a:pPr>
            <a:r>
              <a:rPr lang="en-US" sz="3800" dirty="0"/>
              <a:t>And how many in 2018? </a:t>
            </a:r>
          </a:p>
          <a:p>
            <a:pPr marL="203200" indent="-203200">
              <a:buFont typeface="+mj-lt"/>
              <a:buAutoNum type="arabicPeriod"/>
            </a:pPr>
            <a:r>
              <a:rPr lang="en-US" sz="3800" dirty="0"/>
              <a:t>What does this tell you about consumption?</a:t>
            </a:r>
          </a:p>
        </p:txBody>
      </p:sp>
    </p:spTree>
    <p:extLst>
      <p:ext uri="{BB962C8B-B14F-4D97-AF65-F5344CB8AC3E}">
        <p14:creationId xmlns:p14="http://schemas.microsoft.com/office/powerpoint/2010/main" val="30788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2651"/>
            <a:ext cx="3666818" cy="2446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836825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521" y="1082753"/>
            <a:ext cx="4351020" cy="3427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80034" y="2585968"/>
            <a:ext cx="3630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hlinkClick r:id="rId5"/>
              </a:rPr>
              <a:t>Source:  FAO (2020) </a:t>
            </a:r>
          </a:p>
          <a:p>
            <a:r>
              <a:rPr lang="en-US" sz="1300" dirty="0">
                <a:hlinkClick r:id="rId5"/>
              </a:rPr>
              <a:t>The State of World Fisheries and Aquaculture 2020</a:t>
            </a:r>
            <a:endParaRPr lang="en-US" sz="1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4851" y="1138707"/>
            <a:ext cx="3195662" cy="1566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4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dirty="0">
                <a:solidFill>
                  <a:srgbClr val="005DAA"/>
                </a:solidFill>
              </a:rPr>
              <a:t>Challenge: </a:t>
            </a:r>
            <a:r>
              <a:rPr lang="en-AU" sz="3800" dirty="0"/>
              <a:t>About a third of all fish stocks are still being overfished (MSC, 2020)</a:t>
            </a:r>
            <a:endParaRPr lang="en-US" sz="3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4464" y="2265701"/>
            <a:ext cx="3195662" cy="2318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700" dirty="0"/>
          </a:p>
          <a:p>
            <a:pPr marL="0" indent="0">
              <a:buFont typeface="Arial"/>
              <a:buNone/>
            </a:pPr>
            <a:r>
              <a:rPr lang="en-AU" sz="4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07950" indent="-107950">
              <a:buFont typeface="+mj-lt"/>
              <a:buAutoNum type="arabicPeriod"/>
            </a:pPr>
            <a:r>
              <a:rPr lang="en-US" sz="3800" dirty="0"/>
              <a:t> How has the percentage of (1) under fished, and (2) over fished, stocks changed over time?</a:t>
            </a:r>
          </a:p>
          <a:p>
            <a:pPr marL="107950" indent="-107950">
              <a:buFont typeface="+mj-lt"/>
              <a:buAutoNum type="arabicPeriod"/>
            </a:pPr>
            <a:r>
              <a:rPr lang="en-US" sz="3800" dirty="0"/>
              <a:t> What does this tell you about global fish stocks?</a:t>
            </a:r>
          </a:p>
        </p:txBody>
      </p:sp>
    </p:spTree>
    <p:extLst>
      <p:ext uri="{BB962C8B-B14F-4D97-AF65-F5344CB8AC3E}">
        <p14:creationId xmlns:p14="http://schemas.microsoft.com/office/powerpoint/2010/main" val="26348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339" y="2580964"/>
            <a:ext cx="4710746" cy="2079936"/>
          </a:xfrm>
          <a:prstGeom prst="rect">
            <a:avLst/>
          </a:prstGeom>
        </p:spPr>
      </p:pic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0964"/>
            <a:ext cx="4319339" cy="2079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35" y="93912"/>
            <a:ext cx="8757249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674" y="1002026"/>
            <a:ext cx="4751715" cy="1646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180950" y="1685088"/>
            <a:ext cx="16337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hlinkClick r:id="rId5"/>
              </a:rPr>
              <a:t>Source:  FAO in Hakei </a:t>
            </a:r>
            <a:endParaRPr lang="en-US" sz="1300" dirty="0">
              <a:hlinkClick r:id="rId6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2835" y="1135852"/>
            <a:ext cx="4046504" cy="1988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4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dirty="0">
                <a:solidFill>
                  <a:srgbClr val="005DAA"/>
                </a:solidFill>
              </a:rPr>
              <a:t>Challenge: </a:t>
            </a:r>
            <a:r>
              <a:rPr lang="en-AU" sz="3800" dirty="0"/>
              <a:t>About 35% of the global harvest is lost or wasted every year</a:t>
            </a:r>
          </a:p>
          <a:p>
            <a:pPr marL="0" indent="0">
              <a:buNone/>
            </a:pPr>
            <a:endParaRPr lang="en-AU" sz="1100" dirty="0"/>
          </a:p>
          <a:p>
            <a:pPr marL="0" indent="0">
              <a:buNone/>
            </a:pPr>
            <a:r>
              <a:rPr lang="en-AU" sz="3800" dirty="0"/>
              <a:t>Our global food system discards 46 million tonnes of fish each year!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7675" y="2892878"/>
            <a:ext cx="4578944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000" dirty="0"/>
          </a:p>
          <a:p>
            <a:pPr algn="r">
              <a:lnSpc>
                <a:spcPct val="110000"/>
              </a:lnSpc>
            </a:pPr>
            <a:r>
              <a:rPr lang="x-none" dirty="0">
                <a:latin typeface="Arial"/>
                <a:cs typeface="Arial"/>
              </a:rPr>
              <a:t>Create a bar graph showing global food loss and waste</a:t>
            </a:r>
            <a:r>
              <a:rPr lang="x-none" dirty="0"/>
              <a:t> (from chart above)</a:t>
            </a:r>
          </a:p>
          <a:p>
            <a:pPr algn="r">
              <a:lnSpc>
                <a:spcPct val="110000"/>
              </a:lnSpc>
            </a:pPr>
            <a:r>
              <a:rPr lang="x-none" dirty="0">
                <a:latin typeface="Arial"/>
                <a:cs typeface="Arial"/>
              </a:rPr>
              <a:t>Which graph (pie or bar) shows the information best and why?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2835" y="2956378"/>
            <a:ext cx="3874839" cy="161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244475" indent="-244475">
              <a:buFont typeface="+mj-lt"/>
              <a:buAutoNum type="arabicPeriod"/>
            </a:pPr>
            <a:r>
              <a:rPr lang="en-US" sz="3300" dirty="0"/>
              <a:t>Why is so much seafood wasted?</a:t>
            </a:r>
          </a:p>
          <a:p>
            <a:pPr marL="244475" indent="-244475">
              <a:buFont typeface="+mj-lt"/>
              <a:buAutoNum type="arabicPeriod"/>
            </a:pPr>
            <a:r>
              <a:rPr lang="en-US" sz="3300" dirty="0"/>
              <a:t>Can you guess if it is the poorer or richer countries who waste the most?</a:t>
            </a:r>
          </a:p>
          <a:p>
            <a:endParaRPr lang="en-AU" sz="2900" dirty="0"/>
          </a:p>
          <a:p>
            <a:endParaRPr lang="en-AU" sz="2300" dirty="0"/>
          </a:p>
        </p:txBody>
      </p:sp>
    </p:spTree>
    <p:extLst>
      <p:ext uri="{BB962C8B-B14F-4D97-AF65-F5344CB8AC3E}">
        <p14:creationId xmlns:p14="http://schemas.microsoft.com/office/powerpoint/2010/main" val="34362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34" y="584200"/>
            <a:ext cx="4985642" cy="423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1" y="1198212"/>
            <a:ext cx="3851183" cy="26435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6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6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32000"/>
              </a:lnSpc>
              <a:buNone/>
            </a:pPr>
            <a:r>
              <a:rPr lang="en-AU" sz="5500" dirty="0"/>
              <a:t>A common solution suggested for global supply &amp; demand challenges is sustainable development </a:t>
            </a:r>
          </a:p>
          <a:p>
            <a:pPr marL="0" indent="0">
              <a:lnSpc>
                <a:spcPct val="132000"/>
              </a:lnSpc>
              <a:buNone/>
            </a:pPr>
            <a:r>
              <a:rPr lang="en-AU" sz="5500" dirty="0">
                <a:solidFill>
                  <a:srgbClr val="005DAA"/>
                </a:solidFill>
              </a:rPr>
              <a:t>‘Development that meets the needs of the present without compromising the ability of future generations to meet their own needs’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0376" y="1139517"/>
            <a:ext cx="4429124" cy="3580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x-none" sz="8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8000" dirty="0">
              <a:latin typeface="Arial Narrow"/>
              <a:cs typeface="Arial Narrow"/>
            </a:endParaRPr>
          </a:p>
          <a:p>
            <a:pPr marL="0" indent="0" algn="r">
              <a:lnSpc>
                <a:spcPct val="132000"/>
              </a:lnSpc>
              <a:buNone/>
            </a:pPr>
            <a:r>
              <a:rPr lang="en-US" sz="7200" dirty="0"/>
              <a:t>Place yourself along a continuum (line) with strongly agree at one end &amp; strongly disagree at the other based on your belief around the following statement: </a:t>
            </a:r>
            <a:r>
              <a:rPr lang="en-US" sz="7200" dirty="0">
                <a:solidFill>
                  <a:srgbClr val="005DAA"/>
                </a:solidFill>
              </a:rPr>
              <a:t>“Human needs and requirements are more important than the protection of the environment. Resources (including seafood) should be fully exploited for human development.”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125" y="3902910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2178" y="3877910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</a:p>
        </p:txBody>
      </p:sp>
      <p:sp>
        <p:nvSpPr>
          <p:cNvPr id="12" name="Up-Down Arrow 11"/>
          <p:cNvSpPr/>
          <p:nvPr/>
        </p:nvSpPr>
        <p:spPr>
          <a:xfrm rot="16200000">
            <a:off x="2041463" y="3256463"/>
            <a:ext cx="737461" cy="1815368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790894"/>
            <a:ext cx="4394200" cy="4045542"/>
          </a:xfrm>
          <a:prstGeom prst="rect">
            <a:avLst/>
          </a:prstGeom>
        </p:spPr>
      </p:pic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0" y="549493"/>
            <a:ext cx="4910767" cy="4314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0" y="32466"/>
            <a:ext cx="8784264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819" y="2281909"/>
            <a:ext cx="4527189" cy="2554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buNone/>
            </a:pPr>
            <a:r>
              <a:rPr lang="en-US" sz="2300" dirty="0"/>
              <a:t>We have a global seafood industry where:</a:t>
            </a:r>
          </a:p>
          <a:p>
            <a:pPr marL="666750" lvl="1" indent="-266700"/>
            <a:r>
              <a:rPr lang="en-US" sz="2300" dirty="0"/>
              <a:t>Consumption is high</a:t>
            </a:r>
          </a:p>
          <a:p>
            <a:pPr marL="666750" lvl="1" indent="-266700"/>
            <a:r>
              <a:rPr lang="en-US" sz="2300" dirty="0"/>
              <a:t>Production is high</a:t>
            </a:r>
          </a:p>
          <a:p>
            <a:pPr marL="666750" lvl="1" indent="-266700"/>
            <a:r>
              <a:rPr lang="en-US" sz="2300" dirty="0"/>
              <a:t>Waste is high</a:t>
            </a:r>
          </a:p>
          <a:p>
            <a:pPr marL="666750" lvl="1" indent="-266700"/>
            <a:r>
              <a:rPr lang="en-US" sz="2300" dirty="0"/>
              <a:t>Almost a third of fish stocks are overfished</a:t>
            </a:r>
          </a:p>
          <a:p>
            <a:pPr marL="266700" indent="-266700"/>
            <a:endParaRPr lang="en-AU" sz="3600" dirty="0">
              <a:solidFill>
                <a:srgbClr val="005DAA"/>
              </a:solidFill>
            </a:endParaRPr>
          </a:p>
          <a:p>
            <a:pPr marL="266700" indent="-266700"/>
            <a:endParaRPr lang="en-US" sz="3300" dirty="0"/>
          </a:p>
          <a:p>
            <a:pPr marL="266700" indent="-266700"/>
            <a:endParaRPr lang="en-US" sz="3300" dirty="0"/>
          </a:p>
          <a:p>
            <a:pPr marL="266700" indent="-266700"/>
            <a:endParaRPr lang="en-US" sz="3300" dirty="0"/>
          </a:p>
          <a:p>
            <a:endParaRPr lang="en-AU" sz="2900" dirty="0"/>
          </a:p>
          <a:p>
            <a:endParaRPr lang="en-AU" sz="2300" dirty="0"/>
          </a:p>
        </p:txBody>
      </p:sp>
      <p:sp>
        <p:nvSpPr>
          <p:cNvPr id="8" name="Rectangle 7"/>
          <p:cNvSpPr/>
          <p:nvPr/>
        </p:nvSpPr>
        <p:spPr>
          <a:xfrm>
            <a:off x="4951738" y="1385137"/>
            <a:ext cx="3893981" cy="333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000" dirty="0"/>
          </a:p>
          <a:p>
            <a:pPr algn="r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I</a:t>
            </a:r>
            <a:r>
              <a:rPr lang="x-none" dirty="0">
                <a:latin typeface="Arial"/>
                <a:cs typeface="Arial"/>
              </a:rPr>
              <a:t>n groups discuss t</a:t>
            </a:r>
            <a:r>
              <a:rPr lang="en-US" dirty="0">
                <a:latin typeface="Arial"/>
                <a:cs typeface="Arial"/>
              </a:rPr>
              <a:t>he</a:t>
            </a:r>
            <a:r>
              <a:rPr lang="x-none" dirty="0">
                <a:latin typeface="Arial"/>
                <a:cs typeface="Arial"/>
              </a:rPr>
              <a:t> sustainability of the global fishing industry.</a:t>
            </a:r>
          </a:p>
          <a:p>
            <a:pPr algn="r">
              <a:lnSpc>
                <a:spcPct val="120000"/>
              </a:lnSpc>
            </a:pPr>
            <a:r>
              <a:rPr lang="x-none" dirty="0">
                <a:solidFill>
                  <a:srgbClr val="005DAA"/>
                </a:solidFill>
                <a:latin typeface="Arial"/>
                <a:cs typeface="Arial"/>
              </a:rPr>
              <a:t>Does the global fishing industry </a:t>
            </a:r>
            <a:r>
              <a:rPr lang="en-US" dirty="0">
                <a:solidFill>
                  <a:srgbClr val="005DAA"/>
                </a:solidFill>
                <a:latin typeface="Arial"/>
                <a:cs typeface="Arial"/>
              </a:rPr>
              <a:t>meet the needs of the present without compromising the ability of future generations to meet their own needs?</a:t>
            </a:r>
          </a:p>
          <a:p>
            <a:pPr algn="r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Justify your answer: Why? Why not?</a:t>
            </a:r>
            <a:r>
              <a:rPr lang="x-none" dirty="0">
                <a:latin typeface="Arial"/>
                <a:cs typeface="Arial"/>
              </a:rPr>
              <a:t> </a:t>
            </a:r>
          </a:p>
          <a:p>
            <a:pPr algn="r"/>
            <a:r>
              <a:rPr lang="x-none" dirty="0">
                <a:latin typeface="Arial"/>
                <a:cs typeface="Arial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3251">
            <a:off x="2951581" y="851310"/>
            <a:ext cx="2022063" cy="159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94" y="819789"/>
            <a:ext cx="1837413" cy="128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00" y="587593"/>
            <a:ext cx="5232400" cy="4213007"/>
          </a:xfrm>
          <a:prstGeom prst="rect">
            <a:avLst/>
          </a:prstGeom>
        </p:spPr>
      </p:pic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8393"/>
            <a:ext cx="4095750" cy="4213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20" y="95966"/>
            <a:ext cx="7424980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FUTURE OPPORTUNITIES &amp; CHALLENGES</a:t>
            </a:r>
            <a:endParaRPr lang="en-AU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6251" y="981276"/>
            <a:ext cx="4616450" cy="3603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AU" sz="29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>
              <a:lnSpc>
                <a:spcPct val="140000"/>
              </a:lnSpc>
            </a:pPr>
            <a:r>
              <a:rPr lang="en-US" sz="2600" dirty="0"/>
              <a:t>Current demand creates challenges and opportunities for the future</a:t>
            </a:r>
          </a:p>
          <a:p>
            <a:pPr>
              <a:lnSpc>
                <a:spcPct val="140000"/>
              </a:lnSpc>
            </a:pPr>
            <a:r>
              <a:rPr lang="en-US" sz="2600" dirty="0"/>
              <a:t>Is lab grown fish a potential solution? Why / Why not?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x-none" sz="29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9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900" dirty="0"/>
          </a:p>
          <a:p>
            <a:pPr>
              <a:lnSpc>
                <a:spcPct val="140000"/>
              </a:lnSpc>
            </a:pPr>
            <a:r>
              <a:rPr lang="x-none" sz="2600" dirty="0"/>
              <a:t>If global demand for seafood continues to grow </a:t>
            </a:r>
            <a:r>
              <a:rPr lang="mr-IN" sz="2600" dirty="0"/>
              <a:t>–</a:t>
            </a:r>
            <a:r>
              <a:rPr lang="x-none" sz="2600" dirty="0"/>
              <a:t> how can demand be met in a way that is sustainable for the sea? </a:t>
            </a:r>
            <a:endParaRPr lang="en-AU" sz="3600" dirty="0">
              <a:solidFill>
                <a:srgbClr val="005DAA"/>
              </a:solidFill>
            </a:endParaRPr>
          </a:p>
          <a:p>
            <a:pPr marL="266700" indent="-266700"/>
            <a:endParaRPr lang="en-US" sz="3300" dirty="0"/>
          </a:p>
          <a:p>
            <a:pPr marL="266700" indent="-266700"/>
            <a:endParaRPr lang="en-US" sz="3300" dirty="0"/>
          </a:p>
          <a:p>
            <a:pPr marL="266700" indent="-266700"/>
            <a:endParaRPr lang="en-US" sz="3300" dirty="0"/>
          </a:p>
          <a:p>
            <a:endParaRPr lang="en-AU" sz="2900" dirty="0"/>
          </a:p>
          <a:p>
            <a:endParaRPr lang="en-AU" sz="2300" dirty="0"/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18821" y="3297575"/>
            <a:ext cx="4167430" cy="11879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24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800" dirty="0"/>
              <a:t>Will </a:t>
            </a:r>
            <a:r>
              <a:rPr lang="en-AU" sz="1800" dirty="0">
                <a:hlinkClick r:id="rId4"/>
              </a:rPr>
              <a:t>lab grown fish </a:t>
            </a:r>
            <a:r>
              <a:rPr lang="en-AU" sz="1800" dirty="0"/>
              <a:t>save oceans?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800" dirty="0"/>
              <a:t>[6:21]</a:t>
            </a:r>
          </a:p>
        </p:txBody>
      </p:sp>
      <p:pic>
        <p:nvPicPr>
          <p:cNvPr id="3" name="Picture 2" descr="Screen Shot 2020-09-22 at 2.26.12 P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88" y="1356719"/>
            <a:ext cx="3233728" cy="17974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</p:spTree>
    <p:extLst>
      <p:ext uri="{BB962C8B-B14F-4D97-AF65-F5344CB8AC3E}">
        <p14:creationId xmlns:p14="http://schemas.microsoft.com/office/powerpoint/2010/main" val="21481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492"/>
            <a:ext cx="8811581" cy="4172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93911"/>
            <a:ext cx="8914534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x-none" dirty="0"/>
              <a:t>EV</a:t>
            </a:r>
            <a:r>
              <a:rPr lang="en-US" dirty="0"/>
              <a:t>IE</a:t>
            </a:r>
            <a:r>
              <a:rPr lang="x-none" dirty="0"/>
              <a:t>WING KEY CONCEPTS</a:t>
            </a:r>
            <a:br>
              <a:rPr lang="en-US" dirty="0"/>
            </a:br>
            <a:r>
              <a:rPr lang="en-US" sz="2200" dirty="0"/>
              <a:t>Focus Question: What have we learnt?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7376" y="1026056"/>
            <a:ext cx="8055612" cy="189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buFont typeface="Arial"/>
              <a:buNone/>
            </a:pPr>
            <a:r>
              <a:rPr lang="en-US" sz="2600" b="1" dirty="0">
                <a:solidFill>
                  <a:srgbClr val="005D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32000"/>
              </a:lnSpc>
              <a:buNone/>
            </a:pPr>
            <a:r>
              <a:rPr lang="en-US" sz="2300" dirty="0">
                <a:solidFill>
                  <a:srgbClr val="000000"/>
                </a:solidFill>
              </a:rPr>
              <a:t>WRITE two or three paragraphs about what you have learnt during this topic.  Be sure to include the following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1703" y="2810880"/>
            <a:ext cx="1954381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B194"/>
                </a:solidFill>
              </a:rPr>
              <a:t>Seafood industry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02175" y="2810880"/>
            <a:ext cx="1307519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5DAA"/>
                </a:solidFill>
              </a:rPr>
              <a:t>Innovation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31025" y="3403793"/>
            <a:ext cx="1334570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0000"/>
                </a:solidFill>
              </a:rPr>
              <a:t>Production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08375" y="3769655"/>
            <a:ext cx="1580906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5DAA"/>
                </a:solidFill>
              </a:rPr>
              <a:t>Consumption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1157" y="3528563"/>
            <a:ext cx="1081095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5DAA"/>
                </a:solidFill>
              </a:rPr>
              <a:t>Business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0560" y="3261381"/>
            <a:ext cx="1635634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0000"/>
                </a:solidFill>
              </a:rPr>
              <a:t>Opportunities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5148" y="3925292"/>
            <a:ext cx="1381408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B194"/>
                </a:solidFill>
              </a:rPr>
              <a:t>Technology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5809" y="3443109"/>
            <a:ext cx="1307770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B194"/>
                </a:solidFill>
              </a:rPr>
              <a:t>Challenges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838" y="2779198"/>
            <a:ext cx="1576148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sz="2000" dirty="0">
                <a:solidFill>
                  <a:srgbClr val="005DAA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046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92209</TotalTime>
  <Words>1101</Words>
  <Application>Microsoft Macintosh PowerPoint</Application>
  <PresentationFormat>On-screen Show (16:9)</PresentationFormat>
  <Paragraphs>152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Local Brewery Five</vt:lpstr>
      <vt:lpstr>MetaPro-Normal</vt:lpstr>
      <vt:lpstr>Office Theme</vt:lpstr>
      <vt:lpstr>FUTURE OPPORTUNITIES &amp; CHALLENGES Focus Question:  What challenges &amp; opportunities face Aotearoa’s seafood industry?</vt:lpstr>
      <vt:lpstr>FUTURE OPPORTUNITIES &amp; CHALLENGES</vt:lpstr>
      <vt:lpstr>FUTURE OPPORTUNITIES &amp; CHALLENGES</vt:lpstr>
      <vt:lpstr>FUTURE OPPORTUNITIES &amp; CHALLENGES</vt:lpstr>
      <vt:lpstr>FUTURE OPPORTUNITIES &amp; CHALLENGES</vt:lpstr>
      <vt:lpstr>FUTURE OPPORTUNITIES &amp; CHALLENGES</vt:lpstr>
      <vt:lpstr>FUTURE OPPORTUNITIES &amp; CHALLENGES</vt:lpstr>
      <vt:lpstr>REVIEWING KEY CONCEPTS Focus Question: What have we learnt? 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364</cp:revision>
  <cp:lastPrinted>2021-08-29T08:53:50Z</cp:lastPrinted>
  <dcterms:created xsi:type="dcterms:W3CDTF">2020-04-01T02:04:56Z</dcterms:created>
  <dcterms:modified xsi:type="dcterms:W3CDTF">2022-06-07T06:30:20Z</dcterms:modified>
</cp:coreProperties>
</file>